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1"/>
  </p:sldMasterIdLst>
  <p:notesMasterIdLst>
    <p:notesMasterId r:id="rId53"/>
  </p:notesMasterIdLst>
  <p:sldIdLst>
    <p:sldId id="490" r:id="rId2"/>
    <p:sldId id="464" r:id="rId3"/>
    <p:sldId id="491" r:id="rId4"/>
    <p:sldId id="492" r:id="rId5"/>
    <p:sldId id="494" r:id="rId6"/>
    <p:sldId id="495" r:id="rId7"/>
    <p:sldId id="496" r:id="rId8"/>
    <p:sldId id="466" r:id="rId9"/>
    <p:sldId id="497" r:id="rId10"/>
    <p:sldId id="498" r:id="rId11"/>
    <p:sldId id="499" r:id="rId12"/>
    <p:sldId id="500" r:id="rId13"/>
    <p:sldId id="501" r:id="rId14"/>
    <p:sldId id="502" r:id="rId15"/>
    <p:sldId id="503" r:id="rId16"/>
    <p:sldId id="504" r:id="rId17"/>
    <p:sldId id="505" r:id="rId18"/>
    <p:sldId id="506" r:id="rId19"/>
    <p:sldId id="507" r:id="rId20"/>
    <p:sldId id="512" r:id="rId21"/>
    <p:sldId id="509" r:id="rId22"/>
    <p:sldId id="469" r:id="rId23"/>
    <p:sldId id="510" r:id="rId24"/>
    <p:sldId id="511" r:id="rId25"/>
    <p:sldId id="508" r:id="rId26"/>
    <p:sldId id="513" r:id="rId27"/>
    <p:sldId id="514" r:id="rId28"/>
    <p:sldId id="515" r:id="rId29"/>
    <p:sldId id="516" r:id="rId30"/>
    <p:sldId id="517" r:id="rId31"/>
    <p:sldId id="489" r:id="rId32"/>
    <p:sldId id="518" r:id="rId33"/>
    <p:sldId id="467" r:id="rId34"/>
    <p:sldId id="468" r:id="rId35"/>
    <p:sldId id="470" r:id="rId36"/>
    <p:sldId id="471" r:id="rId37"/>
    <p:sldId id="472" r:id="rId38"/>
    <p:sldId id="473" r:id="rId39"/>
    <p:sldId id="474" r:id="rId40"/>
    <p:sldId id="475" r:id="rId41"/>
    <p:sldId id="476" r:id="rId42"/>
    <p:sldId id="477" r:id="rId43"/>
    <p:sldId id="478" r:id="rId44"/>
    <p:sldId id="479" r:id="rId45"/>
    <p:sldId id="480" r:id="rId46"/>
    <p:sldId id="481" r:id="rId47"/>
    <p:sldId id="483" r:id="rId48"/>
    <p:sldId id="484" r:id="rId49"/>
    <p:sldId id="485" r:id="rId50"/>
    <p:sldId id="486" r:id="rId51"/>
    <p:sldId id="487" r:id="rId52"/>
  </p:sldIdLst>
  <p:sldSz cx="9144000" cy="5143500" type="screen16x9"/>
  <p:notesSz cx="6858000" cy="9144000"/>
  <p:embeddedFontLst>
    <p:embeddedFont>
      <p:font typeface="Arial Black" panose="020B0604020202020204" pitchFamily="34" charset="0"/>
      <p:bold r:id="rId54"/>
    </p:embeddedFont>
    <p:embeddedFont>
      <p:font typeface="Calibri" panose="020F0502020204030204" pitchFamily="34" charset="0"/>
      <p:regular r:id="rId55"/>
      <p:bold r:id="rId56"/>
      <p:italic r:id="rId57"/>
      <p:boldItalic r:id="rId58"/>
    </p:embeddedFont>
    <p:embeddedFont>
      <p:font typeface="Chivo" pitchFamily="2" charset="77"/>
      <p:regular r:id="rId59"/>
      <p:bold r:id="rId60"/>
      <p:italic r:id="rId61"/>
      <p:boldItalic r:id="rId62"/>
    </p:embeddedFont>
    <p:embeddedFont>
      <p:font typeface="Libre Franklin" panose="020F0502020204030204" pitchFamily="34" charset="0"/>
      <p:regular r:id="rId63"/>
      <p:bold r:id="rId64"/>
      <p:italic r:id="rId65"/>
      <p:boldItalic r:id="rId66"/>
    </p:embeddedFont>
    <p:embeddedFont>
      <p:font typeface="Shadows Into Light Two" panose="02000506000000020004" pitchFamily="2" charset="0"/>
      <p:regular r:id="rId67"/>
    </p:embeddedFont>
    <p:embeddedFont>
      <p:font typeface="Tahoma" panose="020B0604030504040204" pitchFamily="34" charset="0"/>
      <p:regular r:id="rId68"/>
      <p:bold r:id="rId69"/>
    </p:embeddedFon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762"/>
  </p:normalViewPr>
  <p:slideViewPr>
    <p:cSldViewPr snapToGrid="0" snapToObjects="1">
      <p:cViewPr varScale="1">
        <p:scale>
          <a:sx n="161" d="100"/>
          <a:sy n="161" d="100"/>
        </p:scale>
        <p:origin x="7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49493-88C4-EC40-879B-F46D79598627}" type="doc">
      <dgm:prSet loTypeId="urn:microsoft.com/office/officeart/2005/8/layout/process1" loCatId="" qsTypeId="urn:microsoft.com/office/officeart/2005/8/quickstyle/simple1" qsCatId="simple" csTypeId="urn:microsoft.com/office/officeart/2005/8/colors/colorful3" csCatId="colorful" phldr="1"/>
      <dgm:spPr/>
    </dgm:pt>
    <dgm:pt modelId="{A5716A11-F4CF-354A-B9CE-AF625D664945}">
      <dgm:prSet phldrT="[Text]" custT="1"/>
      <dgm:spPr/>
      <dgm:t>
        <a:bodyPr/>
        <a:lstStyle/>
        <a:p>
          <a:r>
            <a:rPr lang="en-US" sz="1200" noProof="0" dirty="0">
              <a:solidFill>
                <a:schemeClr val="bg1">
                  <a:lumMod val="95000"/>
                </a:schemeClr>
              </a:solidFill>
              <a:latin typeface="Tahoma"/>
              <a:cs typeface="Tahoma"/>
            </a:rPr>
            <a:t>1. Discovering Our Vision</a:t>
          </a:r>
        </a:p>
      </dgm:t>
    </dgm:pt>
    <dgm:pt modelId="{13D8273E-5E95-E34A-9219-4A05C71C829A}" type="parTrans" cxnId="{727E8791-03CB-6344-8DB7-72C87F45E877}">
      <dgm:prSet/>
      <dgm:spPr/>
      <dgm:t>
        <a:bodyPr/>
        <a:lstStyle/>
        <a:p>
          <a:endParaRPr lang="es-ES_tradnl">
            <a:solidFill>
              <a:srgbClr val="4C4C4C"/>
            </a:solidFill>
          </a:endParaRPr>
        </a:p>
      </dgm:t>
    </dgm:pt>
    <dgm:pt modelId="{3466C0C8-12DE-C24C-B74F-4D48F001C34D}" type="sibTrans" cxnId="{727E8791-03CB-6344-8DB7-72C87F45E877}">
      <dgm:prSet custT="1"/>
      <dgm:spPr/>
      <dgm:t>
        <a:bodyPr/>
        <a:lstStyle/>
        <a:p>
          <a:endParaRPr lang="es-ES_tradnl" sz="1200">
            <a:solidFill>
              <a:srgbClr val="4C4C4C"/>
            </a:solidFill>
            <a:latin typeface="Tahoma"/>
            <a:cs typeface="Tahoma"/>
          </a:endParaRPr>
        </a:p>
      </dgm:t>
    </dgm:pt>
    <dgm:pt modelId="{851EEA2F-7385-9343-8E76-4AAEEFB29139}">
      <dgm:prSet phldrT="[Text]" custT="1"/>
      <dgm:spPr>
        <a:solidFill>
          <a:srgbClr val="55AD51"/>
        </a:solidFill>
      </dgm:spPr>
      <dgm:t>
        <a:bodyPr/>
        <a:lstStyle/>
        <a:p>
          <a:r>
            <a:rPr lang="en-US" sz="1200" noProof="0" dirty="0">
              <a:solidFill>
                <a:schemeClr val="bg1">
                  <a:lumMod val="95000"/>
                </a:schemeClr>
              </a:solidFill>
              <a:latin typeface="Tahoma"/>
              <a:cs typeface="Tahoma"/>
            </a:rPr>
            <a:t>2. Documenting Our Vision</a:t>
          </a:r>
        </a:p>
      </dgm:t>
    </dgm:pt>
    <dgm:pt modelId="{E9E47421-C86E-DC41-BECD-C4D3DB45B743}" type="parTrans" cxnId="{44F10AF0-C33B-6345-A716-4A7D181198A7}">
      <dgm:prSet/>
      <dgm:spPr/>
      <dgm:t>
        <a:bodyPr/>
        <a:lstStyle/>
        <a:p>
          <a:endParaRPr lang="es-ES_tradnl">
            <a:solidFill>
              <a:srgbClr val="4C4C4C"/>
            </a:solidFill>
          </a:endParaRPr>
        </a:p>
      </dgm:t>
    </dgm:pt>
    <dgm:pt modelId="{E302D5FD-56A2-8B40-9174-A9FA536B0B02}" type="sibTrans" cxnId="{44F10AF0-C33B-6345-A716-4A7D181198A7}">
      <dgm:prSet custT="1"/>
      <dgm:spPr/>
      <dgm:t>
        <a:bodyPr/>
        <a:lstStyle/>
        <a:p>
          <a:endParaRPr lang="es-ES_tradnl" sz="1200">
            <a:solidFill>
              <a:srgbClr val="4C4C4C"/>
            </a:solidFill>
            <a:latin typeface="Tahoma"/>
            <a:cs typeface="Tahoma"/>
          </a:endParaRPr>
        </a:p>
      </dgm:t>
    </dgm:pt>
    <dgm:pt modelId="{E9FD576B-4925-064D-9C3B-34C613D61BDB}">
      <dgm:prSet phldrT="[Text]" custT="1"/>
      <dgm:spPr>
        <a:solidFill>
          <a:srgbClr val="53A883"/>
        </a:solidFill>
      </dgm:spPr>
      <dgm:t>
        <a:bodyPr/>
        <a:lstStyle/>
        <a:p>
          <a:r>
            <a:rPr lang="en-US" sz="1200" noProof="0" dirty="0">
              <a:solidFill>
                <a:schemeClr val="bg1">
                  <a:lumMod val="95000"/>
                </a:schemeClr>
              </a:solidFill>
              <a:latin typeface="Tahoma"/>
              <a:cs typeface="Tahoma"/>
            </a:rPr>
            <a:t>3. Setting Short, Medium and Long-Term Goals</a:t>
          </a:r>
        </a:p>
      </dgm:t>
    </dgm:pt>
    <dgm:pt modelId="{64CBCC6C-7D9B-2D42-B82C-A192C9D3D79D}" type="parTrans" cxnId="{22B647B7-28B4-C44A-9C03-47054AD7415C}">
      <dgm:prSet/>
      <dgm:spPr/>
      <dgm:t>
        <a:bodyPr/>
        <a:lstStyle/>
        <a:p>
          <a:endParaRPr lang="es-ES_tradnl">
            <a:solidFill>
              <a:srgbClr val="4C4C4C"/>
            </a:solidFill>
          </a:endParaRPr>
        </a:p>
      </dgm:t>
    </dgm:pt>
    <dgm:pt modelId="{1567F0DB-C996-F64F-A848-919762D4D630}" type="sibTrans" cxnId="{22B647B7-28B4-C44A-9C03-47054AD7415C}">
      <dgm:prSet custT="1"/>
      <dgm:spPr/>
      <dgm:t>
        <a:bodyPr/>
        <a:lstStyle/>
        <a:p>
          <a:endParaRPr lang="es-ES_tradnl" sz="1200">
            <a:solidFill>
              <a:srgbClr val="4C4C4C"/>
            </a:solidFill>
            <a:latin typeface="Tahoma"/>
            <a:cs typeface="Tahoma"/>
          </a:endParaRPr>
        </a:p>
      </dgm:t>
    </dgm:pt>
    <dgm:pt modelId="{781B1EC5-543A-2D4A-BF76-C9947B8D43C7}">
      <dgm:prSet phldrT="[Text]" custT="1"/>
      <dgm:spPr>
        <a:solidFill>
          <a:srgbClr val="5493A2"/>
        </a:solidFill>
      </dgm:spPr>
      <dgm:t>
        <a:bodyPr/>
        <a:lstStyle/>
        <a:p>
          <a:r>
            <a:rPr lang="en-US" sz="1200" noProof="0" dirty="0">
              <a:solidFill>
                <a:schemeClr val="bg1">
                  <a:lumMod val="95000"/>
                </a:schemeClr>
              </a:solidFill>
              <a:latin typeface="Tahoma"/>
              <a:cs typeface="Tahoma"/>
            </a:rPr>
            <a:t>4. Mapping Out The Way</a:t>
          </a:r>
        </a:p>
      </dgm:t>
    </dgm:pt>
    <dgm:pt modelId="{FE1CA57A-F80C-E349-A9C5-381F98247B89}" type="parTrans" cxnId="{240BB23F-6A27-5A4E-9301-5CEF4CA96E6E}">
      <dgm:prSet/>
      <dgm:spPr/>
      <dgm:t>
        <a:bodyPr/>
        <a:lstStyle/>
        <a:p>
          <a:endParaRPr lang="es-ES_tradnl">
            <a:solidFill>
              <a:srgbClr val="4C4C4C"/>
            </a:solidFill>
          </a:endParaRPr>
        </a:p>
      </dgm:t>
    </dgm:pt>
    <dgm:pt modelId="{6B89F82D-80C2-BA4D-85BB-FEE83C47064E}" type="sibTrans" cxnId="{240BB23F-6A27-5A4E-9301-5CEF4CA96E6E}">
      <dgm:prSet custT="1"/>
      <dgm:spPr/>
      <dgm:t>
        <a:bodyPr/>
        <a:lstStyle/>
        <a:p>
          <a:endParaRPr lang="es-ES_tradnl" sz="1200">
            <a:solidFill>
              <a:srgbClr val="4C4C4C"/>
            </a:solidFill>
            <a:latin typeface="Tahoma"/>
            <a:cs typeface="Tahoma"/>
          </a:endParaRPr>
        </a:p>
      </dgm:t>
    </dgm:pt>
    <dgm:pt modelId="{5A3712A2-F8B1-AD45-9E5F-CA800DDD600C}">
      <dgm:prSet phldrT="[Text]" custT="1"/>
      <dgm:spPr>
        <a:solidFill>
          <a:srgbClr val="57639D"/>
        </a:solidFill>
      </dgm:spPr>
      <dgm:t>
        <a:bodyPr/>
        <a:lstStyle/>
        <a:p>
          <a:r>
            <a:rPr lang="en-US" sz="1200" noProof="0" dirty="0">
              <a:solidFill>
                <a:schemeClr val="bg1">
                  <a:lumMod val="95000"/>
                </a:schemeClr>
              </a:solidFill>
              <a:latin typeface="Tahoma"/>
              <a:cs typeface="Tahoma"/>
            </a:rPr>
            <a:t>5. Planning Step-by-Step</a:t>
          </a:r>
        </a:p>
      </dgm:t>
    </dgm:pt>
    <dgm:pt modelId="{5CB6BE23-484D-7F41-9961-78EDF34BACB5}" type="parTrans" cxnId="{5254021F-BA4C-E946-9271-A324DE3AACAC}">
      <dgm:prSet/>
      <dgm:spPr/>
      <dgm:t>
        <a:bodyPr/>
        <a:lstStyle/>
        <a:p>
          <a:endParaRPr lang="es-ES_tradnl">
            <a:solidFill>
              <a:srgbClr val="4C4C4C"/>
            </a:solidFill>
          </a:endParaRPr>
        </a:p>
      </dgm:t>
    </dgm:pt>
    <dgm:pt modelId="{3F1927E2-D24F-A846-9C63-A673C1F2A0E5}" type="sibTrans" cxnId="{5254021F-BA4C-E946-9271-A324DE3AACAC}">
      <dgm:prSet custT="1"/>
      <dgm:spPr/>
      <dgm:t>
        <a:bodyPr/>
        <a:lstStyle/>
        <a:p>
          <a:endParaRPr lang="es-ES_tradnl" sz="1200">
            <a:solidFill>
              <a:srgbClr val="4C4C4C"/>
            </a:solidFill>
            <a:latin typeface="Tahoma"/>
            <a:cs typeface="Tahoma"/>
          </a:endParaRPr>
        </a:p>
      </dgm:t>
    </dgm:pt>
    <dgm:pt modelId="{738A9C21-8A80-814E-A943-B53A32047F82}">
      <dgm:prSet phldrT="[Text]" custT="1"/>
      <dgm:spPr>
        <a:solidFill>
          <a:srgbClr val="755998"/>
        </a:solidFill>
      </dgm:spPr>
      <dgm:t>
        <a:bodyPr/>
        <a:lstStyle/>
        <a:p>
          <a:r>
            <a:rPr lang="en-US" sz="1200" noProof="0" dirty="0">
              <a:solidFill>
                <a:schemeClr val="bg1">
                  <a:lumMod val="95000"/>
                </a:schemeClr>
              </a:solidFill>
              <a:latin typeface="Tahoma"/>
              <a:cs typeface="Tahoma"/>
            </a:rPr>
            <a:t>6. Putting It All Together</a:t>
          </a:r>
        </a:p>
      </dgm:t>
    </dgm:pt>
    <dgm:pt modelId="{A810B5E2-29AB-4B4A-A6DD-9BE1D7B4C6B5}" type="parTrans" cxnId="{83262B72-B551-0F46-8D6D-F13C23FA196F}">
      <dgm:prSet/>
      <dgm:spPr/>
      <dgm:t>
        <a:bodyPr/>
        <a:lstStyle/>
        <a:p>
          <a:endParaRPr lang="es-ES_tradnl">
            <a:solidFill>
              <a:srgbClr val="4C4C4C"/>
            </a:solidFill>
          </a:endParaRPr>
        </a:p>
      </dgm:t>
    </dgm:pt>
    <dgm:pt modelId="{DCA65FD6-6415-BE41-89EE-BCD4BD4EFF0A}" type="sibTrans" cxnId="{83262B72-B551-0F46-8D6D-F13C23FA196F}">
      <dgm:prSet/>
      <dgm:spPr/>
      <dgm:t>
        <a:bodyPr/>
        <a:lstStyle/>
        <a:p>
          <a:endParaRPr lang="es-ES_tradnl">
            <a:solidFill>
              <a:srgbClr val="4C4C4C"/>
            </a:solidFill>
          </a:endParaRPr>
        </a:p>
      </dgm:t>
    </dgm:pt>
    <dgm:pt modelId="{E123CE92-4174-F346-9E7F-96C06D3722C4}" type="pres">
      <dgm:prSet presAssocID="{4DB49493-88C4-EC40-879B-F46D79598627}" presName="Name0" presStyleCnt="0">
        <dgm:presLayoutVars>
          <dgm:dir/>
          <dgm:resizeHandles val="exact"/>
        </dgm:presLayoutVars>
      </dgm:prSet>
      <dgm:spPr/>
    </dgm:pt>
    <dgm:pt modelId="{B061992F-3509-CA46-A418-0BAC45EBF9D7}" type="pres">
      <dgm:prSet presAssocID="{A5716A11-F4CF-354A-B9CE-AF625D664945}" presName="node" presStyleLbl="node1" presStyleIdx="0" presStyleCnt="6">
        <dgm:presLayoutVars>
          <dgm:bulletEnabled val="1"/>
        </dgm:presLayoutVars>
      </dgm:prSet>
      <dgm:spPr/>
    </dgm:pt>
    <dgm:pt modelId="{9E258D1B-159C-F644-9174-AF767BE03ADB}" type="pres">
      <dgm:prSet presAssocID="{3466C0C8-12DE-C24C-B74F-4D48F001C34D}" presName="sibTrans" presStyleLbl="sibTrans2D1" presStyleIdx="0" presStyleCnt="5"/>
      <dgm:spPr/>
    </dgm:pt>
    <dgm:pt modelId="{47E9CF63-37FB-9549-BDEE-31196C6FAAEF}" type="pres">
      <dgm:prSet presAssocID="{3466C0C8-12DE-C24C-B74F-4D48F001C34D}" presName="connectorText" presStyleLbl="sibTrans2D1" presStyleIdx="0" presStyleCnt="5"/>
      <dgm:spPr/>
    </dgm:pt>
    <dgm:pt modelId="{57D9126B-4DB7-CC4F-BD0B-4A88217D5A51}" type="pres">
      <dgm:prSet presAssocID="{851EEA2F-7385-9343-8E76-4AAEEFB29139}" presName="node" presStyleLbl="node1" presStyleIdx="1" presStyleCnt="6">
        <dgm:presLayoutVars>
          <dgm:bulletEnabled val="1"/>
        </dgm:presLayoutVars>
      </dgm:prSet>
      <dgm:spPr/>
    </dgm:pt>
    <dgm:pt modelId="{A4C43ABB-27E2-F34A-9627-6E549FB657DE}" type="pres">
      <dgm:prSet presAssocID="{E302D5FD-56A2-8B40-9174-A9FA536B0B02}" presName="sibTrans" presStyleLbl="sibTrans2D1" presStyleIdx="1" presStyleCnt="5"/>
      <dgm:spPr/>
    </dgm:pt>
    <dgm:pt modelId="{A81B9FDE-984E-BC4C-9AFC-F7059D31EAF7}" type="pres">
      <dgm:prSet presAssocID="{E302D5FD-56A2-8B40-9174-A9FA536B0B02}" presName="connectorText" presStyleLbl="sibTrans2D1" presStyleIdx="1" presStyleCnt="5"/>
      <dgm:spPr/>
    </dgm:pt>
    <dgm:pt modelId="{E6697443-554B-A149-9CE2-3E4CE7253C05}" type="pres">
      <dgm:prSet presAssocID="{E9FD576B-4925-064D-9C3B-34C613D61BDB}" presName="node" presStyleLbl="node1" presStyleIdx="2" presStyleCnt="6">
        <dgm:presLayoutVars>
          <dgm:bulletEnabled val="1"/>
        </dgm:presLayoutVars>
      </dgm:prSet>
      <dgm:spPr/>
    </dgm:pt>
    <dgm:pt modelId="{9CEEE739-64C4-EF46-94B8-C2ECCAF1BCE6}" type="pres">
      <dgm:prSet presAssocID="{1567F0DB-C996-F64F-A848-919762D4D630}" presName="sibTrans" presStyleLbl="sibTrans2D1" presStyleIdx="2" presStyleCnt="5"/>
      <dgm:spPr/>
    </dgm:pt>
    <dgm:pt modelId="{F3BEDC39-9315-A343-A161-F4B9BC5F5833}" type="pres">
      <dgm:prSet presAssocID="{1567F0DB-C996-F64F-A848-919762D4D630}" presName="connectorText" presStyleLbl="sibTrans2D1" presStyleIdx="2" presStyleCnt="5"/>
      <dgm:spPr/>
    </dgm:pt>
    <dgm:pt modelId="{7A24C167-4055-E444-BF1E-D7048C6023B1}" type="pres">
      <dgm:prSet presAssocID="{781B1EC5-543A-2D4A-BF76-C9947B8D43C7}" presName="node" presStyleLbl="node1" presStyleIdx="3" presStyleCnt="6">
        <dgm:presLayoutVars>
          <dgm:bulletEnabled val="1"/>
        </dgm:presLayoutVars>
      </dgm:prSet>
      <dgm:spPr/>
    </dgm:pt>
    <dgm:pt modelId="{09911173-C743-6F44-861D-11FE72A76DAC}" type="pres">
      <dgm:prSet presAssocID="{6B89F82D-80C2-BA4D-85BB-FEE83C47064E}" presName="sibTrans" presStyleLbl="sibTrans2D1" presStyleIdx="3" presStyleCnt="5"/>
      <dgm:spPr/>
    </dgm:pt>
    <dgm:pt modelId="{F29861A9-9A0B-C84C-AD25-4230ECECD83A}" type="pres">
      <dgm:prSet presAssocID="{6B89F82D-80C2-BA4D-85BB-FEE83C47064E}" presName="connectorText" presStyleLbl="sibTrans2D1" presStyleIdx="3" presStyleCnt="5"/>
      <dgm:spPr/>
    </dgm:pt>
    <dgm:pt modelId="{A1502019-BAD1-9445-A9CE-18D0090C0321}" type="pres">
      <dgm:prSet presAssocID="{5A3712A2-F8B1-AD45-9E5F-CA800DDD600C}" presName="node" presStyleLbl="node1" presStyleIdx="4" presStyleCnt="6">
        <dgm:presLayoutVars>
          <dgm:bulletEnabled val="1"/>
        </dgm:presLayoutVars>
      </dgm:prSet>
      <dgm:spPr/>
    </dgm:pt>
    <dgm:pt modelId="{00E66A02-AC4A-394B-8429-2717F6092070}" type="pres">
      <dgm:prSet presAssocID="{3F1927E2-D24F-A846-9C63-A673C1F2A0E5}" presName="sibTrans" presStyleLbl="sibTrans2D1" presStyleIdx="4" presStyleCnt="5"/>
      <dgm:spPr/>
    </dgm:pt>
    <dgm:pt modelId="{F3225A01-90D8-4347-9206-87407B1D044F}" type="pres">
      <dgm:prSet presAssocID="{3F1927E2-D24F-A846-9C63-A673C1F2A0E5}" presName="connectorText" presStyleLbl="sibTrans2D1" presStyleIdx="4" presStyleCnt="5"/>
      <dgm:spPr/>
    </dgm:pt>
    <dgm:pt modelId="{83EB33C0-F1FB-B245-96E9-14AC625983DC}" type="pres">
      <dgm:prSet presAssocID="{738A9C21-8A80-814E-A943-B53A32047F82}" presName="node" presStyleLbl="node1" presStyleIdx="5" presStyleCnt="6">
        <dgm:presLayoutVars>
          <dgm:bulletEnabled val="1"/>
        </dgm:presLayoutVars>
      </dgm:prSet>
      <dgm:spPr/>
    </dgm:pt>
  </dgm:ptLst>
  <dgm:cxnLst>
    <dgm:cxn modelId="{F2045C0F-E6F6-A944-A05B-CCDC8A1363B5}" type="presOf" srcId="{6B89F82D-80C2-BA4D-85BB-FEE83C47064E}" destId="{09911173-C743-6F44-861D-11FE72A76DAC}" srcOrd="0" destOrd="0" presId="urn:microsoft.com/office/officeart/2005/8/layout/process1"/>
    <dgm:cxn modelId="{C4D60712-7F29-1244-BE0B-D7E704483CE2}" type="presOf" srcId="{5A3712A2-F8B1-AD45-9E5F-CA800DDD600C}" destId="{A1502019-BAD1-9445-A9CE-18D0090C0321}" srcOrd="0" destOrd="0" presId="urn:microsoft.com/office/officeart/2005/8/layout/process1"/>
    <dgm:cxn modelId="{5254021F-BA4C-E946-9271-A324DE3AACAC}" srcId="{4DB49493-88C4-EC40-879B-F46D79598627}" destId="{5A3712A2-F8B1-AD45-9E5F-CA800DDD600C}" srcOrd="4" destOrd="0" parTransId="{5CB6BE23-484D-7F41-9961-78EDF34BACB5}" sibTransId="{3F1927E2-D24F-A846-9C63-A673C1F2A0E5}"/>
    <dgm:cxn modelId="{3A4B5A2A-2E91-6047-97EC-788AF6CADD49}" type="presOf" srcId="{738A9C21-8A80-814E-A943-B53A32047F82}" destId="{83EB33C0-F1FB-B245-96E9-14AC625983DC}" srcOrd="0" destOrd="0" presId="urn:microsoft.com/office/officeart/2005/8/layout/process1"/>
    <dgm:cxn modelId="{240BB23F-6A27-5A4E-9301-5CEF4CA96E6E}" srcId="{4DB49493-88C4-EC40-879B-F46D79598627}" destId="{781B1EC5-543A-2D4A-BF76-C9947B8D43C7}" srcOrd="3" destOrd="0" parTransId="{FE1CA57A-F80C-E349-A9C5-381F98247B89}" sibTransId="{6B89F82D-80C2-BA4D-85BB-FEE83C47064E}"/>
    <dgm:cxn modelId="{3971FD48-E9FE-704D-811E-DDD87165ACDD}" type="presOf" srcId="{3F1927E2-D24F-A846-9C63-A673C1F2A0E5}" destId="{00E66A02-AC4A-394B-8429-2717F6092070}" srcOrd="0" destOrd="0" presId="urn:microsoft.com/office/officeart/2005/8/layout/process1"/>
    <dgm:cxn modelId="{7F099054-8DEE-204A-A2A3-56F1DF33099B}" type="presOf" srcId="{1567F0DB-C996-F64F-A848-919762D4D630}" destId="{F3BEDC39-9315-A343-A161-F4B9BC5F5833}" srcOrd="1" destOrd="0" presId="urn:microsoft.com/office/officeart/2005/8/layout/process1"/>
    <dgm:cxn modelId="{4AA55A68-A36E-AE42-84BF-71A689ACAECA}" type="presOf" srcId="{A5716A11-F4CF-354A-B9CE-AF625D664945}" destId="{B061992F-3509-CA46-A418-0BAC45EBF9D7}" srcOrd="0" destOrd="0" presId="urn:microsoft.com/office/officeart/2005/8/layout/process1"/>
    <dgm:cxn modelId="{7283D06C-9972-064B-82BD-81F603551063}" type="presOf" srcId="{3466C0C8-12DE-C24C-B74F-4D48F001C34D}" destId="{47E9CF63-37FB-9549-BDEE-31196C6FAAEF}" srcOrd="1" destOrd="0" presId="urn:microsoft.com/office/officeart/2005/8/layout/process1"/>
    <dgm:cxn modelId="{83262B72-B551-0F46-8D6D-F13C23FA196F}" srcId="{4DB49493-88C4-EC40-879B-F46D79598627}" destId="{738A9C21-8A80-814E-A943-B53A32047F82}" srcOrd="5" destOrd="0" parTransId="{A810B5E2-29AB-4B4A-A6DD-9BE1D7B4C6B5}" sibTransId="{DCA65FD6-6415-BE41-89EE-BCD4BD4EFF0A}"/>
    <dgm:cxn modelId="{C7DEF775-7826-8B4C-B513-C316D267E2F9}" type="presOf" srcId="{6B89F82D-80C2-BA4D-85BB-FEE83C47064E}" destId="{F29861A9-9A0B-C84C-AD25-4230ECECD83A}" srcOrd="1" destOrd="0" presId="urn:microsoft.com/office/officeart/2005/8/layout/process1"/>
    <dgm:cxn modelId="{87D0CE7D-CA7A-7E46-BD02-6B9ED3600998}" type="presOf" srcId="{E302D5FD-56A2-8B40-9174-A9FA536B0B02}" destId="{A4C43ABB-27E2-F34A-9627-6E549FB657DE}" srcOrd="0" destOrd="0" presId="urn:microsoft.com/office/officeart/2005/8/layout/process1"/>
    <dgm:cxn modelId="{A4500D8A-4280-EE46-8348-0BDD5D1FACB2}" type="presOf" srcId="{3F1927E2-D24F-A846-9C63-A673C1F2A0E5}" destId="{F3225A01-90D8-4347-9206-87407B1D044F}" srcOrd="1" destOrd="0" presId="urn:microsoft.com/office/officeart/2005/8/layout/process1"/>
    <dgm:cxn modelId="{27AA278E-B494-4B45-86F4-D95663EBCF6F}" type="presOf" srcId="{1567F0DB-C996-F64F-A848-919762D4D630}" destId="{9CEEE739-64C4-EF46-94B8-C2ECCAF1BCE6}" srcOrd="0" destOrd="0" presId="urn:microsoft.com/office/officeart/2005/8/layout/process1"/>
    <dgm:cxn modelId="{727E8791-03CB-6344-8DB7-72C87F45E877}" srcId="{4DB49493-88C4-EC40-879B-F46D79598627}" destId="{A5716A11-F4CF-354A-B9CE-AF625D664945}" srcOrd="0" destOrd="0" parTransId="{13D8273E-5E95-E34A-9219-4A05C71C829A}" sibTransId="{3466C0C8-12DE-C24C-B74F-4D48F001C34D}"/>
    <dgm:cxn modelId="{4C0CC7AD-9892-1147-92D4-6702C6ECB649}" type="presOf" srcId="{4DB49493-88C4-EC40-879B-F46D79598627}" destId="{E123CE92-4174-F346-9E7F-96C06D3722C4}" srcOrd="0" destOrd="0" presId="urn:microsoft.com/office/officeart/2005/8/layout/process1"/>
    <dgm:cxn modelId="{22B647B7-28B4-C44A-9C03-47054AD7415C}" srcId="{4DB49493-88C4-EC40-879B-F46D79598627}" destId="{E9FD576B-4925-064D-9C3B-34C613D61BDB}" srcOrd="2" destOrd="0" parTransId="{64CBCC6C-7D9B-2D42-B82C-A192C9D3D79D}" sibTransId="{1567F0DB-C996-F64F-A848-919762D4D630}"/>
    <dgm:cxn modelId="{F65BA7BA-8D6C-F048-B591-267E22685ECC}" type="presOf" srcId="{E9FD576B-4925-064D-9C3B-34C613D61BDB}" destId="{E6697443-554B-A149-9CE2-3E4CE7253C05}" srcOrd="0" destOrd="0" presId="urn:microsoft.com/office/officeart/2005/8/layout/process1"/>
    <dgm:cxn modelId="{34C317C0-70DB-D24F-AD95-D9E5DE34A4E1}" type="presOf" srcId="{781B1EC5-543A-2D4A-BF76-C9947B8D43C7}" destId="{7A24C167-4055-E444-BF1E-D7048C6023B1}" srcOrd="0" destOrd="0" presId="urn:microsoft.com/office/officeart/2005/8/layout/process1"/>
    <dgm:cxn modelId="{352CA5C3-8C9A-7A43-B203-035CA988ED55}" type="presOf" srcId="{E302D5FD-56A2-8B40-9174-A9FA536B0B02}" destId="{A81B9FDE-984E-BC4C-9AFC-F7059D31EAF7}" srcOrd="1" destOrd="0" presId="urn:microsoft.com/office/officeart/2005/8/layout/process1"/>
    <dgm:cxn modelId="{15ECF4CC-F195-8C48-B783-7972ACC91934}" type="presOf" srcId="{851EEA2F-7385-9343-8E76-4AAEEFB29139}" destId="{57D9126B-4DB7-CC4F-BD0B-4A88217D5A51}" srcOrd="0" destOrd="0" presId="urn:microsoft.com/office/officeart/2005/8/layout/process1"/>
    <dgm:cxn modelId="{4C4F72DC-890C-6D42-94B8-2D876733D693}" type="presOf" srcId="{3466C0C8-12DE-C24C-B74F-4D48F001C34D}" destId="{9E258D1B-159C-F644-9174-AF767BE03ADB}" srcOrd="0" destOrd="0" presId="urn:microsoft.com/office/officeart/2005/8/layout/process1"/>
    <dgm:cxn modelId="{44F10AF0-C33B-6345-A716-4A7D181198A7}" srcId="{4DB49493-88C4-EC40-879B-F46D79598627}" destId="{851EEA2F-7385-9343-8E76-4AAEEFB29139}" srcOrd="1" destOrd="0" parTransId="{E9E47421-C86E-DC41-BECD-C4D3DB45B743}" sibTransId="{E302D5FD-56A2-8B40-9174-A9FA536B0B02}"/>
    <dgm:cxn modelId="{139B9480-A127-F14E-9B0B-432EA1B06241}" type="presParOf" srcId="{E123CE92-4174-F346-9E7F-96C06D3722C4}" destId="{B061992F-3509-CA46-A418-0BAC45EBF9D7}" srcOrd="0" destOrd="0" presId="urn:microsoft.com/office/officeart/2005/8/layout/process1"/>
    <dgm:cxn modelId="{373F13A0-2DE2-1542-B83A-E2547F999D8F}" type="presParOf" srcId="{E123CE92-4174-F346-9E7F-96C06D3722C4}" destId="{9E258D1B-159C-F644-9174-AF767BE03ADB}" srcOrd="1" destOrd="0" presId="urn:microsoft.com/office/officeart/2005/8/layout/process1"/>
    <dgm:cxn modelId="{A63E5768-A4EF-6941-A845-B63DD290EA08}" type="presParOf" srcId="{9E258D1B-159C-F644-9174-AF767BE03ADB}" destId="{47E9CF63-37FB-9549-BDEE-31196C6FAAEF}" srcOrd="0" destOrd="0" presId="urn:microsoft.com/office/officeart/2005/8/layout/process1"/>
    <dgm:cxn modelId="{46EA4A91-856C-8446-B6FD-B659E0D95C21}" type="presParOf" srcId="{E123CE92-4174-F346-9E7F-96C06D3722C4}" destId="{57D9126B-4DB7-CC4F-BD0B-4A88217D5A51}" srcOrd="2" destOrd="0" presId="urn:microsoft.com/office/officeart/2005/8/layout/process1"/>
    <dgm:cxn modelId="{7AAC0349-73EE-5A4B-92FA-4A7C93F9F755}" type="presParOf" srcId="{E123CE92-4174-F346-9E7F-96C06D3722C4}" destId="{A4C43ABB-27E2-F34A-9627-6E549FB657DE}" srcOrd="3" destOrd="0" presId="urn:microsoft.com/office/officeart/2005/8/layout/process1"/>
    <dgm:cxn modelId="{233F076B-96B8-E74F-A01F-42DEB2F7C64E}" type="presParOf" srcId="{A4C43ABB-27E2-F34A-9627-6E549FB657DE}" destId="{A81B9FDE-984E-BC4C-9AFC-F7059D31EAF7}" srcOrd="0" destOrd="0" presId="urn:microsoft.com/office/officeart/2005/8/layout/process1"/>
    <dgm:cxn modelId="{072CD976-293B-E142-846D-13F834C9D5A1}" type="presParOf" srcId="{E123CE92-4174-F346-9E7F-96C06D3722C4}" destId="{E6697443-554B-A149-9CE2-3E4CE7253C05}" srcOrd="4" destOrd="0" presId="urn:microsoft.com/office/officeart/2005/8/layout/process1"/>
    <dgm:cxn modelId="{57103703-D5DA-CC4A-B952-4B11E4BD4552}" type="presParOf" srcId="{E123CE92-4174-F346-9E7F-96C06D3722C4}" destId="{9CEEE739-64C4-EF46-94B8-C2ECCAF1BCE6}" srcOrd="5" destOrd="0" presId="urn:microsoft.com/office/officeart/2005/8/layout/process1"/>
    <dgm:cxn modelId="{B63BC058-2870-8F42-A37C-DED33B1DFAEC}" type="presParOf" srcId="{9CEEE739-64C4-EF46-94B8-C2ECCAF1BCE6}" destId="{F3BEDC39-9315-A343-A161-F4B9BC5F5833}" srcOrd="0" destOrd="0" presId="urn:microsoft.com/office/officeart/2005/8/layout/process1"/>
    <dgm:cxn modelId="{11629FBC-0977-A24E-89FB-1D1DDE3F5059}" type="presParOf" srcId="{E123CE92-4174-F346-9E7F-96C06D3722C4}" destId="{7A24C167-4055-E444-BF1E-D7048C6023B1}" srcOrd="6" destOrd="0" presId="urn:microsoft.com/office/officeart/2005/8/layout/process1"/>
    <dgm:cxn modelId="{EFC8ED2C-B403-3344-B5DE-50661DE2F2CE}" type="presParOf" srcId="{E123CE92-4174-F346-9E7F-96C06D3722C4}" destId="{09911173-C743-6F44-861D-11FE72A76DAC}" srcOrd="7" destOrd="0" presId="urn:microsoft.com/office/officeart/2005/8/layout/process1"/>
    <dgm:cxn modelId="{D3A7D813-69A9-CC4A-B3EA-A3475343C1BF}" type="presParOf" srcId="{09911173-C743-6F44-861D-11FE72A76DAC}" destId="{F29861A9-9A0B-C84C-AD25-4230ECECD83A}" srcOrd="0" destOrd="0" presId="urn:microsoft.com/office/officeart/2005/8/layout/process1"/>
    <dgm:cxn modelId="{96CF8383-B941-ED4A-99C6-E80A19A8E1DB}" type="presParOf" srcId="{E123CE92-4174-F346-9E7F-96C06D3722C4}" destId="{A1502019-BAD1-9445-A9CE-18D0090C0321}" srcOrd="8" destOrd="0" presId="urn:microsoft.com/office/officeart/2005/8/layout/process1"/>
    <dgm:cxn modelId="{8D4A0926-396E-BB40-8558-4DD230E6F8B6}" type="presParOf" srcId="{E123CE92-4174-F346-9E7F-96C06D3722C4}" destId="{00E66A02-AC4A-394B-8429-2717F6092070}" srcOrd="9" destOrd="0" presId="urn:microsoft.com/office/officeart/2005/8/layout/process1"/>
    <dgm:cxn modelId="{EB440E6D-BA8E-EC43-9759-844D8D1D36B4}" type="presParOf" srcId="{00E66A02-AC4A-394B-8429-2717F6092070}" destId="{F3225A01-90D8-4347-9206-87407B1D044F}" srcOrd="0" destOrd="0" presId="urn:microsoft.com/office/officeart/2005/8/layout/process1"/>
    <dgm:cxn modelId="{F23F5C8C-500B-5D41-A79B-B0E4E5FCA505}" type="presParOf" srcId="{E123CE92-4174-F346-9E7F-96C06D3722C4}" destId="{83EB33C0-F1FB-B245-96E9-14AC625983D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49493-88C4-EC40-879B-F46D79598627}" type="doc">
      <dgm:prSet loTypeId="urn:microsoft.com/office/officeart/2005/8/layout/process1" loCatId="" qsTypeId="urn:microsoft.com/office/officeart/2005/8/quickstyle/simple1" qsCatId="simple" csTypeId="urn:microsoft.com/office/officeart/2005/8/colors/colorful3" csCatId="colorful" phldr="1"/>
      <dgm:spPr/>
    </dgm:pt>
    <dgm:pt modelId="{A5716A11-F4CF-354A-B9CE-AF625D664945}">
      <dgm:prSet phldrT="[Text]" custT="1"/>
      <dgm:spPr/>
      <dgm:t>
        <a:bodyPr/>
        <a:lstStyle/>
        <a:p>
          <a:r>
            <a:rPr lang="en-US" sz="1200" noProof="0" dirty="0">
              <a:solidFill>
                <a:schemeClr val="bg1">
                  <a:lumMod val="95000"/>
                </a:schemeClr>
              </a:solidFill>
              <a:latin typeface="Tahoma"/>
              <a:cs typeface="Tahoma"/>
            </a:rPr>
            <a:t>1. Discovering Our Vision</a:t>
          </a:r>
        </a:p>
      </dgm:t>
    </dgm:pt>
    <dgm:pt modelId="{13D8273E-5E95-E34A-9219-4A05C71C829A}" type="parTrans" cxnId="{727E8791-03CB-6344-8DB7-72C87F45E877}">
      <dgm:prSet/>
      <dgm:spPr/>
      <dgm:t>
        <a:bodyPr/>
        <a:lstStyle/>
        <a:p>
          <a:endParaRPr lang="es-ES_tradnl">
            <a:solidFill>
              <a:srgbClr val="4C4C4C"/>
            </a:solidFill>
          </a:endParaRPr>
        </a:p>
      </dgm:t>
    </dgm:pt>
    <dgm:pt modelId="{3466C0C8-12DE-C24C-B74F-4D48F001C34D}" type="sibTrans" cxnId="{727E8791-03CB-6344-8DB7-72C87F45E877}">
      <dgm:prSet custT="1"/>
      <dgm:spPr/>
      <dgm:t>
        <a:bodyPr/>
        <a:lstStyle/>
        <a:p>
          <a:endParaRPr lang="es-ES_tradnl" sz="1200">
            <a:solidFill>
              <a:srgbClr val="4C4C4C"/>
            </a:solidFill>
            <a:latin typeface="Tahoma"/>
            <a:cs typeface="Tahoma"/>
          </a:endParaRPr>
        </a:p>
      </dgm:t>
    </dgm:pt>
    <dgm:pt modelId="{851EEA2F-7385-9343-8E76-4AAEEFB29139}">
      <dgm:prSet phldrT="[Text]" custT="1"/>
      <dgm:spPr>
        <a:solidFill>
          <a:srgbClr val="55AD51"/>
        </a:solidFill>
      </dgm:spPr>
      <dgm:t>
        <a:bodyPr/>
        <a:lstStyle/>
        <a:p>
          <a:r>
            <a:rPr lang="en-US" sz="1200" noProof="0" dirty="0">
              <a:solidFill>
                <a:schemeClr val="bg1">
                  <a:lumMod val="95000"/>
                </a:schemeClr>
              </a:solidFill>
              <a:latin typeface="Tahoma"/>
              <a:cs typeface="Tahoma"/>
            </a:rPr>
            <a:t>2. Documenting Our Vision</a:t>
          </a:r>
        </a:p>
      </dgm:t>
    </dgm:pt>
    <dgm:pt modelId="{E9E47421-C86E-DC41-BECD-C4D3DB45B743}" type="parTrans" cxnId="{44F10AF0-C33B-6345-A716-4A7D181198A7}">
      <dgm:prSet/>
      <dgm:spPr/>
      <dgm:t>
        <a:bodyPr/>
        <a:lstStyle/>
        <a:p>
          <a:endParaRPr lang="es-ES_tradnl">
            <a:solidFill>
              <a:srgbClr val="4C4C4C"/>
            </a:solidFill>
          </a:endParaRPr>
        </a:p>
      </dgm:t>
    </dgm:pt>
    <dgm:pt modelId="{E302D5FD-56A2-8B40-9174-A9FA536B0B02}" type="sibTrans" cxnId="{44F10AF0-C33B-6345-A716-4A7D181198A7}">
      <dgm:prSet custT="1"/>
      <dgm:spPr/>
      <dgm:t>
        <a:bodyPr/>
        <a:lstStyle/>
        <a:p>
          <a:endParaRPr lang="es-ES_tradnl" sz="1200">
            <a:solidFill>
              <a:srgbClr val="4C4C4C"/>
            </a:solidFill>
            <a:latin typeface="Tahoma"/>
            <a:cs typeface="Tahoma"/>
          </a:endParaRPr>
        </a:p>
      </dgm:t>
    </dgm:pt>
    <dgm:pt modelId="{E9FD576B-4925-064D-9C3B-34C613D61BDB}">
      <dgm:prSet phldrT="[Text]" custT="1"/>
      <dgm:spPr>
        <a:solidFill>
          <a:srgbClr val="53A883"/>
        </a:solidFill>
      </dgm:spPr>
      <dgm:t>
        <a:bodyPr/>
        <a:lstStyle/>
        <a:p>
          <a:r>
            <a:rPr lang="en-US" sz="1200" noProof="0" dirty="0">
              <a:solidFill>
                <a:schemeClr val="bg1">
                  <a:lumMod val="95000"/>
                </a:schemeClr>
              </a:solidFill>
              <a:latin typeface="Tahoma"/>
              <a:cs typeface="Tahoma"/>
            </a:rPr>
            <a:t>3. Setting Short, Medium and Long-Term Goals</a:t>
          </a:r>
        </a:p>
      </dgm:t>
    </dgm:pt>
    <dgm:pt modelId="{64CBCC6C-7D9B-2D42-B82C-A192C9D3D79D}" type="parTrans" cxnId="{22B647B7-28B4-C44A-9C03-47054AD7415C}">
      <dgm:prSet/>
      <dgm:spPr/>
      <dgm:t>
        <a:bodyPr/>
        <a:lstStyle/>
        <a:p>
          <a:endParaRPr lang="es-ES_tradnl">
            <a:solidFill>
              <a:srgbClr val="4C4C4C"/>
            </a:solidFill>
          </a:endParaRPr>
        </a:p>
      </dgm:t>
    </dgm:pt>
    <dgm:pt modelId="{1567F0DB-C996-F64F-A848-919762D4D630}" type="sibTrans" cxnId="{22B647B7-28B4-C44A-9C03-47054AD7415C}">
      <dgm:prSet custT="1"/>
      <dgm:spPr/>
      <dgm:t>
        <a:bodyPr/>
        <a:lstStyle/>
        <a:p>
          <a:endParaRPr lang="es-ES_tradnl" sz="1200">
            <a:solidFill>
              <a:srgbClr val="4C4C4C"/>
            </a:solidFill>
            <a:latin typeface="Tahoma"/>
            <a:cs typeface="Tahoma"/>
          </a:endParaRPr>
        </a:p>
      </dgm:t>
    </dgm:pt>
    <dgm:pt modelId="{781B1EC5-543A-2D4A-BF76-C9947B8D43C7}">
      <dgm:prSet phldrT="[Text]" custT="1"/>
      <dgm:spPr>
        <a:solidFill>
          <a:srgbClr val="5493A2"/>
        </a:solidFill>
      </dgm:spPr>
      <dgm:t>
        <a:bodyPr/>
        <a:lstStyle/>
        <a:p>
          <a:r>
            <a:rPr lang="en-US" sz="1200" noProof="0" dirty="0">
              <a:solidFill>
                <a:schemeClr val="bg1">
                  <a:lumMod val="95000"/>
                </a:schemeClr>
              </a:solidFill>
              <a:latin typeface="Tahoma"/>
              <a:cs typeface="Tahoma"/>
            </a:rPr>
            <a:t>4. Mapping Out The Way</a:t>
          </a:r>
        </a:p>
      </dgm:t>
    </dgm:pt>
    <dgm:pt modelId="{FE1CA57A-F80C-E349-A9C5-381F98247B89}" type="parTrans" cxnId="{240BB23F-6A27-5A4E-9301-5CEF4CA96E6E}">
      <dgm:prSet/>
      <dgm:spPr/>
      <dgm:t>
        <a:bodyPr/>
        <a:lstStyle/>
        <a:p>
          <a:endParaRPr lang="es-ES_tradnl">
            <a:solidFill>
              <a:srgbClr val="4C4C4C"/>
            </a:solidFill>
          </a:endParaRPr>
        </a:p>
      </dgm:t>
    </dgm:pt>
    <dgm:pt modelId="{6B89F82D-80C2-BA4D-85BB-FEE83C47064E}" type="sibTrans" cxnId="{240BB23F-6A27-5A4E-9301-5CEF4CA96E6E}">
      <dgm:prSet custT="1"/>
      <dgm:spPr/>
      <dgm:t>
        <a:bodyPr/>
        <a:lstStyle/>
        <a:p>
          <a:endParaRPr lang="es-ES_tradnl" sz="1200">
            <a:solidFill>
              <a:srgbClr val="4C4C4C"/>
            </a:solidFill>
            <a:latin typeface="Tahoma"/>
            <a:cs typeface="Tahoma"/>
          </a:endParaRPr>
        </a:p>
      </dgm:t>
    </dgm:pt>
    <dgm:pt modelId="{5A3712A2-F8B1-AD45-9E5F-CA800DDD600C}">
      <dgm:prSet phldrT="[Text]" custT="1"/>
      <dgm:spPr>
        <a:solidFill>
          <a:srgbClr val="57639D"/>
        </a:solidFill>
      </dgm:spPr>
      <dgm:t>
        <a:bodyPr/>
        <a:lstStyle/>
        <a:p>
          <a:r>
            <a:rPr lang="en-US" sz="1200" noProof="0" dirty="0">
              <a:solidFill>
                <a:schemeClr val="bg1">
                  <a:lumMod val="95000"/>
                </a:schemeClr>
              </a:solidFill>
              <a:latin typeface="Tahoma"/>
              <a:cs typeface="Tahoma"/>
            </a:rPr>
            <a:t>5. Planning Step-by-Step</a:t>
          </a:r>
        </a:p>
      </dgm:t>
    </dgm:pt>
    <dgm:pt modelId="{5CB6BE23-484D-7F41-9961-78EDF34BACB5}" type="parTrans" cxnId="{5254021F-BA4C-E946-9271-A324DE3AACAC}">
      <dgm:prSet/>
      <dgm:spPr/>
      <dgm:t>
        <a:bodyPr/>
        <a:lstStyle/>
        <a:p>
          <a:endParaRPr lang="es-ES_tradnl">
            <a:solidFill>
              <a:srgbClr val="4C4C4C"/>
            </a:solidFill>
          </a:endParaRPr>
        </a:p>
      </dgm:t>
    </dgm:pt>
    <dgm:pt modelId="{3F1927E2-D24F-A846-9C63-A673C1F2A0E5}" type="sibTrans" cxnId="{5254021F-BA4C-E946-9271-A324DE3AACAC}">
      <dgm:prSet custT="1"/>
      <dgm:spPr/>
      <dgm:t>
        <a:bodyPr/>
        <a:lstStyle/>
        <a:p>
          <a:endParaRPr lang="es-ES_tradnl" sz="1200">
            <a:solidFill>
              <a:srgbClr val="4C4C4C"/>
            </a:solidFill>
            <a:latin typeface="Tahoma"/>
            <a:cs typeface="Tahoma"/>
          </a:endParaRPr>
        </a:p>
      </dgm:t>
    </dgm:pt>
    <dgm:pt modelId="{738A9C21-8A80-814E-A943-B53A32047F82}">
      <dgm:prSet phldrT="[Text]" custT="1"/>
      <dgm:spPr>
        <a:solidFill>
          <a:srgbClr val="755998"/>
        </a:solidFill>
      </dgm:spPr>
      <dgm:t>
        <a:bodyPr/>
        <a:lstStyle/>
        <a:p>
          <a:r>
            <a:rPr lang="en-US" sz="1200" noProof="0" dirty="0">
              <a:solidFill>
                <a:schemeClr val="bg1">
                  <a:lumMod val="95000"/>
                </a:schemeClr>
              </a:solidFill>
              <a:latin typeface="Tahoma"/>
              <a:cs typeface="Tahoma"/>
            </a:rPr>
            <a:t>6. Putting It All Together</a:t>
          </a:r>
        </a:p>
      </dgm:t>
    </dgm:pt>
    <dgm:pt modelId="{A810B5E2-29AB-4B4A-A6DD-9BE1D7B4C6B5}" type="parTrans" cxnId="{83262B72-B551-0F46-8D6D-F13C23FA196F}">
      <dgm:prSet/>
      <dgm:spPr/>
      <dgm:t>
        <a:bodyPr/>
        <a:lstStyle/>
        <a:p>
          <a:endParaRPr lang="es-ES_tradnl">
            <a:solidFill>
              <a:srgbClr val="4C4C4C"/>
            </a:solidFill>
          </a:endParaRPr>
        </a:p>
      </dgm:t>
    </dgm:pt>
    <dgm:pt modelId="{DCA65FD6-6415-BE41-89EE-BCD4BD4EFF0A}" type="sibTrans" cxnId="{83262B72-B551-0F46-8D6D-F13C23FA196F}">
      <dgm:prSet/>
      <dgm:spPr/>
      <dgm:t>
        <a:bodyPr/>
        <a:lstStyle/>
        <a:p>
          <a:endParaRPr lang="es-ES_tradnl">
            <a:solidFill>
              <a:srgbClr val="4C4C4C"/>
            </a:solidFill>
          </a:endParaRPr>
        </a:p>
      </dgm:t>
    </dgm:pt>
    <dgm:pt modelId="{E123CE92-4174-F346-9E7F-96C06D3722C4}" type="pres">
      <dgm:prSet presAssocID="{4DB49493-88C4-EC40-879B-F46D79598627}" presName="Name0" presStyleCnt="0">
        <dgm:presLayoutVars>
          <dgm:dir/>
          <dgm:resizeHandles val="exact"/>
        </dgm:presLayoutVars>
      </dgm:prSet>
      <dgm:spPr/>
    </dgm:pt>
    <dgm:pt modelId="{B061992F-3509-CA46-A418-0BAC45EBF9D7}" type="pres">
      <dgm:prSet presAssocID="{A5716A11-F4CF-354A-B9CE-AF625D664945}" presName="node" presStyleLbl="node1" presStyleIdx="0" presStyleCnt="6">
        <dgm:presLayoutVars>
          <dgm:bulletEnabled val="1"/>
        </dgm:presLayoutVars>
      </dgm:prSet>
      <dgm:spPr/>
    </dgm:pt>
    <dgm:pt modelId="{9E258D1B-159C-F644-9174-AF767BE03ADB}" type="pres">
      <dgm:prSet presAssocID="{3466C0C8-12DE-C24C-B74F-4D48F001C34D}" presName="sibTrans" presStyleLbl="sibTrans2D1" presStyleIdx="0" presStyleCnt="5"/>
      <dgm:spPr/>
    </dgm:pt>
    <dgm:pt modelId="{47E9CF63-37FB-9549-BDEE-31196C6FAAEF}" type="pres">
      <dgm:prSet presAssocID="{3466C0C8-12DE-C24C-B74F-4D48F001C34D}" presName="connectorText" presStyleLbl="sibTrans2D1" presStyleIdx="0" presStyleCnt="5"/>
      <dgm:spPr/>
    </dgm:pt>
    <dgm:pt modelId="{57D9126B-4DB7-CC4F-BD0B-4A88217D5A51}" type="pres">
      <dgm:prSet presAssocID="{851EEA2F-7385-9343-8E76-4AAEEFB29139}" presName="node" presStyleLbl="node1" presStyleIdx="1" presStyleCnt="6">
        <dgm:presLayoutVars>
          <dgm:bulletEnabled val="1"/>
        </dgm:presLayoutVars>
      </dgm:prSet>
      <dgm:spPr/>
    </dgm:pt>
    <dgm:pt modelId="{A4C43ABB-27E2-F34A-9627-6E549FB657DE}" type="pres">
      <dgm:prSet presAssocID="{E302D5FD-56A2-8B40-9174-A9FA536B0B02}" presName="sibTrans" presStyleLbl="sibTrans2D1" presStyleIdx="1" presStyleCnt="5"/>
      <dgm:spPr/>
    </dgm:pt>
    <dgm:pt modelId="{A81B9FDE-984E-BC4C-9AFC-F7059D31EAF7}" type="pres">
      <dgm:prSet presAssocID="{E302D5FD-56A2-8B40-9174-A9FA536B0B02}" presName="connectorText" presStyleLbl="sibTrans2D1" presStyleIdx="1" presStyleCnt="5"/>
      <dgm:spPr/>
    </dgm:pt>
    <dgm:pt modelId="{E6697443-554B-A149-9CE2-3E4CE7253C05}" type="pres">
      <dgm:prSet presAssocID="{E9FD576B-4925-064D-9C3B-34C613D61BDB}" presName="node" presStyleLbl="node1" presStyleIdx="2" presStyleCnt="6">
        <dgm:presLayoutVars>
          <dgm:bulletEnabled val="1"/>
        </dgm:presLayoutVars>
      </dgm:prSet>
      <dgm:spPr/>
    </dgm:pt>
    <dgm:pt modelId="{9CEEE739-64C4-EF46-94B8-C2ECCAF1BCE6}" type="pres">
      <dgm:prSet presAssocID="{1567F0DB-C996-F64F-A848-919762D4D630}" presName="sibTrans" presStyleLbl="sibTrans2D1" presStyleIdx="2" presStyleCnt="5"/>
      <dgm:spPr/>
    </dgm:pt>
    <dgm:pt modelId="{F3BEDC39-9315-A343-A161-F4B9BC5F5833}" type="pres">
      <dgm:prSet presAssocID="{1567F0DB-C996-F64F-A848-919762D4D630}" presName="connectorText" presStyleLbl="sibTrans2D1" presStyleIdx="2" presStyleCnt="5"/>
      <dgm:spPr/>
    </dgm:pt>
    <dgm:pt modelId="{7A24C167-4055-E444-BF1E-D7048C6023B1}" type="pres">
      <dgm:prSet presAssocID="{781B1EC5-543A-2D4A-BF76-C9947B8D43C7}" presName="node" presStyleLbl="node1" presStyleIdx="3" presStyleCnt="6">
        <dgm:presLayoutVars>
          <dgm:bulletEnabled val="1"/>
        </dgm:presLayoutVars>
      </dgm:prSet>
      <dgm:spPr/>
    </dgm:pt>
    <dgm:pt modelId="{09911173-C743-6F44-861D-11FE72A76DAC}" type="pres">
      <dgm:prSet presAssocID="{6B89F82D-80C2-BA4D-85BB-FEE83C47064E}" presName="sibTrans" presStyleLbl="sibTrans2D1" presStyleIdx="3" presStyleCnt="5"/>
      <dgm:spPr/>
    </dgm:pt>
    <dgm:pt modelId="{F29861A9-9A0B-C84C-AD25-4230ECECD83A}" type="pres">
      <dgm:prSet presAssocID="{6B89F82D-80C2-BA4D-85BB-FEE83C47064E}" presName="connectorText" presStyleLbl="sibTrans2D1" presStyleIdx="3" presStyleCnt="5"/>
      <dgm:spPr/>
    </dgm:pt>
    <dgm:pt modelId="{A1502019-BAD1-9445-A9CE-18D0090C0321}" type="pres">
      <dgm:prSet presAssocID="{5A3712A2-F8B1-AD45-9E5F-CA800DDD600C}" presName="node" presStyleLbl="node1" presStyleIdx="4" presStyleCnt="6">
        <dgm:presLayoutVars>
          <dgm:bulletEnabled val="1"/>
        </dgm:presLayoutVars>
      </dgm:prSet>
      <dgm:spPr/>
    </dgm:pt>
    <dgm:pt modelId="{00E66A02-AC4A-394B-8429-2717F6092070}" type="pres">
      <dgm:prSet presAssocID="{3F1927E2-D24F-A846-9C63-A673C1F2A0E5}" presName="sibTrans" presStyleLbl="sibTrans2D1" presStyleIdx="4" presStyleCnt="5"/>
      <dgm:spPr/>
    </dgm:pt>
    <dgm:pt modelId="{F3225A01-90D8-4347-9206-87407B1D044F}" type="pres">
      <dgm:prSet presAssocID="{3F1927E2-D24F-A846-9C63-A673C1F2A0E5}" presName="connectorText" presStyleLbl="sibTrans2D1" presStyleIdx="4" presStyleCnt="5"/>
      <dgm:spPr/>
    </dgm:pt>
    <dgm:pt modelId="{83EB33C0-F1FB-B245-96E9-14AC625983DC}" type="pres">
      <dgm:prSet presAssocID="{738A9C21-8A80-814E-A943-B53A32047F82}" presName="node" presStyleLbl="node1" presStyleIdx="5" presStyleCnt="6">
        <dgm:presLayoutVars>
          <dgm:bulletEnabled val="1"/>
        </dgm:presLayoutVars>
      </dgm:prSet>
      <dgm:spPr/>
    </dgm:pt>
  </dgm:ptLst>
  <dgm:cxnLst>
    <dgm:cxn modelId="{F2045C0F-E6F6-A944-A05B-CCDC8A1363B5}" type="presOf" srcId="{6B89F82D-80C2-BA4D-85BB-FEE83C47064E}" destId="{09911173-C743-6F44-861D-11FE72A76DAC}" srcOrd="0" destOrd="0" presId="urn:microsoft.com/office/officeart/2005/8/layout/process1"/>
    <dgm:cxn modelId="{C4D60712-7F29-1244-BE0B-D7E704483CE2}" type="presOf" srcId="{5A3712A2-F8B1-AD45-9E5F-CA800DDD600C}" destId="{A1502019-BAD1-9445-A9CE-18D0090C0321}" srcOrd="0" destOrd="0" presId="urn:microsoft.com/office/officeart/2005/8/layout/process1"/>
    <dgm:cxn modelId="{5254021F-BA4C-E946-9271-A324DE3AACAC}" srcId="{4DB49493-88C4-EC40-879B-F46D79598627}" destId="{5A3712A2-F8B1-AD45-9E5F-CA800DDD600C}" srcOrd="4" destOrd="0" parTransId="{5CB6BE23-484D-7F41-9961-78EDF34BACB5}" sibTransId="{3F1927E2-D24F-A846-9C63-A673C1F2A0E5}"/>
    <dgm:cxn modelId="{3A4B5A2A-2E91-6047-97EC-788AF6CADD49}" type="presOf" srcId="{738A9C21-8A80-814E-A943-B53A32047F82}" destId="{83EB33C0-F1FB-B245-96E9-14AC625983DC}" srcOrd="0" destOrd="0" presId="urn:microsoft.com/office/officeart/2005/8/layout/process1"/>
    <dgm:cxn modelId="{240BB23F-6A27-5A4E-9301-5CEF4CA96E6E}" srcId="{4DB49493-88C4-EC40-879B-F46D79598627}" destId="{781B1EC5-543A-2D4A-BF76-C9947B8D43C7}" srcOrd="3" destOrd="0" parTransId="{FE1CA57A-F80C-E349-A9C5-381F98247B89}" sibTransId="{6B89F82D-80C2-BA4D-85BB-FEE83C47064E}"/>
    <dgm:cxn modelId="{3971FD48-E9FE-704D-811E-DDD87165ACDD}" type="presOf" srcId="{3F1927E2-D24F-A846-9C63-A673C1F2A0E5}" destId="{00E66A02-AC4A-394B-8429-2717F6092070}" srcOrd="0" destOrd="0" presId="urn:microsoft.com/office/officeart/2005/8/layout/process1"/>
    <dgm:cxn modelId="{7F099054-8DEE-204A-A2A3-56F1DF33099B}" type="presOf" srcId="{1567F0DB-C996-F64F-A848-919762D4D630}" destId="{F3BEDC39-9315-A343-A161-F4B9BC5F5833}" srcOrd="1" destOrd="0" presId="urn:microsoft.com/office/officeart/2005/8/layout/process1"/>
    <dgm:cxn modelId="{4AA55A68-A36E-AE42-84BF-71A689ACAECA}" type="presOf" srcId="{A5716A11-F4CF-354A-B9CE-AF625D664945}" destId="{B061992F-3509-CA46-A418-0BAC45EBF9D7}" srcOrd="0" destOrd="0" presId="urn:microsoft.com/office/officeart/2005/8/layout/process1"/>
    <dgm:cxn modelId="{7283D06C-9972-064B-82BD-81F603551063}" type="presOf" srcId="{3466C0C8-12DE-C24C-B74F-4D48F001C34D}" destId="{47E9CF63-37FB-9549-BDEE-31196C6FAAEF}" srcOrd="1" destOrd="0" presId="urn:microsoft.com/office/officeart/2005/8/layout/process1"/>
    <dgm:cxn modelId="{83262B72-B551-0F46-8D6D-F13C23FA196F}" srcId="{4DB49493-88C4-EC40-879B-F46D79598627}" destId="{738A9C21-8A80-814E-A943-B53A32047F82}" srcOrd="5" destOrd="0" parTransId="{A810B5E2-29AB-4B4A-A6DD-9BE1D7B4C6B5}" sibTransId="{DCA65FD6-6415-BE41-89EE-BCD4BD4EFF0A}"/>
    <dgm:cxn modelId="{C7DEF775-7826-8B4C-B513-C316D267E2F9}" type="presOf" srcId="{6B89F82D-80C2-BA4D-85BB-FEE83C47064E}" destId="{F29861A9-9A0B-C84C-AD25-4230ECECD83A}" srcOrd="1" destOrd="0" presId="urn:microsoft.com/office/officeart/2005/8/layout/process1"/>
    <dgm:cxn modelId="{87D0CE7D-CA7A-7E46-BD02-6B9ED3600998}" type="presOf" srcId="{E302D5FD-56A2-8B40-9174-A9FA536B0B02}" destId="{A4C43ABB-27E2-F34A-9627-6E549FB657DE}" srcOrd="0" destOrd="0" presId="urn:microsoft.com/office/officeart/2005/8/layout/process1"/>
    <dgm:cxn modelId="{A4500D8A-4280-EE46-8348-0BDD5D1FACB2}" type="presOf" srcId="{3F1927E2-D24F-A846-9C63-A673C1F2A0E5}" destId="{F3225A01-90D8-4347-9206-87407B1D044F}" srcOrd="1" destOrd="0" presId="urn:microsoft.com/office/officeart/2005/8/layout/process1"/>
    <dgm:cxn modelId="{27AA278E-B494-4B45-86F4-D95663EBCF6F}" type="presOf" srcId="{1567F0DB-C996-F64F-A848-919762D4D630}" destId="{9CEEE739-64C4-EF46-94B8-C2ECCAF1BCE6}" srcOrd="0" destOrd="0" presId="urn:microsoft.com/office/officeart/2005/8/layout/process1"/>
    <dgm:cxn modelId="{727E8791-03CB-6344-8DB7-72C87F45E877}" srcId="{4DB49493-88C4-EC40-879B-F46D79598627}" destId="{A5716A11-F4CF-354A-B9CE-AF625D664945}" srcOrd="0" destOrd="0" parTransId="{13D8273E-5E95-E34A-9219-4A05C71C829A}" sibTransId="{3466C0C8-12DE-C24C-B74F-4D48F001C34D}"/>
    <dgm:cxn modelId="{4C0CC7AD-9892-1147-92D4-6702C6ECB649}" type="presOf" srcId="{4DB49493-88C4-EC40-879B-F46D79598627}" destId="{E123CE92-4174-F346-9E7F-96C06D3722C4}" srcOrd="0" destOrd="0" presId="urn:microsoft.com/office/officeart/2005/8/layout/process1"/>
    <dgm:cxn modelId="{22B647B7-28B4-C44A-9C03-47054AD7415C}" srcId="{4DB49493-88C4-EC40-879B-F46D79598627}" destId="{E9FD576B-4925-064D-9C3B-34C613D61BDB}" srcOrd="2" destOrd="0" parTransId="{64CBCC6C-7D9B-2D42-B82C-A192C9D3D79D}" sibTransId="{1567F0DB-C996-F64F-A848-919762D4D630}"/>
    <dgm:cxn modelId="{F65BA7BA-8D6C-F048-B591-267E22685ECC}" type="presOf" srcId="{E9FD576B-4925-064D-9C3B-34C613D61BDB}" destId="{E6697443-554B-A149-9CE2-3E4CE7253C05}" srcOrd="0" destOrd="0" presId="urn:microsoft.com/office/officeart/2005/8/layout/process1"/>
    <dgm:cxn modelId="{34C317C0-70DB-D24F-AD95-D9E5DE34A4E1}" type="presOf" srcId="{781B1EC5-543A-2D4A-BF76-C9947B8D43C7}" destId="{7A24C167-4055-E444-BF1E-D7048C6023B1}" srcOrd="0" destOrd="0" presId="urn:microsoft.com/office/officeart/2005/8/layout/process1"/>
    <dgm:cxn modelId="{352CA5C3-8C9A-7A43-B203-035CA988ED55}" type="presOf" srcId="{E302D5FD-56A2-8B40-9174-A9FA536B0B02}" destId="{A81B9FDE-984E-BC4C-9AFC-F7059D31EAF7}" srcOrd="1" destOrd="0" presId="urn:microsoft.com/office/officeart/2005/8/layout/process1"/>
    <dgm:cxn modelId="{15ECF4CC-F195-8C48-B783-7972ACC91934}" type="presOf" srcId="{851EEA2F-7385-9343-8E76-4AAEEFB29139}" destId="{57D9126B-4DB7-CC4F-BD0B-4A88217D5A51}" srcOrd="0" destOrd="0" presId="urn:microsoft.com/office/officeart/2005/8/layout/process1"/>
    <dgm:cxn modelId="{4C4F72DC-890C-6D42-94B8-2D876733D693}" type="presOf" srcId="{3466C0C8-12DE-C24C-B74F-4D48F001C34D}" destId="{9E258D1B-159C-F644-9174-AF767BE03ADB}" srcOrd="0" destOrd="0" presId="urn:microsoft.com/office/officeart/2005/8/layout/process1"/>
    <dgm:cxn modelId="{44F10AF0-C33B-6345-A716-4A7D181198A7}" srcId="{4DB49493-88C4-EC40-879B-F46D79598627}" destId="{851EEA2F-7385-9343-8E76-4AAEEFB29139}" srcOrd="1" destOrd="0" parTransId="{E9E47421-C86E-DC41-BECD-C4D3DB45B743}" sibTransId="{E302D5FD-56A2-8B40-9174-A9FA536B0B02}"/>
    <dgm:cxn modelId="{139B9480-A127-F14E-9B0B-432EA1B06241}" type="presParOf" srcId="{E123CE92-4174-F346-9E7F-96C06D3722C4}" destId="{B061992F-3509-CA46-A418-0BAC45EBF9D7}" srcOrd="0" destOrd="0" presId="urn:microsoft.com/office/officeart/2005/8/layout/process1"/>
    <dgm:cxn modelId="{373F13A0-2DE2-1542-B83A-E2547F999D8F}" type="presParOf" srcId="{E123CE92-4174-F346-9E7F-96C06D3722C4}" destId="{9E258D1B-159C-F644-9174-AF767BE03ADB}" srcOrd="1" destOrd="0" presId="urn:microsoft.com/office/officeart/2005/8/layout/process1"/>
    <dgm:cxn modelId="{A63E5768-A4EF-6941-A845-B63DD290EA08}" type="presParOf" srcId="{9E258D1B-159C-F644-9174-AF767BE03ADB}" destId="{47E9CF63-37FB-9549-BDEE-31196C6FAAEF}" srcOrd="0" destOrd="0" presId="urn:microsoft.com/office/officeart/2005/8/layout/process1"/>
    <dgm:cxn modelId="{46EA4A91-856C-8446-B6FD-B659E0D95C21}" type="presParOf" srcId="{E123CE92-4174-F346-9E7F-96C06D3722C4}" destId="{57D9126B-4DB7-CC4F-BD0B-4A88217D5A51}" srcOrd="2" destOrd="0" presId="urn:microsoft.com/office/officeart/2005/8/layout/process1"/>
    <dgm:cxn modelId="{7AAC0349-73EE-5A4B-92FA-4A7C93F9F755}" type="presParOf" srcId="{E123CE92-4174-F346-9E7F-96C06D3722C4}" destId="{A4C43ABB-27E2-F34A-9627-6E549FB657DE}" srcOrd="3" destOrd="0" presId="urn:microsoft.com/office/officeart/2005/8/layout/process1"/>
    <dgm:cxn modelId="{233F076B-96B8-E74F-A01F-42DEB2F7C64E}" type="presParOf" srcId="{A4C43ABB-27E2-F34A-9627-6E549FB657DE}" destId="{A81B9FDE-984E-BC4C-9AFC-F7059D31EAF7}" srcOrd="0" destOrd="0" presId="urn:microsoft.com/office/officeart/2005/8/layout/process1"/>
    <dgm:cxn modelId="{072CD976-293B-E142-846D-13F834C9D5A1}" type="presParOf" srcId="{E123CE92-4174-F346-9E7F-96C06D3722C4}" destId="{E6697443-554B-A149-9CE2-3E4CE7253C05}" srcOrd="4" destOrd="0" presId="urn:microsoft.com/office/officeart/2005/8/layout/process1"/>
    <dgm:cxn modelId="{57103703-D5DA-CC4A-B952-4B11E4BD4552}" type="presParOf" srcId="{E123CE92-4174-F346-9E7F-96C06D3722C4}" destId="{9CEEE739-64C4-EF46-94B8-C2ECCAF1BCE6}" srcOrd="5" destOrd="0" presId="urn:microsoft.com/office/officeart/2005/8/layout/process1"/>
    <dgm:cxn modelId="{B63BC058-2870-8F42-A37C-DED33B1DFAEC}" type="presParOf" srcId="{9CEEE739-64C4-EF46-94B8-C2ECCAF1BCE6}" destId="{F3BEDC39-9315-A343-A161-F4B9BC5F5833}" srcOrd="0" destOrd="0" presId="urn:microsoft.com/office/officeart/2005/8/layout/process1"/>
    <dgm:cxn modelId="{11629FBC-0977-A24E-89FB-1D1DDE3F5059}" type="presParOf" srcId="{E123CE92-4174-F346-9E7F-96C06D3722C4}" destId="{7A24C167-4055-E444-BF1E-D7048C6023B1}" srcOrd="6" destOrd="0" presId="urn:microsoft.com/office/officeart/2005/8/layout/process1"/>
    <dgm:cxn modelId="{EFC8ED2C-B403-3344-B5DE-50661DE2F2CE}" type="presParOf" srcId="{E123CE92-4174-F346-9E7F-96C06D3722C4}" destId="{09911173-C743-6F44-861D-11FE72A76DAC}" srcOrd="7" destOrd="0" presId="urn:microsoft.com/office/officeart/2005/8/layout/process1"/>
    <dgm:cxn modelId="{D3A7D813-69A9-CC4A-B3EA-A3475343C1BF}" type="presParOf" srcId="{09911173-C743-6F44-861D-11FE72A76DAC}" destId="{F29861A9-9A0B-C84C-AD25-4230ECECD83A}" srcOrd="0" destOrd="0" presId="urn:microsoft.com/office/officeart/2005/8/layout/process1"/>
    <dgm:cxn modelId="{96CF8383-B941-ED4A-99C6-E80A19A8E1DB}" type="presParOf" srcId="{E123CE92-4174-F346-9E7F-96C06D3722C4}" destId="{A1502019-BAD1-9445-A9CE-18D0090C0321}" srcOrd="8" destOrd="0" presId="urn:microsoft.com/office/officeart/2005/8/layout/process1"/>
    <dgm:cxn modelId="{8D4A0926-396E-BB40-8558-4DD230E6F8B6}" type="presParOf" srcId="{E123CE92-4174-F346-9E7F-96C06D3722C4}" destId="{00E66A02-AC4A-394B-8429-2717F6092070}" srcOrd="9" destOrd="0" presId="urn:microsoft.com/office/officeart/2005/8/layout/process1"/>
    <dgm:cxn modelId="{EB440E6D-BA8E-EC43-9759-844D8D1D36B4}" type="presParOf" srcId="{00E66A02-AC4A-394B-8429-2717F6092070}" destId="{F3225A01-90D8-4347-9206-87407B1D044F}" srcOrd="0" destOrd="0" presId="urn:microsoft.com/office/officeart/2005/8/layout/process1"/>
    <dgm:cxn modelId="{F23F5C8C-500B-5D41-A79B-B0E4E5FCA505}" type="presParOf" srcId="{E123CE92-4174-F346-9E7F-96C06D3722C4}" destId="{83EB33C0-F1FB-B245-96E9-14AC625983D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1992F-3509-CA46-A418-0BAC45EBF9D7}">
      <dsp:nvSpPr>
        <dsp:cNvPr id="0" name=""/>
        <dsp:cNvSpPr/>
      </dsp:nvSpPr>
      <dsp:spPr>
        <a:xfrm>
          <a:off x="3941" y="391788"/>
          <a:ext cx="1008095" cy="9902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1. Discovering Our Vision</a:t>
          </a:r>
        </a:p>
      </dsp:txBody>
      <dsp:txXfrm>
        <a:off x="32945" y="420792"/>
        <a:ext cx="950087" cy="932268"/>
      </dsp:txXfrm>
    </dsp:sp>
    <dsp:sp modelId="{9E258D1B-159C-F644-9174-AF767BE03ADB}">
      <dsp:nvSpPr>
        <dsp:cNvPr id="0" name=""/>
        <dsp:cNvSpPr/>
      </dsp:nvSpPr>
      <dsp:spPr>
        <a:xfrm>
          <a:off x="1112846" y="761923"/>
          <a:ext cx="213716" cy="25000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1112846" y="811924"/>
        <a:ext cx="149601" cy="150005"/>
      </dsp:txXfrm>
    </dsp:sp>
    <dsp:sp modelId="{57D9126B-4DB7-CC4F-BD0B-4A88217D5A51}">
      <dsp:nvSpPr>
        <dsp:cNvPr id="0" name=""/>
        <dsp:cNvSpPr/>
      </dsp:nvSpPr>
      <dsp:spPr>
        <a:xfrm>
          <a:off x="1415275" y="391788"/>
          <a:ext cx="1008095" cy="990276"/>
        </a:xfrm>
        <a:prstGeom prst="roundRect">
          <a:avLst>
            <a:gd name="adj" fmla="val 10000"/>
          </a:avLst>
        </a:prstGeom>
        <a:solidFill>
          <a:srgbClr val="55AD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2. Documenting Our Vision</a:t>
          </a:r>
        </a:p>
      </dsp:txBody>
      <dsp:txXfrm>
        <a:off x="1444279" y="420792"/>
        <a:ext cx="950087" cy="932268"/>
      </dsp:txXfrm>
    </dsp:sp>
    <dsp:sp modelId="{A4C43ABB-27E2-F34A-9627-6E549FB657DE}">
      <dsp:nvSpPr>
        <dsp:cNvPr id="0" name=""/>
        <dsp:cNvSpPr/>
      </dsp:nvSpPr>
      <dsp:spPr>
        <a:xfrm>
          <a:off x="2524180" y="761923"/>
          <a:ext cx="213716" cy="250007"/>
        </a:xfrm>
        <a:prstGeom prst="rightArrow">
          <a:avLst>
            <a:gd name="adj1" fmla="val 60000"/>
            <a:gd name="adj2" fmla="val 50000"/>
          </a:avLst>
        </a:prstGeom>
        <a:solidFill>
          <a:schemeClr val="accent3">
            <a:hueOff val="-2495830"/>
            <a:satOff val="21154"/>
            <a:lumOff val="21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2524180" y="811924"/>
        <a:ext cx="149601" cy="150005"/>
      </dsp:txXfrm>
    </dsp:sp>
    <dsp:sp modelId="{E6697443-554B-A149-9CE2-3E4CE7253C05}">
      <dsp:nvSpPr>
        <dsp:cNvPr id="0" name=""/>
        <dsp:cNvSpPr/>
      </dsp:nvSpPr>
      <dsp:spPr>
        <a:xfrm>
          <a:off x="2826608" y="391788"/>
          <a:ext cx="1008095" cy="990276"/>
        </a:xfrm>
        <a:prstGeom prst="roundRect">
          <a:avLst>
            <a:gd name="adj" fmla="val 10000"/>
          </a:avLst>
        </a:prstGeom>
        <a:solidFill>
          <a:srgbClr val="53A88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3. Setting Short, Medium and Long-Term Goals</a:t>
          </a:r>
        </a:p>
      </dsp:txBody>
      <dsp:txXfrm>
        <a:off x="2855612" y="420792"/>
        <a:ext cx="950087" cy="932268"/>
      </dsp:txXfrm>
    </dsp:sp>
    <dsp:sp modelId="{9CEEE739-64C4-EF46-94B8-C2ECCAF1BCE6}">
      <dsp:nvSpPr>
        <dsp:cNvPr id="0" name=""/>
        <dsp:cNvSpPr/>
      </dsp:nvSpPr>
      <dsp:spPr>
        <a:xfrm>
          <a:off x="3935513" y="761923"/>
          <a:ext cx="213716" cy="250007"/>
        </a:xfrm>
        <a:prstGeom prst="rightArrow">
          <a:avLst>
            <a:gd name="adj1" fmla="val 60000"/>
            <a:gd name="adj2" fmla="val 50000"/>
          </a:avLst>
        </a:prstGeom>
        <a:solidFill>
          <a:schemeClr val="accent3">
            <a:hueOff val="-4991659"/>
            <a:satOff val="42307"/>
            <a:lumOff val="42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3935513" y="811924"/>
        <a:ext cx="149601" cy="150005"/>
      </dsp:txXfrm>
    </dsp:sp>
    <dsp:sp modelId="{7A24C167-4055-E444-BF1E-D7048C6023B1}">
      <dsp:nvSpPr>
        <dsp:cNvPr id="0" name=""/>
        <dsp:cNvSpPr/>
      </dsp:nvSpPr>
      <dsp:spPr>
        <a:xfrm>
          <a:off x="4237942" y="391788"/>
          <a:ext cx="1008095" cy="990276"/>
        </a:xfrm>
        <a:prstGeom prst="roundRect">
          <a:avLst>
            <a:gd name="adj" fmla="val 10000"/>
          </a:avLst>
        </a:prstGeom>
        <a:solidFill>
          <a:srgbClr val="5493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4. Mapping Out The Way</a:t>
          </a:r>
        </a:p>
      </dsp:txBody>
      <dsp:txXfrm>
        <a:off x="4266946" y="420792"/>
        <a:ext cx="950087" cy="932268"/>
      </dsp:txXfrm>
    </dsp:sp>
    <dsp:sp modelId="{09911173-C743-6F44-861D-11FE72A76DAC}">
      <dsp:nvSpPr>
        <dsp:cNvPr id="0" name=""/>
        <dsp:cNvSpPr/>
      </dsp:nvSpPr>
      <dsp:spPr>
        <a:xfrm>
          <a:off x="5346846" y="761923"/>
          <a:ext cx="213716" cy="250007"/>
        </a:xfrm>
        <a:prstGeom prst="rightArrow">
          <a:avLst>
            <a:gd name="adj1" fmla="val 60000"/>
            <a:gd name="adj2" fmla="val 50000"/>
          </a:avLst>
        </a:prstGeom>
        <a:solidFill>
          <a:schemeClr val="accent3">
            <a:hueOff val="-7487489"/>
            <a:satOff val="63461"/>
            <a:lumOff val="63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5346846" y="811924"/>
        <a:ext cx="149601" cy="150005"/>
      </dsp:txXfrm>
    </dsp:sp>
    <dsp:sp modelId="{A1502019-BAD1-9445-A9CE-18D0090C0321}">
      <dsp:nvSpPr>
        <dsp:cNvPr id="0" name=""/>
        <dsp:cNvSpPr/>
      </dsp:nvSpPr>
      <dsp:spPr>
        <a:xfrm>
          <a:off x="5649275" y="391788"/>
          <a:ext cx="1008095" cy="990276"/>
        </a:xfrm>
        <a:prstGeom prst="roundRect">
          <a:avLst>
            <a:gd name="adj" fmla="val 10000"/>
          </a:avLst>
        </a:prstGeom>
        <a:solidFill>
          <a:srgbClr val="5763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5. Planning Step-by-Step</a:t>
          </a:r>
        </a:p>
      </dsp:txBody>
      <dsp:txXfrm>
        <a:off x="5678279" y="420792"/>
        <a:ext cx="950087" cy="932268"/>
      </dsp:txXfrm>
    </dsp:sp>
    <dsp:sp modelId="{00E66A02-AC4A-394B-8429-2717F6092070}">
      <dsp:nvSpPr>
        <dsp:cNvPr id="0" name=""/>
        <dsp:cNvSpPr/>
      </dsp:nvSpPr>
      <dsp:spPr>
        <a:xfrm>
          <a:off x="6758180" y="761923"/>
          <a:ext cx="213716" cy="250007"/>
        </a:xfrm>
        <a:prstGeom prst="rightArrow">
          <a:avLst>
            <a:gd name="adj1" fmla="val 60000"/>
            <a:gd name="adj2" fmla="val 50000"/>
          </a:avLst>
        </a:prstGeom>
        <a:solidFill>
          <a:schemeClr val="accent3">
            <a:hueOff val="-9983318"/>
            <a:satOff val="84615"/>
            <a:lumOff val="8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6758180" y="811924"/>
        <a:ext cx="149601" cy="150005"/>
      </dsp:txXfrm>
    </dsp:sp>
    <dsp:sp modelId="{83EB33C0-F1FB-B245-96E9-14AC625983DC}">
      <dsp:nvSpPr>
        <dsp:cNvPr id="0" name=""/>
        <dsp:cNvSpPr/>
      </dsp:nvSpPr>
      <dsp:spPr>
        <a:xfrm>
          <a:off x="7060608" y="391788"/>
          <a:ext cx="1008095" cy="990276"/>
        </a:xfrm>
        <a:prstGeom prst="roundRect">
          <a:avLst>
            <a:gd name="adj" fmla="val 10000"/>
          </a:avLst>
        </a:prstGeom>
        <a:solidFill>
          <a:srgbClr val="7559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6. Putting It All Together</a:t>
          </a:r>
        </a:p>
      </dsp:txBody>
      <dsp:txXfrm>
        <a:off x="7089612" y="420792"/>
        <a:ext cx="950087" cy="932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1992F-3509-CA46-A418-0BAC45EBF9D7}">
      <dsp:nvSpPr>
        <dsp:cNvPr id="0" name=""/>
        <dsp:cNvSpPr/>
      </dsp:nvSpPr>
      <dsp:spPr>
        <a:xfrm>
          <a:off x="3941" y="391788"/>
          <a:ext cx="1008095" cy="9902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1. Discovering Our Vision</a:t>
          </a:r>
        </a:p>
      </dsp:txBody>
      <dsp:txXfrm>
        <a:off x="32945" y="420792"/>
        <a:ext cx="950087" cy="932268"/>
      </dsp:txXfrm>
    </dsp:sp>
    <dsp:sp modelId="{9E258D1B-159C-F644-9174-AF767BE03ADB}">
      <dsp:nvSpPr>
        <dsp:cNvPr id="0" name=""/>
        <dsp:cNvSpPr/>
      </dsp:nvSpPr>
      <dsp:spPr>
        <a:xfrm>
          <a:off x="1112846" y="761923"/>
          <a:ext cx="213716" cy="25000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1112846" y="811924"/>
        <a:ext cx="149601" cy="150005"/>
      </dsp:txXfrm>
    </dsp:sp>
    <dsp:sp modelId="{57D9126B-4DB7-CC4F-BD0B-4A88217D5A51}">
      <dsp:nvSpPr>
        <dsp:cNvPr id="0" name=""/>
        <dsp:cNvSpPr/>
      </dsp:nvSpPr>
      <dsp:spPr>
        <a:xfrm>
          <a:off x="1415275" y="391788"/>
          <a:ext cx="1008095" cy="990276"/>
        </a:xfrm>
        <a:prstGeom prst="roundRect">
          <a:avLst>
            <a:gd name="adj" fmla="val 10000"/>
          </a:avLst>
        </a:prstGeom>
        <a:solidFill>
          <a:srgbClr val="55AD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2. Documenting Our Vision</a:t>
          </a:r>
        </a:p>
      </dsp:txBody>
      <dsp:txXfrm>
        <a:off x="1444279" y="420792"/>
        <a:ext cx="950087" cy="932268"/>
      </dsp:txXfrm>
    </dsp:sp>
    <dsp:sp modelId="{A4C43ABB-27E2-F34A-9627-6E549FB657DE}">
      <dsp:nvSpPr>
        <dsp:cNvPr id="0" name=""/>
        <dsp:cNvSpPr/>
      </dsp:nvSpPr>
      <dsp:spPr>
        <a:xfrm>
          <a:off x="2524180" y="761923"/>
          <a:ext cx="213716" cy="250007"/>
        </a:xfrm>
        <a:prstGeom prst="rightArrow">
          <a:avLst>
            <a:gd name="adj1" fmla="val 60000"/>
            <a:gd name="adj2" fmla="val 50000"/>
          </a:avLst>
        </a:prstGeom>
        <a:solidFill>
          <a:schemeClr val="accent3">
            <a:hueOff val="-2495830"/>
            <a:satOff val="21154"/>
            <a:lumOff val="21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2524180" y="811924"/>
        <a:ext cx="149601" cy="150005"/>
      </dsp:txXfrm>
    </dsp:sp>
    <dsp:sp modelId="{E6697443-554B-A149-9CE2-3E4CE7253C05}">
      <dsp:nvSpPr>
        <dsp:cNvPr id="0" name=""/>
        <dsp:cNvSpPr/>
      </dsp:nvSpPr>
      <dsp:spPr>
        <a:xfrm>
          <a:off x="2826608" y="391788"/>
          <a:ext cx="1008095" cy="990276"/>
        </a:xfrm>
        <a:prstGeom prst="roundRect">
          <a:avLst>
            <a:gd name="adj" fmla="val 10000"/>
          </a:avLst>
        </a:prstGeom>
        <a:solidFill>
          <a:srgbClr val="53A88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3. Setting Short, Medium and Long-Term Goals</a:t>
          </a:r>
        </a:p>
      </dsp:txBody>
      <dsp:txXfrm>
        <a:off x="2855612" y="420792"/>
        <a:ext cx="950087" cy="932268"/>
      </dsp:txXfrm>
    </dsp:sp>
    <dsp:sp modelId="{9CEEE739-64C4-EF46-94B8-C2ECCAF1BCE6}">
      <dsp:nvSpPr>
        <dsp:cNvPr id="0" name=""/>
        <dsp:cNvSpPr/>
      </dsp:nvSpPr>
      <dsp:spPr>
        <a:xfrm>
          <a:off x="3935513" y="761923"/>
          <a:ext cx="213716" cy="250007"/>
        </a:xfrm>
        <a:prstGeom prst="rightArrow">
          <a:avLst>
            <a:gd name="adj1" fmla="val 60000"/>
            <a:gd name="adj2" fmla="val 50000"/>
          </a:avLst>
        </a:prstGeom>
        <a:solidFill>
          <a:schemeClr val="accent3">
            <a:hueOff val="-4991659"/>
            <a:satOff val="42307"/>
            <a:lumOff val="42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3935513" y="811924"/>
        <a:ext cx="149601" cy="150005"/>
      </dsp:txXfrm>
    </dsp:sp>
    <dsp:sp modelId="{7A24C167-4055-E444-BF1E-D7048C6023B1}">
      <dsp:nvSpPr>
        <dsp:cNvPr id="0" name=""/>
        <dsp:cNvSpPr/>
      </dsp:nvSpPr>
      <dsp:spPr>
        <a:xfrm>
          <a:off x="4237942" y="391788"/>
          <a:ext cx="1008095" cy="990276"/>
        </a:xfrm>
        <a:prstGeom prst="roundRect">
          <a:avLst>
            <a:gd name="adj" fmla="val 10000"/>
          </a:avLst>
        </a:prstGeom>
        <a:solidFill>
          <a:srgbClr val="5493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4. Mapping Out The Way</a:t>
          </a:r>
        </a:p>
      </dsp:txBody>
      <dsp:txXfrm>
        <a:off x="4266946" y="420792"/>
        <a:ext cx="950087" cy="932268"/>
      </dsp:txXfrm>
    </dsp:sp>
    <dsp:sp modelId="{09911173-C743-6F44-861D-11FE72A76DAC}">
      <dsp:nvSpPr>
        <dsp:cNvPr id="0" name=""/>
        <dsp:cNvSpPr/>
      </dsp:nvSpPr>
      <dsp:spPr>
        <a:xfrm>
          <a:off x="5346846" y="761923"/>
          <a:ext cx="213716" cy="250007"/>
        </a:xfrm>
        <a:prstGeom prst="rightArrow">
          <a:avLst>
            <a:gd name="adj1" fmla="val 60000"/>
            <a:gd name="adj2" fmla="val 50000"/>
          </a:avLst>
        </a:prstGeom>
        <a:solidFill>
          <a:schemeClr val="accent3">
            <a:hueOff val="-7487489"/>
            <a:satOff val="63461"/>
            <a:lumOff val="63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5346846" y="811924"/>
        <a:ext cx="149601" cy="150005"/>
      </dsp:txXfrm>
    </dsp:sp>
    <dsp:sp modelId="{A1502019-BAD1-9445-A9CE-18D0090C0321}">
      <dsp:nvSpPr>
        <dsp:cNvPr id="0" name=""/>
        <dsp:cNvSpPr/>
      </dsp:nvSpPr>
      <dsp:spPr>
        <a:xfrm>
          <a:off x="5649275" y="391788"/>
          <a:ext cx="1008095" cy="990276"/>
        </a:xfrm>
        <a:prstGeom prst="roundRect">
          <a:avLst>
            <a:gd name="adj" fmla="val 10000"/>
          </a:avLst>
        </a:prstGeom>
        <a:solidFill>
          <a:srgbClr val="5763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5. Planning Step-by-Step</a:t>
          </a:r>
        </a:p>
      </dsp:txBody>
      <dsp:txXfrm>
        <a:off x="5678279" y="420792"/>
        <a:ext cx="950087" cy="932268"/>
      </dsp:txXfrm>
    </dsp:sp>
    <dsp:sp modelId="{00E66A02-AC4A-394B-8429-2717F6092070}">
      <dsp:nvSpPr>
        <dsp:cNvPr id="0" name=""/>
        <dsp:cNvSpPr/>
      </dsp:nvSpPr>
      <dsp:spPr>
        <a:xfrm>
          <a:off x="6758180" y="761923"/>
          <a:ext cx="213716" cy="250007"/>
        </a:xfrm>
        <a:prstGeom prst="rightArrow">
          <a:avLst>
            <a:gd name="adj1" fmla="val 60000"/>
            <a:gd name="adj2" fmla="val 50000"/>
          </a:avLst>
        </a:prstGeom>
        <a:solidFill>
          <a:schemeClr val="accent3">
            <a:hueOff val="-9983318"/>
            <a:satOff val="84615"/>
            <a:lumOff val="8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_tradnl" sz="1200" kern="1200">
            <a:solidFill>
              <a:srgbClr val="4C4C4C"/>
            </a:solidFill>
            <a:latin typeface="Tahoma"/>
            <a:cs typeface="Tahoma"/>
          </a:endParaRPr>
        </a:p>
      </dsp:txBody>
      <dsp:txXfrm>
        <a:off x="6758180" y="811924"/>
        <a:ext cx="149601" cy="150005"/>
      </dsp:txXfrm>
    </dsp:sp>
    <dsp:sp modelId="{83EB33C0-F1FB-B245-96E9-14AC625983DC}">
      <dsp:nvSpPr>
        <dsp:cNvPr id="0" name=""/>
        <dsp:cNvSpPr/>
      </dsp:nvSpPr>
      <dsp:spPr>
        <a:xfrm>
          <a:off x="7060608" y="391788"/>
          <a:ext cx="1008095" cy="990276"/>
        </a:xfrm>
        <a:prstGeom prst="roundRect">
          <a:avLst>
            <a:gd name="adj" fmla="val 10000"/>
          </a:avLst>
        </a:prstGeom>
        <a:solidFill>
          <a:srgbClr val="7559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lumMod val="95000"/>
                </a:schemeClr>
              </a:solidFill>
              <a:latin typeface="Tahoma"/>
              <a:cs typeface="Tahoma"/>
            </a:rPr>
            <a:t>6. Putting It All Together</a:t>
          </a:r>
        </a:p>
      </dsp:txBody>
      <dsp:txXfrm>
        <a:off x="7089612" y="420792"/>
        <a:ext cx="950087" cy="9322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kern="1200" cap="none" dirty="0">
                <a:solidFill>
                  <a:schemeClr val="tx1"/>
                </a:solidFill>
                <a:effectLst/>
                <a:latin typeface="Arial"/>
                <a:ea typeface="Arial"/>
                <a:cs typeface="Arial"/>
                <a:sym typeface="Arial"/>
              </a:rPr>
              <a:t>One of the most important things we learn when working with our migrant students is that each moment is extremely valuable because we can be certain those moments will be too few. Too few moments to push or pull them to a finish line. Too few moments to accomplish all the good and meaningful things we dream about.</a:t>
            </a:r>
          </a:p>
          <a:p>
            <a:pPr lvl="0"/>
            <a:endParaRPr lang="en-US" sz="1100" b="0" i="0" u="none" strike="noStrike" kern="1200" cap="none" dirty="0">
              <a:solidFill>
                <a:schemeClr val="tx1"/>
              </a:solidFill>
              <a:effectLst/>
              <a:latin typeface="Arial"/>
              <a:ea typeface="Arial"/>
              <a:cs typeface="Arial"/>
              <a:sym typeface="Arial"/>
            </a:endParaRPr>
          </a:p>
          <a:p>
            <a:pPr lvl="0"/>
            <a:r>
              <a:rPr lang="en-US" sz="1100" b="0" i="0" u="none" strike="noStrike" kern="1200" cap="none" dirty="0">
                <a:solidFill>
                  <a:schemeClr val="tx1"/>
                </a:solidFill>
                <a:effectLst/>
                <a:latin typeface="Arial"/>
                <a:ea typeface="Arial"/>
                <a:cs typeface="Arial"/>
                <a:sym typeface="Arial"/>
              </a:rPr>
              <a:t>I also know that some days feel like a victory and other days feel like a defeat. The students we serve are balancing on the edge between challenge and success perhaps more than any other student population. It is not easy to find OSY, connect with OSY, communicate with OSY, and serve OSY. Even if you’ve just been on the job a few weeks, that is something you already know well.</a:t>
            </a:r>
          </a:p>
          <a:p>
            <a:pPr lvl="0"/>
            <a:endParaRPr lang="en-US" sz="1050" b="0" i="0" u="none" strike="noStrike" kern="1200" cap="none" dirty="0">
              <a:solidFill>
                <a:schemeClr val="tx1"/>
              </a:solidFill>
              <a:effectLst/>
              <a:latin typeface="Arial"/>
              <a:ea typeface="Arial"/>
              <a:cs typeface="Arial"/>
              <a:sym typeface="Arial"/>
            </a:endParaRPr>
          </a:p>
          <a:p>
            <a:r>
              <a:rPr lang="en-US" sz="1100" b="0" i="0" u="none" strike="noStrike" kern="1200" cap="none" dirty="0">
                <a:solidFill>
                  <a:schemeClr val="tx1"/>
                </a:solidFill>
                <a:effectLst/>
                <a:latin typeface="Arial"/>
                <a:ea typeface="Arial"/>
                <a:cs typeface="Arial"/>
                <a:sym typeface="Arial"/>
              </a:rPr>
              <a:t>But because of the uncertain and difficult part of this job, the victories are that much sweeter. When we see stories of OSY who have returned to school and earned diplomas, or those who have worked late into the night to achieve what it takes to earn a high school equivalency degree, or those who have dedicated hours of effort at the end of an exhausting day to learn enough English to function well in their communities…we are understandably as proud</a:t>
            </a:r>
            <a:r>
              <a:rPr lang="en-US" dirty="0">
                <a:effectLst/>
              </a:rPr>
              <a:t> </a:t>
            </a:r>
            <a:endParaRPr lang="en-US" sz="1100" b="0" i="0" u="none" strike="noStrike" kern="1200" cap="none" dirty="0">
              <a:solidFill>
                <a:schemeClr val="tx1"/>
              </a:solidFill>
              <a:effectLst/>
              <a:latin typeface="Arial"/>
              <a:ea typeface="Arial"/>
              <a:cs typeface="Arial"/>
              <a:sym typeface="Arial"/>
            </a:endParaRPr>
          </a:p>
          <a:p>
            <a:endParaRPr lang="en-US" dirty="0"/>
          </a:p>
          <a:p>
            <a:endParaRPr lang="en-US" dirty="0"/>
          </a:p>
        </p:txBody>
      </p:sp>
    </p:spTree>
    <p:extLst>
      <p:ext uri="{BB962C8B-B14F-4D97-AF65-F5344CB8AC3E}">
        <p14:creationId xmlns:p14="http://schemas.microsoft.com/office/powerpoint/2010/main" val="1178564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Arial"/>
                <a:ea typeface="Arial"/>
                <a:cs typeface="Arial"/>
                <a:sym typeface="Arial"/>
              </a:rPr>
              <a:t>A major difference between OSY and other MEP students is that OSY </a:t>
            </a:r>
            <a:r>
              <a:rPr lang="en-US" sz="1100" b="1" i="0" u="none" strike="noStrike" kern="1200" cap="none" dirty="0">
                <a:solidFill>
                  <a:schemeClr val="tx1"/>
                </a:solidFill>
                <a:effectLst/>
                <a:latin typeface="Arial"/>
                <a:ea typeface="Arial"/>
                <a:cs typeface="Arial"/>
                <a:sym typeface="Arial"/>
              </a:rPr>
              <a:t>choose</a:t>
            </a:r>
            <a:r>
              <a:rPr lang="en-US" sz="1100" b="0" i="0" u="none" strike="noStrike" kern="1200" cap="none" dirty="0">
                <a:solidFill>
                  <a:schemeClr val="tx1"/>
                </a:solidFill>
                <a:effectLst/>
                <a:latin typeface="Arial"/>
                <a:ea typeface="Arial"/>
                <a:cs typeface="Arial"/>
                <a:sym typeface="Arial"/>
              </a:rPr>
              <a:t> to enroll and participate in Migrant Education activities.  In that way, a 17-year-old OSY student is much more of an adult learner than a 17-year-old high school MEP student.  The 17-year-old OSY student normally has a job, may have numerous family responsibilities, and may not see an immediate reason for participating in educational activities.  Also, OSY students may have immediate support needs, such as medical and dental issues, which can distract them from their academic pursuits. Another challenge for OSY students, especially those with limited time available for study, is that accomplishing learning goals does not often happen as rapidly as students would like. </a:t>
            </a:r>
            <a:r>
              <a:rPr lang="en-US" sz="1100" b="0" i="0" u="none" strike="noStrike" kern="1200" cap="none" dirty="0" err="1">
                <a:solidFill>
                  <a:schemeClr val="tx1"/>
                </a:solidFill>
                <a:effectLst/>
                <a:latin typeface="Arial"/>
                <a:ea typeface="Arial"/>
                <a:cs typeface="Arial"/>
                <a:sym typeface="Arial"/>
              </a:rPr>
              <a:t>Darkenwald</a:t>
            </a:r>
            <a:r>
              <a:rPr lang="en-US" sz="1100" b="0" i="0" u="none" strike="noStrike" kern="1200" cap="none" dirty="0">
                <a:solidFill>
                  <a:schemeClr val="tx1"/>
                </a:solidFill>
                <a:effectLst/>
                <a:latin typeface="Arial"/>
                <a:ea typeface="Arial"/>
                <a:cs typeface="Arial"/>
                <a:sym typeface="Arial"/>
              </a:rPr>
              <a:t> (1986) noted that the adult learner may need up to 100 hours of instruction to move up one grade level in reading.  One hundred hours at 4 hours per week (often the maximum amount of time an OSY student has) means 25 weeks of study. Given that many MEP programs have students in one place for only 6 to 16 weeks (the North Carolina average, for example, is 12 weeks), there is urgency to identify and recruit students, explore and clarify their academic goals, design ways to support them in meeting their goals, and help provide the tools to connect them to opportunities when they move.  In addition, we must work with students to build “persistence,” which is that combination of time and intensity needed to achieve any goal.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cap="none" dirty="0">
              <a:solidFill>
                <a:schemeClr val="tx1"/>
              </a:solidFill>
              <a:effectLst/>
              <a:latin typeface="Arial"/>
              <a:ea typeface="Arial"/>
              <a:cs typeface="Arial"/>
              <a:sym typeface="Arial"/>
            </a:endParaRPr>
          </a:p>
          <a:p>
            <a:endParaRPr lang="en-US" dirty="0"/>
          </a:p>
          <a:p>
            <a:endParaRPr lang="en-US" dirty="0"/>
          </a:p>
        </p:txBody>
      </p:sp>
    </p:spTree>
    <p:extLst>
      <p:ext uri="{BB962C8B-B14F-4D97-AF65-F5344CB8AC3E}">
        <p14:creationId xmlns:p14="http://schemas.microsoft.com/office/powerpoint/2010/main" val="297578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next</a:t>
            </a:r>
            <a:r>
              <a:rPr lang="en-US" baseline="0" dirty="0"/>
              <a:t> section can be used in the training or not- and can be modified to cover one, two or all of the concepts-</a:t>
            </a:r>
          </a:p>
          <a:p>
            <a:endParaRPr lang="en-US" baseline="0" dirty="0"/>
          </a:p>
          <a:p>
            <a:r>
              <a:rPr lang="en-US" baseline="0" dirty="0"/>
              <a:t>When the group were writing activities these were the concepts/ideas that were used to guide the development</a:t>
            </a:r>
            <a:endParaRPr lang="en-US" dirty="0"/>
          </a:p>
          <a:p>
            <a:endParaRPr lang="en-US" dirty="0"/>
          </a:p>
          <a:p>
            <a:endParaRPr lang="en-US" dirty="0"/>
          </a:p>
        </p:txBody>
      </p:sp>
    </p:spTree>
    <p:extLst>
      <p:ext uri="{BB962C8B-B14F-4D97-AF65-F5344CB8AC3E}">
        <p14:creationId xmlns:p14="http://schemas.microsoft.com/office/powerpoint/2010/main" val="3893911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Growth Mindset is something that is</a:t>
            </a:r>
            <a:r>
              <a:rPr lang="en-US" baseline="0" dirty="0"/>
              <a:t> good for folks working with OSY to understand- but not something that has to be directly shared with the students- consider it a format that we are approaching goal settings.</a:t>
            </a:r>
          </a:p>
          <a:p>
            <a:br>
              <a:rPr lang="en-US" baseline="0" dirty="0"/>
            </a:br>
            <a:r>
              <a:rPr lang="en-US" baseline="0" dirty="0"/>
              <a:t>We use it because it helps students think about what is in their control, there is growth in temporary failure, but it helps to have a ‘positive’ approach to goal setting.</a:t>
            </a:r>
          </a:p>
          <a:p>
            <a:endParaRPr lang="en-US" baseline="0" dirty="0"/>
          </a:p>
          <a:p>
            <a:r>
              <a:rPr lang="en-US" baseline="0" dirty="0"/>
              <a:t>This is integrated into all of the introduction/ice breakers (outside of the first activity) and we will be doing more on this for PD going forward.</a:t>
            </a:r>
            <a:endParaRPr lang="en-US" dirty="0"/>
          </a:p>
          <a:p>
            <a:endParaRPr lang="en-US" dirty="0"/>
          </a:p>
          <a:p>
            <a:endParaRPr lang="en-US" baseline="0" dirty="0"/>
          </a:p>
          <a:p>
            <a:r>
              <a:rPr lang="en-US" baseline="0" dirty="0"/>
              <a:t>When the group were writing activities these were the concepts/ideas that were used to guide the development</a:t>
            </a:r>
            <a:endParaRPr lang="en-US" dirty="0"/>
          </a:p>
          <a:p>
            <a:endParaRPr lang="en-US" dirty="0"/>
          </a:p>
          <a:p>
            <a:endParaRPr lang="en-US" dirty="0"/>
          </a:p>
        </p:txBody>
      </p:sp>
    </p:spTree>
    <p:extLst>
      <p:ext uri="{BB962C8B-B14F-4D97-AF65-F5344CB8AC3E}">
        <p14:creationId xmlns:p14="http://schemas.microsoft.com/office/powerpoint/2010/main" val="361356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next</a:t>
            </a:r>
            <a:r>
              <a:rPr lang="en-US" baseline="0" dirty="0"/>
              <a:t> section can be used in the training or not- and can be modified to cover one, two or all of the concepts-</a:t>
            </a:r>
          </a:p>
          <a:p>
            <a:endParaRPr lang="en-US" baseline="0" dirty="0"/>
          </a:p>
          <a:p>
            <a:r>
              <a:rPr lang="en-US" baseline="0" dirty="0"/>
              <a:t>When the group were writing activities these were the concepts/ideas that were used to guide the development</a:t>
            </a:r>
            <a:endParaRPr lang="en-US" dirty="0"/>
          </a:p>
          <a:p>
            <a:endParaRPr lang="en-US" dirty="0"/>
          </a:p>
          <a:p>
            <a:endParaRPr lang="en-US" dirty="0"/>
          </a:p>
        </p:txBody>
      </p:sp>
    </p:spTree>
    <p:extLst>
      <p:ext uri="{BB962C8B-B14F-4D97-AF65-F5344CB8AC3E}">
        <p14:creationId xmlns:p14="http://schemas.microsoft.com/office/powerpoint/2010/main" val="255441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2 mindsets we can cultivate. One that embraces problems as opportunities to learn and one that avoids them. Often out of fear of failure</a:t>
            </a:r>
          </a:p>
          <a:p>
            <a:endParaRPr lang="en-US" dirty="0"/>
          </a:p>
        </p:txBody>
      </p:sp>
    </p:spTree>
    <p:extLst>
      <p:ext uri="{BB962C8B-B14F-4D97-AF65-F5344CB8AC3E}">
        <p14:creationId xmlns:p14="http://schemas.microsoft.com/office/powerpoint/2010/main" val="411382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should be clear that this is a personal quiz</a:t>
            </a:r>
            <a:endParaRPr lang="en-US" dirty="0"/>
          </a:p>
          <a:p>
            <a:r>
              <a:rPr lang="en-US" dirty="0"/>
              <a:t>This is something to do with folks but</a:t>
            </a:r>
            <a:r>
              <a:rPr lang="en-US" baseline="0" dirty="0"/>
              <a:t> having them do it on their own- not turning it in and not forced to share- </a:t>
            </a:r>
          </a:p>
          <a:p>
            <a:r>
              <a:rPr lang="en-US" baseline="0" dirty="0"/>
              <a:t>It also should be noted that anyone can adjust their mindset- this quiz just starts people thinking about their personal approach to things</a:t>
            </a:r>
          </a:p>
          <a:p>
            <a:endParaRPr lang="en-US" dirty="0"/>
          </a:p>
        </p:txBody>
      </p:sp>
    </p:spTree>
    <p:extLst>
      <p:ext uri="{BB962C8B-B14F-4D97-AF65-F5344CB8AC3E}">
        <p14:creationId xmlns:p14="http://schemas.microsoft.com/office/powerpoint/2010/main" val="381069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54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234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Grit</a:t>
            </a:r>
            <a:r>
              <a:rPr lang="en-US" baseline="0" noProof="0" dirty="0"/>
              <a:t> is holding the same top-level goal for a long time, and becomes really what organizes what you do in your day-to-day activities.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For very gritty people the mid and low-level goals are in one way or another related to the ultimate goal in a coherent and detailed way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A lack of grit can come from having less coherent and detailed goal structures/plans</a:t>
            </a:r>
          </a:p>
          <a:p>
            <a:endParaRPr lang="en-US" dirty="0"/>
          </a:p>
        </p:txBody>
      </p:sp>
    </p:spTree>
    <p:extLst>
      <p:ext uri="{BB962C8B-B14F-4D97-AF65-F5344CB8AC3E}">
        <p14:creationId xmlns:p14="http://schemas.microsoft.com/office/powerpoint/2010/main" val="4014228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96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We’ll begin this training by thinking about OUR goal for the training.  What do we hope to have as an outcome of participating in this training?</a:t>
            </a:r>
          </a:p>
          <a:p>
            <a:endParaRPr lang="en-US" dirty="0"/>
          </a:p>
        </p:txBody>
      </p:sp>
    </p:spTree>
    <p:extLst>
      <p:ext uri="{BB962C8B-B14F-4D97-AF65-F5344CB8AC3E}">
        <p14:creationId xmlns:p14="http://schemas.microsoft.com/office/powerpoint/2010/main" val="819307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dirty="0"/>
              <a:t>The National Center for the Study of Adult Learning and Literacy (NCSALL 2000) identified four </a:t>
            </a:r>
            <a:r>
              <a:rPr lang="en-US" b="1" dirty="0"/>
              <a:t>supports</a:t>
            </a:r>
            <a:r>
              <a:rPr lang="en-US" dirty="0"/>
              <a:t> for persistence of adult students in learning programs:</a:t>
            </a:r>
          </a:p>
          <a:p>
            <a:pPr defTabSz="931774">
              <a:defRPr/>
            </a:pPr>
            <a:r>
              <a:rPr lang="en-US" dirty="0"/>
              <a:t>Literacy Volunteers of America (LVA), which merged with Laubach Literacy International in 2002 to form </a:t>
            </a:r>
            <a:r>
              <a:rPr lang="en-US" dirty="0" err="1"/>
              <a:t>ProLiteracy</a:t>
            </a:r>
            <a:r>
              <a:rPr lang="en-US" dirty="0"/>
              <a:t>, also practices reinforcing supports such as those outlined by NCALL. Volunteers in the program were taught to capitalize on the experiences and interests of their adult learners and to build instruction around those experiences.  This process can help set students’ anxiety about learning at ease, increase student self-efficacy, increase the relevance of what is being taught to the student, and increase the student’s interest level and participation. </a:t>
            </a:r>
          </a:p>
          <a:p>
            <a:endParaRPr lang="en-US" dirty="0"/>
          </a:p>
        </p:txBody>
      </p:sp>
    </p:spTree>
    <p:extLst>
      <p:ext uri="{BB962C8B-B14F-4D97-AF65-F5344CB8AC3E}">
        <p14:creationId xmlns:p14="http://schemas.microsoft.com/office/powerpoint/2010/main" val="74269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Engagement quote is from Harvard Associate Professor Jal Mehta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Holding student to high expectations is quoted from ”Academic Tenancy” by Carol Dweck, Gregory Walton and Geoffrey Cohen</a:t>
            </a:r>
          </a:p>
          <a:p>
            <a:endParaRPr lang="en-US" dirty="0"/>
          </a:p>
        </p:txBody>
      </p:sp>
    </p:spTree>
    <p:extLst>
      <p:ext uri="{BB962C8B-B14F-4D97-AF65-F5344CB8AC3E}">
        <p14:creationId xmlns:p14="http://schemas.microsoft.com/office/powerpoint/2010/main" val="153526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0966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4834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243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26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3209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9347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436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158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ask the question:</a:t>
            </a:r>
          </a:p>
          <a:p>
            <a:r>
              <a:rPr lang="en-US" dirty="0"/>
              <a:t>What can we do for the most marginalized group of students in America? We can find them, help them articulate their goals, and give them the tools they need to achieve them. </a:t>
            </a:r>
          </a:p>
          <a:p>
            <a:endParaRPr lang="en-US" dirty="0"/>
          </a:p>
        </p:txBody>
      </p:sp>
    </p:spTree>
    <p:extLst>
      <p:ext uri="{BB962C8B-B14F-4D97-AF65-F5344CB8AC3E}">
        <p14:creationId xmlns:p14="http://schemas.microsoft.com/office/powerpoint/2010/main" val="391604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Many</a:t>
            </a:r>
            <a:r>
              <a:rPr lang="en-US" baseline="0" dirty="0"/>
              <a:t> times, we hear people say, “My students are with me for such a short time, I don’t have time for this.  I want to get right into teaching my English classes.” While there may be situations in which this is the case, it’s important to always keep in mind that our students, especially those who are with us for a very short time, need to learn to provide context for all their future learning. If they can develop the skills of goal-setting and self-monitoring, they will keep themselves moving toward their goals, no matter the obstacles they encounter.</a:t>
            </a:r>
            <a:endParaRPr lang="en-US" dirty="0"/>
          </a:p>
          <a:p>
            <a:endParaRPr lang="en-US" dirty="0"/>
          </a:p>
        </p:txBody>
      </p:sp>
    </p:spTree>
    <p:extLst>
      <p:ext uri="{BB962C8B-B14F-4D97-AF65-F5344CB8AC3E}">
        <p14:creationId xmlns:p14="http://schemas.microsoft.com/office/powerpoint/2010/main" val="38651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/file/d/1TubHjdEj54XEn6C7kymoZpCChYkywgAJ/view</a:t>
            </a:r>
          </a:p>
        </p:txBody>
      </p:sp>
    </p:spTree>
    <p:extLst>
      <p:ext uri="{BB962C8B-B14F-4D97-AF65-F5344CB8AC3E}">
        <p14:creationId xmlns:p14="http://schemas.microsoft.com/office/powerpoint/2010/main" val="963550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8701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t>This page can be the wrap up for State</a:t>
            </a:r>
            <a:r>
              <a:rPr lang="en-US" baseline="0"/>
              <a:t> Specific wrap up</a:t>
            </a:r>
            <a:endParaRPr lang="en-US"/>
          </a:p>
          <a:p>
            <a:r>
              <a:rPr lang="en-US" dirty="0"/>
              <a:t>Add your contact information and any other resources you want to share.</a:t>
            </a:r>
          </a:p>
        </p:txBody>
      </p:sp>
    </p:spTree>
    <p:extLst>
      <p:ext uri="{BB962C8B-B14F-4D97-AF65-F5344CB8AC3E}">
        <p14:creationId xmlns:p14="http://schemas.microsoft.com/office/powerpoint/2010/main" val="417598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ask the question:</a:t>
            </a:r>
          </a:p>
          <a:p>
            <a:r>
              <a:rPr lang="en-US" dirty="0"/>
              <a:t>What can we do for the most marginalized group of students in America? We can find them, help them articulate their goals, and give them the tools they need to achieve them. </a:t>
            </a:r>
          </a:p>
        </p:txBody>
      </p:sp>
    </p:spTree>
    <p:extLst>
      <p:ext uri="{BB962C8B-B14F-4D97-AF65-F5344CB8AC3E}">
        <p14:creationId xmlns:p14="http://schemas.microsoft.com/office/powerpoint/2010/main" val="180207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5519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493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489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Our students face many challenges- both academic and life- so lets start with talking about the challenges WE might face when talking about goals and plans with these students-</a:t>
            </a:r>
          </a:p>
          <a:p>
            <a:endParaRPr lang="en-US" dirty="0"/>
          </a:p>
        </p:txBody>
      </p:sp>
    </p:spTree>
    <p:extLst>
      <p:ext uri="{BB962C8B-B14F-4D97-AF65-F5344CB8AC3E}">
        <p14:creationId xmlns:p14="http://schemas.microsoft.com/office/powerpoint/2010/main" val="336576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Our students face many challenges- both academic and life- so lets start with talking about the challenges WE might face when talking about goals and plans with these students-</a:t>
            </a:r>
          </a:p>
          <a:p>
            <a:endParaRPr lang="en-US" dirty="0"/>
          </a:p>
        </p:txBody>
      </p:sp>
    </p:spTree>
    <p:extLst>
      <p:ext uri="{BB962C8B-B14F-4D97-AF65-F5344CB8AC3E}">
        <p14:creationId xmlns:p14="http://schemas.microsoft.com/office/powerpoint/2010/main" val="347096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chemeClr val="accent5"/>
        </a:solidFill>
        <a:effectLst/>
      </p:bgPr>
    </p:bg>
    <p:spTree>
      <p:nvGrpSpPr>
        <p:cNvPr id="1" name="Shape 92"/>
        <p:cNvGrpSpPr/>
        <p:nvPr/>
      </p:nvGrpSpPr>
      <p:grpSpPr>
        <a:xfrm>
          <a:off x="0" y="0"/>
          <a:ext cx="0" cy="0"/>
          <a:chOff x="0" y="0"/>
          <a:chExt cx="0" cy="0"/>
        </a:xfrm>
      </p:grpSpPr>
      <p:sp>
        <p:nvSpPr>
          <p:cNvPr id="93" name="Google Shape;93;p14"/>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4"/>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a:spLocks noGrp="1"/>
          </p:cNvSpPr>
          <p:nvPr>
            <p:ph type="title"/>
          </p:nvPr>
        </p:nvSpPr>
        <p:spPr>
          <a:xfrm>
            <a:off x="457200" y="663175"/>
            <a:ext cx="3599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4"/>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ith color background 2">
  <p:cSld name="BLANK_1_1">
    <p:bg>
      <p:bgPr>
        <a:solidFill>
          <a:srgbClr val="FF7B59"/>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15"/>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_1">
    <p:bg>
      <p:bgPr>
        <a:solidFill>
          <a:schemeClr val="lt2"/>
        </a:solidFill>
        <a:effectLst/>
      </p:bgPr>
    </p:bg>
    <p:spTree>
      <p:nvGrpSpPr>
        <p:cNvPr id="1" name="Shape 117"/>
        <p:cNvGrpSpPr/>
        <p:nvPr/>
      </p:nvGrpSpPr>
      <p:grpSpPr>
        <a:xfrm>
          <a:off x="0" y="0"/>
          <a:ext cx="0" cy="0"/>
          <a:chOff x="0" y="0"/>
          <a:chExt cx="0" cy="0"/>
        </a:xfrm>
      </p:grpSpPr>
      <p:sp>
        <p:nvSpPr>
          <p:cNvPr id="118" name="Google Shape;118;p16"/>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ctrTitle"/>
          </p:nvPr>
        </p:nvSpPr>
        <p:spPr>
          <a:xfrm>
            <a:off x="685800" y="1583350"/>
            <a:ext cx="44376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0" name="Google Shape;120;p16"/>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1800">
                <a:solidFill>
                  <a:schemeClr val="dk2"/>
                </a:solidFill>
              </a:defRPr>
            </a:lvl1pPr>
            <a:lvl2pPr lvl="1" rtl="0">
              <a:spcBef>
                <a:spcPts val="1600"/>
              </a:spcBef>
              <a:spcAft>
                <a:spcPts val="0"/>
              </a:spcAft>
              <a:buSzPts val="1800"/>
              <a:buNone/>
              <a:defRPr sz="1800">
                <a:solidFill>
                  <a:schemeClr val="dk2"/>
                </a:solidFill>
              </a:defRPr>
            </a:lvl2pPr>
            <a:lvl3pPr lvl="2" rtl="0">
              <a:spcBef>
                <a:spcPts val="1600"/>
              </a:spcBef>
              <a:spcAft>
                <a:spcPts val="0"/>
              </a:spcAft>
              <a:buSzPts val="1800"/>
              <a:buNone/>
              <a:defRPr sz="1800">
                <a:solidFill>
                  <a:schemeClr val="dk2"/>
                </a:solidFill>
              </a:defRPr>
            </a:lvl3pPr>
            <a:lvl4pPr lvl="3" rtl="0">
              <a:spcBef>
                <a:spcPts val="1600"/>
              </a:spcBef>
              <a:spcAft>
                <a:spcPts val="0"/>
              </a:spcAft>
              <a:buClr>
                <a:schemeClr val="dk2"/>
              </a:buClr>
              <a:buSzPts val="1800"/>
              <a:buNone/>
              <a:defRPr sz="1800">
                <a:solidFill>
                  <a:schemeClr val="dk2"/>
                </a:solidFill>
              </a:defRPr>
            </a:lvl4pPr>
            <a:lvl5pPr lvl="4" rtl="0">
              <a:spcBef>
                <a:spcPts val="1600"/>
              </a:spcBef>
              <a:spcAft>
                <a:spcPts val="0"/>
              </a:spcAft>
              <a:buClr>
                <a:schemeClr val="dk2"/>
              </a:buClr>
              <a:buSzPts val="1800"/>
              <a:buNone/>
              <a:defRPr sz="1800">
                <a:solidFill>
                  <a:schemeClr val="dk2"/>
                </a:solidFill>
              </a:defRPr>
            </a:lvl5pPr>
            <a:lvl6pPr lvl="5" rtl="0">
              <a:spcBef>
                <a:spcPts val="1600"/>
              </a:spcBef>
              <a:spcAft>
                <a:spcPts val="0"/>
              </a:spcAft>
              <a:buClr>
                <a:schemeClr val="dk2"/>
              </a:buClr>
              <a:buSzPts val="1800"/>
              <a:buNone/>
              <a:defRPr sz="1800">
                <a:solidFill>
                  <a:schemeClr val="dk2"/>
                </a:solidFill>
              </a:defRPr>
            </a:lvl6pPr>
            <a:lvl7pPr lvl="6" rtl="0">
              <a:spcBef>
                <a:spcPts val="1600"/>
              </a:spcBef>
              <a:spcAft>
                <a:spcPts val="0"/>
              </a:spcAft>
              <a:buClr>
                <a:schemeClr val="dk2"/>
              </a:buClr>
              <a:buSzPts val="1800"/>
              <a:buNone/>
              <a:defRPr sz="1800">
                <a:solidFill>
                  <a:schemeClr val="dk2"/>
                </a:solidFill>
              </a:defRPr>
            </a:lvl7pPr>
            <a:lvl8pPr lvl="7" rtl="0">
              <a:spcBef>
                <a:spcPts val="1600"/>
              </a:spcBef>
              <a:spcAft>
                <a:spcPts val="0"/>
              </a:spcAft>
              <a:buClr>
                <a:schemeClr val="dk2"/>
              </a:buClr>
              <a:buSzPts val="1800"/>
              <a:buNone/>
              <a:defRPr sz="1800">
                <a:solidFill>
                  <a:schemeClr val="dk2"/>
                </a:solidFill>
              </a:defRPr>
            </a:lvl8pPr>
            <a:lvl9pPr lvl="8" rtl="0">
              <a:spcBef>
                <a:spcPts val="1600"/>
              </a:spcBef>
              <a:spcAft>
                <a:spcPts val="1600"/>
              </a:spcAft>
              <a:buClr>
                <a:schemeClr val="dk2"/>
              </a:buClr>
              <a:buSzPts val="1800"/>
              <a:buNone/>
              <a:defRPr sz="1800">
                <a:solidFill>
                  <a:schemeClr val="dk2"/>
                </a:solidFill>
              </a:defRPr>
            </a:lvl9pPr>
          </a:lstStyle>
          <a:p>
            <a:endParaRPr/>
          </a:p>
        </p:txBody>
      </p:sp>
      <p:sp>
        <p:nvSpPr>
          <p:cNvPr id="121" name="Google Shape;121;p16"/>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32" name="Google Shape;132;p16"/>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33" name="Google Shape;133;p16"/>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34" name="Google Shape;134;p16"/>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_1">
    <p:spTree>
      <p:nvGrpSpPr>
        <p:cNvPr id="1" name="Shape 146"/>
        <p:cNvGrpSpPr/>
        <p:nvPr/>
      </p:nvGrpSpPr>
      <p:grpSpPr>
        <a:xfrm>
          <a:off x="0" y="0"/>
          <a:ext cx="0" cy="0"/>
          <a:chOff x="0" y="0"/>
          <a:chExt cx="0" cy="0"/>
        </a:xfrm>
      </p:grpSpPr>
      <p:sp>
        <p:nvSpPr>
          <p:cNvPr id="147" name="Google Shape;147;p17"/>
          <p:cNvSpPr/>
          <p:nvPr/>
        </p:nvSpPr>
        <p:spPr>
          <a:xfrm rot="-497398">
            <a:off x="4288489" y="588387"/>
            <a:ext cx="569648" cy="58318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txBox="1">
            <a:spLocks noGrp="1"/>
          </p:cNvSpPr>
          <p:nvPr>
            <p:ph type="body" idx="1"/>
          </p:nvPr>
        </p:nvSpPr>
        <p:spPr>
          <a:xfrm>
            <a:off x="2087675" y="1247400"/>
            <a:ext cx="4968600" cy="3032400"/>
          </a:xfrm>
          <a:prstGeom prst="rect">
            <a:avLst/>
          </a:prstGeom>
        </p:spPr>
        <p:txBody>
          <a:bodyPr spcFirstLastPara="1" wrap="square" lIns="91425" tIns="91425" rIns="91425" bIns="91425" anchor="t" anchorCtr="0">
            <a:noAutofit/>
          </a:bodyPr>
          <a:lstStyle>
            <a:lvl1pPr marL="457200" lvl="0" indent="-431800" algn="ctr" rtl="0">
              <a:spcBef>
                <a:spcPts val="0"/>
              </a:spcBef>
              <a:spcAft>
                <a:spcPts val="0"/>
              </a:spcAft>
              <a:buSzPts val="3200"/>
              <a:buFont typeface="Shadows Into Light Two"/>
              <a:buChar char="●"/>
              <a:defRPr sz="3200">
                <a:latin typeface="Shadows Into Light Two"/>
                <a:ea typeface="Shadows Into Light Two"/>
                <a:cs typeface="Shadows Into Light Two"/>
                <a:sym typeface="Shadows Into Light Two"/>
              </a:defRPr>
            </a:lvl1pPr>
            <a:lvl2pPr marL="914400" lvl="1"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2pPr>
            <a:lvl3pPr marL="1371600" lvl="2"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3pPr>
            <a:lvl4pPr marL="1828800" lvl="3"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4pPr>
            <a:lvl5pPr marL="2286000" lvl="4"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5pPr>
            <a:lvl6pPr marL="2743200" lvl="5"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6pPr>
            <a:lvl7pPr marL="3200400" lvl="6"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7pPr>
            <a:lvl8pPr marL="3657600" lvl="7" indent="-431800" algn="ctr" rtl="0">
              <a:spcBef>
                <a:spcPts val="1600"/>
              </a:spcBef>
              <a:spcAft>
                <a:spcPts val="0"/>
              </a:spcAft>
              <a:buSzPts val="3200"/>
              <a:buFont typeface="Shadows Into Light Two"/>
              <a:buChar char="○"/>
              <a:defRPr sz="3200">
                <a:latin typeface="Shadows Into Light Two"/>
                <a:ea typeface="Shadows Into Light Two"/>
                <a:cs typeface="Shadows Into Light Two"/>
                <a:sym typeface="Shadows Into Light Two"/>
              </a:defRPr>
            </a:lvl8pPr>
            <a:lvl9pPr marL="4114800" lvl="8" indent="-431800" algn="ctr" rtl="0">
              <a:spcBef>
                <a:spcPts val="1600"/>
              </a:spcBef>
              <a:spcAft>
                <a:spcPts val="1600"/>
              </a:spcAft>
              <a:buSzPts val="3200"/>
              <a:buFont typeface="Shadows Into Light Two"/>
              <a:buChar char="■"/>
              <a:defRPr sz="3200">
                <a:latin typeface="Shadows Into Light Two"/>
                <a:ea typeface="Shadows Into Light Two"/>
                <a:cs typeface="Shadows Into Light Two"/>
                <a:sym typeface="Shadows Into Light Two"/>
              </a:defRPr>
            </a:lvl9pPr>
          </a:lstStyle>
          <a:p>
            <a:endParaRPr/>
          </a:p>
        </p:txBody>
      </p:sp>
      <p:sp>
        <p:nvSpPr>
          <p:cNvPr id="149" name="Google Shape;149;p17"/>
          <p:cNvSpPr txBox="1"/>
          <p:nvPr/>
        </p:nvSpPr>
        <p:spPr>
          <a:xfrm>
            <a:off x="3593400" y="324175"/>
            <a:ext cx="19572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dk1"/>
                </a:solidFill>
                <a:latin typeface="Chivo"/>
                <a:ea typeface="Chivo"/>
                <a:cs typeface="Chivo"/>
                <a:sym typeface="Chivo"/>
              </a:rPr>
              <a:t>“</a:t>
            </a:r>
            <a:endParaRPr sz="9600">
              <a:solidFill>
                <a:schemeClr val="dk1"/>
              </a:solidFill>
              <a:latin typeface="Chivo"/>
              <a:ea typeface="Chivo"/>
              <a:cs typeface="Chivo"/>
              <a:sym typeface="Chivo"/>
            </a:endParaRPr>
          </a:p>
        </p:txBody>
      </p:sp>
      <p:sp>
        <p:nvSpPr>
          <p:cNvPr id="150" name="Google Shape;150;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17"/>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2579853" y="-1362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2684780" y="883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2711984">
            <a:off x="48847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7054212" y="316389"/>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3741390">
            <a:off x="7058695" y="114017"/>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2444636" y="-1587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rot="-9290112">
            <a:off x="6899262" y="381262"/>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2" name="Google Shape;182;p17"/>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3" name="Google Shape;183;p17"/>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4" name="Google Shape;184;p17"/>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5" name="Google Shape;185;p17"/>
          <p:cNvSpPr/>
          <p:nvPr/>
        </p:nvSpPr>
        <p:spPr>
          <a:xfrm rot="5200625">
            <a:off x="50512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6" name="Google Shape;186;p17"/>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187" name="Google Shape;187;p17"/>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90"/>
        <p:cNvGrpSpPr/>
        <p:nvPr/>
      </p:nvGrpSpPr>
      <p:grpSpPr>
        <a:xfrm>
          <a:off x="0" y="0"/>
          <a:ext cx="0" cy="0"/>
          <a:chOff x="0" y="0"/>
          <a:chExt cx="0" cy="0"/>
        </a:xfrm>
      </p:grpSpPr>
      <p:sp>
        <p:nvSpPr>
          <p:cNvPr id="191" name="Google Shape;191;p18"/>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8"/>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8"/>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8"/>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8"/>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8"/>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8"/>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8"/>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8"/>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a:spLocks noGrp="1"/>
          </p:cNvSpPr>
          <p:nvPr>
            <p:ph type="title"/>
          </p:nvPr>
        </p:nvSpPr>
        <p:spPr>
          <a:xfrm>
            <a:off x="457200" y="434575"/>
            <a:ext cx="62883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3" name="Google Shape;213;p18"/>
          <p:cNvSpPr txBox="1">
            <a:spLocks noGrp="1"/>
          </p:cNvSpPr>
          <p:nvPr>
            <p:ph type="body" idx="1"/>
          </p:nvPr>
        </p:nvSpPr>
        <p:spPr>
          <a:xfrm>
            <a:off x="457200" y="1440500"/>
            <a:ext cx="2026800" cy="3228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4" name="Google Shape;214;p18"/>
          <p:cNvSpPr txBox="1">
            <a:spLocks noGrp="1"/>
          </p:cNvSpPr>
          <p:nvPr>
            <p:ph type="body" idx="2"/>
          </p:nvPr>
        </p:nvSpPr>
        <p:spPr>
          <a:xfrm>
            <a:off x="2587877" y="1440500"/>
            <a:ext cx="2026800" cy="3228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5" name="Google Shape;215;p18"/>
          <p:cNvSpPr txBox="1">
            <a:spLocks noGrp="1"/>
          </p:cNvSpPr>
          <p:nvPr>
            <p:ph type="body" idx="3"/>
          </p:nvPr>
        </p:nvSpPr>
        <p:spPr>
          <a:xfrm>
            <a:off x="4718554" y="1440500"/>
            <a:ext cx="2026800" cy="3228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6" name="Google Shape;21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ith color background 1">
  <p:cSld name="BLANK_1_2">
    <p:bg>
      <p:bgPr>
        <a:solidFill>
          <a:schemeClr val="accent1"/>
        </a:solidFill>
        <a:effectLst/>
      </p:bgPr>
    </p:bg>
    <p:spTree>
      <p:nvGrpSpPr>
        <p:cNvPr id="1" name="Shape 217"/>
        <p:cNvGrpSpPr/>
        <p:nvPr/>
      </p:nvGrpSpPr>
      <p:grpSpPr>
        <a:xfrm>
          <a:off x="0" y="0"/>
          <a:ext cx="0" cy="0"/>
          <a:chOff x="0" y="0"/>
          <a:chExt cx="0" cy="0"/>
        </a:xfrm>
      </p:grpSpPr>
      <p:sp>
        <p:nvSpPr>
          <p:cNvPr id="218" name="Google Shape;218;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19"/>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29" name="Google Shape;229;p19"/>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30" name="Google Shape;230;p19"/>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31" name="Google Shape;231;p19"/>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32" name="Google Shape;232;p19"/>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33" name="Google Shape;233;p19"/>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34" name="Google Shape;234;p19"/>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6"/>
        <p:cNvGrpSpPr/>
        <p:nvPr/>
      </p:nvGrpSpPr>
      <p:grpSpPr>
        <a:xfrm>
          <a:off x="0" y="0"/>
          <a:ext cx="0" cy="0"/>
          <a:chOff x="0" y="0"/>
          <a:chExt cx="0" cy="0"/>
        </a:xfrm>
      </p:grpSpPr>
      <p:sp>
        <p:nvSpPr>
          <p:cNvPr id="237" name="Google Shape;237;p20"/>
          <p:cNvSpPr txBox="1">
            <a:spLocks noGrp="1"/>
          </p:cNvSpPr>
          <p:nvPr>
            <p:ph type="title"/>
          </p:nvPr>
        </p:nvSpPr>
        <p:spPr>
          <a:xfrm>
            <a:off x="914400" y="208360"/>
            <a:ext cx="77724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38" name="Google Shape;238;p20"/>
          <p:cNvSpPr txBox="1">
            <a:spLocks noGrp="1"/>
          </p:cNvSpPr>
          <p:nvPr>
            <p:ph type="body" idx="1"/>
          </p:nvPr>
        </p:nvSpPr>
        <p:spPr>
          <a:xfrm>
            <a:off x="914400" y="1200150"/>
            <a:ext cx="7772400" cy="3397800"/>
          </a:xfrm>
          <a:prstGeom prst="rect">
            <a:avLst/>
          </a:prstGeom>
          <a:noFill/>
          <a:ln>
            <a:noFill/>
          </a:ln>
        </p:spPr>
        <p:txBody>
          <a:bodyPr spcFirstLastPara="1" wrap="square" lIns="91425" tIns="45700" rIns="91425" bIns="45700" anchor="t" anchorCtr="0">
            <a:noAutofit/>
          </a:bodyPr>
          <a:lstStyle>
            <a:lvl1pPr marL="457200" lvl="0" indent="-331470" algn="l" rtl="0">
              <a:spcBef>
                <a:spcPts val="360"/>
              </a:spcBef>
              <a:spcAft>
                <a:spcPts val="0"/>
              </a:spcAft>
              <a:buSzPts val="1620"/>
              <a:buChar char="●"/>
              <a:defRPr/>
            </a:lvl1pPr>
            <a:lvl2pPr marL="914400" lvl="1" indent="-314325" algn="l" rtl="0">
              <a:spcBef>
                <a:spcPts val="360"/>
              </a:spcBef>
              <a:spcAft>
                <a:spcPts val="0"/>
              </a:spcAft>
              <a:buSzPts val="1350"/>
              <a:buChar char="○"/>
              <a:defRPr/>
            </a:lvl2pPr>
            <a:lvl3pPr marL="1371600" lvl="2" indent="-291464" algn="l" rtl="0">
              <a:spcBef>
                <a:spcPts val="360"/>
              </a:spcBef>
              <a:spcAft>
                <a:spcPts val="0"/>
              </a:spcAft>
              <a:buSzPts val="99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39" name="Google Shape;239;p20"/>
          <p:cNvSpPr txBox="1">
            <a:spLocks noGrp="1"/>
          </p:cNvSpPr>
          <p:nvPr>
            <p:ph type="dt" idx="10"/>
          </p:nvPr>
        </p:nvSpPr>
        <p:spPr>
          <a:xfrm>
            <a:off x="914400" y="4688681"/>
            <a:ext cx="19812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20"/>
          <p:cNvSpPr txBox="1">
            <a:spLocks noGrp="1"/>
          </p:cNvSpPr>
          <p:nvPr>
            <p:ph type="ftr" idx="11"/>
          </p:nvPr>
        </p:nvSpPr>
        <p:spPr>
          <a:xfrm>
            <a:off x="3352800" y="4686300"/>
            <a:ext cx="29718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1" name="Google Shape;241;p20"/>
          <p:cNvSpPr txBox="1">
            <a:spLocks noGrp="1"/>
          </p:cNvSpPr>
          <p:nvPr>
            <p:ph type="sldNum" idx="12"/>
          </p:nvPr>
        </p:nvSpPr>
        <p:spPr>
          <a:xfrm>
            <a:off x="6781800" y="4686300"/>
            <a:ext cx="1905000" cy="3429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sz="1000" b="0" i="0" u="none" strike="noStrike" cap="none">
                <a:solidFill>
                  <a:schemeClr val="dk1"/>
                </a:solidFill>
                <a:latin typeface="Arial"/>
                <a:ea typeface="Arial"/>
                <a:cs typeface="Arial"/>
                <a:sym typeface="Arial"/>
              </a:defRPr>
            </a:lvl1pPr>
            <a:lvl2pPr marL="0" lvl="1" indent="0" algn="r" rtl="0">
              <a:spcBef>
                <a:spcPts val="0"/>
              </a:spcBef>
              <a:spcAft>
                <a:spcPts val="0"/>
              </a:spcAft>
              <a:buNone/>
              <a:defRPr sz="1000" b="0" i="0" u="none" strike="noStrike" cap="none">
                <a:solidFill>
                  <a:schemeClr val="dk1"/>
                </a:solidFill>
                <a:latin typeface="Arial"/>
                <a:ea typeface="Arial"/>
                <a:cs typeface="Arial"/>
                <a:sym typeface="Arial"/>
              </a:defRPr>
            </a:lvl2pPr>
            <a:lvl3pPr marL="0" lvl="2" indent="0" algn="r" rtl="0">
              <a:spcBef>
                <a:spcPts val="0"/>
              </a:spcBef>
              <a:spcAft>
                <a:spcPts val="0"/>
              </a:spcAft>
              <a:buNone/>
              <a:defRPr sz="1000" b="0" i="0" u="none" strike="noStrike" cap="none">
                <a:solidFill>
                  <a:schemeClr val="dk1"/>
                </a:solidFill>
                <a:latin typeface="Arial"/>
                <a:ea typeface="Arial"/>
                <a:cs typeface="Arial"/>
                <a:sym typeface="Arial"/>
              </a:defRPr>
            </a:lvl3pPr>
            <a:lvl4pPr marL="0" lvl="3" indent="0" algn="r" rtl="0">
              <a:spcBef>
                <a:spcPts val="0"/>
              </a:spcBef>
              <a:spcAft>
                <a:spcPts val="0"/>
              </a:spcAft>
              <a:buNone/>
              <a:defRPr sz="1000" b="0" i="0" u="none" strike="noStrike" cap="none">
                <a:solidFill>
                  <a:schemeClr val="dk1"/>
                </a:solidFill>
                <a:latin typeface="Arial"/>
                <a:ea typeface="Arial"/>
                <a:cs typeface="Arial"/>
                <a:sym typeface="Arial"/>
              </a:defRPr>
            </a:lvl4pPr>
            <a:lvl5pPr marL="0" lvl="4" indent="0" algn="r" rtl="0">
              <a:spcBef>
                <a:spcPts val="0"/>
              </a:spcBef>
              <a:spcAft>
                <a:spcPts val="0"/>
              </a:spcAft>
              <a:buNone/>
              <a:defRPr sz="1000" b="0" i="0" u="none" strike="noStrike" cap="none">
                <a:solidFill>
                  <a:schemeClr val="dk1"/>
                </a:solidFill>
                <a:latin typeface="Arial"/>
                <a:ea typeface="Arial"/>
                <a:cs typeface="Arial"/>
                <a:sym typeface="Arial"/>
              </a:defRPr>
            </a:lvl5pPr>
            <a:lvl6pPr marL="0" lvl="5" indent="0" algn="r" rtl="0">
              <a:spcBef>
                <a:spcPts val="0"/>
              </a:spcBef>
              <a:spcAft>
                <a:spcPts val="0"/>
              </a:spcAft>
              <a:buNone/>
              <a:defRPr sz="1000" b="0" i="0" u="none" strike="noStrike" cap="none">
                <a:solidFill>
                  <a:schemeClr val="dk1"/>
                </a:solidFill>
                <a:latin typeface="Arial"/>
                <a:ea typeface="Arial"/>
                <a:cs typeface="Arial"/>
                <a:sym typeface="Arial"/>
              </a:defRPr>
            </a:lvl6pPr>
            <a:lvl7pPr marL="0" lvl="6" indent="0" algn="r" rtl="0">
              <a:spcBef>
                <a:spcPts val="0"/>
              </a:spcBef>
              <a:spcAft>
                <a:spcPts val="0"/>
              </a:spcAft>
              <a:buNone/>
              <a:defRPr sz="1000" b="0" i="0" u="none" strike="noStrike" cap="none">
                <a:solidFill>
                  <a:schemeClr val="dk1"/>
                </a:solidFill>
                <a:latin typeface="Arial"/>
                <a:ea typeface="Arial"/>
                <a:cs typeface="Arial"/>
                <a:sym typeface="Arial"/>
              </a:defRPr>
            </a:lvl7pPr>
            <a:lvl8pPr marL="0" lvl="7" indent="0" algn="r" rtl="0">
              <a:spcBef>
                <a:spcPts val="0"/>
              </a:spcBef>
              <a:spcAft>
                <a:spcPts val="0"/>
              </a:spcAft>
              <a:buNone/>
              <a:defRPr sz="1000" b="0" i="0" u="none" strike="noStrike" cap="none">
                <a:solidFill>
                  <a:schemeClr val="dk1"/>
                </a:solidFill>
                <a:latin typeface="Arial"/>
                <a:ea typeface="Arial"/>
                <a:cs typeface="Arial"/>
                <a:sym typeface="Arial"/>
              </a:defRPr>
            </a:lvl8pPr>
            <a:lvl9pPr marL="0" lvl="8" indent="0" algn="r" rtl="0">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62" name="Google Shape;62;p1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3" name="Google Shape;83;p13"/>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4" name="Google Shape;84;p13"/>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5" name="Google Shape;85;p1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6" name="Google Shape;86;p13"/>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7" name="Google Shape;87;p1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88" name="Google Shape;88;p13"/>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osymigrant.org/Goal%20Setting%20Instructors%20Guide_2019.pdf" TargetMode="External"/><Relationship Id="rId1" Type="http://schemas.openxmlformats.org/officeDocument/2006/relationships/slideLayout" Target="../slideLayouts/slideLayout16.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5.emf"/><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osymigrant.org/Goal%20Setting%20Instructors%20Guide_2019.pdf" TargetMode="External"/><Relationship Id="rId2" Type="http://schemas.openxmlformats.org/officeDocument/2006/relationships/hyperlink" Target="https://www.osymigrant.org/Newsite/educat/GoalSetting.html" TargetMode="External"/><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7.emf"/><Relationship Id="rId7" Type="http://schemas.openxmlformats.org/officeDocument/2006/relationships/hyperlink" Target="http://osymigrant.org/Goal%20Setting%20files/OSYPersonalLearningPlan-Student%20Version%20FINAL%20fillable.pdf" TargetMode="External"/><Relationship Id="rId2" Type="http://schemas.openxmlformats.org/officeDocument/2006/relationships/hyperlink" Target="http://osymigrant.org/Goal%20Setting%20files/OSY%20Learning%20Plan%20Provider%20Version%20FINAL%20fillable.pdf" TargetMode="Externa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image" Target="../media/image18.emf"/><Relationship Id="rId4" Type="http://schemas.openxmlformats.org/officeDocument/2006/relationships/hyperlink" Target="http://osymigrant.org/Goal%20Setting%20files/OSYPersonalLearningPlan-Student%20Version%20Spanish%20FINAL%20fillable.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osymigrant.org/Goal%20Setting%20Student%20Book_2019.pdf" TargetMode="External"/><Relationship Id="rId2" Type="http://schemas.openxmlformats.org/officeDocument/2006/relationships/image" Target="../media/image10.jp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em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drive.google.com/file/d/12HkizjXiwVZcGPMwlCya_FyFp_b6lnPy/view"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osymigrant.org/Goal%20Setting%20Instructors%20Guide_2019.pdf" TargetMode="Externa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osymigrant.org/Goal%20Setting%20Instructors%20Guide_2019.pdf" TargetMode="Externa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osymigrant.org/Goal%20Setting%20Instructors%20Guide_2019.pdf" TargetMode="Externa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osymigrant.org/Goal%20Setting%20Instructors%20Guide_2019.pdf" TargetMode="Externa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iSOSY</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sp>
        <p:nvSpPr>
          <p:cNvPr id="8" name="Rectangle 7">
            <a:extLst>
              <a:ext uri="{FF2B5EF4-FFF2-40B4-BE49-F238E27FC236}">
                <a16:creationId xmlns:a16="http://schemas.microsoft.com/office/drawing/2014/main" id="{B34871AB-D90C-C144-84EC-FAC374C01860}"/>
              </a:ext>
            </a:extLst>
          </p:cNvPr>
          <p:cNvSpPr/>
          <p:nvPr/>
        </p:nvSpPr>
        <p:spPr>
          <a:xfrm>
            <a:off x="547480" y="1844229"/>
            <a:ext cx="8408504" cy="1446550"/>
          </a:xfrm>
          <a:prstGeom prst="rect">
            <a:avLst/>
          </a:prstGeom>
        </p:spPr>
        <p:txBody>
          <a:bodyPr wrap="square">
            <a:spAutoFit/>
          </a:bodyPr>
          <a:lstStyle/>
          <a:p>
            <a:pPr lvl="0" algn="ctr"/>
            <a:r>
              <a:rPr lang="en-US" sz="4400" dirty="0"/>
              <a:t>GOAL SETTING </a:t>
            </a:r>
          </a:p>
          <a:p>
            <a:pPr lvl="0" algn="ctr"/>
            <a:r>
              <a:rPr lang="en-US" sz="4400" dirty="0"/>
              <a:t>with OSY</a:t>
            </a:r>
            <a:endParaRPr lang="en-US" sz="3600" dirty="0">
              <a:latin typeface="Arial" panose="020B0604020202020204" pitchFamily="34" charset="0"/>
              <a:ea typeface="Times New Roman" panose="02020603050405020304" pitchFamily="18" charset="0"/>
            </a:endParaRPr>
          </a:p>
        </p:txBody>
      </p:sp>
      <p:pic>
        <p:nvPicPr>
          <p:cNvPr id="11" name="Picture 10" descr="A picture containing drawing&#10;&#10;Description automatically generated">
            <a:extLst>
              <a:ext uri="{FF2B5EF4-FFF2-40B4-BE49-F238E27FC236}">
                <a16:creationId xmlns:a16="http://schemas.microsoft.com/office/drawing/2014/main" id="{56779599-958F-5348-ADAE-4C76A9732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Tree>
    <p:extLst>
      <p:ext uri="{BB962C8B-B14F-4D97-AF65-F5344CB8AC3E}">
        <p14:creationId xmlns:p14="http://schemas.microsoft.com/office/powerpoint/2010/main" val="163106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CHALLENGES AND ASSETS OF OSY</a:t>
            </a:r>
          </a:p>
        </p:txBody>
      </p:sp>
      <p:sp>
        <p:nvSpPr>
          <p:cNvPr id="10" name="Content Placeholder 10">
            <a:extLst>
              <a:ext uri="{FF2B5EF4-FFF2-40B4-BE49-F238E27FC236}">
                <a16:creationId xmlns:a16="http://schemas.microsoft.com/office/drawing/2014/main" id="{23275BB8-3E8F-9D48-82D4-BB5B71AA08D2}"/>
              </a:ext>
            </a:extLst>
          </p:cNvPr>
          <p:cNvSpPr txBox="1">
            <a:spLocks/>
          </p:cNvSpPr>
          <p:nvPr/>
        </p:nvSpPr>
        <p:spPr>
          <a:xfrm>
            <a:off x="540692" y="1720839"/>
            <a:ext cx="3802710" cy="2894902"/>
          </a:xfrm>
          <a:prstGeom prst="rect">
            <a:avLst/>
          </a:prstGeom>
          <a:noFill/>
          <a:ln>
            <a:solidFill>
              <a:schemeClr val="tx1"/>
            </a:solid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31470" algn="l" rtl="0">
              <a:lnSpc>
                <a:spcPct val="115000"/>
              </a:lnSpc>
              <a:spcBef>
                <a:spcPts val="360"/>
              </a:spcBef>
              <a:spcAft>
                <a:spcPts val="0"/>
              </a:spcAft>
              <a:buClr>
                <a:schemeClr val="dk2"/>
              </a:buClr>
              <a:buSzPts val="1620"/>
              <a:buFont typeface="Arial"/>
              <a:buChar char="●"/>
              <a:defRPr sz="1800" b="0" i="0" u="none" strike="noStrike" cap="none">
                <a:solidFill>
                  <a:schemeClr val="dk2"/>
                </a:solidFill>
                <a:latin typeface="Arial"/>
                <a:ea typeface="Arial"/>
                <a:cs typeface="Arial"/>
                <a:sym typeface="Arial"/>
              </a:defRPr>
            </a:lvl1pPr>
            <a:lvl2pPr marL="914400" marR="0" lvl="1" indent="-314325" algn="l" rtl="0">
              <a:lnSpc>
                <a:spcPct val="115000"/>
              </a:lnSpc>
              <a:spcBef>
                <a:spcPts val="360"/>
              </a:spcBef>
              <a:spcAft>
                <a:spcPts val="0"/>
              </a:spcAft>
              <a:buClr>
                <a:schemeClr val="dk2"/>
              </a:buClr>
              <a:buSzPts val="1350"/>
              <a:buFont typeface="Arial"/>
              <a:buChar char="○"/>
              <a:defRPr sz="1400" b="0" i="0" u="none" strike="noStrike" cap="none">
                <a:solidFill>
                  <a:schemeClr val="dk2"/>
                </a:solidFill>
                <a:latin typeface="Arial"/>
                <a:ea typeface="Arial"/>
                <a:cs typeface="Arial"/>
                <a:sym typeface="Arial"/>
              </a:defRPr>
            </a:lvl2pPr>
            <a:lvl3pPr marL="1371600" marR="0" lvl="2" indent="-291464" algn="l" rtl="0">
              <a:lnSpc>
                <a:spcPct val="115000"/>
              </a:lnSpc>
              <a:spcBef>
                <a:spcPts val="360"/>
              </a:spcBef>
              <a:spcAft>
                <a:spcPts val="0"/>
              </a:spcAft>
              <a:buClr>
                <a:schemeClr val="dk2"/>
              </a:buClr>
              <a:buSzPts val="99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0" indent="0" algn="ctr">
              <a:buFont typeface="Arial"/>
              <a:buNone/>
            </a:pPr>
            <a:r>
              <a:rPr lang="en-US" sz="8000" u="sng" dirty="0">
                <a:solidFill>
                  <a:schemeClr val="tx1"/>
                </a:solidFill>
              </a:rPr>
              <a:t>Challenges</a:t>
            </a:r>
          </a:p>
          <a:p>
            <a:r>
              <a:rPr lang="en-US" sz="8000" dirty="0">
                <a:solidFill>
                  <a:schemeClr val="tx1"/>
                </a:solidFill>
              </a:rPr>
              <a:t>Many responsibilities that most teenagers don’t face; limited time to study</a:t>
            </a:r>
          </a:p>
          <a:p>
            <a:r>
              <a:rPr lang="en-US" sz="8000" dirty="0">
                <a:solidFill>
                  <a:schemeClr val="tx1"/>
                </a:solidFill>
              </a:rPr>
              <a:t>Medical, psychological, or dental issues that have not been addressed</a:t>
            </a:r>
          </a:p>
          <a:p>
            <a:r>
              <a:rPr lang="en-US" sz="8000" dirty="0">
                <a:solidFill>
                  <a:schemeClr val="tx1"/>
                </a:solidFill>
              </a:rPr>
              <a:t>Limited instructional time with MEP</a:t>
            </a:r>
          </a:p>
          <a:p>
            <a:pPr marL="457200" lvl="1" indent="0">
              <a:buFont typeface="Arial"/>
              <a:buNone/>
            </a:pPr>
            <a:endParaRPr lang="en-US" dirty="0">
              <a:solidFill>
                <a:schemeClr val="tx1"/>
              </a:solidFill>
            </a:endParaRPr>
          </a:p>
        </p:txBody>
      </p:sp>
      <p:sp>
        <p:nvSpPr>
          <p:cNvPr id="11" name="Content Placeholder 10">
            <a:extLst>
              <a:ext uri="{FF2B5EF4-FFF2-40B4-BE49-F238E27FC236}">
                <a16:creationId xmlns:a16="http://schemas.microsoft.com/office/drawing/2014/main" id="{31E4663B-9166-ED44-A3A7-C61C9F2AB7E3}"/>
              </a:ext>
            </a:extLst>
          </p:cNvPr>
          <p:cNvSpPr txBox="1">
            <a:spLocks/>
          </p:cNvSpPr>
          <p:nvPr/>
        </p:nvSpPr>
        <p:spPr>
          <a:xfrm>
            <a:off x="4790657" y="1720840"/>
            <a:ext cx="3802711" cy="2894899"/>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u="sng" dirty="0">
                <a:latin typeface="Arial" panose="020B0604020202020204" pitchFamily="34" charset="0"/>
                <a:cs typeface="Arial" panose="020B0604020202020204" pitchFamily="34" charset="0"/>
              </a:rPr>
              <a:t>Assets</a:t>
            </a:r>
          </a:p>
          <a:p>
            <a:r>
              <a:rPr lang="en-US" sz="2000" dirty="0">
                <a:latin typeface="Arial" panose="020B0604020202020204" pitchFamily="34" charset="0"/>
                <a:cs typeface="Arial" panose="020B0604020202020204" pitchFamily="34" charset="0"/>
              </a:rPr>
              <a:t>Intrinsically motivated</a:t>
            </a:r>
          </a:p>
          <a:p>
            <a:r>
              <a:rPr lang="en-US" sz="2000" dirty="0">
                <a:latin typeface="Arial" panose="020B0604020202020204" pitchFamily="34" charset="0"/>
                <a:cs typeface="Arial" panose="020B0604020202020204" pitchFamily="34" charset="0"/>
              </a:rPr>
              <a:t>Flexible curricular material choices</a:t>
            </a:r>
          </a:p>
          <a:p>
            <a:r>
              <a:rPr lang="en-US" sz="2000" dirty="0">
                <a:latin typeface="Arial" panose="020B0604020202020204" pitchFamily="34" charset="0"/>
                <a:cs typeface="Arial" panose="020B0604020202020204" pitchFamily="34" charset="0"/>
              </a:rPr>
              <a:t>The little things get to matter and mean so much</a:t>
            </a:r>
          </a:p>
          <a:p>
            <a:r>
              <a:rPr lang="en-US" sz="2000" dirty="0">
                <a:latin typeface="Arial" panose="020B0604020202020204" pitchFamily="34" charset="0"/>
                <a:cs typeface="Arial" panose="020B0604020202020204" pitchFamily="34" charset="0"/>
              </a:rPr>
              <a:t>Network of services from state to state</a:t>
            </a:r>
          </a:p>
          <a:p>
            <a:pPr marL="457200" lvl="1" indent="0">
              <a:buFont typeface="Arial" pitchFamily="34" charset="0"/>
              <a:buNone/>
            </a:pPr>
            <a:endParaRPr lang="en-US" sz="2000" dirty="0">
              <a:latin typeface="Arial" panose="020B0604020202020204" pitchFamily="34" charset="0"/>
              <a:cs typeface="Arial" panose="020B060402020202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D43DCCC5-FA16-AD4D-8E52-1219F981A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3" name="TextBox 12">
            <a:extLst>
              <a:ext uri="{FF2B5EF4-FFF2-40B4-BE49-F238E27FC236}">
                <a16:creationId xmlns:a16="http://schemas.microsoft.com/office/drawing/2014/main" id="{9AEA6C67-0979-8740-9E73-64B700A2886C}"/>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4" name="Straight Connector 13">
            <a:extLst>
              <a:ext uri="{FF2B5EF4-FFF2-40B4-BE49-F238E27FC236}">
                <a16:creationId xmlns:a16="http://schemas.microsoft.com/office/drawing/2014/main" id="{2E6B0022-1D2D-4441-A4E6-04E8BB4507CE}"/>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2385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UNDERLYING CONCEPTS IN GOAL SETTING MATERIAL</a:t>
            </a:r>
          </a:p>
        </p:txBody>
      </p:sp>
      <p:sp>
        <p:nvSpPr>
          <p:cNvPr id="12" name="TextBox 11">
            <a:extLst>
              <a:ext uri="{FF2B5EF4-FFF2-40B4-BE49-F238E27FC236}">
                <a16:creationId xmlns:a16="http://schemas.microsoft.com/office/drawing/2014/main" id="{F2349177-C5A8-1349-82D6-A60EE1C33CF0}"/>
              </a:ext>
            </a:extLst>
          </p:cNvPr>
          <p:cNvSpPr txBox="1"/>
          <p:nvPr/>
        </p:nvSpPr>
        <p:spPr>
          <a:xfrm>
            <a:off x="1020416" y="1659994"/>
            <a:ext cx="7391401" cy="2955746"/>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200" dirty="0">
                <a:solidFill>
                  <a:schemeClr val="tx1"/>
                </a:solidFill>
              </a:rPr>
              <a:t>Maslow’s Hierarchy of Needs</a:t>
            </a:r>
          </a:p>
          <a:p>
            <a:pPr marL="571500" indent="-571500">
              <a:lnSpc>
                <a:spcPct val="150000"/>
              </a:lnSpc>
              <a:buFont typeface="Arial" panose="020B0604020202020204" pitchFamily="34" charset="0"/>
              <a:buChar char="•"/>
            </a:pPr>
            <a:r>
              <a:rPr lang="en-US" sz="3200" dirty="0">
                <a:solidFill>
                  <a:schemeClr val="tx1"/>
                </a:solidFill>
              </a:rPr>
              <a:t>Growth Mindset</a:t>
            </a:r>
          </a:p>
          <a:p>
            <a:pPr marL="571500" indent="-571500">
              <a:lnSpc>
                <a:spcPct val="150000"/>
              </a:lnSpc>
              <a:buFont typeface="Arial" panose="020B0604020202020204" pitchFamily="34" charset="0"/>
              <a:buChar char="•"/>
            </a:pPr>
            <a:r>
              <a:rPr lang="en-US" sz="3200" dirty="0">
                <a:solidFill>
                  <a:schemeClr val="tx1"/>
                </a:solidFill>
              </a:rPr>
              <a:t>Grit</a:t>
            </a:r>
          </a:p>
          <a:p>
            <a:pPr marL="571500" indent="-571500">
              <a:lnSpc>
                <a:spcPct val="150000"/>
              </a:lnSpc>
              <a:buFont typeface="Arial" panose="020B0604020202020204" pitchFamily="34" charset="0"/>
              <a:buChar char="•"/>
            </a:pPr>
            <a:r>
              <a:rPr lang="en-US" sz="3200" dirty="0">
                <a:solidFill>
                  <a:schemeClr val="tx1"/>
                </a:solidFill>
              </a:rPr>
              <a:t>Persistence</a:t>
            </a:r>
          </a:p>
        </p:txBody>
      </p:sp>
      <p:pic>
        <p:nvPicPr>
          <p:cNvPr id="8" name="Picture 7" descr="A picture containing drawing&#10;&#10;Description automatically generated">
            <a:extLst>
              <a:ext uri="{FF2B5EF4-FFF2-40B4-BE49-F238E27FC236}">
                <a16:creationId xmlns:a16="http://schemas.microsoft.com/office/drawing/2014/main" id="{64ED93FE-A235-794F-9B78-E474FEC97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0" name="TextBox 9">
            <a:extLst>
              <a:ext uri="{FF2B5EF4-FFF2-40B4-BE49-F238E27FC236}">
                <a16:creationId xmlns:a16="http://schemas.microsoft.com/office/drawing/2014/main" id="{74EAB83B-3B01-6243-BEC3-42B39A181DB8}"/>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1" name="Straight Connector 10">
            <a:extLst>
              <a:ext uri="{FF2B5EF4-FFF2-40B4-BE49-F238E27FC236}">
                <a16:creationId xmlns:a16="http://schemas.microsoft.com/office/drawing/2014/main" id="{6B763031-EAA7-3C4E-8C57-D13621A25C3A}"/>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603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2DFDC-F60A-D446-823A-28B92FFBB6DC}"/>
              </a:ext>
            </a:extLst>
          </p:cNvPr>
          <p:cNvPicPr>
            <a:picLocks noChangeAspect="1"/>
          </p:cNvPicPr>
          <p:nvPr/>
        </p:nvPicPr>
        <p:blipFill>
          <a:blip r:embed="rId3"/>
          <a:stretch>
            <a:fillRect/>
          </a:stretch>
        </p:blipFill>
        <p:spPr>
          <a:xfrm>
            <a:off x="3377319" y="1201088"/>
            <a:ext cx="5138031" cy="3843616"/>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1" y="1201088"/>
            <a:ext cx="3183006" cy="1569660"/>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3200" dirty="0"/>
              <a:t>MASLOW’S HIERARCY OF NEEDS</a:t>
            </a:r>
          </a:p>
        </p:txBody>
      </p:sp>
      <p:pic>
        <p:nvPicPr>
          <p:cNvPr id="7" name="Picture 6" descr="A picture containing drawing&#10;&#10;Description automatically generated">
            <a:extLst>
              <a:ext uri="{FF2B5EF4-FFF2-40B4-BE49-F238E27FC236}">
                <a16:creationId xmlns:a16="http://schemas.microsoft.com/office/drawing/2014/main" id="{67824F73-8EAB-D64E-BD00-4AE9C30998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9" name="Straight Connector 8">
            <a:extLst>
              <a:ext uri="{FF2B5EF4-FFF2-40B4-BE49-F238E27FC236}">
                <a16:creationId xmlns:a16="http://schemas.microsoft.com/office/drawing/2014/main" id="{9D69D617-E0B8-EC4E-B010-1EA5D3CD7373}"/>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0221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GROWTH MINDSET</a:t>
            </a:r>
          </a:p>
        </p:txBody>
      </p:sp>
      <p:sp>
        <p:nvSpPr>
          <p:cNvPr id="12" name="TextBox 11">
            <a:extLst>
              <a:ext uri="{FF2B5EF4-FFF2-40B4-BE49-F238E27FC236}">
                <a16:creationId xmlns:a16="http://schemas.microsoft.com/office/drawing/2014/main" id="{F2349177-C5A8-1349-82D6-A60EE1C33CF0}"/>
              </a:ext>
            </a:extLst>
          </p:cNvPr>
          <p:cNvSpPr txBox="1"/>
          <p:nvPr/>
        </p:nvSpPr>
        <p:spPr>
          <a:xfrm>
            <a:off x="395078" y="1659994"/>
            <a:ext cx="8408503" cy="3416320"/>
          </a:xfrm>
          <a:prstGeom prst="rect">
            <a:avLst/>
          </a:prstGeom>
          <a:noFill/>
        </p:spPr>
        <p:txBody>
          <a:bodyPr wrap="square" rtlCol="0">
            <a:spAutoFit/>
          </a:bodyPr>
          <a:lstStyle/>
          <a:p>
            <a:r>
              <a:rPr lang="en-US" sz="1800" dirty="0">
                <a:solidFill>
                  <a:srgbClr val="4C4C4C"/>
                </a:solidFill>
                <a:latin typeface="Verdana"/>
                <a:cs typeface="Verdana"/>
              </a:rPr>
              <a:t>Growth Mindset is a concept based on the research of Dr. Carol Dweck.</a:t>
            </a:r>
          </a:p>
          <a:p>
            <a:endParaRPr lang="en-US" sz="1800" dirty="0">
              <a:solidFill>
                <a:srgbClr val="4C4C4C"/>
              </a:solidFill>
              <a:latin typeface="Verdana"/>
              <a:cs typeface="Verdana"/>
            </a:endParaRPr>
          </a:p>
          <a:p>
            <a:r>
              <a:rPr lang="en-US" sz="1800" dirty="0">
                <a:solidFill>
                  <a:srgbClr val="4C4C4C"/>
                </a:solidFill>
                <a:latin typeface="Verdana"/>
                <a:cs typeface="Verdana"/>
              </a:rPr>
              <a:t>A mindset is the group of attitudes we each have and how those attitudes impact how we approach the challenges in our lives. It breaks away the common view of our students that life is predetermined and therefore there is little to nothing that can be done to change it.</a:t>
            </a:r>
          </a:p>
          <a:p>
            <a:endParaRPr lang="en-US" sz="1800" dirty="0">
              <a:solidFill>
                <a:srgbClr val="4C4C4C"/>
              </a:solidFill>
              <a:latin typeface="Verdana"/>
              <a:cs typeface="Verdana"/>
            </a:endParaRPr>
          </a:p>
          <a:p>
            <a:r>
              <a:rPr lang="en-US" sz="1800" dirty="0">
                <a:solidFill>
                  <a:srgbClr val="4C4C4C"/>
                </a:solidFill>
                <a:latin typeface="Verdana"/>
                <a:cs typeface="Verdana"/>
              </a:rPr>
              <a:t>It can empower us to try something new, even if there is a risk of not being successful - because we always learn from failure and great things can come out of failure!</a:t>
            </a:r>
          </a:p>
        </p:txBody>
      </p:sp>
      <p:pic>
        <p:nvPicPr>
          <p:cNvPr id="7" name="Picture 6" descr="A picture containing drawing&#10;&#10;Description automatically generated">
            <a:extLst>
              <a:ext uri="{FF2B5EF4-FFF2-40B4-BE49-F238E27FC236}">
                <a16:creationId xmlns:a16="http://schemas.microsoft.com/office/drawing/2014/main" id="{EC76E967-F003-D647-BB0F-8DABB728F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9" name="Straight Connector 8">
            <a:extLst>
              <a:ext uri="{FF2B5EF4-FFF2-40B4-BE49-F238E27FC236}">
                <a16:creationId xmlns:a16="http://schemas.microsoft.com/office/drawing/2014/main" id="{4FEAB5B5-57F8-AA49-8B31-503C96B4E58C}"/>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7470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GROWTH VS. FIXED</a:t>
            </a:r>
          </a:p>
        </p:txBody>
      </p:sp>
      <p:sp>
        <p:nvSpPr>
          <p:cNvPr id="7" name="TextBox 6">
            <a:extLst>
              <a:ext uri="{FF2B5EF4-FFF2-40B4-BE49-F238E27FC236}">
                <a16:creationId xmlns:a16="http://schemas.microsoft.com/office/drawing/2014/main" id="{1BF4EFAA-622B-D24F-BBB0-1F812793632F}"/>
              </a:ext>
            </a:extLst>
          </p:cNvPr>
          <p:cNvSpPr txBox="1"/>
          <p:nvPr/>
        </p:nvSpPr>
        <p:spPr>
          <a:xfrm>
            <a:off x="381000" y="1981200"/>
            <a:ext cx="8229600" cy="2529282"/>
          </a:xfrm>
          <a:prstGeom prst="rect">
            <a:avLst/>
          </a:prstGeom>
          <a:noFill/>
        </p:spPr>
        <p:txBody>
          <a:bodyPr wrap="square" rtlCol="0">
            <a:spAutoFit/>
          </a:bodyPr>
          <a:lstStyle/>
          <a:p>
            <a:pPr>
              <a:lnSpc>
                <a:spcPct val="150000"/>
              </a:lnSpc>
            </a:pPr>
            <a:r>
              <a:rPr lang="en-US" sz="1800" dirty="0">
                <a:solidFill>
                  <a:srgbClr val="00B050"/>
                </a:solidFill>
                <a:latin typeface="Verdana"/>
                <a:cs typeface="Verdana"/>
              </a:rPr>
              <a:t>Growth Mindset</a:t>
            </a:r>
            <a:r>
              <a:rPr lang="en-US" sz="1800" dirty="0">
                <a:solidFill>
                  <a:srgbClr val="4C4C4C"/>
                </a:solidFill>
                <a:latin typeface="Verdana"/>
                <a:cs typeface="Verdana"/>
              </a:rPr>
              <a:t>: Assumes intelligence and other qualities, abilities, and talents can be developed with effort, learning, and dedication over time.</a:t>
            </a:r>
          </a:p>
          <a:p>
            <a:pPr>
              <a:lnSpc>
                <a:spcPct val="150000"/>
              </a:lnSpc>
            </a:pPr>
            <a:r>
              <a:rPr lang="en-US" sz="1800" dirty="0">
                <a:solidFill>
                  <a:schemeClr val="accent4">
                    <a:lumMod val="75000"/>
                  </a:schemeClr>
                </a:solidFill>
                <a:latin typeface="Verdana"/>
                <a:cs typeface="Verdana"/>
              </a:rPr>
              <a:t>Fixed Mindset</a:t>
            </a:r>
            <a:r>
              <a:rPr lang="en-US" sz="1800" dirty="0">
                <a:solidFill>
                  <a:srgbClr val="4C4C4C"/>
                </a:solidFill>
                <a:latin typeface="Verdana"/>
                <a:cs typeface="Verdana"/>
              </a:rPr>
              <a:t>: Assumes intelligence and other qualities, abilities, and talents are fixed traits that cannot be significantly developed or changed.</a:t>
            </a:r>
          </a:p>
        </p:txBody>
      </p:sp>
      <p:pic>
        <p:nvPicPr>
          <p:cNvPr id="9" name="Picture 8" descr="A picture containing drawing&#10;&#10;Description automatically generated">
            <a:extLst>
              <a:ext uri="{FF2B5EF4-FFF2-40B4-BE49-F238E27FC236}">
                <a16:creationId xmlns:a16="http://schemas.microsoft.com/office/drawing/2014/main" id="{29FFCF68-C9CD-4F4D-AD92-AFF82F11C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0" name="TextBox 9">
            <a:extLst>
              <a:ext uri="{FF2B5EF4-FFF2-40B4-BE49-F238E27FC236}">
                <a16:creationId xmlns:a16="http://schemas.microsoft.com/office/drawing/2014/main" id="{6017CF18-A00E-B84E-96E1-7260E3FEF3C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1" name="Straight Connector 10">
            <a:extLst>
              <a:ext uri="{FF2B5EF4-FFF2-40B4-BE49-F238E27FC236}">
                <a16:creationId xmlns:a16="http://schemas.microsoft.com/office/drawing/2014/main" id="{C8680CFE-7BC8-684E-84C6-2F8F6B6B102B}"/>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7030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GROWTH MINDSET QUIZ</a:t>
            </a:r>
          </a:p>
        </p:txBody>
      </p:sp>
      <p:sp>
        <p:nvSpPr>
          <p:cNvPr id="9" name="TextBox 8">
            <a:extLst>
              <a:ext uri="{FF2B5EF4-FFF2-40B4-BE49-F238E27FC236}">
                <a16:creationId xmlns:a16="http://schemas.microsoft.com/office/drawing/2014/main" id="{4ADAAF7A-2A92-3140-9188-D40C9904B616}"/>
              </a:ext>
            </a:extLst>
          </p:cNvPr>
          <p:cNvSpPr txBox="1"/>
          <p:nvPr/>
        </p:nvSpPr>
        <p:spPr>
          <a:xfrm>
            <a:off x="395079" y="1600200"/>
            <a:ext cx="8408503" cy="3116238"/>
          </a:xfrm>
          <a:prstGeom prst="rect">
            <a:avLst/>
          </a:prstGeom>
          <a:noFill/>
        </p:spPr>
        <p:txBody>
          <a:bodyPr wrap="square" rtlCol="0">
            <a:spAutoFit/>
          </a:bodyPr>
          <a:lstStyle/>
          <a:p>
            <a:pPr>
              <a:lnSpc>
                <a:spcPct val="125000"/>
              </a:lnSpc>
            </a:pPr>
            <a:r>
              <a:rPr lang="en-US" sz="1800" dirty="0"/>
              <a:t>Dr. Dweck developed a simple quiz to see whether you have more of a fixed or growth mindset. </a:t>
            </a:r>
            <a:endParaRPr lang="en-US" dirty="0"/>
          </a:p>
          <a:p>
            <a:pPr algn="ctr">
              <a:lnSpc>
                <a:spcPct val="125000"/>
              </a:lnSpc>
            </a:pPr>
            <a:r>
              <a:rPr lang="en-US" sz="2200" dirty="0"/>
              <a:t>Let’s take the quiz:</a:t>
            </a:r>
          </a:p>
          <a:p>
            <a:pPr marL="742950" lvl="1" indent="-285750">
              <a:lnSpc>
                <a:spcPct val="125000"/>
              </a:lnSpc>
              <a:buFont typeface="Arial" charset="0"/>
              <a:buChar char="•"/>
            </a:pPr>
            <a:r>
              <a:rPr lang="en-US" sz="2200" dirty="0"/>
              <a:t>Mark the answer you most agree with for each question.</a:t>
            </a:r>
          </a:p>
          <a:p>
            <a:pPr marL="742950" lvl="1" indent="-285750">
              <a:lnSpc>
                <a:spcPct val="125000"/>
              </a:lnSpc>
              <a:buFont typeface="Arial" charset="0"/>
              <a:buChar char="•"/>
            </a:pPr>
            <a:r>
              <a:rPr lang="en-US" sz="2200" dirty="0"/>
              <a:t>On the back, circle the number that corresponds with the answer you marked.</a:t>
            </a:r>
          </a:p>
          <a:p>
            <a:pPr marL="742950" lvl="1" indent="-285750">
              <a:lnSpc>
                <a:spcPct val="125000"/>
              </a:lnSpc>
              <a:buFont typeface="Arial" charset="0"/>
              <a:buChar char="•"/>
            </a:pPr>
            <a:r>
              <a:rPr lang="en-US" sz="2200" dirty="0"/>
              <a:t>Total each column.</a:t>
            </a:r>
          </a:p>
          <a:p>
            <a:endParaRPr lang="en-US" dirty="0"/>
          </a:p>
        </p:txBody>
      </p:sp>
      <p:pic>
        <p:nvPicPr>
          <p:cNvPr id="10" name="Picture 9" descr="A picture containing drawing&#10;&#10;Description automatically generated">
            <a:extLst>
              <a:ext uri="{FF2B5EF4-FFF2-40B4-BE49-F238E27FC236}">
                <a16:creationId xmlns:a16="http://schemas.microsoft.com/office/drawing/2014/main" id="{1C8AA6D6-EBB9-CE4A-B8D0-57603DD81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E5E20715-A672-7445-A990-8FB394B29E7C}"/>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9557A95E-6F85-2D48-9E0F-56974FA196EB}"/>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0915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YOUR OWN MINDSET?</a:t>
            </a:r>
          </a:p>
        </p:txBody>
      </p:sp>
      <p:pic>
        <p:nvPicPr>
          <p:cNvPr id="10" name="Shape 102">
            <a:extLst>
              <a:ext uri="{FF2B5EF4-FFF2-40B4-BE49-F238E27FC236}">
                <a16:creationId xmlns:a16="http://schemas.microsoft.com/office/drawing/2014/main" id="{04DE05DB-FFAC-3842-91DE-8802793AE0C9}"/>
              </a:ext>
            </a:extLst>
          </p:cNvPr>
          <p:cNvPicPr preferRelativeResize="0"/>
          <p:nvPr/>
        </p:nvPicPr>
        <p:blipFill>
          <a:blip r:embed="rId3">
            <a:alphaModFix/>
          </a:blip>
          <a:stretch>
            <a:fillRect/>
          </a:stretch>
        </p:blipFill>
        <p:spPr>
          <a:xfrm>
            <a:off x="6797334" y="2944183"/>
            <a:ext cx="1821879" cy="1594615"/>
          </a:xfrm>
          <a:prstGeom prst="rect">
            <a:avLst/>
          </a:prstGeom>
          <a:noFill/>
          <a:ln>
            <a:noFill/>
          </a:ln>
        </p:spPr>
      </p:pic>
      <p:sp>
        <p:nvSpPr>
          <p:cNvPr id="11" name="Rectangle 10">
            <a:extLst>
              <a:ext uri="{FF2B5EF4-FFF2-40B4-BE49-F238E27FC236}">
                <a16:creationId xmlns:a16="http://schemas.microsoft.com/office/drawing/2014/main" id="{488DFA72-062E-FD41-B086-2591ED32A335}"/>
              </a:ext>
            </a:extLst>
          </p:cNvPr>
          <p:cNvSpPr/>
          <p:nvPr/>
        </p:nvSpPr>
        <p:spPr>
          <a:xfrm>
            <a:off x="408462" y="1885058"/>
            <a:ext cx="7685004" cy="2431435"/>
          </a:xfrm>
          <a:prstGeom prst="rect">
            <a:avLst/>
          </a:prstGeom>
        </p:spPr>
        <p:txBody>
          <a:bodyPr wrap="square">
            <a:spAutoFit/>
          </a:bodyPr>
          <a:lstStyle/>
          <a:p>
            <a:r>
              <a:rPr lang="en-US" sz="2800" dirty="0"/>
              <a:t>Group discussion: </a:t>
            </a:r>
          </a:p>
          <a:p>
            <a:pPr>
              <a:spcBef>
                <a:spcPts val="1600"/>
              </a:spcBef>
            </a:pPr>
            <a:r>
              <a:rPr lang="en-US" sz="2800" dirty="0"/>
              <a:t>What did you notice about your own mindset? </a:t>
            </a:r>
          </a:p>
          <a:p>
            <a:pPr>
              <a:spcBef>
                <a:spcPts val="1600"/>
              </a:spcBef>
            </a:pPr>
            <a:r>
              <a:rPr lang="en-US" sz="2800" dirty="0"/>
              <a:t>Was there anything that surprised you? </a:t>
            </a:r>
          </a:p>
          <a:p>
            <a:pPr>
              <a:spcBef>
                <a:spcPts val="1600"/>
              </a:spcBef>
            </a:pPr>
            <a:r>
              <a:rPr lang="en-US" sz="2800" dirty="0"/>
              <a:t>Anything you had a reaction to? </a:t>
            </a:r>
          </a:p>
        </p:txBody>
      </p:sp>
      <p:pic>
        <p:nvPicPr>
          <p:cNvPr id="9" name="Picture 8" descr="A picture containing drawing&#10;&#10;Description automatically generated">
            <a:extLst>
              <a:ext uri="{FF2B5EF4-FFF2-40B4-BE49-F238E27FC236}">
                <a16:creationId xmlns:a16="http://schemas.microsoft.com/office/drawing/2014/main" id="{A4B48EEB-A5A3-424E-BE42-7F5C66A97C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2" name="TextBox 11">
            <a:extLst>
              <a:ext uri="{FF2B5EF4-FFF2-40B4-BE49-F238E27FC236}">
                <a16:creationId xmlns:a16="http://schemas.microsoft.com/office/drawing/2014/main" id="{3C9BC2BD-F79C-A948-8725-4D34CA0A3835}"/>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3" name="Straight Connector 12">
            <a:extLst>
              <a:ext uri="{FF2B5EF4-FFF2-40B4-BE49-F238E27FC236}">
                <a16:creationId xmlns:a16="http://schemas.microsoft.com/office/drawing/2014/main" id="{A63FAB4F-AC70-CB4F-A8E1-5C5AFEBE86FA}"/>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2054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523220"/>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800" dirty="0"/>
              <a:t>GRIT</a:t>
            </a:r>
          </a:p>
        </p:txBody>
      </p:sp>
      <p:sp>
        <p:nvSpPr>
          <p:cNvPr id="9" name="TextBox 8">
            <a:extLst>
              <a:ext uri="{FF2B5EF4-FFF2-40B4-BE49-F238E27FC236}">
                <a16:creationId xmlns:a16="http://schemas.microsoft.com/office/drawing/2014/main" id="{878F2181-9783-AF40-92C7-B08F959FB26E}"/>
              </a:ext>
            </a:extLst>
          </p:cNvPr>
          <p:cNvSpPr txBox="1"/>
          <p:nvPr/>
        </p:nvSpPr>
        <p:spPr>
          <a:xfrm>
            <a:off x="381000" y="1865066"/>
            <a:ext cx="8422583" cy="2585323"/>
          </a:xfrm>
          <a:prstGeom prst="rect">
            <a:avLst/>
          </a:prstGeom>
          <a:noFill/>
        </p:spPr>
        <p:txBody>
          <a:bodyPr wrap="square" rtlCol="0">
            <a:spAutoFit/>
          </a:bodyPr>
          <a:lstStyle/>
          <a:p>
            <a:r>
              <a:rPr lang="en-US" dirty="0">
                <a:solidFill>
                  <a:srgbClr val="4C4C4C"/>
                </a:solidFill>
                <a:latin typeface="Verdana"/>
                <a:cs typeface="Verdana"/>
              </a:rPr>
              <a:t>Grit, a concept based on the research of Angela Duckworth, is a crossroads of passion and perseverance.</a:t>
            </a:r>
          </a:p>
          <a:p>
            <a:endParaRPr lang="en-US" dirty="0">
              <a:solidFill>
                <a:srgbClr val="4C4C4C"/>
              </a:solidFill>
              <a:latin typeface="Verdana"/>
              <a:cs typeface="Verdana"/>
            </a:endParaRPr>
          </a:p>
          <a:p>
            <a:pPr marL="285750" indent="-285750">
              <a:buFont typeface="Arial" panose="020B0604020202020204" pitchFamily="34" charset="0"/>
              <a:buChar char="•"/>
            </a:pPr>
            <a:r>
              <a:rPr lang="en-US" sz="1500" dirty="0">
                <a:solidFill>
                  <a:srgbClr val="4C4C4C"/>
                </a:solidFill>
                <a:latin typeface="Verdana"/>
                <a:cs typeface="Verdana"/>
              </a:rPr>
              <a:t>Addresses how effort is often ignored or overshadowed by ‘talent’ but effort is the underlying successor when you really dig in.</a:t>
            </a:r>
          </a:p>
          <a:p>
            <a:endParaRPr lang="en-US" sz="1500" dirty="0">
              <a:solidFill>
                <a:srgbClr val="4C4C4C"/>
              </a:solidFill>
              <a:latin typeface="Verdana"/>
              <a:cs typeface="Verdana"/>
            </a:endParaRPr>
          </a:p>
          <a:p>
            <a:pPr marL="285750" indent="-285750">
              <a:buFont typeface="Arial" panose="020B0604020202020204" pitchFamily="34" charset="0"/>
              <a:buChar char="•"/>
            </a:pPr>
            <a:r>
              <a:rPr lang="en-US" sz="1500" dirty="0">
                <a:solidFill>
                  <a:srgbClr val="4C4C4C"/>
                </a:solidFill>
                <a:latin typeface="Verdana"/>
                <a:cs typeface="Verdana"/>
              </a:rPr>
              <a:t>To excel and be successful you have to understand the difference: talent is something you have naturally, and skill is only developed by hours and hours and hours of </a:t>
            </a:r>
            <a:r>
              <a:rPr lang="en-US" sz="1500" u="sng" dirty="0">
                <a:solidFill>
                  <a:srgbClr val="4C4C4C"/>
                </a:solidFill>
                <a:latin typeface="Verdana"/>
                <a:cs typeface="Verdana"/>
              </a:rPr>
              <a:t>practice</a:t>
            </a:r>
            <a:r>
              <a:rPr lang="en-US" sz="1500" dirty="0">
                <a:solidFill>
                  <a:srgbClr val="4C4C4C"/>
                </a:solidFill>
                <a:latin typeface="Verdana"/>
                <a:cs typeface="Verdana"/>
              </a:rPr>
              <a:t> and </a:t>
            </a:r>
            <a:r>
              <a:rPr lang="en-US" sz="1500" u="sng" dirty="0">
                <a:solidFill>
                  <a:srgbClr val="4C4C4C"/>
                </a:solidFill>
                <a:latin typeface="Verdana"/>
                <a:cs typeface="Verdana"/>
              </a:rPr>
              <a:t>effort</a:t>
            </a:r>
            <a:r>
              <a:rPr lang="en-US" sz="1500" dirty="0">
                <a:solidFill>
                  <a:srgbClr val="4C4C4C"/>
                </a:solidFill>
                <a:latin typeface="Verdana"/>
                <a:cs typeface="Verdana"/>
              </a:rPr>
              <a:t>.  Effort and continued practice can develop talent.</a:t>
            </a:r>
          </a:p>
          <a:p>
            <a:endParaRPr lang="en-US" sz="1500" dirty="0">
              <a:solidFill>
                <a:srgbClr val="4C4C4C"/>
              </a:solidFill>
              <a:latin typeface="Verdana"/>
              <a:cs typeface="Verdana"/>
            </a:endParaRPr>
          </a:p>
          <a:p>
            <a:pPr marL="285750" indent="-285750">
              <a:buFont typeface="Arial" panose="020B0604020202020204" pitchFamily="34" charset="0"/>
              <a:buChar char="•"/>
            </a:pPr>
            <a:r>
              <a:rPr lang="en-US" sz="1500" dirty="0">
                <a:solidFill>
                  <a:srgbClr val="4C4C4C"/>
                </a:solidFill>
                <a:latin typeface="Verdana"/>
                <a:cs typeface="Verdana"/>
              </a:rPr>
              <a:t>Learn how to talk about how to integrate ways to help someone become ‘gritty’.</a:t>
            </a:r>
          </a:p>
        </p:txBody>
      </p:sp>
      <p:pic>
        <p:nvPicPr>
          <p:cNvPr id="10" name="Picture 9" descr="A picture containing drawing&#10;&#10;Description automatically generated">
            <a:extLst>
              <a:ext uri="{FF2B5EF4-FFF2-40B4-BE49-F238E27FC236}">
                <a16:creationId xmlns:a16="http://schemas.microsoft.com/office/drawing/2014/main" id="{1DA9250D-9558-3C42-A95C-EEB39588F3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7E6EDE47-195A-EB44-9766-41DF76445090}"/>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E0043894-7A13-A340-AF29-C4C3EA0AA5F6}"/>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1805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523220"/>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800" dirty="0"/>
              <a:t>GRIT</a:t>
            </a:r>
          </a:p>
        </p:txBody>
      </p:sp>
      <p:pic>
        <p:nvPicPr>
          <p:cNvPr id="10" name="Picture 9" descr="Screen Shot 2018-04-11 at 9.46.11 PM.png">
            <a:extLst>
              <a:ext uri="{FF2B5EF4-FFF2-40B4-BE49-F238E27FC236}">
                <a16:creationId xmlns:a16="http://schemas.microsoft.com/office/drawing/2014/main" id="{1ECF8279-BE9F-A94E-86A4-7CF458FB0DDB}"/>
              </a:ext>
            </a:extLst>
          </p:cNvPr>
          <p:cNvPicPr>
            <a:picLocks noChangeAspect="1"/>
          </p:cNvPicPr>
          <p:nvPr/>
        </p:nvPicPr>
        <p:blipFill rotWithShape="1">
          <a:blip r:embed="rId3">
            <a:extLst>
              <a:ext uri="{28A0092B-C50C-407E-A947-70E740481C1C}">
                <a14:useLocalDpi xmlns:a14="http://schemas.microsoft.com/office/drawing/2010/main" val="0"/>
              </a:ext>
            </a:extLst>
          </a:blip>
          <a:srcRect l="4896" r="20139" b="7461"/>
          <a:stretch/>
        </p:blipFill>
        <p:spPr>
          <a:xfrm>
            <a:off x="395079" y="1828800"/>
            <a:ext cx="3781393" cy="2297200"/>
          </a:xfrm>
          <a:prstGeom prst="rect">
            <a:avLst/>
          </a:prstGeom>
        </p:spPr>
      </p:pic>
      <p:sp>
        <p:nvSpPr>
          <p:cNvPr id="7" name="TextBox 6">
            <a:extLst>
              <a:ext uri="{FF2B5EF4-FFF2-40B4-BE49-F238E27FC236}">
                <a16:creationId xmlns:a16="http://schemas.microsoft.com/office/drawing/2014/main" id="{E74A1A01-53E1-BE41-A04E-4167CCCB8BB1}"/>
              </a:ext>
            </a:extLst>
          </p:cNvPr>
          <p:cNvSpPr txBox="1"/>
          <p:nvPr/>
        </p:nvSpPr>
        <p:spPr>
          <a:xfrm>
            <a:off x="4079019" y="1828800"/>
            <a:ext cx="4724564" cy="523220"/>
          </a:xfrm>
          <a:prstGeom prst="rect">
            <a:avLst/>
          </a:prstGeom>
          <a:noFill/>
          <a:ln>
            <a:solidFill>
              <a:schemeClr val="accent4">
                <a:lumMod val="75000"/>
              </a:schemeClr>
            </a:solidFill>
          </a:ln>
        </p:spPr>
        <p:txBody>
          <a:bodyPr wrap="square" rtlCol="0">
            <a:spAutoFit/>
          </a:bodyPr>
          <a:lstStyle/>
          <a:p>
            <a:r>
              <a:rPr lang="en-US" dirty="0"/>
              <a:t>Top-level goal is the compass that gives direction and meaning to all the other goals below it.</a:t>
            </a:r>
          </a:p>
        </p:txBody>
      </p:sp>
      <p:sp>
        <p:nvSpPr>
          <p:cNvPr id="14" name="TextBox 13">
            <a:extLst>
              <a:ext uri="{FF2B5EF4-FFF2-40B4-BE49-F238E27FC236}">
                <a16:creationId xmlns:a16="http://schemas.microsoft.com/office/drawing/2014/main" id="{BBFC549C-044B-A04B-8D8B-220CF669E232}"/>
              </a:ext>
            </a:extLst>
          </p:cNvPr>
          <p:cNvSpPr txBox="1"/>
          <p:nvPr/>
        </p:nvSpPr>
        <p:spPr>
          <a:xfrm>
            <a:off x="4079019" y="2518067"/>
            <a:ext cx="4724564" cy="738664"/>
          </a:xfrm>
          <a:prstGeom prst="rect">
            <a:avLst/>
          </a:prstGeom>
          <a:noFill/>
          <a:ln>
            <a:solidFill>
              <a:srgbClr val="92D050"/>
            </a:solidFill>
          </a:ln>
        </p:spPr>
        <p:txBody>
          <a:bodyPr wrap="square" rtlCol="0">
            <a:spAutoFit/>
          </a:bodyPr>
          <a:lstStyle/>
          <a:p>
            <a:r>
              <a:rPr lang="en-US" dirty="0">
                <a:solidFill>
                  <a:srgbClr val="4C4C4C"/>
                </a:solidFill>
                <a:latin typeface="Tahoma"/>
                <a:cs typeface="Tahoma"/>
              </a:rPr>
              <a:t>The higher the goals go the more abstract, but important, they become as they are partially end goals and not just getting us there.</a:t>
            </a:r>
          </a:p>
        </p:txBody>
      </p:sp>
      <p:sp>
        <p:nvSpPr>
          <p:cNvPr id="15" name="TextBox 14">
            <a:extLst>
              <a:ext uri="{FF2B5EF4-FFF2-40B4-BE49-F238E27FC236}">
                <a16:creationId xmlns:a16="http://schemas.microsoft.com/office/drawing/2014/main" id="{3B938D18-6A22-1847-B019-C8AD2BFEF7F7}"/>
              </a:ext>
            </a:extLst>
          </p:cNvPr>
          <p:cNvSpPr txBox="1"/>
          <p:nvPr/>
        </p:nvSpPr>
        <p:spPr>
          <a:xfrm>
            <a:off x="4317558" y="3645255"/>
            <a:ext cx="4253948" cy="738664"/>
          </a:xfrm>
          <a:prstGeom prst="rect">
            <a:avLst/>
          </a:prstGeom>
          <a:noFill/>
          <a:ln>
            <a:solidFill>
              <a:srgbClr val="00B0F0"/>
            </a:solidFill>
          </a:ln>
        </p:spPr>
        <p:txBody>
          <a:bodyPr wrap="square" rtlCol="0">
            <a:spAutoFit/>
          </a:bodyPr>
          <a:lstStyle/>
          <a:p>
            <a:r>
              <a:rPr lang="en-US" dirty="0">
                <a:solidFill>
                  <a:srgbClr val="4C4C4C"/>
                </a:solidFill>
                <a:latin typeface="Tahoma"/>
                <a:cs typeface="Tahoma"/>
              </a:rPr>
              <a:t>Bottom-level goals are the most concrete and specific - they are a means to the end, and they get us to what we really want.</a:t>
            </a:r>
          </a:p>
        </p:txBody>
      </p:sp>
      <p:cxnSp>
        <p:nvCxnSpPr>
          <p:cNvPr id="16" name="Straight Arrow Connector 15">
            <a:extLst>
              <a:ext uri="{FF2B5EF4-FFF2-40B4-BE49-F238E27FC236}">
                <a16:creationId xmlns:a16="http://schemas.microsoft.com/office/drawing/2014/main" id="{3110AA56-2F27-F943-AF02-EDBD51F48840}"/>
              </a:ext>
            </a:extLst>
          </p:cNvPr>
          <p:cNvCxnSpPr>
            <a:cxnSpLocks/>
          </p:cNvCxnSpPr>
          <p:nvPr/>
        </p:nvCxnSpPr>
        <p:spPr>
          <a:xfrm flipH="1">
            <a:off x="2449002" y="2012157"/>
            <a:ext cx="1630018" cy="311147"/>
          </a:xfrm>
          <a:prstGeom prst="straightConnector1">
            <a:avLst/>
          </a:prstGeom>
          <a:ln w="25400">
            <a:solidFill>
              <a:schemeClr val="accent4">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CF4B01-D36B-7D40-8882-B5472EE78802}"/>
              </a:ext>
            </a:extLst>
          </p:cNvPr>
          <p:cNvCxnSpPr>
            <a:cxnSpLocks/>
          </p:cNvCxnSpPr>
          <p:nvPr/>
        </p:nvCxnSpPr>
        <p:spPr>
          <a:xfrm flipH="1">
            <a:off x="3264011" y="2627025"/>
            <a:ext cx="815008" cy="260374"/>
          </a:xfrm>
          <a:prstGeom prst="straightConnector1">
            <a:avLst/>
          </a:prstGeom>
          <a:ln w="25400">
            <a:solidFill>
              <a:srgbClr val="92D05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8158EB-8675-2945-A21A-8EF4D57D79FE}"/>
              </a:ext>
            </a:extLst>
          </p:cNvPr>
          <p:cNvCxnSpPr>
            <a:cxnSpLocks/>
          </p:cNvCxnSpPr>
          <p:nvPr/>
        </p:nvCxnSpPr>
        <p:spPr>
          <a:xfrm flipH="1" flipV="1">
            <a:off x="3347500" y="4093195"/>
            <a:ext cx="970058" cy="264626"/>
          </a:xfrm>
          <a:prstGeom prst="straightConnector1">
            <a:avLst/>
          </a:prstGeom>
          <a:ln w="25400">
            <a:solidFill>
              <a:srgbClr val="00B0F0"/>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10;&#10;Description automatically generated">
            <a:extLst>
              <a:ext uri="{FF2B5EF4-FFF2-40B4-BE49-F238E27FC236}">
                <a16:creationId xmlns:a16="http://schemas.microsoft.com/office/drawing/2014/main" id="{AFEC951B-E6C0-0D48-A45B-35E1CD71A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9" name="TextBox 18">
            <a:extLst>
              <a:ext uri="{FF2B5EF4-FFF2-40B4-BE49-F238E27FC236}">
                <a16:creationId xmlns:a16="http://schemas.microsoft.com/office/drawing/2014/main" id="{FFFABE97-EECA-9B4D-B06D-BF9D75F6E698}"/>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20" name="Straight Connector 19">
            <a:extLst>
              <a:ext uri="{FF2B5EF4-FFF2-40B4-BE49-F238E27FC236}">
                <a16:creationId xmlns:a16="http://schemas.microsoft.com/office/drawing/2014/main" id="{38427D13-C509-D441-83F3-222570D25A0F}"/>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4027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PERSISTENCE</a:t>
            </a:r>
          </a:p>
        </p:txBody>
      </p:sp>
      <p:sp>
        <p:nvSpPr>
          <p:cNvPr id="10" name="Content Placeholder 10">
            <a:extLst>
              <a:ext uri="{FF2B5EF4-FFF2-40B4-BE49-F238E27FC236}">
                <a16:creationId xmlns:a16="http://schemas.microsoft.com/office/drawing/2014/main" id="{82E4C2D8-3A13-4B49-A44D-33B9349E24EA}"/>
              </a:ext>
            </a:extLst>
          </p:cNvPr>
          <p:cNvSpPr txBox="1">
            <a:spLocks/>
          </p:cNvSpPr>
          <p:nvPr/>
        </p:nvSpPr>
        <p:spPr>
          <a:xfrm>
            <a:off x="628650" y="1725215"/>
            <a:ext cx="8229600" cy="301554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31470" algn="l" rtl="0">
              <a:lnSpc>
                <a:spcPct val="115000"/>
              </a:lnSpc>
              <a:spcBef>
                <a:spcPts val="360"/>
              </a:spcBef>
              <a:spcAft>
                <a:spcPts val="0"/>
              </a:spcAft>
              <a:buClr>
                <a:schemeClr val="dk2"/>
              </a:buClr>
              <a:buSzPts val="1620"/>
              <a:buFont typeface="Arial"/>
              <a:buChar char="●"/>
              <a:defRPr sz="1800" b="0" i="0" u="none" strike="noStrike" cap="none">
                <a:solidFill>
                  <a:schemeClr val="dk2"/>
                </a:solidFill>
                <a:latin typeface="Arial"/>
                <a:ea typeface="Arial"/>
                <a:cs typeface="Arial"/>
                <a:sym typeface="Arial"/>
              </a:defRPr>
            </a:lvl1pPr>
            <a:lvl2pPr marL="914400" marR="0" lvl="1" indent="-314325" algn="l" rtl="0">
              <a:lnSpc>
                <a:spcPct val="115000"/>
              </a:lnSpc>
              <a:spcBef>
                <a:spcPts val="360"/>
              </a:spcBef>
              <a:spcAft>
                <a:spcPts val="0"/>
              </a:spcAft>
              <a:buClr>
                <a:schemeClr val="dk2"/>
              </a:buClr>
              <a:buSzPts val="1350"/>
              <a:buFont typeface="Arial"/>
              <a:buChar char="○"/>
              <a:defRPr sz="1400" b="0" i="0" u="none" strike="noStrike" cap="none">
                <a:solidFill>
                  <a:schemeClr val="dk2"/>
                </a:solidFill>
                <a:latin typeface="Arial"/>
                <a:ea typeface="Arial"/>
                <a:cs typeface="Arial"/>
                <a:sym typeface="Arial"/>
              </a:defRPr>
            </a:lvl2pPr>
            <a:lvl3pPr marL="1371600" marR="0" lvl="2" indent="-291464" algn="l" rtl="0">
              <a:lnSpc>
                <a:spcPct val="115000"/>
              </a:lnSpc>
              <a:spcBef>
                <a:spcPts val="360"/>
              </a:spcBef>
              <a:spcAft>
                <a:spcPts val="0"/>
              </a:spcAft>
              <a:buClr>
                <a:schemeClr val="dk2"/>
              </a:buClr>
              <a:buSzPts val="99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285750" indent="-285750"/>
            <a:r>
              <a:rPr lang="en-US" sz="2000" dirty="0">
                <a:solidFill>
                  <a:schemeClr val="tx1"/>
                </a:solidFill>
              </a:rPr>
              <a:t>What does this mean to you?</a:t>
            </a:r>
          </a:p>
          <a:p>
            <a:pPr marL="285750" indent="-285750"/>
            <a:endParaRPr lang="en-US" sz="2000" dirty="0">
              <a:solidFill>
                <a:schemeClr val="tx1"/>
              </a:solidFill>
            </a:endParaRPr>
          </a:p>
          <a:p>
            <a:pPr marL="285750" indent="-285750"/>
            <a:r>
              <a:rPr lang="en-US" sz="2000" dirty="0">
                <a:solidFill>
                  <a:schemeClr val="tx1"/>
                </a:solidFill>
              </a:rPr>
              <a:t>Can you give an example of persistence in your own life?</a:t>
            </a:r>
          </a:p>
          <a:p>
            <a:pPr marL="285750" indent="-285750"/>
            <a:endParaRPr lang="en-US" sz="2000" dirty="0">
              <a:solidFill>
                <a:schemeClr val="tx1"/>
              </a:solidFill>
            </a:endParaRPr>
          </a:p>
          <a:p>
            <a:pPr marL="285750" indent="-285750"/>
            <a:r>
              <a:rPr lang="en-US" sz="2000" dirty="0">
                <a:solidFill>
                  <a:schemeClr val="tx1"/>
                </a:solidFill>
              </a:rPr>
              <a:t>Can you give an example when you had to help someone else persist?</a:t>
            </a:r>
          </a:p>
          <a:p>
            <a:pPr algn="ctr"/>
            <a:endParaRPr lang="en-US" sz="2000"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D7A7E4D-E7F0-5F46-90F4-FC3C58F7A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32DA3696-B888-A545-8952-2418B091D899}"/>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20426CBA-6E4C-CE42-ADE6-6C58D8C45C95}"/>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79914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79" y="1325166"/>
            <a:ext cx="8408503" cy="830997"/>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Designing and Following </a:t>
            </a:r>
            <a:br>
              <a:rPr lang="en-US" sz="2400" dirty="0"/>
            </a:br>
            <a:r>
              <a:rPr lang="en-US" sz="2400" dirty="0"/>
              <a:t>Educational and Life Pathways</a:t>
            </a:r>
          </a:p>
        </p:txBody>
      </p:sp>
      <p:sp>
        <p:nvSpPr>
          <p:cNvPr id="4" name="Rectangle 3">
            <a:extLst>
              <a:ext uri="{FF2B5EF4-FFF2-40B4-BE49-F238E27FC236}">
                <a16:creationId xmlns:a16="http://schemas.microsoft.com/office/drawing/2014/main" id="{C8774180-C1EE-3940-9548-FCBF623B1097}"/>
              </a:ext>
            </a:extLst>
          </p:cNvPr>
          <p:cNvSpPr/>
          <p:nvPr/>
        </p:nvSpPr>
        <p:spPr>
          <a:xfrm>
            <a:off x="395079" y="2298858"/>
            <a:ext cx="8408502" cy="1631216"/>
          </a:xfrm>
          <a:prstGeom prst="rect">
            <a:avLst/>
          </a:prstGeom>
        </p:spPr>
        <p:txBody>
          <a:bodyPr wrap="square">
            <a:spAutoFit/>
          </a:bodyPr>
          <a:lstStyle/>
          <a:p>
            <a:pPr marL="0" indent="0" algn="ctr">
              <a:buNone/>
            </a:pPr>
            <a:r>
              <a:rPr lang="en-US" sz="2000" b="1" dirty="0"/>
              <a:t>What we are going to do today:</a:t>
            </a:r>
          </a:p>
          <a:p>
            <a:pPr marL="0" indent="0" algn="ctr">
              <a:buNone/>
            </a:pPr>
            <a:endParaRPr lang="en-US" sz="2000" dirty="0"/>
          </a:p>
          <a:p>
            <a:pPr marL="342900" indent="-342900" algn="ctr">
              <a:buFont typeface="Arial" panose="020B0604020202020204" pitchFamily="34" charset="0"/>
              <a:buChar char="•"/>
            </a:pPr>
            <a:r>
              <a:rPr lang="en-US" sz="2000" dirty="0"/>
              <a:t>Learn ways to work with OSY to develop educational/life pathways</a:t>
            </a:r>
          </a:p>
          <a:p>
            <a:pPr algn="ctr"/>
            <a:endParaRPr lang="en-US" sz="2000" dirty="0"/>
          </a:p>
          <a:p>
            <a:pPr marL="342900" indent="-342900" algn="ctr">
              <a:buFont typeface="Arial" panose="020B0604020202020204" pitchFamily="34" charset="0"/>
              <a:buChar char="•"/>
            </a:pPr>
            <a:r>
              <a:rPr lang="en-US" sz="2000" dirty="0"/>
              <a:t>Understand how to use the goal setting activities/materials with OSY</a:t>
            </a:r>
          </a:p>
        </p:txBody>
      </p:sp>
      <p:sp>
        <p:nvSpPr>
          <p:cNvPr id="9" name="TextBox 8">
            <a:extLst>
              <a:ext uri="{FF2B5EF4-FFF2-40B4-BE49-F238E27FC236}">
                <a16:creationId xmlns:a16="http://schemas.microsoft.com/office/drawing/2014/main" id="{ED6A70A4-02C1-AF4E-AFAD-83C069D0F406}"/>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0" name="Straight Connector 9">
            <a:extLst>
              <a:ext uri="{FF2B5EF4-FFF2-40B4-BE49-F238E27FC236}">
                <a16:creationId xmlns:a16="http://schemas.microsoft.com/office/drawing/2014/main" id="{04EBC4A4-3405-204C-88AB-59A0D484EFFF}"/>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4D342349-0B5A-9B41-B61E-AAAEFA992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Tree>
    <p:extLst>
      <p:ext uri="{BB962C8B-B14F-4D97-AF65-F5344CB8AC3E}">
        <p14:creationId xmlns:p14="http://schemas.microsoft.com/office/powerpoint/2010/main" val="411550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SUPPORTS FOR PERSISTENCE</a:t>
            </a:r>
          </a:p>
        </p:txBody>
      </p:sp>
      <p:sp>
        <p:nvSpPr>
          <p:cNvPr id="10" name="Content Placeholder 10">
            <a:extLst>
              <a:ext uri="{FF2B5EF4-FFF2-40B4-BE49-F238E27FC236}">
                <a16:creationId xmlns:a16="http://schemas.microsoft.com/office/drawing/2014/main" id="{82E4C2D8-3A13-4B49-A44D-33B9349E24EA}"/>
              </a:ext>
            </a:extLst>
          </p:cNvPr>
          <p:cNvSpPr txBox="1">
            <a:spLocks/>
          </p:cNvSpPr>
          <p:nvPr/>
        </p:nvSpPr>
        <p:spPr>
          <a:xfrm>
            <a:off x="628650" y="1828799"/>
            <a:ext cx="8229600" cy="291195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31470" algn="l" rtl="0">
              <a:lnSpc>
                <a:spcPct val="115000"/>
              </a:lnSpc>
              <a:spcBef>
                <a:spcPts val="360"/>
              </a:spcBef>
              <a:spcAft>
                <a:spcPts val="0"/>
              </a:spcAft>
              <a:buClr>
                <a:schemeClr val="dk2"/>
              </a:buClr>
              <a:buSzPts val="1620"/>
              <a:buFont typeface="Arial"/>
              <a:buChar char="●"/>
              <a:defRPr sz="1800" b="0" i="0" u="none" strike="noStrike" cap="none">
                <a:solidFill>
                  <a:schemeClr val="dk2"/>
                </a:solidFill>
                <a:latin typeface="Arial"/>
                <a:ea typeface="Arial"/>
                <a:cs typeface="Arial"/>
                <a:sym typeface="Arial"/>
              </a:defRPr>
            </a:lvl1pPr>
            <a:lvl2pPr marL="914400" marR="0" lvl="1" indent="-314325" algn="l" rtl="0">
              <a:lnSpc>
                <a:spcPct val="115000"/>
              </a:lnSpc>
              <a:spcBef>
                <a:spcPts val="360"/>
              </a:spcBef>
              <a:spcAft>
                <a:spcPts val="0"/>
              </a:spcAft>
              <a:buClr>
                <a:schemeClr val="dk2"/>
              </a:buClr>
              <a:buSzPts val="1350"/>
              <a:buFont typeface="Arial"/>
              <a:buChar char="○"/>
              <a:defRPr sz="1400" b="0" i="0" u="none" strike="noStrike" cap="none">
                <a:solidFill>
                  <a:schemeClr val="dk2"/>
                </a:solidFill>
                <a:latin typeface="Arial"/>
                <a:ea typeface="Arial"/>
                <a:cs typeface="Arial"/>
                <a:sym typeface="Arial"/>
              </a:defRPr>
            </a:lvl2pPr>
            <a:lvl3pPr marL="1371600" marR="0" lvl="2" indent="-291464" algn="l" rtl="0">
              <a:lnSpc>
                <a:spcPct val="115000"/>
              </a:lnSpc>
              <a:spcBef>
                <a:spcPts val="360"/>
              </a:spcBef>
              <a:spcAft>
                <a:spcPts val="0"/>
              </a:spcAft>
              <a:buClr>
                <a:schemeClr val="dk2"/>
              </a:buClr>
              <a:buSzPts val="99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15000"/>
              </a:lnSpc>
              <a:spcBef>
                <a:spcPts val="36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lvl="0"/>
            <a:r>
              <a:rPr lang="en-US" sz="2200" dirty="0"/>
              <a:t>The student needs to establish a goal or projected pathway.</a:t>
            </a:r>
          </a:p>
          <a:p>
            <a:pPr lvl="0"/>
            <a:r>
              <a:rPr lang="en-US" sz="2200" dirty="0"/>
              <a:t>The student needs to have a sense of self-efficacy.</a:t>
            </a:r>
          </a:p>
          <a:p>
            <a:pPr lvl="0"/>
            <a:r>
              <a:rPr lang="en-US" sz="2200" dirty="0"/>
              <a:t>Students need to develop an understanding of the positive and negative forces that help or hinder their progress and ways to manage those forces.</a:t>
            </a:r>
          </a:p>
          <a:p>
            <a:pPr lvl="0"/>
            <a:r>
              <a:rPr lang="en-US" sz="2200" dirty="0"/>
              <a:t>Students need to see progress towards their objectives. </a:t>
            </a:r>
          </a:p>
          <a:p>
            <a:pPr marL="125730" indent="0">
              <a:buNone/>
            </a:pPr>
            <a:endParaRPr lang="en-US" sz="2000"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645D8678-8F34-444C-B796-76B361ACB5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7FF97225-150B-9E42-8F8E-132648F4B23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9AD84C42-C46A-E44F-86FF-A47385874DFD}"/>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92626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0" y="1201088"/>
            <a:ext cx="9144000" cy="400110"/>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000" dirty="0"/>
              <a:t>HOW DOES THIS IMPACT GOAL SETTING AND STUDENT SUCCESS?</a:t>
            </a:r>
          </a:p>
        </p:txBody>
      </p:sp>
      <p:sp>
        <p:nvSpPr>
          <p:cNvPr id="9" name="TextBox 8">
            <a:extLst>
              <a:ext uri="{FF2B5EF4-FFF2-40B4-BE49-F238E27FC236}">
                <a16:creationId xmlns:a16="http://schemas.microsoft.com/office/drawing/2014/main" id="{0F8CF2BD-49F6-A347-8627-FEECE6E24903}"/>
              </a:ext>
            </a:extLst>
          </p:cNvPr>
          <p:cNvSpPr txBox="1"/>
          <p:nvPr/>
        </p:nvSpPr>
        <p:spPr>
          <a:xfrm>
            <a:off x="381000" y="1828800"/>
            <a:ext cx="8408504" cy="2712922"/>
          </a:xfrm>
          <a:prstGeom prst="rect">
            <a:avLst/>
          </a:prstGeom>
          <a:noFill/>
        </p:spPr>
        <p:txBody>
          <a:bodyPr wrap="square" rtlCol="0">
            <a:spAutoFit/>
          </a:bodyPr>
          <a:lstStyle/>
          <a:p>
            <a:pPr algn="ctr"/>
            <a:r>
              <a:rPr lang="en-US" sz="2400" b="1" i="1" dirty="0"/>
              <a:t>Goal setting challenges students - and that is good!</a:t>
            </a:r>
            <a:endParaRPr lang="en-US" sz="2500" dirty="0"/>
          </a:p>
          <a:p>
            <a:pPr marL="342900" indent="-342900">
              <a:lnSpc>
                <a:spcPct val="150000"/>
              </a:lnSpc>
              <a:buFont typeface="Arial" charset="0"/>
              <a:buChar char="•"/>
            </a:pPr>
            <a:r>
              <a:rPr lang="en-US" sz="2000" dirty="0"/>
              <a:t>Challenges only help students learn and achieve over time.</a:t>
            </a:r>
          </a:p>
          <a:p>
            <a:pPr marL="342900" indent="-342900">
              <a:lnSpc>
                <a:spcPct val="150000"/>
              </a:lnSpc>
              <a:buFont typeface="Arial" charset="0"/>
              <a:buChar char="•"/>
            </a:pPr>
            <a:r>
              <a:rPr lang="en-US" sz="2000" dirty="0"/>
              <a:t>”Engagement is a precondition for learning. No learning happens until students become engaged with the material.”</a:t>
            </a:r>
          </a:p>
          <a:p>
            <a:pPr marL="342900" indent="-342900">
              <a:lnSpc>
                <a:spcPct val="150000"/>
              </a:lnSpc>
              <a:buFont typeface="Arial" charset="0"/>
              <a:buChar char="•"/>
            </a:pPr>
            <a:r>
              <a:rPr lang="en-US" sz="2000" dirty="0"/>
              <a:t>”Holding students to high expectations, done properly, is a way to convey that they have potential.”</a:t>
            </a:r>
          </a:p>
        </p:txBody>
      </p:sp>
      <p:pic>
        <p:nvPicPr>
          <p:cNvPr id="10" name="Picture 9" descr="A picture containing drawing&#10;&#10;Description automatically generated">
            <a:extLst>
              <a:ext uri="{FF2B5EF4-FFF2-40B4-BE49-F238E27FC236}">
                <a16:creationId xmlns:a16="http://schemas.microsoft.com/office/drawing/2014/main" id="{EF49F85A-5407-4946-9D67-173CC62FF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D11E91EF-B325-A241-B0A2-0CD828484111}"/>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6565A61E-2938-8047-91CC-FF2D53A90299}"/>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73023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pic>
        <p:nvPicPr>
          <p:cNvPr id="8" name="Google Shape;161;p7">
            <a:hlinkClick r:id="rId2"/>
            <a:extLst>
              <a:ext uri="{FF2B5EF4-FFF2-40B4-BE49-F238E27FC236}">
                <a16:creationId xmlns:a16="http://schemas.microsoft.com/office/drawing/2014/main" id="{D9A93C48-DDDC-154B-9F33-3020D0BAFB6D}"/>
              </a:ext>
            </a:extLst>
          </p:cNvPr>
          <p:cNvPicPr preferRelativeResize="0"/>
          <p:nvPr/>
        </p:nvPicPr>
        <p:blipFill>
          <a:blip r:embed="rId3"/>
          <a:srcRect/>
          <a:stretch/>
        </p:blipFill>
        <p:spPr>
          <a:xfrm>
            <a:off x="1731420" y="234219"/>
            <a:ext cx="3612547" cy="4675061"/>
          </a:xfrm>
          <a:prstGeom prst="rect">
            <a:avLst/>
          </a:prstGeom>
          <a:noFill/>
          <a:ln>
            <a:noFill/>
          </a:ln>
        </p:spPr>
      </p:pic>
      <p:sp>
        <p:nvSpPr>
          <p:cNvPr id="4" name="Rectangle 3">
            <a:extLst>
              <a:ext uri="{FF2B5EF4-FFF2-40B4-BE49-F238E27FC236}">
                <a16:creationId xmlns:a16="http://schemas.microsoft.com/office/drawing/2014/main" id="{9E26695E-740A-BE47-AA48-3BACAC10B1E0}"/>
              </a:ext>
            </a:extLst>
          </p:cNvPr>
          <p:cNvSpPr/>
          <p:nvPr/>
        </p:nvSpPr>
        <p:spPr>
          <a:xfrm>
            <a:off x="5646638" y="1571475"/>
            <a:ext cx="3223042" cy="3046988"/>
          </a:xfrm>
          <a:prstGeom prst="rect">
            <a:avLst/>
          </a:prstGeom>
        </p:spPr>
        <p:txBody>
          <a:bodyPr wrap="square">
            <a:spAutoFit/>
          </a:bodyPr>
          <a:lstStyle/>
          <a:p>
            <a:pPr marL="342900" indent="-342900">
              <a:buClr>
                <a:schemeClr val="tx1"/>
              </a:buClr>
              <a:buFont typeface="Wingdings" pitchFamily="2" charset="2"/>
              <a:buChar char="ü"/>
            </a:pPr>
            <a:r>
              <a:rPr lang="en-US" sz="2000" dirty="0">
                <a:solidFill>
                  <a:srgbClr val="191919"/>
                </a:solidFill>
                <a:latin typeface="Calibri" charset="0"/>
                <a:ea typeface="Calibri" charset="0"/>
                <a:cs typeface="Calibri" charset="0"/>
              </a:rPr>
              <a:t>The </a:t>
            </a:r>
            <a:r>
              <a:rPr lang="en-US" sz="2000" i="1" dirty="0">
                <a:solidFill>
                  <a:srgbClr val="191919"/>
                </a:solidFill>
                <a:latin typeface="Calibri" charset="0"/>
                <a:ea typeface="Calibri" charset="0"/>
                <a:cs typeface="Calibri" charset="0"/>
              </a:rPr>
              <a:t>Instructors Guide </a:t>
            </a:r>
            <a:r>
              <a:rPr lang="en-US" sz="2000" dirty="0">
                <a:solidFill>
                  <a:srgbClr val="191919"/>
                </a:solidFill>
                <a:latin typeface="Calibri" charset="0"/>
                <a:ea typeface="Calibri" charset="0"/>
                <a:cs typeface="Calibri" charset="0"/>
              </a:rPr>
              <a:t>includes an introduction to help understand goal setting with OSY.</a:t>
            </a:r>
            <a:endParaRPr lang="en-US" sz="2000" dirty="0">
              <a:solidFill>
                <a:schemeClr val="tx1"/>
              </a:solidFill>
              <a:latin typeface="Calibri" charset="0"/>
              <a:ea typeface="Calibri" charset="0"/>
              <a:cs typeface="Calibri" charset="0"/>
            </a:endParaRPr>
          </a:p>
          <a:p>
            <a:pPr marL="285750" indent="-285750">
              <a:buClr>
                <a:schemeClr val="tx1"/>
              </a:buClr>
              <a:buFont typeface="Wingdings" pitchFamily="2" charset="2"/>
              <a:buChar char="ü"/>
            </a:pPr>
            <a:endParaRPr lang="en-US" dirty="0">
              <a:solidFill>
                <a:schemeClr val="tx1"/>
              </a:solidFill>
              <a:latin typeface="Verdana"/>
              <a:cs typeface="Verdana"/>
            </a:endParaRPr>
          </a:p>
          <a:p>
            <a:pPr marL="742950" lvl="1" indent="-285750">
              <a:buClr>
                <a:schemeClr val="tx1"/>
              </a:buClr>
              <a:buSzPct val="100000"/>
              <a:buFont typeface="Wingdings" pitchFamily="2" charset="2"/>
              <a:buChar char="ü"/>
            </a:pPr>
            <a:r>
              <a:rPr lang="en-US" dirty="0">
                <a:solidFill>
                  <a:schemeClr val="tx1"/>
                </a:solidFill>
                <a:latin typeface="Calibri" charset="0"/>
                <a:ea typeface="Calibri" charset="0"/>
                <a:cs typeface="Calibri" charset="0"/>
              </a:rPr>
              <a:t>Why Goal Setting?</a:t>
            </a:r>
          </a:p>
          <a:p>
            <a:pPr marL="742950" lvl="1" indent="-285750">
              <a:buClr>
                <a:schemeClr val="tx1"/>
              </a:buClr>
              <a:buSzPct val="100000"/>
              <a:buFont typeface="Wingdings" pitchFamily="2" charset="2"/>
              <a:buChar char="ü"/>
            </a:pPr>
            <a:r>
              <a:rPr lang="en-US" dirty="0">
                <a:solidFill>
                  <a:schemeClr val="tx1"/>
                </a:solidFill>
                <a:latin typeface="Calibri" charset="0"/>
                <a:ea typeface="Calibri" charset="0"/>
                <a:cs typeface="Calibri" charset="0"/>
              </a:rPr>
              <a:t>The Importance of the Big Picture</a:t>
            </a:r>
          </a:p>
          <a:p>
            <a:pPr marL="742950" lvl="1" indent="-285750">
              <a:buClr>
                <a:schemeClr val="tx1"/>
              </a:buClr>
              <a:buSzPct val="100000"/>
              <a:buFont typeface="Wingdings" pitchFamily="2" charset="2"/>
              <a:buChar char="ü"/>
            </a:pPr>
            <a:r>
              <a:rPr lang="en-US" dirty="0">
                <a:solidFill>
                  <a:schemeClr val="tx1"/>
                </a:solidFill>
                <a:latin typeface="Calibri" charset="0"/>
                <a:ea typeface="Calibri" charset="0"/>
                <a:cs typeface="Calibri" charset="0"/>
              </a:rPr>
              <a:t>What is a Vision?</a:t>
            </a:r>
          </a:p>
          <a:p>
            <a:pPr marL="742950" lvl="1" indent="-285750">
              <a:buClr>
                <a:schemeClr val="tx1"/>
              </a:buClr>
              <a:buSzPct val="100000"/>
              <a:buFont typeface="Wingdings" pitchFamily="2" charset="2"/>
              <a:buChar char="ü"/>
            </a:pPr>
            <a:r>
              <a:rPr lang="en-US" dirty="0">
                <a:solidFill>
                  <a:schemeClr val="tx1"/>
                </a:solidFill>
                <a:latin typeface="Calibri" charset="0"/>
                <a:ea typeface="Calibri" charset="0"/>
                <a:cs typeface="Calibri" charset="0"/>
              </a:rPr>
              <a:t>What is a Goal?</a:t>
            </a:r>
          </a:p>
          <a:p>
            <a:pPr marL="742950" lvl="1" indent="-285750">
              <a:buClr>
                <a:schemeClr val="tx1"/>
              </a:buClr>
              <a:buSzPct val="100000"/>
              <a:buFont typeface="Wingdings" pitchFamily="2" charset="2"/>
              <a:buChar char="ü"/>
            </a:pPr>
            <a:r>
              <a:rPr lang="en-US" dirty="0">
                <a:solidFill>
                  <a:schemeClr val="tx1"/>
                </a:solidFill>
                <a:latin typeface="Calibri" charset="0"/>
                <a:ea typeface="Calibri" charset="0"/>
                <a:cs typeface="Calibri" charset="0"/>
              </a:rPr>
              <a:t>Creating Goals and Visions with OSY</a:t>
            </a:r>
          </a:p>
        </p:txBody>
      </p:sp>
      <p:pic>
        <p:nvPicPr>
          <p:cNvPr id="7" name="Picture 6">
            <a:extLst>
              <a:ext uri="{FF2B5EF4-FFF2-40B4-BE49-F238E27FC236}">
                <a16:creationId xmlns:a16="http://schemas.microsoft.com/office/drawing/2014/main" id="{262856FA-24C6-B343-AECE-F3A2A567C650}"/>
              </a:ext>
            </a:extLst>
          </p:cNvPr>
          <p:cNvPicPr>
            <a:picLocks noChangeAspect="1"/>
          </p:cNvPicPr>
          <p:nvPr/>
        </p:nvPicPr>
        <p:blipFill>
          <a:blip r:embed="rId4"/>
          <a:srcRect/>
          <a:stretch/>
        </p:blipFill>
        <p:spPr>
          <a:xfrm>
            <a:off x="395079" y="335177"/>
            <a:ext cx="919868" cy="746490"/>
          </a:xfrm>
          <a:prstGeom prst="rect">
            <a:avLst/>
          </a:prstGeom>
        </p:spPr>
      </p:pic>
    </p:spTree>
    <p:extLst>
      <p:ext uri="{BB962C8B-B14F-4D97-AF65-F5344CB8AC3E}">
        <p14:creationId xmlns:p14="http://schemas.microsoft.com/office/powerpoint/2010/main" val="2222051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Activity Formats and Flow</a:t>
            </a:r>
          </a:p>
        </p:txBody>
      </p:sp>
      <p:graphicFrame>
        <p:nvGraphicFramePr>
          <p:cNvPr id="10" name="Diagram 9">
            <a:extLst>
              <a:ext uri="{FF2B5EF4-FFF2-40B4-BE49-F238E27FC236}">
                <a16:creationId xmlns:a16="http://schemas.microsoft.com/office/drawing/2014/main" id="{9F12A5BF-ED6A-9441-BBDF-3D5A9F9F844A}"/>
              </a:ext>
            </a:extLst>
          </p:cNvPr>
          <p:cNvGraphicFramePr/>
          <p:nvPr>
            <p:extLst>
              <p:ext uri="{D42A27DB-BD31-4B8C-83A1-F6EECF244321}">
                <p14:modId xmlns:p14="http://schemas.microsoft.com/office/powerpoint/2010/main" val="2182229698"/>
              </p:ext>
            </p:extLst>
          </p:nvPr>
        </p:nvGraphicFramePr>
        <p:xfrm>
          <a:off x="628650" y="859652"/>
          <a:ext cx="8072646" cy="1773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AB6AD845-A6F1-9847-94B1-9BCC67610965}"/>
              </a:ext>
            </a:extLst>
          </p:cNvPr>
          <p:cNvSpPr/>
          <p:nvPr/>
        </p:nvSpPr>
        <p:spPr>
          <a:xfrm>
            <a:off x="395079" y="2307416"/>
            <a:ext cx="8408504" cy="2308324"/>
          </a:xfrm>
          <a:prstGeom prst="rect">
            <a:avLst/>
          </a:prstGeom>
        </p:spPr>
        <p:txBody>
          <a:bodyPr wrap="square">
            <a:spAutoFit/>
          </a:bodyPr>
          <a:lstStyle/>
          <a:p>
            <a:pPr marL="285750" indent="-285750">
              <a:buFont typeface="Arial" charset="0"/>
              <a:buChar char="•"/>
            </a:pPr>
            <a:r>
              <a:rPr lang="en-US" sz="1600" dirty="0"/>
              <a:t>There are six (6) activities, designed to be sequential, which can be condensed to five (5), or otherwise adapted to suit your needs.</a:t>
            </a:r>
          </a:p>
          <a:p>
            <a:pPr marL="285750" indent="-285750">
              <a:buFont typeface="Arial" charset="0"/>
              <a:buChar char="•"/>
            </a:pPr>
            <a:r>
              <a:rPr lang="en-US" sz="1600" dirty="0"/>
              <a:t>Activities take ~45 minutes but can be modified to fit either a 30- or 60- minute session.</a:t>
            </a:r>
          </a:p>
          <a:p>
            <a:pPr marL="285750" indent="-285750">
              <a:buFont typeface="Arial" charset="0"/>
              <a:buChar char="•"/>
            </a:pPr>
            <a:r>
              <a:rPr lang="en-US" sz="1600" dirty="0"/>
              <a:t>Activities are written for different class structures:	</a:t>
            </a:r>
          </a:p>
          <a:p>
            <a:pPr marL="742950" lvl="1" indent="-285750">
              <a:buFont typeface="Arial" charset="0"/>
              <a:buChar char="•"/>
            </a:pPr>
            <a:r>
              <a:rPr lang="en-US" sz="1600" dirty="0"/>
              <a:t>One-on-One</a:t>
            </a:r>
          </a:p>
          <a:p>
            <a:pPr marL="742950" lvl="1" indent="-285750">
              <a:buFont typeface="Arial" charset="0"/>
              <a:buChar char="•"/>
            </a:pPr>
            <a:r>
              <a:rPr lang="en-US" sz="1600" dirty="0"/>
              <a:t>Group</a:t>
            </a:r>
          </a:p>
          <a:p>
            <a:pPr marL="742950" lvl="1" indent="-285750">
              <a:buFont typeface="Arial" charset="0"/>
              <a:buChar char="•"/>
            </a:pPr>
            <a:r>
              <a:rPr lang="en-US" sz="1600" dirty="0"/>
              <a:t>Virtual (video-based distance learning)</a:t>
            </a:r>
          </a:p>
          <a:p>
            <a:pPr marL="285750" indent="-285750">
              <a:buFont typeface="Arial" charset="0"/>
              <a:buChar char="•"/>
            </a:pPr>
            <a:r>
              <a:rPr lang="en-US" sz="1600" dirty="0"/>
              <a:t>Each has an ice breaker/introduction, main content, and wrap-up activity.</a:t>
            </a:r>
          </a:p>
          <a:p>
            <a:pPr marL="285750" indent="-285750">
              <a:buFont typeface="Arial" charset="0"/>
              <a:buChar char="•"/>
            </a:pPr>
            <a:r>
              <a:rPr lang="en-US" sz="1600" dirty="0"/>
              <a:t>All student handouts are in the Student Workbook (no having to make extra copies!).</a:t>
            </a:r>
          </a:p>
        </p:txBody>
      </p:sp>
      <p:pic>
        <p:nvPicPr>
          <p:cNvPr id="9" name="Picture 8">
            <a:extLst>
              <a:ext uri="{FF2B5EF4-FFF2-40B4-BE49-F238E27FC236}">
                <a16:creationId xmlns:a16="http://schemas.microsoft.com/office/drawing/2014/main" id="{C7635B5A-26B9-E24F-B937-450048FDC027}"/>
              </a:ext>
            </a:extLst>
          </p:cNvPr>
          <p:cNvPicPr>
            <a:picLocks noChangeAspect="1"/>
          </p:cNvPicPr>
          <p:nvPr/>
        </p:nvPicPr>
        <p:blipFill>
          <a:blip r:embed="rId8"/>
          <a:srcRect/>
          <a:stretch/>
        </p:blipFill>
        <p:spPr>
          <a:xfrm>
            <a:off x="395079" y="335177"/>
            <a:ext cx="919868" cy="746490"/>
          </a:xfrm>
          <a:prstGeom prst="rect">
            <a:avLst/>
          </a:prstGeom>
        </p:spPr>
      </p:pic>
      <p:sp>
        <p:nvSpPr>
          <p:cNvPr id="11" name="TextBox 10">
            <a:extLst>
              <a:ext uri="{FF2B5EF4-FFF2-40B4-BE49-F238E27FC236}">
                <a16:creationId xmlns:a16="http://schemas.microsoft.com/office/drawing/2014/main" id="{DDE32210-A97A-8C47-8D66-DDE3AD5AB218}"/>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68970700-1787-5A4C-8FE1-C7D118A72032}"/>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76040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Making it Work for You</a:t>
            </a:r>
          </a:p>
        </p:txBody>
      </p:sp>
      <p:graphicFrame>
        <p:nvGraphicFramePr>
          <p:cNvPr id="10" name="Diagram 9">
            <a:extLst>
              <a:ext uri="{FF2B5EF4-FFF2-40B4-BE49-F238E27FC236}">
                <a16:creationId xmlns:a16="http://schemas.microsoft.com/office/drawing/2014/main" id="{9F12A5BF-ED6A-9441-BBDF-3D5A9F9F844A}"/>
              </a:ext>
            </a:extLst>
          </p:cNvPr>
          <p:cNvGraphicFramePr/>
          <p:nvPr/>
        </p:nvGraphicFramePr>
        <p:xfrm>
          <a:off x="628650" y="859652"/>
          <a:ext cx="8072646" cy="1773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AB6AD845-A6F1-9847-94B1-9BCC67610965}"/>
              </a:ext>
            </a:extLst>
          </p:cNvPr>
          <p:cNvSpPr/>
          <p:nvPr/>
        </p:nvSpPr>
        <p:spPr>
          <a:xfrm>
            <a:off x="395079" y="2307416"/>
            <a:ext cx="8408504" cy="2308324"/>
          </a:xfrm>
          <a:prstGeom prst="rect">
            <a:avLst/>
          </a:prstGeom>
        </p:spPr>
        <p:txBody>
          <a:bodyPr wrap="square">
            <a:spAutoFit/>
          </a:bodyPr>
          <a:lstStyle/>
          <a:p>
            <a:pPr marL="285750" indent="-285750">
              <a:buFont typeface="Arial" charset="0"/>
              <a:buChar char="•"/>
            </a:pPr>
            <a:r>
              <a:rPr lang="en-US" sz="1600" dirty="0"/>
              <a:t>This full sequence of activities is not appropriate for all OSY. It requires significant time and effort.</a:t>
            </a:r>
          </a:p>
          <a:p>
            <a:endParaRPr lang="en-US" sz="1600" dirty="0"/>
          </a:p>
          <a:p>
            <a:pPr marL="285750" indent="-285750">
              <a:buFont typeface="Arial" charset="0"/>
              <a:buChar char="•"/>
            </a:pPr>
            <a:r>
              <a:rPr lang="en-US" sz="1600" dirty="0"/>
              <a:t>Migratory students move. If you can get them started thinking about goals and how to reach them, they can continue their work with another provider in a new location.</a:t>
            </a:r>
          </a:p>
          <a:p>
            <a:pPr marL="285750" indent="-285750">
              <a:buFont typeface="Arial" charset="0"/>
              <a:buChar char="•"/>
            </a:pPr>
            <a:endParaRPr lang="en-US" sz="1600" dirty="0"/>
          </a:p>
          <a:p>
            <a:pPr marL="285750" indent="-285750">
              <a:buFont typeface="Arial" charset="0"/>
              <a:buChar char="•"/>
            </a:pPr>
            <a:r>
              <a:rPr lang="en-US" sz="1600" dirty="0"/>
              <a:t>The materials have clickable tables of contents so that you can quickly find the activities you want to use. You can use these warmups and activities to supplement your existing program. </a:t>
            </a:r>
          </a:p>
        </p:txBody>
      </p:sp>
      <p:pic>
        <p:nvPicPr>
          <p:cNvPr id="9" name="Picture 8">
            <a:extLst>
              <a:ext uri="{FF2B5EF4-FFF2-40B4-BE49-F238E27FC236}">
                <a16:creationId xmlns:a16="http://schemas.microsoft.com/office/drawing/2014/main" id="{0280656C-9A0F-004E-9B7B-0FE986D0CB3C}"/>
              </a:ext>
            </a:extLst>
          </p:cNvPr>
          <p:cNvPicPr>
            <a:picLocks noChangeAspect="1"/>
          </p:cNvPicPr>
          <p:nvPr/>
        </p:nvPicPr>
        <p:blipFill>
          <a:blip r:embed="rId8"/>
          <a:srcRect/>
          <a:stretch/>
        </p:blipFill>
        <p:spPr>
          <a:xfrm>
            <a:off x="395079" y="335177"/>
            <a:ext cx="919868" cy="746490"/>
          </a:xfrm>
          <a:prstGeom prst="rect">
            <a:avLst/>
          </a:prstGeom>
        </p:spPr>
      </p:pic>
      <p:sp>
        <p:nvSpPr>
          <p:cNvPr id="11" name="TextBox 10">
            <a:extLst>
              <a:ext uri="{FF2B5EF4-FFF2-40B4-BE49-F238E27FC236}">
                <a16:creationId xmlns:a16="http://schemas.microsoft.com/office/drawing/2014/main" id="{0F6535E5-BD22-6B48-B196-1558C7E70F12}"/>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B0E0F9B2-1144-9842-9DF2-6EF0FD8ED9D9}"/>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5800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1: DISCOVERING OUR VISION</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738664"/>
          </a:xfrm>
          <a:prstGeom prst="rect">
            <a:avLst/>
          </a:prstGeom>
          <a:noFill/>
          <a:ln w="12700">
            <a:noFill/>
          </a:ln>
        </p:spPr>
        <p:txBody>
          <a:bodyPr wrap="square" rtlCol="0">
            <a:spAutoFit/>
          </a:bodyPr>
          <a:lstStyle/>
          <a:p>
            <a:r>
              <a:rPr lang="en-US" dirty="0"/>
              <a:t>Objective:  Through this activity, strong(</a:t>
            </a:r>
            <a:r>
              <a:rPr lang="en-US" dirty="0" err="1"/>
              <a:t>er</a:t>
            </a:r>
            <a:r>
              <a:rPr lang="en-US" dirty="0"/>
              <a:t>) relationships between facilitator and OSY, as well as OSY to OSY (in group setting), will begin to form and everyone will start to think about the bigger picture/vision of one’s life and develop a long-term goal. </a:t>
            </a:r>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2092881"/>
          </a:xfrm>
          <a:prstGeom prst="rect">
            <a:avLst/>
          </a:prstGeom>
          <a:noFill/>
        </p:spPr>
        <p:txBody>
          <a:bodyPr wrap="square" rtlCol="0">
            <a:spAutoFit/>
          </a:bodyPr>
          <a:lstStyle/>
          <a:p>
            <a:pPr marL="285750" indent="-285750">
              <a:buFont typeface="Arial" charset="0"/>
              <a:buChar char="•"/>
            </a:pPr>
            <a:r>
              <a:rPr lang="en-US" sz="1300" dirty="0"/>
              <a:t>Ice Breaker questions that all participants answer</a:t>
            </a:r>
          </a:p>
          <a:p>
            <a:pPr marL="285750" indent="-285750">
              <a:buFont typeface="Arial" charset="0"/>
              <a:buChar char="•"/>
            </a:pPr>
            <a:r>
              <a:rPr lang="en-US" sz="1300" dirty="0"/>
              <a:t>Provides different dynamic ways to facilitate the activity</a:t>
            </a:r>
          </a:p>
          <a:p>
            <a:pPr marL="285750" indent="-285750">
              <a:buFont typeface="Arial" charset="0"/>
              <a:buChar char="•"/>
            </a:pPr>
            <a:r>
              <a:rPr lang="en-US" sz="1300" dirty="0"/>
              <a:t>Questions are general, fun, and written to get everyone comfortable and learning more about each other</a:t>
            </a:r>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27400" y="2819027"/>
            <a:ext cx="2438400" cy="2262158"/>
          </a:xfrm>
          <a:prstGeom prst="rect">
            <a:avLst/>
          </a:prstGeom>
          <a:noFill/>
        </p:spPr>
        <p:txBody>
          <a:bodyPr wrap="square" rtlCol="0">
            <a:spAutoFit/>
          </a:bodyPr>
          <a:lstStyle/>
          <a:p>
            <a:pPr marL="285750" indent="-285750">
              <a:buFont typeface="Arial" charset="0"/>
              <a:buChar char="•"/>
            </a:pPr>
            <a:r>
              <a:rPr lang="en-US" sz="1200" dirty="0"/>
              <a:t>Can be written/drawn in Student Book</a:t>
            </a:r>
          </a:p>
          <a:p>
            <a:pPr marL="285750" indent="-285750">
              <a:buFont typeface="Arial" charset="0"/>
              <a:buChar char="•"/>
            </a:pPr>
            <a:r>
              <a:rPr lang="en-US" sz="1200" dirty="0"/>
              <a:t>Dream Big questions:</a:t>
            </a:r>
          </a:p>
          <a:p>
            <a:pPr marL="742950" lvl="1" indent="-285750">
              <a:buFont typeface="Arial" charset="0"/>
              <a:buChar char="•"/>
            </a:pPr>
            <a:r>
              <a:rPr lang="en-US" sz="1050" dirty="0"/>
              <a:t>What do you believe you are capable of doing in your life?</a:t>
            </a:r>
          </a:p>
          <a:p>
            <a:pPr marL="742950" lvl="1" indent="-285750">
              <a:buFont typeface="Arial" charset="0"/>
              <a:buChar char="•"/>
            </a:pPr>
            <a:r>
              <a:rPr lang="en-US" sz="1050" dirty="0"/>
              <a:t>The greatest things you could accomplish given the right circumstances, resources and motivation</a:t>
            </a:r>
          </a:p>
          <a:p>
            <a:pPr marL="742950" lvl="1" indent="-285750">
              <a:buFont typeface="Arial" charset="0"/>
              <a:buChar char="•"/>
            </a:pPr>
            <a:r>
              <a:rPr lang="en-US" sz="1050" dirty="0"/>
              <a:t>This is where I see myself/my life when I am 40 years old</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830997"/>
          </a:xfrm>
          <a:prstGeom prst="rect">
            <a:avLst/>
          </a:prstGeom>
          <a:noFill/>
        </p:spPr>
        <p:txBody>
          <a:bodyPr wrap="square" rtlCol="0">
            <a:spAutoFit/>
          </a:bodyPr>
          <a:lstStyle/>
          <a:p>
            <a:pPr marL="285750" indent="-285750">
              <a:buFont typeface="Arial" charset="0"/>
              <a:buChar char="•"/>
            </a:pPr>
            <a:r>
              <a:rPr lang="en-US" sz="1200" dirty="0"/>
              <a:t>Reflection on the main activity</a:t>
            </a:r>
          </a:p>
          <a:p>
            <a:pPr marL="285750" indent="-285750">
              <a:buFont typeface="Arial" charset="0"/>
              <a:buChar char="•"/>
            </a:pPr>
            <a:r>
              <a:rPr lang="en-US" sz="1200" dirty="0"/>
              <a:t>Sharing out the student’s vision/long-term goal</a:t>
            </a:r>
          </a:p>
        </p:txBody>
      </p:sp>
      <p:pic>
        <p:nvPicPr>
          <p:cNvPr id="17" name="Picture 16" descr="A picture containing drawing&#10;&#10;Description automatically generated">
            <a:extLst>
              <a:ext uri="{FF2B5EF4-FFF2-40B4-BE49-F238E27FC236}">
                <a16:creationId xmlns:a16="http://schemas.microsoft.com/office/drawing/2014/main" id="{742DBD99-A7C3-8E40-95D8-4B4962F37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8" name="Straight Connector 17">
            <a:extLst>
              <a:ext uri="{FF2B5EF4-FFF2-40B4-BE49-F238E27FC236}">
                <a16:creationId xmlns:a16="http://schemas.microsoft.com/office/drawing/2014/main" id="{C1ED4572-F762-7E4B-8241-A12094549FE5}"/>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0276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2: DOCUMENTING OUR VISION</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738664"/>
          </a:xfrm>
          <a:prstGeom prst="rect">
            <a:avLst/>
          </a:prstGeom>
          <a:noFill/>
          <a:ln w="12700">
            <a:noFill/>
          </a:ln>
        </p:spPr>
        <p:txBody>
          <a:bodyPr wrap="square" rtlCol="0">
            <a:spAutoFit/>
          </a:bodyPr>
          <a:lstStyle/>
          <a:p>
            <a:r>
              <a:rPr lang="en-US" dirty="0"/>
              <a:t>Objective:  Through this activity, OSY will learn different ways that a vision/long-term goal can be put on paper - and that this is an important part of goal setting for accountability and motivation.</a:t>
            </a:r>
          </a:p>
          <a:p>
            <a:endParaRPr lang="en-US" dirty="0"/>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1569660"/>
          </a:xfrm>
          <a:prstGeom prst="rect">
            <a:avLst/>
          </a:prstGeom>
          <a:noFill/>
        </p:spPr>
        <p:txBody>
          <a:bodyPr wrap="square" rtlCol="0">
            <a:spAutoFit/>
          </a:bodyPr>
          <a:lstStyle/>
          <a:p>
            <a:pPr marL="285750" indent="-285750">
              <a:buFont typeface="Arial" charset="0"/>
              <a:buChar char="•"/>
            </a:pPr>
            <a:r>
              <a:rPr lang="en-US" sz="1200" dirty="0"/>
              <a:t>Memory game that can be played individually or in a group</a:t>
            </a:r>
          </a:p>
          <a:p>
            <a:endParaRPr lang="en-US" sz="1200" dirty="0"/>
          </a:p>
          <a:p>
            <a:pPr marL="285750" indent="-285750">
              <a:buFont typeface="Arial" charset="0"/>
              <a:buChar char="•"/>
            </a:pPr>
            <a:r>
              <a:rPr lang="en-US" sz="1200" dirty="0"/>
              <a:t>Demonstrates that you can remember more when you write/draw something and refer to it often</a:t>
            </a:r>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27400" y="2819027"/>
            <a:ext cx="2357783" cy="1754326"/>
          </a:xfrm>
          <a:prstGeom prst="rect">
            <a:avLst/>
          </a:prstGeom>
          <a:noFill/>
        </p:spPr>
        <p:txBody>
          <a:bodyPr wrap="square" rtlCol="0">
            <a:spAutoFit/>
          </a:bodyPr>
          <a:lstStyle/>
          <a:p>
            <a:pPr marL="285750" indent="-285750">
              <a:buFont typeface="Arial" charset="0"/>
              <a:buChar char="•"/>
            </a:pPr>
            <a:r>
              <a:rPr lang="en-US" sz="1200" dirty="0"/>
              <a:t>Provides five different ways that the OSY can record their vision/long-term goal</a:t>
            </a:r>
          </a:p>
          <a:p>
            <a:endParaRPr lang="en-US" sz="1200" dirty="0"/>
          </a:p>
          <a:p>
            <a:pPr marL="285750" indent="-285750">
              <a:buFont typeface="Arial" charset="0"/>
              <a:buChar char="•"/>
            </a:pPr>
            <a:r>
              <a:rPr lang="en-US" sz="1200" dirty="0"/>
              <a:t>The five different options provide a range of options to appeal to different kinds of folks (art, words, technology, etc.)</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1754326"/>
          </a:xfrm>
          <a:prstGeom prst="rect">
            <a:avLst/>
          </a:prstGeom>
          <a:noFill/>
        </p:spPr>
        <p:txBody>
          <a:bodyPr wrap="square" rtlCol="0">
            <a:spAutoFit/>
          </a:bodyPr>
          <a:lstStyle/>
          <a:p>
            <a:pPr marL="285750" indent="-285750">
              <a:buFont typeface="Arial" charset="0"/>
              <a:buChar char="•"/>
            </a:pPr>
            <a:r>
              <a:rPr lang="en-US" sz="1200" dirty="0"/>
              <a:t>Sharing out the student’s project</a:t>
            </a:r>
          </a:p>
          <a:p>
            <a:endParaRPr lang="en-US" sz="1200" dirty="0"/>
          </a:p>
          <a:p>
            <a:pPr marL="285750" indent="-285750">
              <a:buFont typeface="Arial" charset="0"/>
              <a:buChar char="•"/>
            </a:pPr>
            <a:r>
              <a:rPr lang="en-US" sz="1200" dirty="0"/>
              <a:t>Placing project in the individual student books</a:t>
            </a:r>
          </a:p>
          <a:p>
            <a:endParaRPr lang="en-US" sz="1200" dirty="0"/>
          </a:p>
          <a:p>
            <a:pPr marL="285750" indent="-285750">
              <a:buFont typeface="Arial" charset="0"/>
              <a:buChar char="•"/>
            </a:pPr>
            <a:r>
              <a:rPr lang="en-US" sz="1200" dirty="0"/>
              <a:t>Provides opportunity to practice appropriate feedback</a:t>
            </a:r>
          </a:p>
        </p:txBody>
      </p:sp>
      <p:pic>
        <p:nvPicPr>
          <p:cNvPr id="17" name="Picture 16" descr="A picture containing drawing&#10;&#10;Description automatically generated">
            <a:extLst>
              <a:ext uri="{FF2B5EF4-FFF2-40B4-BE49-F238E27FC236}">
                <a16:creationId xmlns:a16="http://schemas.microsoft.com/office/drawing/2014/main" id="{00FA036B-6F48-A446-B841-12DBAD361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8" name="Straight Connector 17">
            <a:extLst>
              <a:ext uri="{FF2B5EF4-FFF2-40B4-BE49-F238E27FC236}">
                <a16:creationId xmlns:a16="http://schemas.microsoft.com/office/drawing/2014/main" id="{8420AF68-0038-7C4F-B949-19F788433660}"/>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72969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3: SHORT- MEDIUM- AND LONG-TERM GOALS</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523220"/>
          </a:xfrm>
          <a:prstGeom prst="rect">
            <a:avLst/>
          </a:prstGeom>
          <a:noFill/>
          <a:ln w="12700">
            <a:noFill/>
          </a:ln>
        </p:spPr>
        <p:txBody>
          <a:bodyPr wrap="square" rtlCol="0">
            <a:spAutoFit/>
          </a:bodyPr>
          <a:lstStyle/>
          <a:p>
            <a:r>
              <a:rPr lang="en-US" dirty="0"/>
              <a:t>Objective: Through this activity, OSY will develop the skill to break down a long-term goal into short- and medium-term goals.</a:t>
            </a:r>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1569660"/>
          </a:xfrm>
          <a:prstGeom prst="rect">
            <a:avLst/>
          </a:prstGeom>
          <a:noFill/>
        </p:spPr>
        <p:txBody>
          <a:bodyPr wrap="square" rtlCol="0">
            <a:spAutoFit/>
          </a:bodyPr>
          <a:lstStyle/>
          <a:p>
            <a:pPr marL="285750" indent="-285750">
              <a:buFont typeface="Arial" charset="0"/>
              <a:buChar char="•"/>
            </a:pPr>
            <a:r>
              <a:rPr lang="en-US" sz="1200" dirty="0"/>
              <a:t>Quiz that examines the different habits of goal oriented and non-goal- oriented people</a:t>
            </a:r>
          </a:p>
          <a:p>
            <a:endParaRPr lang="en-US" sz="1200" dirty="0"/>
          </a:p>
          <a:p>
            <a:pPr marL="285750" indent="-285750">
              <a:buFont typeface="Arial" charset="0"/>
              <a:buChar char="•"/>
            </a:pPr>
            <a:r>
              <a:rPr lang="en-US" sz="1200" dirty="0"/>
              <a:t>Can be played as a movement game to energize and get folks moving</a:t>
            </a:r>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34910" y="2819027"/>
            <a:ext cx="2350273" cy="1569660"/>
          </a:xfrm>
          <a:prstGeom prst="rect">
            <a:avLst/>
          </a:prstGeom>
          <a:noFill/>
        </p:spPr>
        <p:txBody>
          <a:bodyPr wrap="square" rtlCol="0">
            <a:spAutoFit/>
          </a:bodyPr>
          <a:lstStyle/>
          <a:p>
            <a:pPr marL="285750" indent="-285750">
              <a:buFont typeface="Arial" charset="0"/>
              <a:buChar char="•"/>
            </a:pPr>
            <a:r>
              <a:rPr lang="en-US" sz="1200" dirty="0"/>
              <a:t>Examining different long-term goals and some of the activities that help one reach the goal</a:t>
            </a:r>
          </a:p>
          <a:p>
            <a:endParaRPr lang="en-US" sz="1200" dirty="0"/>
          </a:p>
          <a:p>
            <a:pPr marL="285750" indent="-285750">
              <a:buFont typeface="Arial" charset="0"/>
              <a:buChar char="•"/>
            </a:pPr>
            <a:r>
              <a:rPr lang="en-US" sz="1200" dirty="0"/>
              <a:t>Discussing what is a short-, medium-, and long-term goal via a sorting activity</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1384995"/>
          </a:xfrm>
          <a:prstGeom prst="rect">
            <a:avLst/>
          </a:prstGeom>
          <a:noFill/>
        </p:spPr>
        <p:txBody>
          <a:bodyPr wrap="square" rtlCol="0">
            <a:spAutoFit/>
          </a:bodyPr>
          <a:lstStyle/>
          <a:p>
            <a:pPr marL="285750" indent="-285750">
              <a:buFont typeface="Arial" charset="0"/>
              <a:buChar char="•"/>
            </a:pPr>
            <a:r>
              <a:rPr lang="en-US" sz="1200" dirty="0"/>
              <a:t>Brainstorming some short- and medium-term goal activities to accomplish the student’s vision/long-term goal</a:t>
            </a:r>
          </a:p>
          <a:p>
            <a:endParaRPr lang="en-US" sz="1200" dirty="0"/>
          </a:p>
          <a:p>
            <a:pPr marL="285750" indent="-285750">
              <a:buFont typeface="Arial" charset="0"/>
              <a:buChar char="•"/>
            </a:pPr>
            <a:r>
              <a:rPr lang="en-US" sz="1200" dirty="0"/>
              <a:t>Sharing out</a:t>
            </a:r>
          </a:p>
        </p:txBody>
      </p:sp>
      <p:pic>
        <p:nvPicPr>
          <p:cNvPr id="17" name="Picture 16" descr="A picture containing drawing&#10;&#10;Description automatically generated">
            <a:extLst>
              <a:ext uri="{FF2B5EF4-FFF2-40B4-BE49-F238E27FC236}">
                <a16:creationId xmlns:a16="http://schemas.microsoft.com/office/drawing/2014/main" id="{0FB265A6-FACE-BC44-835D-4A1159905D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8" name="Straight Connector 17">
            <a:extLst>
              <a:ext uri="{FF2B5EF4-FFF2-40B4-BE49-F238E27FC236}">
                <a16:creationId xmlns:a16="http://schemas.microsoft.com/office/drawing/2014/main" id="{CD249A0D-6C78-6342-8903-AD4DF0DA07D8}"/>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55038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4: MAPPING OUT THE WAY</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523220"/>
          </a:xfrm>
          <a:prstGeom prst="rect">
            <a:avLst/>
          </a:prstGeom>
          <a:noFill/>
          <a:ln w="12700">
            <a:noFill/>
          </a:ln>
        </p:spPr>
        <p:txBody>
          <a:bodyPr wrap="square" rtlCol="0">
            <a:spAutoFit/>
          </a:bodyPr>
          <a:lstStyle/>
          <a:p>
            <a:r>
              <a:rPr lang="en-US" dirty="0"/>
              <a:t>Objective: Through this activity, OSY will understand that there are events along the way to reaching a vision/long-term goal that can help, setback, and/or potentially change the plan - and it is okay. </a:t>
            </a:r>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1938992"/>
          </a:xfrm>
          <a:prstGeom prst="rect">
            <a:avLst/>
          </a:prstGeom>
          <a:noFill/>
        </p:spPr>
        <p:txBody>
          <a:bodyPr wrap="square" rtlCol="0">
            <a:spAutoFit/>
          </a:bodyPr>
          <a:lstStyle/>
          <a:p>
            <a:pPr marL="285750" indent="-285750">
              <a:buFont typeface="Arial" charset="0"/>
              <a:buChar char="•"/>
            </a:pPr>
            <a:r>
              <a:rPr lang="en-US" sz="1200" dirty="0"/>
              <a:t>Discusses how it can feel to make mistakes</a:t>
            </a:r>
          </a:p>
          <a:p>
            <a:endParaRPr lang="en-US" sz="1200" dirty="0"/>
          </a:p>
          <a:p>
            <a:pPr marL="285750" indent="-285750">
              <a:buFont typeface="Arial" charset="0"/>
              <a:buChar char="•"/>
            </a:pPr>
            <a:r>
              <a:rPr lang="en-US" sz="1200" dirty="0"/>
              <a:t>Students learn that there is a tremendous amount learned from mistakes </a:t>
            </a:r>
          </a:p>
          <a:p>
            <a:endParaRPr lang="en-US" sz="1200" dirty="0"/>
          </a:p>
          <a:p>
            <a:pPr marL="285750" indent="-285750">
              <a:buFont typeface="Arial" charset="0"/>
              <a:buChar char="•"/>
            </a:pPr>
            <a:r>
              <a:rPr lang="en-US" sz="1200" dirty="0"/>
              <a:t>The brain develops and strengthens through mistakes</a:t>
            </a:r>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34910" y="2819027"/>
            <a:ext cx="2350273" cy="2308324"/>
          </a:xfrm>
          <a:prstGeom prst="rect">
            <a:avLst/>
          </a:prstGeom>
          <a:noFill/>
        </p:spPr>
        <p:txBody>
          <a:bodyPr wrap="square" rtlCol="0">
            <a:spAutoFit/>
          </a:bodyPr>
          <a:lstStyle/>
          <a:p>
            <a:pPr marL="285750" indent="-285750">
              <a:buFont typeface="Arial" charset="0"/>
              <a:buChar char="•"/>
            </a:pPr>
            <a:r>
              <a:rPr lang="en-US" sz="1200" dirty="0"/>
              <a:t>Playing a game similar to ‘chutes and ladders’ but in the context of goal setting</a:t>
            </a:r>
          </a:p>
          <a:p>
            <a:endParaRPr lang="en-US" sz="1200" dirty="0"/>
          </a:p>
          <a:p>
            <a:pPr marL="285750" indent="-285750">
              <a:buFont typeface="Arial" charset="0"/>
              <a:buChar char="•"/>
            </a:pPr>
            <a:r>
              <a:rPr lang="en-US" sz="1200" dirty="0"/>
              <a:t>End of the game is the vision/long-term goal</a:t>
            </a:r>
          </a:p>
          <a:p>
            <a:endParaRPr lang="en-US" sz="1200" dirty="0"/>
          </a:p>
          <a:p>
            <a:pPr marL="285750" indent="-285750">
              <a:buFont typeface="Arial" charset="0"/>
              <a:buChar char="•"/>
            </a:pPr>
            <a:r>
              <a:rPr lang="en-US" sz="1200" dirty="0"/>
              <a:t>OSY will place ‘helpers’ and ‘setbacks’ on the board and decide whether they are big, medium or small helpers/setbacks</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1569660"/>
          </a:xfrm>
          <a:prstGeom prst="rect">
            <a:avLst/>
          </a:prstGeom>
          <a:noFill/>
        </p:spPr>
        <p:txBody>
          <a:bodyPr wrap="square" rtlCol="0">
            <a:spAutoFit/>
          </a:bodyPr>
          <a:lstStyle/>
          <a:p>
            <a:pPr marL="285750" indent="-285750">
              <a:buFont typeface="Arial" charset="0"/>
              <a:buChar char="•"/>
            </a:pPr>
            <a:r>
              <a:rPr lang="en-US" sz="1200" dirty="0"/>
              <a:t>Brainstorming potential helpers and setbacks to individual vision/long-term goal</a:t>
            </a:r>
          </a:p>
          <a:p>
            <a:endParaRPr lang="en-US" sz="1200" dirty="0"/>
          </a:p>
          <a:p>
            <a:pPr marL="285750" indent="-285750">
              <a:buFont typeface="Arial" charset="0"/>
              <a:buChar char="•"/>
            </a:pPr>
            <a:r>
              <a:rPr lang="en-US" sz="1200" dirty="0"/>
              <a:t>Discussion of what is in our control and what is outside of our control (</a:t>
            </a:r>
            <a:r>
              <a:rPr lang="en-US" sz="1200" i="1" dirty="0"/>
              <a:t>optional</a:t>
            </a:r>
            <a:r>
              <a:rPr lang="en-US" sz="1200" dirty="0"/>
              <a:t>)</a:t>
            </a:r>
          </a:p>
        </p:txBody>
      </p:sp>
      <p:pic>
        <p:nvPicPr>
          <p:cNvPr id="17" name="Picture 16" descr="A picture containing drawing&#10;&#10;Description automatically generated">
            <a:extLst>
              <a:ext uri="{FF2B5EF4-FFF2-40B4-BE49-F238E27FC236}">
                <a16:creationId xmlns:a16="http://schemas.microsoft.com/office/drawing/2014/main" id="{7101499D-9048-FF45-BA7A-B0B3893BF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8" name="Straight Connector 17">
            <a:extLst>
              <a:ext uri="{FF2B5EF4-FFF2-40B4-BE49-F238E27FC236}">
                <a16:creationId xmlns:a16="http://schemas.microsoft.com/office/drawing/2014/main" id="{44406B23-A677-F246-9CE9-C66115B35666}"/>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9896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5: PLANNING STEP-BY-STEP</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523220"/>
          </a:xfrm>
          <a:prstGeom prst="rect">
            <a:avLst/>
          </a:prstGeom>
          <a:noFill/>
          <a:ln w="12700">
            <a:noFill/>
          </a:ln>
        </p:spPr>
        <p:txBody>
          <a:bodyPr wrap="square" rtlCol="0">
            <a:spAutoFit/>
          </a:bodyPr>
          <a:lstStyle/>
          <a:p>
            <a:r>
              <a:rPr lang="en-US" dirty="0"/>
              <a:t>Objective: Through this activity, OSY will be able to sequentially plan how to realize their vision/long-term plan through short- and middle-term activities and some of the supports they can use to achieve them.</a:t>
            </a:r>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1569660"/>
          </a:xfrm>
          <a:prstGeom prst="rect">
            <a:avLst/>
          </a:prstGeom>
          <a:noFill/>
        </p:spPr>
        <p:txBody>
          <a:bodyPr wrap="square" rtlCol="0">
            <a:spAutoFit/>
          </a:bodyPr>
          <a:lstStyle/>
          <a:p>
            <a:pPr marL="285750" indent="-285750">
              <a:buFont typeface="Arial" charset="0"/>
              <a:buChar char="•"/>
            </a:pPr>
            <a:r>
              <a:rPr lang="en-US" sz="1200" dirty="0"/>
              <a:t>Reading and Reflection activity</a:t>
            </a:r>
          </a:p>
          <a:p>
            <a:endParaRPr lang="en-US" sz="1200" dirty="0"/>
          </a:p>
          <a:p>
            <a:pPr marL="285750" indent="-285750">
              <a:buFont typeface="Arial" charset="0"/>
              <a:buChar char="•"/>
            </a:pPr>
            <a:r>
              <a:rPr lang="en-US" sz="1200" dirty="0"/>
              <a:t>Choice of a short statement or two paragraph reading</a:t>
            </a:r>
          </a:p>
          <a:p>
            <a:endParaRPr lang="en-US" sz="1200" dirty="0"/>
          </a:p>
          <a:p>
            <a:pPr marL="285750" indent="-285750">
              <a:buFont typeface="Arial" charset="0"/>
              <a:buChar char="•"/>
            </a:pPr>
            <a:r>
              <a:rPr lang="en-US" sz="1200" dirty="0"/>
              <a:t>Open ended/discussion questions are included</a:t>
            </a:r>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34910" y="2819027"/>
            <a:ext cx="2350273" cy="646331"/>
          </a:xfrm>
          <a:prstGeom prst="rect">
            <a:avLst/>
          </a:prstGeom>
          <a:noFill/>
        </p:spPr>
        <p:txBody>
          <a:bodyPr wrap="square" rtlCol="0">
            <a:spAutoFit/>
          </a:bodyPr>
          <a:lstStyle/>
          <a:p>
            <a:pPr marL="285750" indent="-285750">
              <a:buFont typeface="Arial" charset="0"/>
              <a:buChar char="•"/>
            </a:pPr>
            <a:r>
              <a:rPr lang="en-US" sz="1200" dirty="0"/>
              <a:t>Individually completing the </a:t>
            </a:r>
            <a:r>
              <a:rPr lang="en-US" sz="1200" i="1" dirty="0"/>
              <a:t>Making a Plan</a:t>
            </a:r>
            <a:r>
              <a:rPr lang="en-US" sz="1200" dirty="0"/>
              <a:t> in their student books </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276999"/>
          </a:xfrm>
          <a:prstGeom prst="rect">
            <a:avLst/>
          </a:prstGeom>
          <a:noFill/>
        </p:spPr>
        <p:txBody>
          <a:bodyPr wrap="square" rtlCol="0">
            <a:spAutoFit/>
          </a:bodyPr>
          <a:lstStyle/>
          <a:p>
            <a:pPr marL="285750" indent="-285750">
              <a:buFont typeface="Arial" charset="0"/>
              <a:buChar char="•"/>
            </a:pPr>
            <a:r>
              <a:rPr lang="en-US" sz="1200" dirty="0"/>
              <a:t>Transition to Activity 6</a:t>
            </a:r>
          </a:p>
        </p:txBody>
      </p:sp>
      <p:sp>
        <p:nvSpPr>
          <p:cNvPr id="17" name="Explosion 1 16">
            <a:extLst>
              <a:ext uri="{FF2B5EF4-FFF2-40B4-BE49-F238E27FC236}">
                <a16:creationId xmlns:a16="http://schemas.microsoft.com/office/drawing/2014/main" id="{F773D1CD-D1CF-CF4C-82B2-8BA480940047}"/>
              </a:ext>
            </a:extLst>
          </p:cNvPr>
          <p:cNvSpPr/>
          <p:nvPr/>
        </p:nvSpPr>
        <p:spPr>
          <a:xfrm rot="900162">
            <a:off x="5316733" y="2991834"/>
            <a:ext cx="2286000" cy="2174840"/>
          </a:xfrm>
          <a:prstGeom prst="irregularSeal1">
            <a:avLst/>
          </a:prstGeom>
          <a:pattFill prst="pct90">
            <a:fgClr>
              <a:schemeClr val="bg1"/>
            </a:fgClr>
            <a:bgClr>
              <a:srgbClr val="57639D"/>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b="1" dirty="0">
                <a:solidFill>
                  <a:schemeClr val="tx1">
                    <a:lumMod val="75000"/>
                    <a:lumOff val="25000"/>
                  </a:schemeClr>
                </a:solidFill>
                <a:latin typeface="Arial Black" charset="0"/>
                <a:ea typeface="Arial Black" charset="0"/>
                <a:cs typeface="Arial Black" charset="0"/>
              </a:rPr>
              <a:t>Activities 5 + 6 can be combined and done as one activity</a:t>
            </a:r>
          </a:p>
        </p:txBody>
      </p:sp>
      <p:pic>
        <p:nvPicPr>
          <p:cNvPr id="18" name="Picture 17" descr="A picture containing drawing&#10;&#10;Description automatically generated">
            <a:extLst>
              <a:ext uri="{FF2B5EF4-FFF2-40B4-BE49-F238E27FC236}">
                <a16:creationId xmlns:a16="http://schemas.microsoft.com/office/drawing/2014/main" id="{2EAB5DAD-6EBC-B542-8616-9D66C060B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9" name="Straight Connector 18">
            <a:extLst>
              <a:ext uri="{FF2B5EF4-FFF2-40B4-BE49-F238E27FC236}">
                <a16:creationId xmlns:a16="http://schemas.microsoft.com/office/drawing/2014/main" id="{2937493D-B20D-0046-8640-5009E18CDF24}"/>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3063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WHY IT MATTERS</a:t>
            </a:r>
          </a:p>
        </p:txBody>
      </p:sp>
      <p:pic>
        <p:nvPicPr>
          <p:cNvPr id="8" name="Content Placeholder 6">
            <a:extLst>
              <a:ext uri="{FF2B5EF4-FFF2-40B4-BE49-F238E27FC236}">
                <a16:creationId xmlns:a16="http://schemas.microsoft.com/office/drawing/2014/main" id="{DD054947-F886-A349-9064-1CC5BD57E798}"/>
              </a:ext>
            </a:extLst>
          </p:cNvPr>
          <p:cNvPicPr>
            <a:picLocks/>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r="10353"/>
          <a:stretch/>
        </p:blipFill>
        <p:spPr bwMode="auto">
          <a:xfrm>
            <a:off x="1428749" y="1779664"/>
            <a:ext cx="1371829" cy="18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xmlns="" val="1"/>
            </a:ext>
            <a:ext uri="{53640926-AAD7-44d8-BBD7-CCE9431645EC}">
              <a14:shadowObscured xmlns="" xmlns:a14="http://schemas.microsoft.com/office/drawing/2010/main"/>
            </a:ext>
          </a:extLst>
        </p:spPr>
      </p:pic>
      <p:pic>
        <p:nvPicPr>
          <p:cNvPr id="9" name="Content Placeholder 1">
            <a:extLst>
              <a:ext uri="{FF2B5EF4-FFF2-40B4-BE49-F238E27FC236}">
                <a16:creationId xmlns:a16="http://schemas.microsoft.com/office/drawing/2014/main" id="{72B8938B-E35B-7243-8B03-EB07AE56F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521561" y="1779664"/>
            <a:ext cx="1440054" cy="1945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1">
            <a:extLst>
              <a:ext uri="{FF2B5EF4-FFF2-40B4-BE49-F238E27FC236}">
                <a16:creationId xmlns:a16="http://schemas.microsoft.com/office/drawing/2014/main" id="{6A3F299D-432C-6A44-A707-A4951FE09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651" y="1804688"/>
            <a:ext cx="1401424" cy="1919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4">
            <a:extLst>
              <a:ext uri="{FF2B5EF4-FFF2-40B4-BE49-F238E27FC236}">
                <a16:creationId xmlns:a16="http://schemas.microsoft.com/office/drawing/2014/main" id="{B5AEA956-E93A-4249-A62E-60D1256F2B36}"/>
              </a:ext>
            </a:extLst>
          </p:cNvPr>
          <p:cNvSpPr txBox="1">
            <a:spLocks noChangeArrowheads="1"/>
          </p:cNvSpPr>
          <p:nvPr/>
        </p:nvSpPr>
        <p:spPr bwMode="auto">
          <a:xfrm>
            <a:off x="1281944" y="3724337"/>
            <a:ext cx="166543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200" b="1" i="1" dirty="0"/>
              <a:t>“My future plans include community college and a bachelors degree.”</a:t>
            </a:r>
            <a:endParaRPr lang="en-US" altLang="en-US" sz="1200" b="1" dirty="0"/>
          </a:p>
        </p:txBody>
      </p:sp>
      <p:sp>
        <p:nvSpPr>
          <p:cNvPr id="12" name="TextBox 2">
            <a:extLst>
              <a:ext uri="{FF2B5EF4-FFF2-40B4-BE49-F238E27FC236}">
                <a16:creationId xmlns:a16="http://schemas.microsoft.com/office/drawing/2014/main" id="{46BA7638-837C-EC45-A811-5EC564C9019C}"/>
              </a:ext>
            </a:extLst>
          </p:cNvPr>
          <p:cNvSpPr txBox="1">
            <a:spLocks noChangeArrowheads="1"/>
          </p:cNvSpPr>
          <p:nvPr/>
        </p:nvSpPr>
        <p:spPr bwMode="auto">
          <a:xfrm>
            <a:off x="3355380" y="3761764"/>
            <a:ext cx="19431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200" b="1" i="1" dirty="0"/>
              <a:t>“I am so grateful for our friendship and for the experience of mutual learning we share.”</a:t>
            </a:r>
          </a:p>
        </p:txBody>
      </p:sp>
      <p:sp>
        <p:nvSpPr>
          <p:cNvPr id="13" name="TextBox 3">
            <a:extLst>
              <a:ext uri="{FF2B5EF4-FFF2-40B4-BE49-F238E27FC236}">
                <a16:creationId xmlns:a16="http://schemas.microsoft.com/office/drawing/2014/main" id="{46532D7D-608B-6543-ABD8-E913391C4F3C}"/>
              </a:ext>
            </a:extLst>
          </p:cNvPr>
          <p:cNvSpPr txBox="1">
            <a:spLocks noChangeArrowheads="1"/>
          </p:cNvSpPr>
          <p:nvPr/>
        </p:nvSpPr>
        <p:spPr bwMode="auto">
          <a:xfrm>
            <a:off x="5649148" y="3756491"/>
            <a:ext cx="199906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200" i="1" dirty="0">
                <a:solidFill>
                  <a:srgbClr val="89CC40"/>
                </a:solidFill>
                <a:latin typeface="Arial" charset="0"/>
              </a:rPr>
              <a:t>     </a:t>
            </a:r>
            <a:r>
              <a:rPr lang="en-US" altLang="en-US" sz="1200" b="1" i="1" dirty="0">
                <a:latin typeface="Arial" charset="0"/>
              </a:rPr>
              <a:t>“I'm 100% sure I made the right decision. I saw my diploma today.”</a:t>
            </a:r>
          </a:p>
        </p:txBody>
      </p:sp>
      <p:pic>
        <p:nvPicPr>
          <p:cNvPr id="14" name="Picture 13" descr="A picture containing drawing&#10;&#10;Description automatically generated">
            <a:extLst>
              <a:ext uri="{FF2B5EF4-FFF2-40B4-BE49-F238E27FC236}">
                <a16:creationId xmlns:a16="http://schemas.microsoft.com/office/drawing/2014/main" id="{220DA4ED-2CDE-BA40-A149-13A10F9F94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5" name="TextBox 14">
            <a:extLst>
              <a:ext uri="{FF2B5EF4-FFF2-40B4-BE49-F238E27FC236}">
                <a16:creationId xmlns:a16="http://schemas.microsoft.com/office/drawing/2014/main" id="{DBE2DA01-73E3-5B41-9040-C98DB8F9678A}"/>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6" name="Straight Connector 15">
            <a:extLst>
              <a:ext uri="{FF2B5EF4-FFF2-40B4-BE49-F238E27FC236}">
                <a16:creationId xmlns:a16="http://schemas.microsoft.com/office/drawing/2014/main" id="{8F763F4E-1637-1A48-B85A-014D9E0D68A1}"/>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17136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ACTIVITY 6: PUTTING IT ALL TOGETHER</a:t>
            </a:r>
          </a:p>
        </p:txBody>
      </p:sp>
      <p:sp>
        <p:nvSpPr>
          <p:cNvPr id="9" name="TextBox 8">
            <a:extLst>
              <a:ext uri="{FF2B5EF4-FFF2-40B4-BE49-F238E27FC236}">
                <a16:creationId xmlns:a16="http://schemas.microsoft.com/office/drawing/2014/main" id="{209B14F2-D98F-7849-BBE1-7054642EE4E1}"/>
              </a:ext>
            </a:extLst>
          </p:cNvPr>
          <p:cNvSpPr txBox="1"/>
          <p:nvPr/>
        </p:nvSpPr>
        <p:spPr>
          <a:xfrm>
            <a:off x="395079" y="1676400"/>
            <a:ext cx="8408503" cy="738664"/>
          </a:xfrm>
          <a:prstGeom prst="rect">
            <a:avLst/>
          </a:prstGeom>
          <a:noFill/>
          <a:ln w="12700">
            <a:noFill/>
          </a:ln>
        </p:spPr>
        <p:txBody>
          <a:bodyPr wrap="square" rtlCol="0">
            <a:spAutoFit/>
          </a:bodyPr>
          <a:lstStyle/>
          <a:p>
            <a:r>
              <a:rPr lang="en-US" dirty="0"/>
              <a:t>Objective: Through this activity, strong(</a:t>
            </a:r>
            <a:r>
              <a:rPr lang="en-US" dirty="0" err="1"/>
              <a:t>er</a:t>
            </a:r>
            <a:r>
              <a:rPr lang="en-US" dirty="0"/>
              <a:t>) relationships between facilitator and OSY, as well as OSY to OSY (in group setting), will begin to form and everyone will start to think about the bigger picture/vision of one’s life and develop a long-term goal. </a:t>
            </a:r>
          </a:p>
        </p:txBody>
      </p:sp>
      <p:sp>
        <p:nvSpPr>
          <p:cNvPr id="11" name="Rectangle 10">
            <a:extLst>
              <a:ext uri="{FF2B5EF4-FFF2-40B4-BE49-F238E27FC236}">
                <a16:creationId xmlns:a16="http://schemas.microsoft.com/office/drawing/2014/main" id="{CE2D7B21-61D4-C24D-AAE5-F8DF3CB62A79}"/>
              </a:ext>
            </a:extLst>
          </p:cNvPr>
          <p:cNvSpPr/>
          <p:nvPr/>
        </p:nvSpPr>
        <p:spPr>
          <a:xfrm flipH="1">
            <a:off x="431800" y="2428711"/>
            <a:ext cx="28575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Ice Breaker/</a:t>
            </a:r>
            <a:r>
              <a:rPr lang="en-US" sz="1600" dirty="0" err="1">
                <a:solidFill>
                  <a:schemeClr val="tx1"/>
                </a:solidFill>
                <a:latin typeface="Arial Black" charset="0"/>
                <a:ea typeface="Arial Black" charset="0"/>
                <a:cs typeface="Arial Black" charset="0"/>
              </a:rPr>
              <a:t>Dinamica</a:t>
            </a:r>
            <a:endParaRPr lang="en-US" sz="1600" dirty="0">
              <a:solidFill>
                <a:schemeClr val="tx1"/>
              </a:solidFill>
              <a:latin typeface="Arial Black" charset="0"/>
              <a:ea typeface="Arial Black" charset="0"/>
              <a:cs typeface="Arial Black" charset="0"/>
            </a:endParaRPr>
          </a:p>
        </p:txBody>
      </p:sp>
      <p:sp>
        <p:nvSpPr>
          <p:cNvPr id="12" name="TextBox 11">
            <a:extLst>
              <a:ext uri="{FF2B5EF4-FFF2-40B4-BE49-F238E27FC236}">
                <a16:creationId xmlns:a16="http://schemas.microsoft.com/office/drawing/2014/main" id="{6F2B5E4F-8381-6546-96BF-A835E4945A0A}"/>
              </a:ext>
            </a:extLst>
          </p:cNvPr>
          <p:cNvSpPr txBox="1"/>
          <p:nvPr/>
        </p:nvSpPr>
        <p:spPr>
          <a:xfrm>
            <a:off x="482600" y="2819027"/>
            <a:ext cx="2438400" cy="1938992"/>
          </a:xfrm>
          <a:prstGeom prst="rect">
            <a:avLst/>
          </a:prstGeom>
          <a:noFill/>
        </p:spPr>
        <p:txBody>
          <a:bodyPr wrap="square" rtlCol="0">
            <a:spAutoFit/>
          </a:bodyPr>
          <a:lstStyle/>
          <a:p>
            <a:pPr marL="285750" indent="-285750">
              <a:buFont typeface="Arial" charset="0"/>
              <a:buChar char="•"/>
            </a:pPr>
            <a:r>
              <a:rPr lang="en-US" sz="1200" dirty="0"/>
              <a:t>Origami</a:t>
            </a:r>
          </a:p>
          <a:p>
            <a:endParaRPr lang="en-US" sz="1200" dirty="0"/>
          </a:p>
          <a:p>
            <a:pPr marL="285750" indent="-285750">
              <a:buFont typeface="Arial" charset="0"/>
              <a:buChar char="•"/>
            </a:pPr>
            <a:r>
              <a:rPr lang="en-US" sz="1200" dirty="0"/>
              <a:t>Demonstrates that it is important to have a plan/instructions/guidance when doing a project</a:t>
            </a:r>
          </a:p>
          <a:p>
            <a:endParaRPr lang="en-US" sz="1200" dirty="0"/>
          </a:p>
          <a:p>
            <a:pPr marL="285750" indent="-285750">
              <a:buFont typeface="Arial" charset="0"/>
              <a:buChar char="•"/>
            </a:pPr>
            <a:r>
              <a:rPr lang="en-US" sz="1200" dirty="0"/>
              <a:t>The more details/information the better!</a:t>
            </a:r>
          </a:p>
          <a:p>
            <a:pPr marL="285750" indent="-285750">
              <a:buFont typeface="Arial" charset="0"/>
              <a:buChar char="•"/>
            </a:pPr>
            <a:endParaRPr lang="en-US" sz="1200" dirty="0"/>
          </a:p>
        </p:txBody>
      </p:sp>
      <p:sp>
        <p:nvSpPr>
          <p:cNvPr id="13" name="Rectangle 12">
            <a:extLst>
              <a:ext uri="{FF2B5EF4-FFF2-40B4-BE49-F238E27FC236}">
                <a16:creationId xmlns:a16="http://schemas.microsoft.com/office/drawing/2014/main" id="{68447C55-7900-CF46-97CF-645A193AA2BD}"/>
              </a:ext>
            </a:extLst>
          </p:cNvPr>
          <p:cNvSpPr/>
          <p:nvPr/>
        </p:nvSpPr>
        <p:spPr>
          <a:xfrm>
            <a:off x="3289300" y="2428711"/>
            <a:ext cx="2514600"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Main Activity</a:t>
            </a:r>
          </a:p>
        </p:txBody>
      </p:sp>
      <p:sp>
        <p:nvSpPr>
          <p:cNvPr id="14" name="TextBox 13">
            <a:extLst>
              <a:ext uri="{FF2B5EF4-FFF2-40B4-BE49-F238E27FC236}">
                <a16:creationId xmlns:a16="http://schemas.microsoft.com/office/drawing/2014/main" id="{E2C5FAFD-10A7-0B4D-807E-B5BDBBAF95CA}"/>
              </a:ext>
            </a:extLst>
          </p:cNvPr>
          <p:cNvSpPr txBox="1"/>
          <p:nvPr/>
        </p:nvSpPr>
        <p:spPr>
          <a:xfrm>
            <a:off x="3334910" y="2819027"/>
            <a:ext cx="2350273" cy="2123658"/>
          </a:xfrm>
          <a:prstGeom prst="rect">
            <a:avLst/>
          </a:prstGeom>
          <a:noFill/>
        </p:spPr>
        <p:txBody>
          <a:bodyPr wrap="square" rtlCol="0">
            <a:spAutoFit/>
          </a:bodyPr>
          <a:lstStyle/>
          <a:p>
            <a:pPr marL="285750" indent="-285750">
              <a:buFont typeface="Arial" charset="0"/>
              <a:buChar char="•"/>
            </a:pPr>
            <a:r>
              <a:rPr lang="en-US" sz="1200" dirty="0"/>
              <a:t>Explores different ways to document a plan</a:t>
            </a:r>
          </a:p>
          <a:p>
            <a:endParaRPr lang="en-US" sz="1200" dirty="0"/>
          </a:p>
          <a:p>
            <a:pPr marL="285750" indent="-285750">
              <a:buFont typeface="Arial" charset="0"/>
              <a:buChar char="•"/>
            </a:pPr>
            <a:r>
              <a:rPr lang="en-US" sz="1200" dirty="0"/>
              <a:t>Determine which plan works best for the person and the vision/long-term plan</a:t>
            </a:r>
          </a:p>
          <a:p>
            <a:endParaRPr lang="en-US" sz="1200" dirty="0"/>
          </a:p>
          <a:p>
            <a:pPr marL="285750" indent="-285750">
              <a:buFont typeface="Arial" charset="0"/>
              <a:buChar char="•"/>
            </a:pPr>
            <a:r>
              <a:rPr lang="en-US" sz="1200" dirty="0"/>
              <a:t>Take the work from Activity 5 and put it into a format of the student’s choice</a:t>
            </a:r>
          </a:p>
        </p:txBody>
      </p:sp>
      <p:sp>
        <p:nvSpPr>
          <p:cNvPr id="15" name="Rectangle 14">
            <a:extLst>
              <a:ext uri="{FF2B5EF4-FFF2-40B4-BE49-F238E27FC236}">
                <a16:creationId xmlns:a16="http://schemas.microsoft.com/office/drawing/2014/main" id="{3286F607-33E6-F148-BE23-7DC7D3EAD4D6}"/>
              </a:ext>
            </a:extLst>
          </p:cNvPr>
          <p:cNvSpPr/>
          <p:nvPr/>
        </p:nvSpPr>
        <p:spPr>
          <a:xfrm>
            <a:off x="5778500" y="2428711"/>
            <a:ext cx="2997363" cy="2714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rial Black" charset="0"/>
                <a:ea typeface="Arial Black" charset="0"/>
                <a:cs typeface="Arial Black" charset="0"/>
              </a:rPr>
              <a:t>Wrap Up</a:t>
            </a:r>
          </a:p>
        </p:txBody>
      </p:sp>
      <p:sp>
        <p:nvSpPr>
          <p:cNvPr id="16" name="TextBox 15">
            <a:extLst>
              <a:ext uri="{FF2B5EF4-FFF2-40B4-BE49-F238E27FC236}">
                <a16:creationId xmlns:a16="http://schemas.microsoft.com/office/drawing/2014/main" id="{5B4A3130-47EB-9944-890C-15591AAF930A}"/>
              </a:ext>
            </a:extLst>
          </p:cNvPr>
          <p:cNvSpPr txBox="1"/>
          <p:nvPr/>
        </p:nvSpPr>
        <p:spPr>
          <a:xfrm>
            <a:off x="6184900" y="2819027"/>
            <a:ext cx="2438400" cy="830997"/>
          </a:xfrm>
          <a:prstGeom prst="rect">
            <a:avLst/>
          </a:prstGeom>
          <a:noFill/>
        </p:spPr>
        <p:txBody>
          <a:bodyPr wrap="square" rtlCol="0">
            <a:spAutoFit/>
          </a:bodyPr>
          <a:lstStyle/>
          <a:p>
            <a:pPr marL="285750" indent="-285750">
              <a:buFont typeface="Arial" charset="0"/>
              <a:buChar char="•"/>
            </a:pPr>
            <a:r>
              <a:rPr lang="en-US" sz="1200" dirty="0"/>
              <a:t>Celebrate the goal plan</a:t>
            </a:r>
          </a:p>
          <a:p>
            <a:endParaRPr lang="en-US" sz="1200" dirty="0"/>
          </a:p>
          <a:p>
            <a:pPr marL="285750" indent="-285750">
              <a:buFont typeface="Arial" charset="0"/>
              <a:buChar char="•"/>
            </a:pPr>
            <a:r>
              <a:rPr lang="en-US" sz="1200" dirty="0"/>
              <a:t>Start working on making it happen!</a:t>
            </a:r>
          </a:p>
        </p:txBody>
      </p:sp>
      <p:pic>
        <p:nvPicPr>
          <p:cNvPr id="17" name="Picture 16" descr="A picture containing drawing&#10;&#10;Description automatically generated">
            <a:extLst>
              <a:ext uri="{FF2B5EF4-FFF2-40B4-BE49-F238E27FC236}">
                <a16:creationId xmlns:a16="http://schemas.microsoft.com/office/drawing/2014/main" id="{E2276E24-738C-5449-A352-BD768F89D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8" name="Straight Connector 17">
            <a:extLst>
              <a:ext uri="{FF2B5EF4-FFF2-40B4-BE49-F238E27FC236}">
                <a16:creationId xmlns:a16="http://schemas.microsoft.com/office/drawing/2014/main" id="{1C9D2891-DAE6-5449-B5DD-27F6DC52D20A}"/>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87884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4593D3-789D-B146-AB38-B18C22236FB6}"/>
              </a:ext>
            </a:extLst>
          </p:cNvPr>
          <p:cNvPicPr>
            <a:picLocks noChangeAspect="1"/>
          </p:cNvPicPr>
          <p:nvPr/>
        </p:nvPicPr>
        <p:blipFill>
          <a:blip r:embed="rId2"/>
          <a:srcRect/>
          <a:stretch/>
        </p:blipFill>
        <p:spPr>
          <a:xfrm>
            <a:off x="1242399" y="976421"/>
            <a:ext cx="5553956" cy="4291694"/>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5" name="Title 1">
            <a:extLst>
              <a:ext uri="{FF2B5EF4-FFF2-40B4-BE49-F238E27FC236}">
                <a16:creationId xmlns:a16="http://schemas.microsoft.com/office/drawing/2014/main" id="{67407B10-FAE5-9F4B-AD0B-4DEF5768023C}"/>
              </a:ext>
            </a:extLst>
          </p:cNvPr>
          <p:cNvSpPr txBox="1">
            <a:spLocks/>
          </p:cNvSpPr>
          <p:nvPr/>
        </p:nvSpPr>
        <p:spPr>
          <a:xfrm rot="927900">
            <a:off x="5423527" y="1209961"/>
            <a:ext cx="3564999" cy="994172"/>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4500" b="1" dirty="0">
                <a:solidFill>
                  <a:srgbClr val="00B050"/>
                </a:solidFill>
                <a:latin typeface="+mn-lt"/>
              </a:rPr>
              <a:t>Assessment Rubric</a:t>
            </a:r>
          </a:p>
        </p:txBody>
      </p:sp>
      <p:pic>
        <p:nvPicPr>
          <p:cNvPr id="7" name="Picture 6">
            <a:extLst>
              <a:ext uri="{FF2B5EF4-FFF2-40B4-BE49-F238E27FC236}">
                <a16:creationId xmlns:a16="http://schemas.microsoft.com/office/drawing/2014/main" id="{03059D94-9027-404A-8C13-DF28B373C881}"/>
              </a:ext>
            </a:extLst>
          </p:cNvPr>
          <p:cNvPicPr>
            <a:picLocks noChangeAspect="1"/>
          </p:cNvPicPr>
          <p:nvPr/>
        </p:nvPicPr>
        <p:blipFill>
          <a:blip r:embed="rId3"/>
          <a:srcRect/>
          <a:stretch/>
        </p:blipFill>
        <p:spPr>
          <a:xfrm>
            <a:off x="1132388" y="229931"/>
            <a:ext cx="919868" cy="746490"/>
          </a:xfrm>
          <a:prstGeom prst="rect">
            <a:avLst/>
          </a:prstGeom>
        </p:spPr>
      </p:pic>
      <p:cxnSp>
        <p:nvCxnSpPr>
          <p:cNvPr id="10" name="Straight Connector 9">
            <a:extLst>
              <a:ext uri="{FF2B5EF4-FFF2-40B4-BE49-F238E27FC236}">
                <a16:creationId xmlns:a16="http://schemas.microsoft.com/office/drawing/2014/main" id="{AA988015-B01D-8E42-854A-2344507CB47D}"/>
              </a:ext>
            </a:extLst>
          </p:cNvPr>
          <p:cNvCxnSpPr>
            <a:cxnSpLocks/>
          </p:cNvCxnSpPr>
          <p:nvPr/>
        </p:nvCxnSpPr>
        <p:spPr>
          <a:xfrm>
            <a:off x="395080" y="1006238"/>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78166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4" name="Rectangle 3">
            <a:extLst>
              <a:ext uri="{FF2B5EF4-FFF2-40B4-BE49-F238E27FC236}">
                <a16:creationId xmlns:a16="http://schemas.microsoft.com/office/drawing/2014/main" id="{AB6AD845-A6F1-9847-94B1-9BCC67610965}"/>
              </a:ext>
            </a:extLst>
          </p:cNvPr>
          <p:cNvSpPr/>
          <p:nvPr/>
        </p:nvSpPr>
        <p:spPr>
          <a:xfrm>
            <a:off x="395079" y="1840429"/>
            <a:ext cx="8408504" cy="2597634"/>
          </a:xfrm>
          <a:prstGeom prst="rect">
            <a:avLst/>
          </a:prstGeom>
        </p:spPr>
        <p:txBody>
          <a:bodyPr wrap="square">
            <a:spAutoFit/>
          </a:bodyPr>
          <a:lstStyle/>
          <a:p>
            <a:pPr marL="285750" indent="-285750">
              <a:lnSpc>
                <a:spcPct val="110000"/>
              </a:lnSpc>
              <a:buFont typeface="Arial" panose="020B0604020202020204" pitchFamily="34" charset="0"/>
              <a:buChar char="•"/>
            </a:pPr>
            <a:r>
              <a:rPr lang="en-US" sz="1600" dirty="0"/>
              <a:t>While it may be easy to ignore or postpone the process of goal setting with our students, it is important to remember that this set of activities, which may take only a couple of hours, can “set the stage” for their future learning.</a:t>
            </a:r>
          </a:p>
          <a:p>
            <a:pPr marL="285750" indent="-285750">
              <a:buFont typeface="Arial" panose="020B0604020202020204" pitchFamily="34" charset="0"/>
              <a:buChar char="•"/>
            </a:pPr>
            <a:r>
              <a:rPr lang="en-US" sz="1600" dirty="0"/>
              <a:t>They will move on to other settings where they may or may not have learning support. Without a strong sense of themselves and their goals, students can lose their motivation to continue.</a:t>
            </a:r>
          </a:p>
          <a:p>
            <a:pPr marL="285750" indent="-285750">
              <a:buFont typeface="Arial" panose="020B0604020202020204" pitchFamily="34" charset="0"/>
              <a:buChar char="•"/>
            </a:pPr>
            <a:r>
              <a:rPr lang="en-US" sz="1600" dirty="0"/>
              <a:t>A student who comes to English (GED, Job Skills) class with goals in mind will have a much greater chance of success. </a:t>
            </a:r>
          </a:p>
          <a:p>
            <a:pPr marL="285750" indent="-285750">
              <a:buFont typeface="Arial" panose="020B0604020202020204" pitchFamily="34" charset="0"/>
              <a:buChar char="•"/>
            </a:pPr>
            <a:r>
              <a:rPr lang="en-US" sz="1600" dirty="0"/>
              <a:t>This framework is for life, not just for the time they are with us.</a:t>
            </a:r>
          </a:p>
          <a:p>
            <a:endParaRPr lang="en-US" dirty="0"/>
          </a:p>
        </p:txBody>
      </p:sp>
      <p:sp>
        <p:nvSpPr>
          <p:cNvPr id="9" name="Rectangle 8">
            <a:extLst>
              <a:ext uri="{FF2B5EF4-FFF2-40B4-BE49-F238E27FC236}">
                <a16:creationId xmlns:a16="http://schemas.microsoft.com/office/drawing/2014/main" id="{D44044E2-57FB-C744-8824-71771C845B38}"/>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A SKILL FOR LIFE</a:t>
            </a:r>
          </a:p>
        </p:txBody>
      </p:sp>
      <p:pic>
        <p:nvPicPr>
          <p:cNvPr id="10" name="Picture 9" descr="A picture containing drawing&#10;&#10;Description automatically generated">
            <a:extLst>
              <a:ext uri="{FF2B5EF4-FFF2-40B4-BE49-F238E27FC236}">
                <a16:creationId xmlns:a16="http://schemas.microsoft.com/office/drawing/2014/main" id="{EA19AD1D-9B44-0744-A117-C1AE07ED84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A14CE2CA-2DCE-1445-A3DD-6A63E9693D6D}"/>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B4AC22CB-A536-8247-9AF8-8CEEE48CE704}"/>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3219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9" name="Google Shape;136;p4">
            <a:extLst>
              <a:ext uri="{FF2B5EF4-FFF2-40B4-BE49-F238E27FC236}">
                <a16:creationId xmlns:a16="http://schemas.microsoft.com/office/drawing/2014/main" id="{EE2648B3-7498-7B4C-A8C8-44812D739436}"/>
              </a:ext>
            </a:extLst>
          </p:cNvPr>
          <p:cNvSpPr txBox="1">
            <a:spLocks/>
          </p:cNvSpPr>
          <p:nvPr/>
        </p:nvSpPr>
        <p:spPr>
          <a:xfrm>
            <a:off x="395080" y="1784583"/>
            <a:ext cx="4415458" cy="15743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89000"/>
              </a:lnSpc>
              <a:buClr>
                <a:schemeClr val="dk2"/>
              </a:buClr>
              <a:buSzPts val="4400"/>
            </a:pPr>
            <a:r>
              <a:rPr lang="en-US" dirty="0"/>
              <a:t>Material Overview</a:t>
            </a:r>
            <a:br>
              <a:rPr lang="en-US" dirty="0"/>
            </a:br>
            <a:r>
              <a:rPr lang="en-US" sz="2400" dirty="0">
                <a:hlinkClick r:id="rId2"/>
              </a:rPr>
              <a:t>https://www.osymigrant.org/Newsite/educat/GoalSetting.html</a:t>
            </a:r>
            <a:endParaRPr lang="en-US" sz="2400" dirty="0"/>
          </a:p>
        </p:txBody>
      </p:sp>
      <p:pic>
        <p:nvPicPr>
          <p:cNvPr id="7" name="Google Shape;146;p5">
            <a:hlinkClick r:id="rId3"/>
            <a:extLst>
              <a:ext uri="{FF2B5EF4-FFF2-40B4-BE49-F238E27FC236}">
                <a16:creationId xmlns:a16="http://schemas.microsoft.com/office/drawing/2014/main" id="{6321198B-7962-E848-A409-C7E732D7BBB5}"/>
              </a:ext>
            </a:extLst>
          </p:cNvPr>
          <p:cNvPicPr preferRelativeResize="0"/>
          <p:nvPr/>
        </p:nvPicPr>
        <p:blipFill rotWithShape="1">
          <a:blip r:embed="rId4">
            <a:alphaModFix/>
          </a:blip>
          <a:srcRect/>
          <a:stretch/>
        </p:blipFill>
        <p:spPr>
          <a:xfrm>
            <a:off x="4930113" y="1143000"/>
            <a:ext cx="3331293" cy="3987656"/>
          </a:xfrm>
          <a:prstGeom prst="rect">
            <a:avLst/>
          </a:prstGeom>
          <a:noFill/>
          <a:ln>
            <a:noFill/>
          </a:ln>
        </p:spPr>
      </p:pic>
      <p:pic>
        <p:nvPicPr>
          <p:cNvPr id="8" name="Picture 7" descr="A picture containing drawing&#10;&#10;Description automatically generated">
            <a:extLst>
              <a:ext uri="{FF2B5EF4-FFF2-40B4-BE49-F238E27FC236}">
                <a16:creationId xmlns:a16="http://schemas.microsoft.com/office/drawing/2014/main" id="{832E37F3-2F9A-DE4B-A40E-2773DACB6A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0" name="Straight Connector 9">
            <a:extLst>
              <a:ext uri="{FF2B5EF4-FFF2-40B4-BE49-F238E27FC236}">
                <a16:creationId xmlns:a16="http://schemas.microsoft.com/office/drawing/2014/main" id="{39B3FE6B-6CDF-7842-9889-7C2B0EE62FBE}"/>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0925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55;p6">
            <a:hlinkClick r:id="rId2"/>
            <a:extLst>
              <a:ext uri="{FF2B5EF4-FFF2-40B4-BE49-F238E27FC236}">
                <a16:creationId xmlns:a16="http://schemas.microsoft.com/office/drawing/2014/main" id="{E6F4461F-6B26-C646-9DA3-3FEBBE5E3404}"/>
              </a:ext>
            </a:extLst>
          </p:cNvPr>
          <p:cNvPicPr preferRelativeResize="0"/>
          <p:nvPr/>
        </p:nvPicPr>
        <p:blipFill>
          <a:blip r:embed="rId3"/>
          <a:srcRect/>
          <a:stretch/>
        </p:blipFill>
        <p:spPr>
          <a:xfrm>
            <a:off x="496957" y="1325165"/>
            <a:ext cx="2691516" cy="3470463"/>
          </a:xfrm>
          <a:prstGeom prst="rect">
            <a:avLst/>
          </a:prstGeom>
          <a:noFill/>
          <a:ln>
            <a:noFill/>
          </a:ln>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Learning Plans</a:t>
            </a:r>
          </a:p>
        </p:txBody>
      </p:sp>
      <p:pic>
        <p:nvPicPr>
          <p:cNvPr id="11" name="Google Shape;153;p6">
            <a:hlinkClick r:id="rId4"/>
            <a:extLst>
              <a:ext uri="{FF2B5EF4-FFF2-40B4-BE49-F238E27FC236}">
                <a16:creationId xmlns:a16="http://schemas.microsoft.com/office/drawing/2014/main" id="{1A59751C-542C-6F41-B820-B8C862420567}"/>
              </a:ext>
            </a:extLst>
          </p:cNvPr>
          <p:cNvPicPr preferRelativeResize="0"/>
          <p:nvPr/>
        </p:nvPicPr>
        <p:blipFill>
          <a:blip r:embed="rId5"/>
          <a:srcRect/>
          <a:stretch/>
        </p:blipFill>
        <p:spPr>
          <a:xfrm>
            <a:off x="5997733" y="1268015"/>
            <a:ext cx="2649309" cy="3470463"/>
          </a:xfrm>
          <a:prstGeom prst="rect">
            <a:avLst/>
          </a:prstGeom>
          <a:noFill/>
          <a:ln>
            <a:noFill/>
          </a:ln>
        </p:spPr>
      </p:pic>
      <p:pic>
        <p:nvPicPr>
          <p:cNvPr id="9" name="Picture 8" descr="A picture containing drawing&#10;&#10;Description automatically generated">
            <a:extLst>
              <a:ext uri="{FF2B5EF4-FFF2-40B4-BE49-F238E27FC236}">
                <a16:creationId xmlns:a16="http://schemas.microsoft.com/office/drawing/2014/main" id="{4AFA9C51-E094-FC44-8667-B1CED123D7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E95C69E7-BF69-C541-83D5-3973E4B0D61E}"/>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pic>
        <p:nvPicPr>
          <p:cNvPr id="10" name="Google Shape;154;p6">
            <a:hlinkClick r:id="rId7"/>
            <a:extLst>
              <a:ext uri="{FF2B5EF4-FFF2-40B4-BE49-F238E27FC236}">
                <a16:creationId xmlns:a16="http://schemas.microsoft.com/office/drawing/2014/main" id="{67EE6A31-D9F2-5D4C-BDD6-647B6056E9BC}"/>
              </a:ext>
            </a:extLst>
          </p:cNvPr>
          <p:cNvPicPr preferRelativeResize="0"/>
          <p:nvPr/>
        </p:nvPicPr>
        <p:blipFill>
          <a:blip r:embed="rId8"/>
          <a:srcRect/>
          <a:stretch/>
        </p:blipFill>
        <p:spPr>
          <a:xfrm>
            <a:off x="3188473" y="1820849"/>
            <a:ext cx="2809260" cy="3261597"/>
          </a:xfrm>
          <a:prstGeom prst="rect">
            <a:avLst/>
          </a:prstGeom>
          <a:noFill/>
          <a:ln>
            <a:noFill/>
          </a:ln>
        </p:spPr>
      </p:pic>
    </p:spTree>
    <p:extLst>
      <p:ext uri="{BB962C8B-B14F-4D97-AF65-F5344CB8AC3E}">
        <p14:creationId xmlns:p14="http://schemas.microsoft.com/office/powerpoint/2010/main" val="1692544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srcRect/>
          <a:stretch/>
        </p:blipFill>
        <p:spPr bwMode="auto">
          <a:xfrm>
            <a:off x="676274" y="282845"/>
            <a:ext cx="752475" cy="61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67;p8">
            <a:hlinkClick r:id="rId3"/>
            <a:extLst>
              <a:ext uri="{FF2B5EF4-FFF2-40B4-BE49-F238E27FC236}">
                <a16:creationId xmlns:a16="http://schemas.microsoft.com/office/drawing/2014/main" id="{F3F1D068-1CD9-4F44-BD70-291DCA651326}"/>
              </a:ext>
            </a:extLst>
          </p:cNvPr>
          <p:cNvPicPr preferRelativeResize="0"/>
          <p:nvPr/>
        </p:nvPicPr>
        <p:blipFill rotWithShape="1">
          <a:blip r:embed="rId4">
            <a:alphaModFix/>
          </a:blip>
          <a:srcRect/>
          <a:stretch/>
        </p:blipFill>
        <p:spPr>
          <a:xfrm>
            <a:off x="1662319" y="138651"/>
            <a:ext cx="3666309" cy="4866198"/>
          </a:xfrm>
          <a:prstGeom prst="rect">
            <a:avLst/>
          </a:prstGeom>
          <a:noFill/>
          <a:ln>
            <a:noFill/>
          </a:ln>
        </p:spPr>
      </p:pic>
    </p:spTree>
    <p:extLst>
      <p:ext uri="{BB962C8B-B14F-4D97-AF65-F5344CB8AC3E}">
        <p14:creationId xmlns:p14="http://schemas.microsoft.com/office/powerpoint/2010/main" val="865408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pic>
        <p:nvPicPr>
          <p:cNvPr id="8" name="Google Shape;174;p9">
            <a:extLst>
              <a:ext uri="{FF2B5EF4-FFF2-40B4-BE49-F238E27FC236}">
                <a16:creationId xmlns:a16="http://schemas.microsoft.com/office/drawing/2014/main" id="{2617910A-3EB6-634B-B644-AB7E30672577}"/>
              </a:ext>
            </a:extLst>
          </p:cNvPr>
          <p:cNvPicPr preferRelativeResize="0">
            <a:picLocks noGrp="1"/>
          </p:cNvPicPr>
          <p:nvPr>
            <p:ph type="body" idx="1"/>
          </p:nvPr>
        </p:nvPicPr>
        <p:blipFill>
          <a:blip r:embed="rId2"/>
          <a:srcRect/>
          <a:stretch/>
        </p:blipFill>
        <p:spPr>
          <a:xfrm>
            <a:off x="5149562" y="1185739"/>
            <a:ext cx="2976671" cy="3851662"/>
          </a:xfrm>
          <a:prstGeom prst="rect">
            <a:avLst/>
          </a:prstGeom>
          <a:noFill/>
          <a:ln>
            <a:solidFill>
              <a:schemeClr val="tx1"/>
            </a:solidFill>
          </a:ln>
        </p:spPr>
      </p:pic>
      <p:sp>
        <p:nvSpPr>
          <p:cNvPr id="9" name="Title 1">
            <a:extLst>
              <a:ext uri="{FF2B5EF4-FFF2-40B4-BE49-F238E27FC236}">
                <a16:creationId xmlns:a16="http://schemas.microsoft.com/office/drawing/2014/main" id="{29894752-712F-594C-8CDE-D424C874806D}"/>
              </a:ext>
            </a:extLst>
          </p:cNvPr>
          <p:cNvSpPr txBox="1">
            <a:spLocks/>
          </p:cNvSpPr>
          <p:nvPr/>
        </p:nvSpPr>
        <p:spPr>
          <a:xfrm>
            <a:off x="395080" y="1412002"/>
            <a:ext cx="4359800" cy="2810135"/>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4500" dirty="0">
                <a:latin typeface="+mn-lt"/>
              </a:rPr>
              <a:t>Our elegant solution to the portability issue </a:t>
            </a:r>
            <a:r>
              <a:rPr lang="en-US" sz="4500" dirty="0">
                <a:latin typeface="+mn-lt"/>
                <a:sym typeface="Wingdings" pitchFamily="2" charset="2"/>
              </a:rPr>
              <a:t></a:t>
            </a:r>
            <a:endParaRPr lang="en-US" sz="4500" dirty="0">
              <a:latin typeface="+mn-lt"/>
            </a:endParaRPr>
          </a:p>
        </p:txBody>
      </p:sp>
      <p:pic>
        <p:nvPicPr>
          <p:cNvPr id="7" name="Picture 6" descr="A picture containing drawing&#10;&#10;Description automatically generated">
            <a:extLst>
              <a:ext uri="{FF2B5EF4-FFF2-40B4-BE49-F238E27FC236}">
                <a16:creationId xmlns:a16="http://schemas.microsoft.com/office/drawing/2014/main" id="{343D8A5F-C9DC-3C43-BEC5-4032C2636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0" name="Straight Connector 9">
            <a:extLst>
              <a:ext uri="{FF2B5EF4-FFF2-40B4-BE49-F238E27FC236}">
                <a16:creationId xmlns:a16="http://schemas.microsoft.com/office/drawing/2014/main" id="{F3472A6A-BF2A-BD4C-8B94-D19EDD5C77EC}"/>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37939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9" name="Title 1">
            <a:extLst>
              <a:ext uri="{FF2B5EF4-FFF2-40B4-BE49-F238E27FC236}">
                <a16:creationId xmlns:a16="http://schemas.microsoft.com/office/drawing/2014/main" id="{29894752-712F-594C-8CDE-D424C874806D}"/>
              </a:ext>
            </a:extLst>
          </p:cNvPr>
          <p:cNvSpPr txBox="1">
            <a:spLocks/>
          </p:cNvSpPr>
          <p:nvPr/>
        </p:nvSpPr>
        <p:spPr>
          <a:xfrm>
            <a:off x="367748" y="1223439"/>
            <a:ext cx="8408504"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500" dirty="0">
                <a:latin typeface="+mn-lt"/>
              </a:rPr>
              <a:t>Virtual Instruction</a:t>
            </a:r>
          </a:p>
        </p:txBody>
      </p:sp>
      <p:sp>
        <p:nvSpPr>
          <p:cNvPr id="10" name="Google Shape;181;p10">
            <a:extLst>
              <a:ext uri="{FF2B5EF4-FFF2-40B4-BE49-F238E27FC236}">
                <a16:creationId xmlns:a16="http://schemas.microsoft.com/office/drawing/2014/main" id="{286CCE8C-E888-1946-B00F-40ED01EC3CB4}"/>
              </a:ext>
            </a:extLst>
          </p:cNvPr>
          <p:cNvSpPr txBox="1">
            <a:spLocks noGrp="1"/>
          </p:cNvSpPr>
          <p:nvPr>
            <p:ph type="body" idx="1"/>
          </p:nvPr>
        </p:nvSpPr>
        <p:spPr>
          <a:xfrm>
            <a:off x="395080" y="2949365"/>
            <a:ext cx="8408504" cy="1143324"/>
          </a:xfrm>
          <a:prstGeom prst="rect">
            <a:avLst/>
          </a:prstGeom>
          <a:noFill/>
          <a:ln>
            <a:noFill/>
          </a:ln>
        </p:spPr>
        <p:txBody>
          <a:bodyPr spcFirstLastPara="1" wrap="square" lIns="91425" tIns="45700" rIns="91425" bIns="45700" anchor="t" anchorCtr="0">
            <a:normAutofit/>
          </a:bodyPr>
          <a:lstStyle/>
          <a:p>
            <a:pPr marL="0" lvl="0" indent="0" algn="r" rtl="0">
              <a:lnSpc>
                <a:spcPct val="112000"/>
              </a:lnSpc>
              <a:spcBef>
                <a:spcPts val="0"/>
              </a:spcBef>
              <a:spcAft>
                <a:spcPts val="0"/>
              </a:spcAft>
              <a:buClr>
                <a:schemeClr val="lt2"/>
              </a:buClr>
              <a:buSzPts val="2400"/>
              <a:buNone/>
            </a:pPr>
            <a:r>
              <a:rPr lang="en-US" sz="2400" dirty="0"/>
              <a:t>Reminder-this is not a “how to do virtual education”</a:t>
            </a:r>
          </a:p>
          <a:p>
            <a:pPr marL="0" lvl="0" indent="0" algn="r" rtl="0">
              <a:lnSpc>
                <a:spcPct val="112000"/>
              </a:lnSpc>
              <a:spcBef>
                <a:spcPts val="0"/>
              </a:spcBef>
              <a:spcAft>
                <a:spcPts val="0"/>
              </a:spcAft>
              <a:buClr>
                <a:schemeClr val="lt2"/>
              </a:buClr>
              <a:buSzPts val="2400"/>
              <a:buNone/>
            </a:pPr>
            <a:r>
              <a:rPr lang="en-US" sz="2400" dirty="0">
                <a:hlinkClick r:id="rId3"/>
              </a:rPr>
              <a:t> </a:t>
            </a:r>
            <a:r>
              <a:rPr lang="en-US" sz="2400" u="sng" dirty="0">
                <a:solidFill>
                  <a:schemeClr val="hlink"/>
                </a:solidFill>
                <a:hlinkClick r:id="rId3"/>
              </a:rPr>
              <a:t>but there is a webinar for that!</a:t>
            </a:r>
            <a:endParaRPr sz="2400" dirty="0"/>
          </a:p>
        </p:txBody>
      </p:sp>
      <p:pic>
        <p:nvPicPr>
          <p:cNvPr id="11" name="Google Shape;182;p10">
            <a:extLst>
              <a:ext uri="{FF2B5EF4-FFF2-40B4-BE49-F238E27FC236}">
                <a16:creationId xmlns:a16="http://schemas.microsoft.com/office/drawing/2014/main" id="{0D0BDE1B-B272-F34C-971E-BA41149067F6}"/>
              </a:ext>
            </a:extLst>
          </p:cNvPr>
          <p:cNvPicPr preferRelativeResize="0"/>
          <p:nvPr/>
        </p:nvPicPr>
        <p:blipFill rotWithShape="1">
          <a:blip r:embed="rId4">
            <a:alphaModFix/>
          </a:blip>
          <a:srcRect/>
          <a:stretch/>
        </p:blipFill>
        <p:spPr>
          <a:xfrm>
            <a:off x="676274" y="2643312"/>
            <a:ext cx="1038905" cy="1038905"/>
          </a:xfrm>
          <a:prstGeom prst="rect">
            <a:avLst/>
          </a:prstGeom>
          <a:noFill/>
          <a:ln>
            <a:noFill/>
          </a:ln>
        </p:spPr>
      </p:pic>
      <p:pic>
        <p:nvPicPr>
          <p:cNvPr id="13" name="Picture 12" descr="A picture containing drawing&#10;&#10;Description automatically generated">
            <a:extLst>
              <a:ext uri="{FF2B5EF4-FFF2-40B4-BE49-F238E27FC236}">
                <a16:creationId xmlns:a16="http://schemas.microsoft.com/office/drawing/2014/main" id="{6C499543-6D28-C848-8E77-871326B06C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4" name="TextBox 13">
            <a:extLst>
              <a:ext uri="{FF2B5EF4-FFF2-40B4-BE49-F238E27FC236}">
                <a16:creationId xmlns:a16="http://schemas.microsoft.com/office/drawing/2014/main" id="{E0CF71D8-97A2-7A4D-9D86-64885363978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5" name="Straight Connector 14">
            <a:extLst>
              <a:ext uri="{FF2B5EF4-FFF2-40B4-BE49-F238E27FC236}">
                <a16:creationId xmlns:a16="http://schemas.microsoft.com/office/drawing/2014/main" id="{3904CB3C-FAC7-064A-8FD3-0FCA54FF3B6B}"/>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8110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9" name="Title 1">
            <a:extLst>
              <a:ext uri="{FF2B5EF4-FFF2-40B4-BE49-F238E27FC236}">
                <a16:creationId xmlns:a16="http://schemas.microsoft.com/office/drawing/2014/main" id="{29894752-712F-594C-8CDE-D424C874806D}"/>
              </a:ext>
            </a:extLst>
          </p:cNvPr>
          <p:cNvSpPr txBox="1">
            <a:spLocks/>
          </p:cNvSpPr>
          <p:nvPr/>
        </p:nvSpPr>
        <p:spPr>
          <a:xfrm>
            <a:off x="395080" y="935772"/>
            <a:ext cx="8408504"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000" dirty="0">
                <a:latin typeface="+mn-lt"/>
              </a:rPr>
              <a:t>Know and Share the Basics</a:t>
            </a:r>
          </a:p>
        </p:txBody>
      </p:sp>
      <p:sp>
        <p:nvSpPr>
          <p:cNvPr id="12" name="Google Shape;189;g85dd74299d_0_0">
            <a:extLst>
              <a:ext uri="{FF2B5EF4-FFF2-40B4-BE49-F238E27FC236}">
                <a16:creationId xmlns:a16="http://schemas.microsoft.com/office/drawing/2014/main" id="{80D6DA5C-E252-F748-9B91-A6E60E8CA2DA}"/>
              </a:ext>
            </a:extLst>
          </p:cNvPr>
          <p:cNvSpPr txBox="1"/>
          <p:nvPr/>
        </p:nvSpPr>
        <p:spPr>
          <a:xfrm>
            <a:off x="569458" y="1736629"/>
            <a:ext cx="8234126" cy="3190177"/>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Know your </a:t>
            </a:r>
            <a:r>
              <a:rPr lang="en-US" sz="1800" b="1" dirty="0">
                <a:latin typeface="Libre Franklin"/>
                <a:ea typeface="Libre Franklin"/>
                <a:cs typeface="Libre Franklin"/>
                <a:sym typeface="Libre Franklin"/>
              </a:rPr>
              <a:t>expectations</a:t>
            </a:r>
            <a:r>
              <a:rPr lang="en-US" sz="1800" dirty="0">
                <a:latin typeface="Libre Franklin"/>
                <a:ea typeface="Libre Franklin"/>
                <a:cs typeface="Libre Franklin"/>
                <a:sym typeface="Libre Franklin"/>
              </a:rPr>
              <a:t> (including backup plan)</a:t>
            </a:r>
            <a:endParaRPr sz="1800"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Know your </a:t>
            </a:r>
            <a:r>
              <a:rPr lang="en-US" sz="1800" b="1" dirty="0">
                <a:latin typeface="Libre Franklin"/>
                <a:ea typeface="Libre Franklin"/>
                <a:cs typeface="Libre Franklin"/>
                <a:sym typeface="Libre Franklin"/>
              </a:rPr>
              <a:t>materials </a:t>
            </a:r>
            <a:endParaRPr sz="1800" dirty="0">
              <a:latin typeface="Libre Franklin"/>
              <a:ea typeface="Libre Franklin"/>
              <a:cs typeface="Libre Franklin"/>
              <a:sym typeface="Libre Franklin"/>
            </a:endParaRPr>
          </a:p>
          <a:p>
            <a:pPr lvl="0" algn="l" rtl="0">
              <a:spcBef>
                <a:spcPts val="0"/>
              </a:spcBef>
              <a:spcAft>
                <a:spcPts val="0"/>
              </a:spcAft>
            </a:pPr>
            <a:r>
              <a:rPr lang="en-US" sz="1800" dirty="0">
                <a:latin typeface="Libre Franklin"/>
                <a:ea typeface="Libre Franklin"/>
                <a:cs typeface="Libre Franklin"/>
                <a:sym typeface="Libre Franklin"/>
              </a:rPr>
              <a:t>	Delivery? Share file? Share screen?</a:t>
            </a:r>
            <a:endParaRPr sz="1800"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Know your </a:t>
            </a:r>
            <a:r>
              <a:rPr lang="en-US" sz="1800" b="1" dirty="0">
                <a:latin typeface="Libre Franklin"/>
                <a:ea typeface="Libre Franklin"/>
                <a:cs typeface="Libre Franklin"/>
                <a:sym typeface="Libre Franklin"/>
              </a:rPr>
              <a:t>student</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Know your</a:t>
            </a:r>
            <a:r>
              <a:rPr lang="en-US" sz="1800" b="1" dirty="0">
                <a:latin typeface="Libre Franklin"/>
                <a:ea typeface="Libre Franklin"/>
                <a:cs typeface="Libre Franklin"/>
                <a:sym typeface="Libre Franklin"/>
              </a:rPr>
              <a:t>self</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Share your </a:t>
            </a:r>
            <a:r>
              <a:rPr lang="en-US" sz="1800" b="1" dirty="0">
                <a:latin typeface="Libre Franklin"/>
                <a:ea typeface="Libre Franklin"/>
                <a:cs typeface="Libre Franklin"/>
                <a:sym typeface="Libre Franklin"/>
              </a:rPr>
              <a:t>voice</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Share </a:t>
            </a:r>
            <a:r>
              <a:rPr lang="en-US" sz="1800" b="1" dirty="0">
                <a:latin typeface="Libre Franklin"/>
                <a:ea typeface="Libre Franklin"/>
                <a:cs typeface="Libre Franklin"/>
                <a:sym typeface="Libre Franklin"/>
              </a:rPr>
              <a:t>text</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Share </a:t>
            </a:r>
            <a:r>
              <a:rPr lang="en-US" sz="1800" b="1" dirty="0">
                <a:latin typeface="Libre Franklin"/>
                <a:ea typeface="Libre Franklin"/>
                <a:cs typeface="Libre Franklin"/>
                <a:sym typeface="Libre Franklin"/>
              </a:rPr>
              <a:t>images</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Share </a:t>
            </a:r>
            <a:r>
              <a:rPr lang="en-US" sz="1800" b="1" dirty="0">
                <a:latin typeface="Libre Franklin"/>
                <a:ea typeface="Libre Franklin"/>
                <a:cs typeface="Libre Franklin"/>
                <a:sym typeface="Libre Franklin"/>
              </a:rPr>
              <a:t>video</a:t>
            </a:r>
            <a:endParaRPr sz="1800" b="1" dirty="0">
              <a:latin typeface="Libre Franklin"/>
              <a:ea typeface="Libre Franklin"/>
              <a:cs typeface="Libre Franklin"/>
              <a:sym typeface="Libre Franklin"/>
            </a:endParaRPr>
          </a:p>
          <a:p>
            <a:pPr marL="285750" lvl="0" indent="-285750" algn="l" rtl="0">
              <a:spcBef>
                <a:spcPts val="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Share your </a:t>
            </a:r>
            <a:r>
              <a:rPr lang="en-US" sz="1800" b="1" dirty="0">
                <a:latin typeface="Libre Franklin"/>
                <a:ea typeface="Libre Franklin"/>
                <a:cs typeface="Libre Franklin"/>
                <a:sym typeface="Libre Franklin"/>
              </a:rPr>
              <a:t>expectations and backup plans</a:t>
            </a:r>
            <a:endParaRPr sz="1800" b="1" dirty="0">
              <a:latin typeface="Libre Franklin"/>
              <a:ea typeface="Libre Franklin"/>
              <a:cs typeface="Libre Franklin"/>
              <a:sym typeface="Libre Franklin"/>
            </a:endParaRPr>
          </a:p>
        </p:txBody>
      </p:sp>
      <p:pic>
        <p:nvPicPr>
          <p:cNvPr id="7" name="Picture 6" descr="A picture containing drawing&#10;&#10;Description automatically generated">
            <a:extLst>
              <a:ext uri="{FF2B5EF4-FFF2-40B4-BE49-F238E27FC236}">
                <a16:creationId xmlns:a16="http://schemas.microsoft.com/office/drawing/2014/main" id="{657BD159-930F-7A48-A78E-4E13ECFAD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0" name="Straight Connector 9">
            <a:extLst>
              <a:ext uri="{FF2B5EF4-FFF2-40B4-BE49-F238E27FC236}">
                <a16:creationId xmlns:a16="http://schemas.microsoft.com/office/drawing/2014/main" id="{2AA86EC9-E70C-524A-A5D2-9B392576DCD4}"/>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1" name="TextBox 10">
            <a:extLst>
              <a:ext uri="{FF2B5EF4-FFF2-40B4-BE49-F238E27FC236}">
                <a16:creationId xmlns:a16="http://schemas.microsoft.com/office/drawing/2014/main" id="{D28940ED-B131-D843-A3F6-5AB4E7A20D9E}"/>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spTree>
    <p:extLst>
      <p:ext uri="{BB962C8B-B14F-4D97-AF65-F5344CB8AC3E}">
        <p14:creationId xmlns:p14="http://schemas.microsoft.com/office/powerpoint/2010/main" val="1239546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9" name="Title 1">
            <a:extLst>
              <a:ext uri="{FF2B5EF4-FFF2-40B4-BE49-F238E27FC236}">
                <a16:creationId xmlns:a16="http://schemas.microsoft.com/office/drawing/2014/main" id="{29894752-712F-594C-8CDE-D424C874806D}"/>
              </a:ext>
            </a:extLst>
          </p:cNvPr>
          <p:cNvSpPr txBox="1">
            <a:spLocks/>
          </p:cNvSpPr>
          <p:nvPr/>
        </p:nvSpPr>
        <p:spPr>
          <a:xfrm>
            <a:off x="367748" y="942729"/>
            <a:ext cx="8408504"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000" dirty="0">
                <a:latin typeface="+mn-lt"/>
              </a:rPr>
              <a:t>Class Norms Lesson</a:t>
            </a:r>
          </a:p>
        </p:txBody>
      </p:sp>
      <p:sp>
        <p:nvSpPr>
          <p:cNvPr id="12" name="Google Shape;189;g85dd74299d_0_0">
            <a:extLst>
              <a:ext uri="{FF2B5EF4-FFF2-40B4-BE49-F238E27FC236}">
                <a16:creationId xmlns:a16="http://schemas.microsoft.com/office/drawing/2014/main" id="{80D6DA5C-E252-F748-9B91-A6E60E8CA2DA}"/>
              </a:ext>
            </a:extLst>
          </p:cNvPr>
          <p:cNvSpPr txBox="1"/>
          <p:nvPr/>
        </p:nvSpPr>
        <p:spPr>
          <a:xfrm>
            <a:off x="569458" y="1736629"/>
            <a:ext cx="8234126" cy="3190177"/>
          </a:xfrm>
          <a:prstGeom prst="rect">
            <a:avLst/>
          </a:prstGeom>
          <a:noFill/>
          <a:ln>
            <a:noFill/>
          </a:ln>
        </p:spPr>
        <p:txBody>
          <a:bodyPr spcFirstLastPara="1" wrap="square" lIns="91425" tIns="91425" rIns="91425" bIns="91425" anchor="t" anchorCtr="0">
            <a:noAutofit/>
          </a:bodyPr>
          <a:lstStyle/>
          <a:p>
            <a:pPr lvl="0"/>
            <a:r>
              <a:rPr lang="en-US" sz="2200" b="1" dirty="0">
                <a:solidFill>
                  <a:schemeClr val="dk1"/>
                </a:solidFill>
                <a:latin typeface="Libre Franklin"/>
                <a:ea typeface="Libre Franklin"/>
                <a:cs typeface="Libre Franklin"/>
                <a:sym typeface="Libre Franklin"/>
              </a:rPr>
              <a:t>Clearly convey and confirm instructor expectations:</a:t>
            </a:r>
            <a:endParaRPr lang="en-US" sz="2200" dirty="0"/>
          </a:p>
          <a:p>
            <a:pPr lvl="0"/>
            <a:r>
              <a:rPr lang="en-US" sz="2200" dirty="0">
                <a:solidFill>
                  <a:schemeClr val="dk1"/>
                </a:solidFill>
                <a:latin typeface="Libre Franklin"/>
                <a:ea typeface="Libre Franklin"/>
                <a:cs typeface="Libre Franklin"/>
                <a:sym typeface="Libre Franklin"/>
              </a:rPr>
              <a:t>-Reply to message confirming availability</a:t>
            </a:r>
            <a:br>
              <a:rPr lang="en-US" sz="2200" dirty="0">
                <a:solidFill>
                  <a:schemeClr val="dk1"/>
                </a:solidFill>
                <a:latin typeface="Libre Franklin"/>
                <a:ea typeface="Libre Franklin"/>
                <a:cs typeface="Libre Franklin"/>
                <a:sym typeface="Libre Franklin"/>
              </a:rPr>
            </a:br>
            <a:r>
              <a:rPr lang="en-US" sz="2200" dirty="0">
                <a:solidFill>
                  <a:schemeClr val="dk1"/>
                </a:solidFill>
                <a:latin typeface="Libre Franklin"/>
                <a:ea typeface="Libre Franklin"/>
                <a:cs typeface="Libre Franklin"/>
                <a:sym typeface="Libre Franklin"/>
              </a:rPr>
              <a:t>-Join the meeting on time, or cancel in advance</a:t>
            </a:r>
            <a:br>
              <a:rPr lang="en-US" sz="2200" dirty="0">
                <a:solidFill>
                  <a:schemeClr val="dk1"/>
                </a:solidFill>
                <a:latin typeface="Libre Franklin"/>
                <a:ea typeface="Libre Franklin"/>
                <a:cs typeface="Libre Franklin"/>
                <a:sym typeface="Libre Franklin"/>
              </a:rPr>
            </a:br>
            <a:r>
              <a:rPr lang="en-US" sz="2200" dirty="0">
                <a:solidFill>
                  <a:schemeClr val="dk1"/>
                </a:solidFill>
                <a:latin typeface="Libre Franklin"/>
                <a:ea typeface="Libre Franklin"/>
                <a:cs typeface="Libre Franklin"/>
                <a:sym typeface="Libre Franklin"/>
              </a:rPr>
              <a:t>-Prepare a quiet space for class with a notebook, pen, and writing   surface</a:t>
            </a:r>
            <a:br>
              <a:rPr lang="en-US" sz="2200" dirty="0">
                <a:solidFill>
                  <a:schemeClr val="dk1"/>
                </a:solidFill>
                <a:latin typeface="Libre Franklin"/>
                <a:ea typeface="Libre Franklin"/>
                <a:cs typeface="Libre Franklin"/>
                <a:sym typeface="Libre Franklin"/>
              </a:rPr>
            </a:br>
            <a:r>
              <a:rPr lang="en-US" sz="2200" dirty="0">
                <a:solidFill>
                  <a:schemeClr val="dk1"/>
                </a:solidFill>
                <a:latin typeface="Libre Franklin"/>
                <a:ea typeface="Libre Franklin"/>
                <a:cs typeface="Libre Franklin"/>
                <a:sym typeface="Libre Franklin"/>
              </a:rPr>
              <a:t>-Use headphones if there are other people present</a:t>
            </a:r>
            <a:br>
              <a:rPr lang="en-US" sz="2200" dirty="0">
                <a:solidFill>
                  <a:schemeClr val="dk1"/>
                </a:solidFill>
                <a:latin typeface="Libre Franklin"/>
                <a:ea typeface="Libre Franklin"/>
                <a:cs typeface="Libre Franklin"/>
                <a:sym typeface="Libre Franklin"/>
              </a:rPr>
            </a:br>
            <a:r>
              <a:rPr lang="en-US" sz="2200" dirty="0">
                <a:solidFill>
                  <a:schemeClr val="dk1"/>
                </a:solidFill>
                <a:latin typeface="Libre Franklin"/>
                <a:ea typeface="Libre Franklin"/>
                <a:cs typeface="Libre Franklin"/>
                <a:sym typeface="Libre Franklin"/>
              </a:rPr>
              <a:t>-Sit up, wear clothes</a:t>
            </a:r>
            <a:br>
              <a:rPr lang="en-US" sz="2200" dirty="0">
                <a:solidFill>
                  <a:schemeClr val="dk1"/>
                </a:solidFill>
                <a:latin typeface="Libre Franklin"/>
                <a:ea typeface="Libre Franklin"/>
                <a:cs typeface="Libre Franklin"/>
                <a:sym typeface="Libre Franklin"/>
              </a:rPr>
            </a:br>
            <a:r>
              <a:rPr lang="en-US" sz="2200" dirty="0">
                <a:solidFill>
                  <a:schemeClr val="dk1"/>
                </a:solidFill>
                <a:latin typeface="Libre Franklin"/>
                <a:ea typeface="Libre Franklin"/>
                <a:cs typeface="Libre Franklin"/>
                <a:sym typeface="Libre Franklin"/>
              </a:rPr>
              <a:t>-Ask questions and report problems</a:t>
            </a:r>
            <a:endParaRPr lang="en-US" sz="2200" dirty="0"/>
          </a:p>
          <a:p>
            <a:pPr lvl="0"/>
            <a:r>
              <a:rPr lang="en-US" sz="2200" b="1" dirty="0">
                <a:solidFill>
                  <a:schemeClr val="dk1"/>
                </a:solidFill>
                <a:latin typeface="Libre Franklin"/>
                <a:ea typeface="Libre Franklin"/>
                <a:cs typeface="Libre Franklin"/>
                <a:sym typeface="Libre Franklin"/>
              </a:rPr>
              <a:t>Challenge: elicit student expectations</a:t>
            </a:r>
            <a:endParaRPr lang="en-US" sz="2200" dirty="0"/>
          </a:p>
        </p:txBody>
      </p:sp>
      <p:pic>
        <p:nvPicPr>
          <p:cNvPr id="7" name="Picture 6" descr="A picture containing drawing&#10;&#10;Description automatically generated">
            <a:extLst>
              <a:ext uri="{FF2B5EF4-FFF2-40B4-BE49-F238E27FC236}">
                <a16:creationId xmlns:a16="http://schemas.microsoft.com/office/drawing/2014/main" id="{605DE07B-439F-8148-AD81-78589A42A6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E9BB1627-E46C-8B46-805B-913FA57C04AE}"/>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276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pic>
        <p:nvPicPr>
          <p:cNvPr id="14" name="Content Placeholder 6">
            <a:extLst>
              <a:ext uri="{FF2B5EF4-FFF2-40B4-BE49-F238E27FC236}">
                <a16:creationId xmlns:a16="http://schemas.microsoft.com/office/drawing/2014/main" id="{47E73C32-2E59-A240-BC2C-D09AEFB6EAF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bwMode="auto">
          <a:xfrm>
            <a:off x="1632926" y="1662753"/>
            <a:ext cx="1381936" cy="195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xmlns="" val="1"/>
            </a:ext>
            <a:ext uri="{53640926-AAD7-44d8-BBD7-CCE9431645EC}">
              <a14:shadowObscured xmlns="" xmlns:a14="http://schemas.microsoft.com/office/drawing/2010/main"/>
            </a:ext>
          </a:extLst>
        </p:spPr>
      </p:pic>
      <p:pic>
        <p:nvPicPr>
          <p:cNvPr id="15" name="Content Placeholder 1">
            <a:extLst>
              <a:ext uri="{FF2B5EF4-FFF2-40B4-BE49-F238E27FC236}">
                <a16:creationId xmlns:a16="http://schemas.microsoft.com/office/drawing/2014/main" id="{8EE5F863-46E4-EA4E-8731-4C6DCCEF42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881032" y="1685732"/>
            <a:ext cx="1381936" cy="1988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1">
            <a:extLst>
              <a:ext uri="{FF2B5EF4-FFF2-40B4-BE49-F238E27FC236}">
                <a16:creationId xmlns:a16="http://schemas.microsoft.com/office/drawing/2014/main" id="{E62CB12A-BFCA-1F4A-ACFD-6C3A832BF7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51688" y="1706064"/>
            <a:ext cx="1393980" cy="1919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WHY IT MATTERS</a:t>
            </a:r>
          </a:p>
        </p:txBody>
      </p:sp>
      <p:sp>
        <p:nvSpPr>
          <p:cNvPr id="17" name="TextBox 4">
            <a:extLst>
              <a:ext uri="{FF2B5EF4-FFF2-40B4-BE49-F238E27FC236}">
                <a16:creationId xmlns:a16="http://schemas.microsoft.com/office/drawing/2014/main" id="{9D0870B9-3BD2-6241-BACB-B26BCE89CC60}"/>
              </a:ext>
            </a:extLst>
          </p:cNvPr>
          <p:cNvSpPr txBox="1">
            <a:spLocks noChangeArrowheads="1"/>
          </p:cNvSpPr>
          <p:nvPr/>
        </p:nvSpPr>
        <p:spPr bwMode="auto">
          <a:xfrm>
            <a:off x="1232452" y="3674686"/>
            <a:ext cx="212477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1200" b="1" i="1" dirty="0"/>
              <a:t>“He came from a 4th grade education background at age 16 and was able to graduate high school at 21 years old. He was the first in his family to graduate.”</a:t>
            </a:r>
            <a:endParaRPr lang="en-US" altLang="en-US" sz="1200" b="1" i="1" dirty="0"/>
          </a:p>
        </p:txBody>
      </p:sp>
      <p:sp>
        <p:nvSpPr>
          <p:cNvPr id="18" name="TextBox 2">
            <a:extLst>
              <a:ext uri="{FF2B5EF4-FFF2-40B4-BE49-F238E27FC236}">
                <a16:creationId xmlns:a16="http://schemas.microsoft.com/office/drawing/2014/main" id="{8EA06D6F-0EDB-DB4A-AFB7-9886CF967253}"/>
              </a:ext>
            </a:extLst>
          </p:cNvPr>
          <p:cNvSpPr txBox="1">
            <a:spLocks noChangeArrowheads="1"/>
          </p:cNvSpPr>
          <p:nvPr/>
        </p:nvSpPr>
        <p:spPr bwMode="auto">
          <a:xfrm>
            <a:off x="3450866" y="3697665"/>
            <a:ext cx="2246669"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1200" b="1" i="1" dirty="0"/>
              <a:t>“She graduated and received her high school diploma... I was at her graduation ceremony and I remembered when she was just a name on a long list of students.“</a:t>
            </a:r>
            <a:endParaRPr lang="en-US" altLang="en-US" sz="1200" b="1" i="1" dirty="0">
              <a:highlight>
                <a:srgbClr val="FFFF00"/>
              </a:highlight>
            </a:endParaRPr>
          </a:p>
        </p:txBody>
      </p:sp>
      <p:sp>
        <p:nvSpPr>
          <p:cNvPr id="19" name="TextBox 3">
            <a:extLst>
              <a:ext uri="{FF2B5EF4-FFF2-40B4-BE49-F238E27FC236}">
                <a16:creationId xmlns:a16="http://schemas.microsoft.com/office/drawing/2014/main" id="{674AAE1A-A95D-2E45-9DAF-D2FC36733A06}"/>
              </a:ext>
            </a:extLst>
          </p:cNvPr>
          <p:cNvSpPr txBox="1">
            <a:spLocks noChangeArrowheads="1"/>
          </p:cNvSpPr>
          <p:nvPr/>
        </p:nvSpPr>
        <p:spPr bwMode="auto">
          <a:xfrm>
            <a:off x="5431827" y="3722449"/>
            <a:ext cx="247972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200" i="1" dirty="0">
                <a:solidFill>
                  <a:srgbClr val="89CC40"/>
                </a:solidFill>
                <a:latin typeface="Arial" charset="0"/>
              </a:rPr>
              <a:t>     </a:t>
            </a:r>
            <a:r>
              <a:rPr lang="en-US" altLang="en-US" sz="1200" b="1" i="1" dirty="0">
                <a:latin typeface="Arial" charset="0"/>
              </a:rPr>
              <a:t>“He said, ‘I heard about the OSY program which has changed my life and the way I think. It’s amazing how I could see my dreams becoming a reality.’”</a:t>
            </a:r>
          </a:p>
        </p:txBody>
      </p:sp>
      <p:pic>
        <p:nvPicPr>
          <p:cNvPr id="12" name="Picture 11" descr="A picture containing drawing&#10;&#10;Description automatically generated">
            <a:extLst>
              <a:ext uri="{FF2B5EF4-FFF2-40B4-BE49-F238E27FC236}">
                <a16:creationId xmlns:a16="http://schemas.microsoft.com/office/drawing/2014/main" id="{71621604-5CBB-5540-85CC-4206356DF3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3" name="Straight Connector 12">
            <a:extLst>
              <a:ext uri="{FF2B5EF4-FFF2-40B4-BE49-F238E27FC236}">
                <a16:creationId xmlns:a16="http://schemas.microsoft.com/office/drawing/2014/main" id="{11096B53-DC69-5740-8A99-D561B65EF8C7}"/>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39988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 Virtually</a:t>
            </a:r>
          </a:p>
        </p:txBody>
      </p:sp>
      <p:pic>
        <p:nvPicPr>
          <p:cNvPr id="7" name="Google Shape;204;p12">
            <a:extLst>
              <a:ext uri="{FF2B5EF4-FFF2-40B4-BE49-F238E27FC236}">
                <a16:creationId xmlns:a16="http://schemas.microsoft.com/office/drawing/2014/main" id="{F9E7A045-C38A-364A-B165-AA025F67037B}"/>
              </a:ext>
            </a:extLst>
          </p:cNvPr>
          <p:cNvPicPr preferRelativeResize="0"/>
          <p:nvPr/>
        </p:nvPicPr>
        <p:blipFill rotWithShape="1">
          <a:blip r:embed="rId2">
            <a:alphaModFix/>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t="-2178" b="18080"/>
          <a:stretch/>
        </p:blipFill>
        <p:spPr>
          <a:xfrm>
            <a:off x="395080" y="1094361"/>
            <a:ext cx="2796236" cy="4049139"/>
          </a:xfrm>
          <a:prstGeom prst="rect">
            <a:avLst/>
          </a:prstGeom>
          <a:noFill/>
          <a:ln>
            <a:noFill/>
          </a:ln>
        </p:spPr>
      </p:pic>
      <p:sp>
        <p:nvSpPr>
          <p:cNvPr id="8" name="Google Shape;205;p12">
            <a:extLst>
              <a:ext uri="{FF2B5EF4-FFF2-40B4-BE49-F238E27FC236}">
                <a16:creationId xmlns:a16="http://schemas.microsoft.com/office/drawing/2014/main" id="{3EFEDA85-6798-3043-A35F-D95406D7D0E8}"/>
              </a:ext>
            </a:extLst>
          </p:cNvPr>
          <p:cNvSpPr txBox="1">
            <a:spLocks/>
          </p:cNvSpPr>
          <p:nvPr/>
        </p:nvSpPr>
        <p:spPr>
          <a:xfrm>
            <a:off x="3676981" y="1098102"/>
            <a:ext cx="3922643" cy="32163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spcAft>
                <a:spcPts val="200"/>
              </a:spcAft>
            </a:pPr>
            <a:r>
              <a:rPr lang="en-US" dirty="0"/>
              <a:t>Activity 2: Documenting Your Vision</a:t>
            </a:r>
          </a:p>
        </p:txBody>
      </p:sp>
      <p:pic>
        <p:nvPicPr>
          <p:cNvPr id="10" name="Google Shape;206;p12">
            <a:extLst>
              <a:ext uri="{FF2B5EF4-FFF2-40B4-BE49-F238E27FC236}">
                <a16:creationId xmlns:a16="http://schemas.microsoft.com/office/drawing/2014/main" id="{6CCB6196-60B3-B548-8D6A-72D7852CDE08}"/>
              </a:ext>
            </a:extLst>
          </p:cNvPr>
          <p:cNvPicPr preferRelativeResize="0"/>
          <p:nvPr/>
        </p:nvPicPr>
        <p:blipFill>
          <a:blip r:embed="rId4">
            <a:alphaModFix/>
          </a:blip>
          <a:stretch>
            <a:fillRect/>
          </a:stretch>
        </p:blipFill>
        <p:spPr>
          <a:xfrm>
            <a:off x="3718513" y="1605232"/>
            <a:ext cx="4789383" cy="3432178"/>
          </a:xfrm>
          <a:prstGeom prst="rect">
            <a:avLst/>
          </a:prstGeom>
          <a:noFill/>
          <a:ln>
            <a:noFill/>
          </a:ln>
        </p:spPr>
      </p:pic>
      <p:pic>
        <p:nvPicPr>
          <p:cNvPr id="9" name="Picture 8" descr="A picture containing drawing&#10;&#10;Description automatically generated">
            <a:extLst>
              <a:ext uri="{FF2B5EF4-FFF2-40B4-BE49-F238E27FC236}">
                <a16:creationId xmlns:a16="http://schemas.microsoft.com/office/drawing/2014/main" id="{9173F85B-C6E0-0D45-8F6D-4C00759C48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1" name="Straight Connector 10">
            <a:extLst>
              <a:ext uri="{FF2B5EF4-FFF2-40B4-BE49-F238E27FC236}">
                <a16:creationId xmlns:a16="http://schemas.microsoft.com/office/drawing/2014/main" id="{DCE9B285-1E9B-B44E-9BBB-873958B3938F}"/>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12437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 Virtually</a:t>
            </a:r>
          </a:p>
        </p:txBody>
      </p:sp>
      <p:pic>
        <p:nvPicPr>
          <p:cNvPr id="9" name="Google Shape;216;g85dd74299d_0_8">
            <a:extLst>
              <a:ext uri="{FF2B5EF4-FFF2-40B4-BE49-F238E27FC236}">
                <a16:creationId xmlns:a16="http://schemas.microsoft.com/office/drawing/2014/main" id="{EDFDF7B4-A491-6D45-B07F-1E7CD044CB11}"/>
              </a:ext>
            </a:extLst>
          </p:cNvPr>
          <p:cNvPicPr preferRelativeResize="0"/>
          <p:nvPr/>
        </p:nvPicPr>
        <p:blipFill>
          <a:blip r:embed="rId2">
            <a:alphaModFix/>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45780" y="1098102"/>
            <a:ext cx="2797299" cy="3729752"/>
          </a:xfrm>
          <a:prstGeom prst="rect">
            <a:avLst/>
          </a:prstGeom>
          <a:noFill/>
          <a:ln>
            <a:noFill/>
          </a:ln>
        </p:spPr>
      </p:pic>
      <p:pic>
        <p:nvPicPr>
          <p:cNvPr id="11" name="Google Shape;215;g85dd74299d_0_8">
            <a:extLst>
              <a:ext uri="{FF2B5EF4-FFF2-40B4-BE49-F238E27FC236}">
                <a16:creationId xmlns:a16="http://schemas.microsoft.com/office/drawing/2014/main" id="{6DCD25A8-11FE-C345-8981-C8A7D6AC80C3}"/>
              </a:ext>
            </a:extLst>
          </p:cNvPr>
          <p:cNvPicPr preferRelativeResize="0"/>
          <p:nvPr/>
        </p:nvPicPr>
        <p:blipFill>
          <a:blip r:embed="rId4">
            <a:alphaModFix/>
          </a:blip>
          <a:stretch>
            <a:fillRect/>
          </a:stretch>
        </p:blipFill>
        <p:spPr>
          <a:xfrm>
            <a:off x="2851644" y="1273029"/>
            <a:ext cx="5951940" cy="3195591"/>
          </a:xfrm>
          <a:prstGeom prst="rect">
            <a:avLst/>
          </a:prstGeom>
          <a:noFill/>
          <a:ln>
            <a:noFill/>
          </a:ln>
        </p:spPr>
      </p:pic>
      <p:pic>
        <p:nvPicPr>
          <p:cNvPr id="7" name="Picture 6" descr="A picture containing drawing&#10;&#10;Description automatically generated">
            <a:extLst>
              <a:ext uri="{FF2B5EF4-FFF2-40B4-BE49-F238E27FC236}">
                <a16:creationId xmlns:a16="http://schemas.microsoft.com/office/drawing/2014/main" id="{C3CBEC7D-709D-3A4B-898C-86876D991B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43129C4A-33ED-654E-BFCC-A422C5561C3C}"/>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6978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9" name="Title 1">
            <a:extLst>
              <a:ext uri="{FF2B5EF4-FFF2-40B4-BE49-F238E27FC236}">
                <a16:creationId xmlns:a16="http://schemas.microsoft.com/office/drawing/2014/main" id="{29894752-712F-594C-8CDE-D424C874806D}"/>
              </a:ext>
            </a:extLst>
          </p:cNvPr>
          <p:cNvSpPr txBox="1">
            <a:spLocks/>
          </p:cNvSpPr>
          <p:nvPr/>
        </p:nvSpPr>
        <p:spPr>
          <a:xfrm>
            <a:off x="367748" y="1559026"/>
            <a:ext cx="8408504"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500" dirty="0">
                <a:latin typeface="+mn-lt"/>
              </a:rPr>
              <a:t>FOR EXAMPLE</a:t>
            </a:r>
          </a:p>
        </p:txBody>
      </p:sp>
      <p:sp>
        <p:nvSpPr>
          <p:cNvPr id="12" name="Google Shape;223;p13">
            <a:extLst>
              <a:ext uri="{FF2B5EF4-FFF2-40B4-BE49-F238E27FC236}">
                <a16:creationId xmlns:a16="http://schemas.microsoft.com/office/drawing/2014/main" id="{007DF3A7-186B-6243-8CC5-A39D38E9860D}"/>
              </a:ext>
            </a:extLst>
          </p:cNvPr>
          <p:cNvSpPr txBox="1">
            <a:spLocks noGrp="1"/>
          </p:cNvSpPr>
          <p:nvPr>
            <p:ph type="body" idx="1"/>
          </p:nvPr>
        </p:nvSpPr>
        <p:spPr>
          <a:xfrm>
            <a:off x="553465" y="3011962"/>
            <a:ext cx="8037069" cy="1313615"/>
          </a:xfrm>
          <a:prstGeom prst="rect">
            <a:avLst/>
          </a:prstGeom>
          <a:noFill/>
          <a:ln>
            <a:noFill/>
          </a:ln>
        </p:spPr>
        <p:txBody>
          <a:bodyPr spcFirstLastPara="1" wrap="square" lIns="91425" tIns="45700" rIns="91425" bIns="45700" anchor="t" anchorCtr="0">
            <a:normAutofit/>
          </a:bodyPr>
          <a:lstStyle/>
          <a:p>
            <a:pPr marL="0" lvl="0" indent="0" algn="l" rtl="0">
              <a:lnSpc>
                <a:spcPct val="112000"/>
              </a:lnSpc>
              <a:spcBef>
                <a:spcPts val="0"/>
              </a:spcBef>
              <a:spcAft>
                <a:spcPts val="0"/>
              </a:spcAft>
              <a:buClr>
                <a:schemeClr val="lt2"/>
              </a:buClr>
              <a:buSzPts val="2400"/>
              <a:buNone/>
            </a:pPr>
            <a:r>
              <a:rPr lang="en-US" b="1" dirty="0"/>
              <a:t>Disclaimer: This is not meant to be an exact plan that you must follow, but rather an example of how to think creatively with real situations.</a:t>
            </a:r>
            <a:endParaRPr dirty="0"/>
          </a:p>
        </p:txBody>
      </p:sp>
      <p:pic>
        <p:nvPicPr>
          <p:cNvPr id="8" name="Picture 7" descr="A picture containing drawing&#10;&#10;Description automatically generated">
            <a:extLst>
              <a:ext uri="{FF2B5EF4-FFF2-40B4-BE49-F238E27FC236}">
                <a16:creationId xmlns:a16="http://schemas.microsoft.com/office/drawing/2014/main" id="{B07E019B-F6F8-3F41-A0A9-C5022BF615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0" name="TextBox 9">
            <a:extLst>
              <a:ext uri="{FF2B5EF4-FFF2-40B4-BE49-F238E27FC236}">
                <a16:creationId xmlns:a16="http://schemas.microsoft.com/office/drawing/2014/main" id="{2141B689-9161-654E-A960-268A02F925B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1" name="Straight Connector 10">
            <a:extLst>
              <a:ext uri="{FF2B5EF4-FFF2-40B4-BE49-F238E27FC236}">
                <a16:creationId xmlns:a16="http://schemas.microsoft.com/office/drawing/2014/main" id="{9F0C501C-5A8B-9345-B9EB-CEF3F46E7D46}"/>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10749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12" name="Google Shape;223;p13">
            <a:extLst>
              <a:ext uri="{FF2B5EF4-FFF2-40B4-BE49-F238E27FC236}">
                <a16:creationId xmlns:a16="http://schemas.microsoft.com/office/drawing/2014/main" id="{007DF3A7-186B-6243-8CC5-A39D38E9860D}"/>
              </a:ext>
            </a:extLst>
          </p:cNvPr>
          <p:cNvSpPr txBox="1">
            <a:spLocks noGrp="1"/>
          </p:cNvSpPr>
          <p:nvPr>
            <p:ph type="body" idx="1"/>
          </p:nvPr>
        </p:nvSpPr>
        <p:spPr>
          <a:xfrm>
            <a:off x="553465" y="1866849"/>
            <a:ext cx="4559223" cy="2705151"/>
          </a:xfrm>
          <a:prstGeom prst="rect">
            <a:avLst/>
          </a:prstGeom>
          <a:noFill/>
          <a:ln>
            <a:noFill/>
          </a:ln>
        </p:spPr>
        <p:txBody>
          <a:bodyPr spcFirstLastPara="1" wrap="square" lIns="91425" tIns="45700" rIns="91425" bIns="45700" anchor="t" anchorCtr="0">
            <a:normAutofit fontScale="77500" lnSpcReduction="20000"/>
          </a:bodyPr>
          <a:lstStyle/>
          <a:p>
            <a:pPr marL="0" lvl="0" indent="0">
              <a:lnSpc>
                <a:spcPct val="112000"/>
              </a:lnSpc>
              <a:spcBef>
                <a:spcPts val="0"/>
              </a:spcBef>
              <a:buClr>
                <a:schemeClr val="lt2"/>
              </a:buClr>
              <a:buSzPts val="2400"/>
              <a:buNone/>
            </a:pPr>
            <a:r>
              <a:rPr lang="en-US" dirty="0"/>
              <a:t>Abagail lives about an hour and a half away from you. For the past few years, she tells you she wants to graduate high school, but keeps dropping out in the fall semesters to help make money for the family. In the spring she normally moves to Florida. She has thought about trying to get her GED instead. She has some support from the head start’s family services office where her little brother attends. They will help out by allowing you to use their office space and computers in the evenings. There are GED classes nearby but are less flexible. It is October now and they usually leave in January. Since she lives far away, you can only make it out there once every two weeks at best.</a:t>
            </a:r>
            <a:endParaRPr dirty="0"/>
          </a:p>
        </p:txBody>
      </p:sp>
      <p:pic>
        <p:nvPicPr>
          <p:cNvPr id="7" name="Google Shape;231;p14">
            <a:extLst>
              <a:ext uri="{FF2B5EF4-FFF2-40B4-BE49-F238E27FC236}">
                <a16:creationId xmlns:a16="http://schemas.microsoft.com/office/drawing/2014/main" id="{F3489196-4438-384A-99BC-1E1BD8A0736B}"/>
              </a:ext>
            </a:extLst>
          </p:cNvPr>
          <p:cNvPicPr preferRelativeResize="0"/>
          <p:nvPr/>
        </p:nvPicPr>
        <p:blipFill rotWithShape="1">
          <a:blip r:embed="rId2">
            <a:alphaModFix/>
          </a:blip>
          <a:srcRect l="25883" t="6063" r="15025" b="9977"/>
          <a:stretch/>
        </p:blipFill>
        <p:spPr>
          <a:xfrm>
            <a:off x="5422788" y="1207582"/>
            <a:ext cx="3380795" cy="3547297"/>
          </a:xfrm>
          <a:prstGeom prst="rect">
            <a:avLst/>
          </a:prstGeom>
          <a:noFill/>
          <a:ln>
            <a:noFill/>
          </a:ln>
        </p:spPr>
      </p:pic>
      <p:sp>
        <p:nvSpPr>
          <p:cNvPr id="8" name="Title 1">
            <a:extLst>
              <a:ext uri="{FF2B5EF4-FFF2-40B4-BE49-F238E27FC236}">
                <a16:creationId xmlns:a16="http://schemas.microsoft.com/office/drawing/2014/main" id="{4747ABF9-C03F-E84F-A0BF-041BAF82DF90}"/>
              </a:ext>
            </a:extLst>
          </p:cNvPr>
          <p:cNvSpPr txBox="1">
            <a:spLocks/>
          </p:cNvSpPr>
          <p:nvPr/>
        </p:nvSpPr>
        <p:spPr>
          <a:xfrm>
            <a:off x="676274" y="1043940"/>
            <a:ext cx="4436414"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500" dirty="0">
                <a:latin typeface="+mn-lt"/>
              </a:rPr>
              <a:t>Abagail</a:t>
            </a:r>
          </a:p>
        </p:txBody>
      </p:sp>
      <p:pic>
        <p:nvPicPr>
          <p:cNvPr id="9" name="Picture 8" descr="A picture containing drawing&#10;&#10;Description automatically generated">
            <a:extLst>
              <a:ext uri="{FF2B5EF4-FFF2-40B4-BE49-F238E27FC236}">
                <a16:creationId xmlns:a16="http://schemas.microsoft.com/office/drawing/2014/main" id="{B840383B-AA43-9F40-85D2-D850FD89B0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C6901F58-5129-CC43-B050-B541111659FF}"/>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3" name="Straight Connector 12">
            <a:extLst>
              <a:ext uri="{FF2B5EF4-FFF2-40B4-BE49-F238E27FC236}">
                <a16:creationId xmlns:a16="http://schemas.microsoft.com/office/drawing/2014/main" id="{E0BBC96C-5DF9-4140-BC93-D54CBB21FDD4}"/>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55380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12" name="Google Shape;223;p13">
            <a:extLst>
              <a:ext uri="{FF2B5EF4-FFF2-40B4-BE49-F238E27FC236}">
                <a16:creationId xmlns:a16="http://schemas.microsoft.com/office/drawing/2014/main" id="{007DF3A7-186B-6243-8CC5-A39D38E9860D}"/>
              </a:ext>
            </a:extLst>
          </p:cNvPr>
          <p:cNvSpPr txBox="1">
            <a:spLocks noGrp="1"/>
          </p:cNvSpPr>
          <p:nvPr>
            <p:ph type="body" idx="1"/>
          </p:nvPr>
        </p:nvSpPr>
        <p:spPr>
          <a:xfrm>
            <a:off x="676274" y="1335831"/>
            <a:ext cx="7859015" cy="3490583"/>
          </a:xfrm>
          <a:prstGeom prst="rect">
            <a:avLst/>
          </a:prstGeom>
          <a:noFill/>
          <a:ln>
            <a:noFill/>
          </a:ln>
        </p:spPr>
        <p:txBody>
          <a:bodyPr spcFirstLastPara="1" wrap="square" lIns="91425" tIns="45700" rIns="91425" bIns="45700" anchor="t" anchorCtr="0">
            <a:normAutofit fontScale="85000" lnSpcReduction="20000"/>
          </a:bodyPr>
          <a:lstStyle/>
          <a:p>
            <a:pPr marL="0" lvl="0" indent="0">
              <a:spcBef>
                <a:spcPts val="0"/>
              </a:spcBef>
              <a:buNone/>
            </a:pPr>
            <a:r>
              <a:rPr lang="en-US" b="1" dirty="0">
                <a:solidFill>
                  <a:schemeClr val="dk1"/>
                </a:solidFill>
                <a:latin typeface="Libre Franklin"/>
                <a:ea typeface="Libre Franklin"/>
                <a:cs typeface="Libre Franklin"/>
                <a:sym typeface="Libre Franklin"/>
              </a:rPr>
              <a:t>Long term goal: </a:t>
            </a:r>
            <a:r>
              <a:rPr lang="en-US" dirty="0">
                <a:solidFill>
                  <a:schemeClr val="dk1"/>
                </a:solidFill>
                <a:latin typeface="Libre Franklin"/>
                <a:ea typeface="Libre Franklin"/>
                <a:cs typeface="Libre Franklin"/>
                <a:sym typeface="Libre Franklin"/>
              </a:rPr>
              <a:t>Graduate high school OR complete a GED. </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Medium term goal</a:t>
            </a:r>
            <a:r>
              <a:rPr lang="en-US" dirty="0">
                <a:solidFill>
                  <a:schemeClr val="dk1"/>
                </a:solidFill>
                <a:latin typeface="Libre Franklin"/>
                <a:ea typeface="Libre Franklin"/>
                <a:cs typeface="Libre Franklin"/>
                <a:sym typeface="Libre Franklin"/>
              </a:rPr>
              <a:t>: Begin one of those two paths. </a:t>
            </a:r>
            <a:endParaRPr lang="en-US" dirty="0"/>
          </a:p>
          <a:p>
            <a:pPr marL="0" lvl="0" indent="0">
              <a:spcBef>
                <a:spcPts val="0"/>
              </a:spcBef>
              <a:buNone/>
            </a:pPr>
            <a:r>
              <a:rPr lang="en-US" b="1" dirty="0">
                <a:solidFill>
                  <a:schemeClr val="dk1"/>
                </a:solidFill>
                <a:latin typeface="Libre Franklin"/>
                <a:ea typeface="Libre Franklin"/>
                <a:cs typeface="Libre Franklin"/>
                <a:sym typeface="Libre Franklin"/>
              </a:rPr>
              <a:t>Short term goal: </a:t>
            </a:r>
            <a:r>
              <a:rPr lang="en-US" dirty="0">
                <a:solidFill>
                  <a:schemeClr val="dk1"/>
                </a:solidFill>
                <a:latin typeface="Libre Franklin"/>
                <a:ea typeface="Libre Franklin"/>
                <a:cs typeface="Libre Franklin"/>
                <a:sym typeface="Libre Franklin"/>
              </a:rPr>
              <a:t>Weigh the pros and cons of completing a high school diploma v. GED.</a:t>
            </a:r>
            <a:endParaRPr lang="en-US" dirty="0"/>
          </a:p>
          <a:p>
            <a:pPr marL="0" lvl="0" indent="0">
              <a:spcBef>
                <a:spcPts val="0"/>
              </a:spcBef>
              <a:buNone/>
            </a:pPr>
            <a:br>
              <a:rPr lang="en-US" sz="1600" dirty="0">
                <a:solidFill>
                  <a:schemeClr val="dk1"/>
                </a:solidFill>
                <a:latin typeface="Libre Franklin"/>
                <a:ea typeface="Libre Franklin"/>
                <a:cs typeface="Libre Franklin"/>
                <a:sym typeface="Libre Franklin"/>
              </a:rPr>
            </a:br>
            <a:endParaRPr lang="en-US" sz="1600" dirty="0">
              <a:solidFill>
                <a:schemeClr val="dk1"/>
              </a:solidFill>
              <a:latin typeface="Libre Franklin"/>
              <a:ea typeface="Libre Franklin"/>
              <a:cs typeface="Libre Franklin"/>
              <a:sym typeface="Libre Franklin"/>
            </a:endParaRPr>
          </a:p>
          <a:p>
            <a:pPr marL="0" lvl="0" indent="0">
              <a:spcBef>
                <a:spcPts val="0"/>
              </a:spcBef>
              <a:buNone/>
            </a:pPr>
            <a:r>
              <a:rPr lang="en-US" b="1" u="sng" dirty="0">
                <a:solidFill>
                  <a:schemeClr val="dk1"/>
                </a:solidFill>
                <a:latin typeface="Libre Franklin"/>
                <a:ea typeface="Libre Franklin"/>
                <a:cs typeface="Libre Franklin"/>
                <a:sym typeface="Libre Franklin"/>
              </a:rPr>
              <a:t>Plan: </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Class 1 -&gt; Activity 1</a:t>
            </a:r>
            <a:r>
              <a:rPr lang="en-US" dirty="0">
                <a:solidFill>
                  <a:schemeClr val="dk1"/>
                </a:solidFill>
                <a:latin typeface="Libre Franklin"/>
                <a:ea typeface="Libre Franklin"/>
                <a:cs typeface="Libre Franklin"/>
                <a:sym typeface="Libre Franklin"/>
              </a:rPr>
              <a:t>: to get the mindset going and maybe create a pro/con list of what would be the best steps for her.  </a:t>
            </a:r>
            <a:br>
              <a:rPr lang="en-US" dirty="0">
                <a:solidFill>
                  <a:schemeClr val="dk1"/>
                </a:solidFill>
                <a:latin typeface="Libre Franklin"/>
                <a:ea typeface="Libre Franklin"/>
                <a:cs typeface="Libre Franklin"/>
                <a:sym typeface="Libre Franklin"/>
              </a:rPr>
            </a:br>
            <a:r>
              <a:rPr lang="en-US" dirty="0">
                <a:solidFill>
                  <a:schemeClr val="dk1"/>
                </a:solidFill>
                <a:latin typeface="Libre Franklin"/>
                <a:ea typeface="Libre Franklin"/>
                <a:cs typeface="Libre Franklin"/>
                <a:sym typeface="Libre Franklin"/>
              </a:rPr>
              <a:t>[Don’t forget to write in </a:t>
            </a:r>
            <a:r>
              <a:rPr lang="en-US" u="sng" dirty="0">
                <a:solidFill>
                  <a:schemeClr val="dk1"/>
                </a:solidFill>
                <a:latin typeface="Libre Franklin"/>
                <a:ea typeface="Libre Franklin"/>
                <a:cs typeface="Libre Franklin"/>
                <a:sym typeface="Libre Franklin"/>
              </a:rPr>
              <a:t>your contact information </a:t>
            </a:r>
            <a:r>
              <a:rPr lang="en-US" dirty="0">
                <a:solidFill>
                  <a:schemeClr val="dk1"/>
                </a:solidFill>
                <a:latin typeface="Libre Franklin"/>
                <a:ea typeface="Libre Franklin"/>
                <a:cs typeface="Libre Franklin"/>
                <a:sym typeface="Libre Franklin"/>
              </a:rPr>
              <a:t>in the back of the book!] </a:t>
            </a:r>
            <a:endParaRPr lang="en-US" dirty="0"/>
          </a:p>
          <a:p>
            <a:pPr marL="0" lvl="0" indent="0">
              <a:spcBef>
                <a:spcPts val="0"/>
              </a:spcBef>
              <a:buNone/>
            </a:pPr>
            <a:r>
              <a:rPr lang="en-US" b="1" dirty="0">
                <a:solidFill>
                  <a:schemeClr val="dk1"/>
                </a:solidFill>
                <a:latin typeface="Libre Franklin"/>
                <a:ea typeface="Libre Franklin"/>
                <a:cs typeface="Libre Franklin"/>
                <a:sym typeface="Libre Franklin"/>
              </a:rPr>
              <a:t>Class 2 -&gt; Activity 3&amp;4</a:t>
            </a:r>
            <a:r>
              <a:rPr lang="en-US" dirty="0">
                <a:solidFill>
                  <a:schemeClr val="dk1"/>
                </a:solidFill>
                <a:latin typeface="Libre Franklin"/>
                <a:ea typeface="Libre Franklin"/>
                <a:cs typeface="Libre Franklin"/>
                <a:sym typeface="Libre Franklin"/>
              </a:rPr>
              <a:t>: Once it is established if she will get a GED or high school diploma, work through these lessons (two may be combined for time crunch). For this student it is </a:t>
            </a:r>
            <a:r>
              <a:rPr lang="en-US" u="sng" dirty="0">
                <a:solidFill>
                  <a:schemeClr val="dk1"/>
                </a:solidFill>
                <a:latin typeface="Libre Franklin"/>
                <a:ea typeface="Libre Franklin"/>
                <a:cs typeface="Libre Franklin"/>
                <a:sym typeface="Libre Franklin"/>
              </a:rPr>
              <a:t>very important that you do Activity 4 to help her work through identifying Setbacks and Helpers as well as What is/is not in my control</a:t>
            </a:r>
            <a:r>
              <a:rPr lang="en-US" dirty="0">
                <a:solidFill>
                  <a:schemeClr val="dk1"/>
                </a:solidFill>
                <a:latin typeface="Libre Franklin"/>
                <a:ea typeface="Libre Franklin"/>
                <a:cs typeface="Libre Franklin"/>
                <a:sym typeface="Libre Franklin"/>
              </a:rPr>
              <a:t>.  </a:t>
            </a:r>
            <a:endParaRPr lang="en-US" dirty="0"/>
          </a:p>
          <a:p>
            <a:pPr marL="0" lvl="0" indent="0">
              <a:spcBef>
                <a:spcPts val="0"/>
              </a:spcBef>
              <a:buNone/>
            </a:pPr>
            <a:r>
              <a:rPr lang="en-US" b="1" dirty="0">
                <a:solidFill>
                  <a:schemeClr val="dk1"/>
                </a:solidFill>
                <a:latin typeface="Libre Franklin"/>
                <a:ea typeface="Libre Franklin"/>
                <a:cs typeface="Libre Franklin"/>
                <a:sym typeface="Libre Franklin"/>
              </a:rPr>
              <a:t>Class 3 -&gt; </a:t>
            </a:r>
            <a:r>
              <a:rPr lang="en-US" dirty="0">
                <a:solidFill>
                  <a:schemeClr val="dk1"/>
                </a:solidFill>
                <a:latin typeface="Libre Franklin"/>
                <a:ea typeface="Libre Franklin"/>
                <a:cs typeface="Libre Franklin"/>
                <a:sym typeface="Libre Franklin"/>
              </a:rPr>
              <a:t>[Abagail moves back to FL. The Florida program picks up where you left off.]: Activity 5</a:t>
            </a:r>
          </a:p>
          <a:p>
            <a:pPr marL="0" lvl="0" indent="0">
              <a:spcBef>
                <a:spcPts val="0"/>
              </a:spcBef>
              <a:buNone/>
            </a:pPr>
            <a:r>
              <a:rPr lang="en-US" b="1" dirty="0">
                <a:solidFill>
                  <a:schemeClr val="dk1"/>
                </a:solidFill>
                <a:latin typeface="Libre Franklin"/>
                <a:ea typeface="Libre Franklin"/>
                <a:cs typeface="Libre Franklin"/>
                <a:sym typeface="Libre Franklin"/>
              </a:rPr>
              <a:t>Class 4 -&gt; </a:t>
            </a:r>
            <a:r>
              <a:rPr lang="en-US" dirty="0">
                <a:solidFill>
                  <a:schemeClr val="dk1"/>
                </a:solidFill>
                <a:latin typeface="Libre Franklin"/>
                <a:ea typeface="Libre Franklin"/>
                <a:cs typeface="Libre Franklin"/>
                <a:sym typeface="Libre Franklin"/>
              </a:rPr>
              <a:t>go back to Activity 2. </a:t>
            </a:r>
            <a:endParaRPr lang="en-US" dirty="0"/>
          </a:p>
        </p:txBody>
      </p:sp>
      <p:pic>
        <p:nvPicPr>
          <p:cNvPr id="7" name="Picture 6" descr="A picture containing drawing&#10;&#10;Description automatically generated">
            <a:extLst>
              <a:ext uri="{FF2B5EF4-FFF2-40B4-BE49-F238E27FC236}">
                <a16:creationId xmlns:a16="http://schemas.microsoft.com/office/drawing/2014/main" id="{8FE99065-4BC0-E74B-9091-6F6055D3C0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8" name="TextBox 7">
            <a:extLst>
              <a:ext uri="{FF2B5EF4-FFF2-40B4-BE49-F238E27FC236}">
                <a16:creationId xmlns:a16="http://schemas.microsoft.com/office/drawing/2014/main" id="{638E0932-D7DB-B043-AC03-01CFFC7DE59C}"/>
              </a:ext>
            </a:extLst>
          </p:cNvPr>
          <p:cNvSpPr txBox="1"/>
          <p:nvPr/>
        </p:nvSpPr>
        <p:spPr>
          <a:xfrm>
            <a:off x="395080" y="4699456"/>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0" name="Straight Connector 9">
            <a:extLst>
              <a:ext uri="{FF2B5EF4-FFF2-40B4-BE49-F238E27FC236}">
                <a16:creationId xmlns:a16="http://schemas.microsoft.com/office/drawing/2014/main" id="{5BC61561-1FDA-A643-A3A2-8B035B5FB4C2}"/>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25336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pic>
        <p:nvPicPr>
          <p:cNvPr id="8" name="Google Shape;243;p16">
            <a:hlinkClick r:id="rId2"/>
            <a:extLst>
              <a:ext uri="{FF2B5EF4-FFF2-40B4-BE49-F238E27FC236}">
                <a16:creationId xmlns:a16="http://schemas.microsoft.com/office/drawing/2014/main" id="{DBEB0C47-43AE-EC4F-9339-2089CCC91747}"/>
              </a:ext>
            </a:extLst>
          </p:cNvPr>
          <p:cNvPicPr preferRelativeResize="0"/>
          <p:nvPr/>
        </p:nvPicPr>
        <p:blipFill rotWithShape="1">
          <a:blip r:embed="rId3">
            <a:alphaModFix/>
          </a:blip>
          <a:srcRect/>
          <a:stretch/>
        </p:blipFill>
        <p:spPr>
          <a:xfrm>
            <a:off x="1142502" y="924577"/>
            <a:ext cx="6482799" cy="3967162"/>
          </a:xfrm>
          <a:prstGeom prst="rect">
            <a:avLst/>
          </a:prstGeom>
          <a:noFill/>
          <a:ln>
            <a:noFill/>
          </a:ln>
        </p:spPr>
      </p:pic>
      <p:pic>
        <p:nvPicPr>
          <p:cNvPr id="5" name="Picture 4" descr="A picture containing drawing&#10;&#10;Description automatically generated">
            <a:extLst>
              <a:ext uri="{FF2B5EF4-FFF2-40B4-BE49-F238E27FC236}">
                <a16:creationId xmlns:a16="http://schemas.microsoft.com/office/drawing/2014/main" id="{5582BB4B-DCC7-9642-AEF9-E72122F885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Tree>
    <p:extLst>
      <p:ext uri="{BB962C8B-B14F-4D97-AF65-F5344CB8AC3E}">
        <p14:creationId xmlns:p14="http://schemas.microsoft.com/office/powerpoint/2010/main" val="1333605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pic>
        <p:nvPicPr>
          <p:cNvPr id="5" name="Google Shape;249;p17">
            <a:hlinkClick r:id="rId2"/>
            <a:extLst>
              <a:ext uri="{FF2B5EF4-FFF2-40B4-BE49-F238E27FC236}">
                <a16:creationId xmlns:a16="http://schemas.microsoft.com/office/drawing/2014/main" id="{558A1132-75FC-AA4D-8796-029919159EC4}"/>
              </a:ext>
            </a:extLst>
          </p:cNvPr>
          <p:cNvPicPr preferRelativeResize="0"/>
          <p:nvPr/>
        </p:nvPicPr>
        <p:blipFill rotWithShape="1">
          <a:blip r:embed="rId3">
            <a:alphaModFix/>
          </a:blip>
          <a:srcRect/>
          <a:stretch/>
        </p:blipFill>
        <p:spPr>
          <a:xfrm>
            <a:off x="787180" y="1210865"/>
            <a:ext cx="7704814" cy="4060849"/>
          </a:xfrm>
          <a:prstGeom prst="rect">
            <a:avLst/>
          </a:prstGeom>
          <a:noFill/>
          <a:ln>
            <a:noFill/>
          </a:ln>
        </p:spPr>
      </p:pic>
      <p:pic>
        <p:nvPicPr>
          <p:cNvPr id="8" name="Picture 7" descr="A picture containing drawing&#10;&#10;Description automatically generated">
            <a:extLst>
              <a:ext uri="{FF2B5EF4-FFF2-40B4-BE49-F238E27FC236}">
                <a16:creationId xmlns:a16="http://schemas.microsoft.com/office/drawing/2014/main" id="{BD90BB5A-D62E-434F-8D7B-87B485A8A2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extBox 8">
            <a:extLst>
              <a:ext uri="{FF2B5EF4-FFF2-40B4-BE49-F238E27FC236}">
                <a16:creationId xmlns:a16="http://schemas.microsoft.com/office/drawing/2014/main" id="{61EF035B-5FAB-AD44-BD3B-A319E7CECDDF}"/>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0" name="Straight Connector 9">
            <a:extLst>
              <a:ext uri="{FF2B5EF4-FFF2-40B4-BE49-F238E27FC236}">
                <a16:creationId xmlns:a16="http://schemas.microsoft.com/office/drawing/2014/main" id="{BFDFC626-9575-9047-A98F-DD6A4AEDA6AC}"/>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96286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12" name="Google Shape;223;p13">
            <a:extLst>
              <a:ext uri="{FF2B5EF4-FFF2-40B4-BE49-F238E27FC236}">
                <a16:creationId xmlns:a16="http://schemas.microsoft.com/office/drawing/2014/main" id="{007DF3A7-186B-6243-8CC5-A39D38E9860D}"/>
              </a:ext>
            </a:extLst>
          </p:cNvPr>
          <p:cNvSpPr txBox="1">
            <a:spLocks noGrp="1"/>
          </p:cNvSpPr>
          <p:nvPr>
            <p:ph type="body" idx="1"/>
          </p:nvPr>
        </p:nvSpPr>
        <p:spPr>
          <a:xfrm>
            <a:off x="553465" y="1866849"/>
            <a:ext cx="5481575" cy="2705151"/>
          </a:xfrm>
          <a:prstGeom prst="rect">
            <a:avLst/>
          </a:prstGeom>
          <a:noFill/>
          <a:ln>
            <a:noFill/>
          </a:ln>
        </p:spPr>
        <p:txBody>
          <a:bodyPr spcFirstLastPara="1" wrap="square" lIns="91425" tIns="45700" rIns="91425" bIns="45700" anchor="t" anchorCtr="0">
            <a:normAutofit fontScale="92500" lnSpcReduction="20000"/>
          </a:bodyPr>
          <a:lstStyle/>
          <a:p>
            <a:pPr marL="0" lvl="0" indent="0">
              <a:lnSpc>
                <a:spcPct val="103000"/>
              </a:lnSpc>
              <a:spcBef>
                <a:spcPts val="0"/>
              </a:spcBef>
              <a:buSzPts val="2400"/>
              <a:buNone/>
            </a:pPr>
            <a:r>
              <a:rPr lang="en-US" dirty="0"/>
              <a:t>After meeting with a parent, you are going around the camp to see if anyone is new and you meet </a:t>
            </a:r>
            <a:r>
              <a:rPr lang="en-US" dirty="0" err="1"/>
              <a:t>Kebin</a:t>
            </a:r>
            <a:r>
              <a:rPr lang="en-US" dirty="0"/>
              <a:t>. He is a 20-year-old OSY and was born in Georgia but was raised most of his life in Guatemala. </a:t>
            </a:r>
            <a:r>
              <a:rPr lang="en-US" dirty="0" err="1"/>
              <a:t>Kebin</a:t>
            </a:r>
            <a:r>
              <a:rPr lang="en-US" dirty="0"/>
              <a:t> says he wants to get his driver's license and will be here until the end of June (it is currently February).  He lives at a camp that might be hard to use as his permanent address.  The camp he lives at  receives summer English classes, this spring you have some time to pop by for a few classes. He seems skeptical about school, so you don’t want to start off with a 7-week class plan.</a:t>
            </a:r>
          </a:p>
        </p:txBody>
      </p:sp>
      <p:sp>
        <p:nvSpPr>
          <p:cNvPr id="8" name="Title 1">
            <a:extLst>
              <a:ext uri="{FF2B5EF4-FFF2-40B4-BE49-F238E27FC236}">
                <a16:creationId xmlns:a16="http://schemas.microsoft.com/office/drawing/2014/main" id="{4747ABF9-C03F-E84F-A0BF-041BAF82DF90}"/>
              </a:ext>
            </a:extLst>
          </p:cNvPr>
          <p:cNvSpPr txBox="1">
            <a:spLocks/>
          </p:cNvSpPr>
          <p:nvPr/>
        </p:nvSpPr>
        <p:spPr>
          <a:xfrm>
            <a:off x="676274" y="1043940"/>
            <a:ext cx="5295156"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500" dirty="0" err="1">
                <a:latin typeface="+mn-lt"/>
              </a:rPr>
              <a:t>Kebin</a:t>
            </a:r>
            <a:endParaRPr lang="en-US" sz="4500" dirty="0">
              <a:latin typeface="+mn-lt"/>
            </a:endParaRPr>
          </a:p>
        </p:txBody>
      </p:sp>
      <p:pic>
        <p:nvPicPr>
          <p:cNvPr id="9" name="Google Shape;257;p18">
            <a:extLst>
              <a:ext uri="{FF2B5EF4-FFF2-40B4-BE49-F238E27FC236}">
                <a16:creationId xmlns:a16="http://schemas.microsoft.com/office/drawing/2014/main" id="{5FEE0EAD-6ADD-9B42-899F-69DD6311B727}"/>
              </a:ext>
            </a:extLst>
          </p:cNvPr>
          <p:cNvPicPr preferRelativeResize="0"/>
          <p:nvPr/>
        </p:nvPicPr>
        <p:blipFill rotWithShape="1">
          <a:blip r:embed="rId2">
            <a:alphaModFix/>
          </a:blip>
          <a:srcRect l="21020" t="27602" r="10059" b="34215"/>
          <a:stretch/>
        </p:blipFill>
        <p:spPr>
          <a:xfrm rot="5400000">
            <a:off x="5730643" y="2012416"/>
            <a:ext cx="3375848" cy="1653871"/>
          </a:xfrm>
          <a:prstGeom prst="rect">
            <a:avLst/>
          </a:prstGeom>
          <a:noFill/>
          <a:ln>
            <a:noFill/>
          </a:ln>
        </p:spPr>
      </p:pic>
      <p:pic>
        <p:nvPicPr>
          <p:cNvPr id="11" name="Picture 10" descr="A picture containing drawing&#10;&#10;Description automatically generated">
            <a:extLst>
              <a:ext uri="{FF2B5EF4-FFF2-40B4-BE49-F238E27FC236}">
                <a16:creationId xmlns:a16="http://schemas.microsoft.com/office/drawing/2014/main" id="{BB045890-0A03-124F-A3FE-64972ED3D2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3" name="TextBox 12">
            <a:extLst>
              <a:ext uri="{FF2B5EF4-FFF2-40B4-BE49-F238E27FC236}">
                <a16:creationId xmlns:a16="http://schemas.microsoft.com/office/drawing/2014/main" id="{01D04B7D-3A32-A943-A933-02F7C0BFAD39}"/>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4" name="Straight Connector 13">
            <a:extLst>
              <a:ext uri="{FF2B5EF4-FFF2-40B4-BE49-F238E27FC236}">
                <a16:creationId xmlns:a16="http://schemas.microsoft.com/office/drawing/2014/main" id="{6FB078DD-4413-FC4E-AE27-918795820A33}"/>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61630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12" name="Google Shape;223;p13">
            <a:extLst>
              <a:ext uri="{FF2B5EF4-FFF2-40B4-BE49-F238E27FC236}">
                <a16:creationId xmlns:a16="http://schemas.microsoft.com/office/drawing/2014/main" id="{007DF3A7-186B-6243-8CC5-A39D38E9860D}"/>
              </a:ext>
            </a:extLst>
          </p:cNvPr>
          <p:cNvSpPr txBox="1">
            <a:spLocks noGrp="1"/>
          </p:cNvSpPr>
          <p:nvPr>
            <p:ph type="body" idx="1"/>
          </p:nvPr>
        </p:nvSpPr>
        <p:spPr>
          <a:xfrm>
            <a:off x="501429" y="1137791"/>
            <a:ext cx="8093931" cy="3720453"/>
          </a:xfrm>
          <a:prstGeom prst="rect">
            <a:avLst/>
          </a:prstGeom>
          <a:noFill/>
          <a:ln>
            <a:noFill/>
          </a:ln>
        </p:spPr>
        <p:txBody>
          <a:bodyPr spcFirstLastPara="1" wrap="square" lIns="91425" tIns="45700" rIns="91425" bIns="45700" anchor="t" anchorCtr="0">
            <a:normAutofit fontScale="70000" lnSpcReduction="20000"/>
          </a:bodyPr>
          <a:lstStyle/>
          <a:p>
            <a:pPr marL="0" lvl="0" indent="0">
              <a:spcBef>
                <a:spcPts val="0"/>
              </a:spcBef>
              <a:buNone/>
            </a:pPr>
            <a:r>
              <a:rPr lang="en-US" b="1" dirty="0">
                <a:solidFill>
                  <a:schemeClr val="dk1"/>
                </a:solidFill>
                <a:latin typeface="Libre Franklin"/>
                <a:ea typeface="Libre Franklin"/>
                <a:cs typeface="Libre Franklin"/>
                <a:sym typeface="Libre Franklin"/>
              </a:rPr>
              <a:t>Long term: </a:t>
            </a:r>
            <a:r>
              <a:rPr lang="en-US" dirty="0">
                <a:solidFill>
                  <a:schemeClr val="dk1"/>
                </a:solidFill>
                <a:latin typeface="Libre Franklin"/>
                <a:ea typeface="Libre Franklin"/>
                <a:cs typeface="Libre Franklin"/>
                <a:sym typeface="Libre Franklin"/>
              </a:rPr>
              <a:t>Get driver’s license </a:t>
            </a:r>
          </a:p>
          <a:p>
            <a:pPr marL="0" lvl="0" indent="0">
              <a:spcBef>
                <a:spcPts val="0"/>
              </a:spcBef>
              <a:buNone/>
            </a:pPr>
            <a:r>
              <a:rPr lang="en-US" b="1" dirty="0">
                <a:solidFill>
                  <a:schemeClr val="dk1"/>
                </a:solidFill>
                <a:latin typeface="Libre Franklin"/>
                <a:ea typeface="Libre Franklin"/>
                <a:cs typeface="Libre Franklin"/>
                <a:sym typeface="Libre Franklin"/>
              </a:rPr>
              <a:t>Medium term: </a:t>
            </a:r>
            <a:r>
              <a:rPr lang="en-US" dirty="0">
                <a:solidFill>
                  <a:schemeClr val="dk1"/>
                </a:solidFill>
                <a:latin typeface="Libre Franklin"/>
                <a:ea typeface="Libre Franklin"/>
                <a:cs typeface="Libre Franklin"/>
                <a:sym typeface="Libre Franklin"/>
              </a:rPr>
              <a:t>Pass permit test </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Short term: </a:t>
            </a:r>
            <a:r>
              <a:rPr lang="en-US" dirty="0">
                <a:solidFill>
                  <a:schemeClr val="dk1"/>
                </a:solidFill>
                <a:latin typeface="Libre Franklin"/>
                <a:ea typeface="Libre Franklin"/>
                <a:cs typeface="Libre Franklin"/>
                <a:sym typeface="Libre Franklin"/>
              </a:rPr>
              <a:t>Figure out what paperwork he will need to apply </a:t>
            </a:r>
            <a:br>
              <a:rPr lang="en-US" dirty="0">
                <a:solidFill>
                  <a:schemeClr val="dk1"/>
                </a:solidFill>
                <a:latin typeface="Libre Franklin"/>
                <a:ea typeface="Libre Franklin"/>
                <a:cs typeface="Libre Franklin"/>
                <a:sym typeface="Libre Franklin"/>
              </a:rPr>
            </a:br>
            <a:endParaRPr lang="en-US" dirty="0">
              <a:solidFill>
                <a:schemeClr val="dk1"/>
              </a:solidFill>
              <a:latin typeface="Libre Franklin"/>
              <a:ea typeface="Libre Franklin"/>
              <a:cs typeface="Libre Franklin"/>
              <a:sym typeface="Libre Franklin"/>
            </a:endParaRPr>
          </a:p>
          <a:p>
            <a:pPr marL="0" lvl="0" indent="0">
              <a:spcBef>
                <a:spcPts val="0"/>
              </a:spcBef>
              <a:buNone/>
            </a:pPr>
            <a:r>
              <a:rPr lang="en-US" b="1" u="sng" dirty="0">
                <a:solidFill>
                  <a:schemeClr val="dk1"/>
                </a:solidFill>
                <a:latin typeface="Libre Franklin"/>
                <a:ea typeface="Libre Franklin"/>
                <a:cs typeface="Libre Franklin"/>
                <a:sym typeface="Libre Franklin"/>
              </a:rPr>
              <a:t>Plan: </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Class 1 -&gt; Combine Activities 2-3</a:t>
            </a:r>
            <a:r>
              <a:rPr lang="en-US" dirty="0">
                <a:solidFill>
                  <a:schemeClr val="dk1"/>
                </a:solidFill>
                <a:latin typeface="Libre Franklin"/>
                <a:ea typeface="Libre Franklin"/>
                <a:cs typeface="Libre Franklin"/>
                <a:sym typeface="Libre Franklin"/>
              </a:rPr>
              <a:t>: Since you know what the goal is, help student to understand goal planning and the importance of writing it down. Write your contact information in the back of his book. </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Class 2 -&gt;Combine Activities 5&amp;6:</a:t>
            </a:r>
            <a:r>
              <a:rPr lang="en-US" dirty="0">
                <a:solidFill>
                  <a:schemeClr val="dk1"/>
                </a:solidFill>
                <a:latin typeface="Libre Franklin"/>
                <a:ea typeface="Libre Franklin"/>
                <a:cs typeface="Libre Franklin"/>
                <a:sym typeface="Libre Franklin"/>
              </a:rPr>
              <a:t> In Activity 5, maybe choose the shorter reading, since the student is not enthusiastic about school.</a:t>
            </a: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Class 3 -&gt; </a:t>
            </a:r>
            <a:r>
              <a:rPr lang="en-US" dirty="0">
                <a:solidFill>
                  <a:schemeClr val="dk1"/>
                </a:solidFill>
                <a:latin typeface="Libre Franklin"/>
                <a:ea typeface="Libre Franklin"/>
                <a:cs typeface="Libre Franklin"/>
                <a:sym typeface="Libre Franklin"/>
              </a:rPr>
              <a:t>You go out to his camp but can’t find </a:t>
            </a:r>
            <a:r>
              <a:rPr lang="en-US" dirty="0" err="1">
                <a:solidFill>
                  <a:schemeClr val="dk1"/>
                </a:solidFill>
                <a:latin typeface="Libre Franklin"/>
                <a:ea typeface="Libre Franklin"/>
                <a:cs typeface="Libre Franklin"/>
                <a:sym typeface="Libre Franklin"/>
              </a:rPr>
              <a:t>Kebin</a:t>
            </a:r>
            <a:r>
              <a:rPr lang="en-US" dirty="0">
                <a:solidFill>
                  <a:schemeClr val="dk1"/>
                </a:solidFill>
                <a:latin typeface="Libre Franklin"/>
                <a:ea typeface="Libre Franklin"/>
                <a:cs typeface="Libre Franklin"/>
                <a:sym typeface="Libre Franklin"/>
              </a:rPr>
              <a:t> or reach him by phone. Others at camp don’t seem to know here he went. Since you put your name and contact information in his book, KY MEP calls you and you are able to let them know what you have done. </a:t>
            </a:r>
          </a:p>
          <a:p>
            <a:pPr marL="0" lvl="0" indent="0">
              <a:spcBef>
                <a:spcPts val="0"/>
              </a:spcBef>
              <a:buNone/>
            </a:pPr>
            <a:r>
              <a:rPr lang="en-US" b="1" dirty="0">
                <a:solidFill>
                  <a:schemeClr val="dk1"/>
                </a:solidFill>
                <a:latin typeface="Libre Franklin"/>
                <a:ea typeface="Libre Franklin"/>
                <a:cs typeface="Libre Franklin"/>
                <a:sym typeface="Libre Franklin"/>
              </a:rPr>
              <a:t>Class 3 -&gt;</a:t>
            </a:r>
            <a:r>
              <a:rPr lang="en-US" dirty="0">
                <a:solidFill>
                  <a:schemeClr val="dk1"/>
                </a:solidFill>
                <a:latin typeface="Libre Franklin"/>
                <a:ea typeface="Libre Franklin"/>
                <a:cs typeface="Libre Franklin"/>
                <a:sym typeface="Libre Franklin"/>
              </a:rPr>
              <a:t>  </a:t>
            </a:r>
            <a:r>
              <a:rPr lang="en-US" b="1" dirty="0">
                <a:solidFill>
                  <a:schemeClr val="dk1"/>
                </a:solidFill>
                <a:latin typeface="Libre Franklin"/>
                <a:ea typeface="Libre Franklin"/>
                <a:cs typeface="Libre Franklin"/>
                <a:sym typeface="Libre Franklin"/>
              </a:rPr>
              <a:t>activity 4 </a:t>
            </a:r>
            <a:r>
              <a:rPr lang="en-US" dirty="0">
                <a:solidFill>
                  <a:schemeClr val="dk1"/>
                </a:solidFill>
                <a:latin typeface="Libre Franklin"/>
                <a:ea typeface="Libre Franklin"/>
                <a:cs typeface="Libre Franklin"/>
                <a:sym typeface="Libre Franklin"/>
              </a:rPr>
              <a:t>since it is almost inevitable that there will be a setback or unexpected challenge/to establish some more accountability check ins. </a:t>
            </a:r>
          </a:p>
          <a:p>
            <a:pPr marL="0" lvl="0" indent="0">
              <a:spcBef>
                <a:spcPts val="0"/>
              </a:spcBef>
              <a:buNone/>
            </a:pPr>
            <a:r>
              <a:rPr lang="en-US" b="1" dirty="0">
                <a:solidFill>
                  <a:schemeClr val="dk1"/>
                </a:solidFill>
                <a:latin typeface="Libre Franklin"/>
                <a:ea typeface="Libre Franklin"/>
                <a:cs typeface="Libre Franklin"/>
                <a:sym typeface="Libre Franklin"/>
              </a:rPr>
              <a:t>Class 4 -</a:t>
            </a:r>
            <a:r>
              <a:rPr lang="en-US" dirty="0">
                <a:solidFill>
                  <a:schemeClr val="dk1"/>
                </a:solidFill>
                <a:latin typeface="Libre Franklin"/>
                <a:ea typeface="Libre Franklin"/>
                <a:cs typeface="Libre Franklin"/>
                <a:sym typeface="Libre Franklin"/>
              </a:rPr>
              <a:t>&gt;  </a:t>
            </a:r>
            <a:r>
              <a:rPr lang="en-US" b="1" dirty="0">
                <a:solidFill>
                  <a:schemeClr val="dk1"/>
                </a:solidFill>
                <a:latin typeface="Libre Franklin"/>
                <a:ea typeface="Libre Franklin"/>
                <a:cs typeface="Libre Franklin"/>
                <a:sym typeface="Libre Franklin"/>
              </a:rPr>
              <a:t>activity 1</a:t>
            </a:r>
            <a:r>
              <a:rPr lang="en-US" dirty="0">
                <a:solidFill>
                  <a:schemeClr val="dk1"/>
                </a:solidFill>
                <a:latin typeface="Libre Franklin"/>
                <a:ea typeface="Libre Franklin"/>
                <a:cs typeface="Libre Franklin"/>
                <a:sym typeface="Libre Franklin"/>
              </a:rPr>
              <a:t> if student has been enjoying this and seems inspired to go back to school and/or pursue other goals to show how they can start the goal planning process all over again. </a:t>
            </a:r>
          </a:p>
          <a:p>
            <a:pPr marL="0" lvl="0" indent="0">
              <a:spcBef>
                <a:spcPts val="0"/>
              </a:spcBef>
              <a:buNone/>
            </a:pPr>
            <a:br>
              <a:rPr lang="en-US" dirty="0">
                <a:solidFill>
                  <a:schemeClr val="dk1"/>
                </a:solidFill>
                <a:latin typeface="Libre Franklin"/>
                <a:ea typeface="Libre Franklin"/>
                <a:cs typeface="Libre Franklin"/>
                <a:sym typeface="Libre Franklin"/>
              </a:rPr>
            </a:br>
            <a:r>
              <a:rPr lang="en-US" b="1" dirty="0">
                <a:solidFill>
                  <a:schemeClr val="dk1"/>
                </a:solidFill>
                <a:latin typeface="Libre Franklin"/>
                <a:ea typeface="Libre Franklin"/>
                <a:cs typeface="Libre Franklin"/>
                <a:sym typeface="Libre Franklin"/>
              </a:rPr>
              <a:t>Class 4 -&gt; </a:t>
            </a:r>
            <a:r>
              <a:rPr lang="en-US" dirty="0">
                <a:solidFill>
                  <a:schemeClr val="dk1"/>
                </a:solidFill>
                <a:latin typeface="Libre Franklin"/>
                <a:ea typeface="Libre Franklin"/>
                <a:cs typeface="Libre Franklin"/>
                <a:sym typeface="Libre Franklin"/>
              </a:rPr>
              <a:t>go back to </a:t>
            </a:r>
            <a:r>
              <a:rPr lang="en-US" b="1" dirty="0">
                <a:solidFill>
                  <a:schemeClr val="dk1"/>
                </a:solidFill>
                <a:latin typeface="Libre Franklin"/>
                <a:ea typeface="Libre Franklin"/>
                <a:cs typeface="Libre Franklin"/>
                <a:sym typeface="Libre Franklin"/>
              </a:rPr>
              <a:t>Activity 2.</a:t>
            </a:r>
            <a:r>
              <a:rPr lang="en-US" dirty="0">
                <a:solidFill>
                  <a:schemeClr val="dk1"/>
                </a:solidFill>
                <a:latin typeface="Libre Franklin"/>
                <a:ea typeface="Libre Franklin"/>
                <a:cs typeface="Libre Franklin"/>
                <a:sym typeface="Libre Franklin"/>
              </a:rPr>
              <a:t> </a:t>
            </a:r>
            <a:endParaRPr lang="en-US" dirty="0"/>
          </a:p>
        </p:txBody>
      </p:sp>
      <p:pic>
        <p:nvPicPr>
          <p:cNvPr id="7" name="Picture 6" descr="A picture containing drawing&#10;&#10;Description automatically generated">
            <a:extLst>
              <a:ext uri="{FF2B5EF4-FFF2-40B4-BE49-F238E27FC236}">
                <a16:creationId xmlns:a16="http://schemas.microsoft.com/office/drawing/2014/main" id="{A64D0460-A80C-B14D-91C6-B78D949B5A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8" name="TextBox 7">
            <a:extLst>
              <a:ext uri="{FF2B5EF4-FFF2-40B4-BE49-F238E27FC236}">
                <a16:creationId xmlns:a16="http://schemas.microsoft.com/office/drawing/2014/main" id="{19AA7E82-7A43-A743-8C06-107929B8B458}"/>
              </a:ext>
            </a:extLst>
          </p:cNvPr>
          <p:cNvSpPr txBox="1"/>
          <p:nvPr/>
        </p:nvSpPr>
        <p:spPr>
          <a:xfrm>
            <a:off x="395080" y="4641857"/>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0" name="Straight Connector 9">
            <a:extLst>
              <a:ext uri="{FF2B5EF4-FFF2-40B4-BE49-F238E27FC236}">
                <a16:creationId xmlns:a16="http://schemas.microsoft.com/office/drawing/2014/main" id="{4D6B2CC7-8E9F-394F-9D95-B4AB9F5BFF43}"/>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8045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pic>
        <p:nvPicPr>
          <p:cNvPr id="10" name="Google Shape;269;p20">
            <a:hlinkClick r:id="rId2"/>
            <a:extLst>
              <a:ext uri="{FF2B5EF4-FFF2-40B4-BE49-F238E27FC236}">
                <a16:creationId xmlns:a16="http://schemas.microsoft.com/office/drawing/2014/main" id="{9F3B80C2-93C6-634E-B152-C81A3DA4D0AA}"/>
              </a:ext>
            </a:extLst>
          </p:cNvPr>
          <p:cNvPicPr preferRelativeResize="0"/>
          <p:nvPr/>
        </p:nvPicPr>
        <p:blipFill rotWithShape="1">
          <a:blip r:embed="rId3">
            <a:alphaModFix/>
          </a:blip>
          <a:srcRect/>
          <a:stretch/>
        </p:blipFill>
        <p:spPr>
          <a:xfrm>
            <a:off x="978011" y="1094360"/>
            <a:ext cx="6806316" cy="3943049"/>
          </a:xfrm>
          <a:prstGeom prst="rect">
            <a:avLst/>
          </a:prstGeom>
          <a:noFill/>
          <a:ln>
            <a:noFill/>
          </a:ln>
        </p:spPr>
      </p:pic>
      <p:pic>
        <p:nvPicPr>
          <p:cNvPr id="5" name="Picture 4" descr="A picture containing drawing&#10;&#10;Description automatically generated">
            <a:extLst>
              <a:ext uri="{FF2B5EF4-FFF2-40B4-BE49-F238E27FC236}">
                <a16:creationId xmlns:a16="http://schemas.microsoft.com/office/drawing/2014/main" id="{6974356C-3685-6F4A-BB6B-A2AF985BC1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Tree>
    <p:extLst>
      <p:ext uri="{BB962C8B-B14F-4D97-AF65-F5344CB8AC3E}">
        <p14:creationId xmlns:p14="http://schemas.microsoft.com/office/powerpoint/2010/main" val="13460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WHY FOCUS ON GOAL SETTING?</a:t>
            </a:r>
          </a:p>
        </p:txBody>
      </p:sp>
      <p:sp>
        <p:nvSpPr>
          <p:cNvPr id="8" name="Content Placeholder 2">
            <a:extLst>
              <a:ext uri="{FF2B5EF4-FFF2-40B4-BE49-F238E27FC236}">
                <a16:creationId xmlns:a16="http://schemas.microsoft.com/office/drawing/2014/main" id="{9706B8A7-6819-9945-AF30-54415EF004C2}"/>
              </a:ext>
            </a:extLst>
          </p:cNvPr>
          <p:cNvSpPr txBox="1">
            <a:spLocks/>
          </p:cNvSpPr>
          <p:nvPr/>
        </p:nvSpPr>
        <p:spPr>
          <a:xfrm>
            <a:off x="457200" y="1720840"/>
            <a:ext cx="8229600" cy="271154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800" dirty="0">
              <a:latin typeface="Verdana"/>
              <a:cs typeface="Verdana"/>
            </a:endParaRPr>
          </a:p>
          <a:p>
            <a:r>
              <a:rPr lang="en-US" sz="1800" dirty="0">
                <a:latin typeface="Verdana"/>
                <a:cs typeface="Verdana"/>
              </a:rPr>
              <a:t>Many OSY have never been asked about their values, desires, thoughts, or dreams.</a:t>
            </a:r>
          </a:p>
          <a:p>
            <a:pPr marL="0" indent="0">
              <a:buFont typeface="Arial" pitchFamily="34" charset="0"/>
              <a:buNone/>
            </a:pPr>
            <a:endParaRPr lang="en-US" sz="1800" dirty="0">
              <a:latin typeface="Verdana"/>
              <a:cs typeface="Verdana"/>
            </a:endParaRPr>
          </a:p>
          <a:p>
            <a:r>
              <a:rPr lang="en-US" sz="1800" dirty="0">
                <a:latin typeface="Verdana"/>
                <a:cs typeface="Verdana"/>
              </a:rPr>
              <a:t>Giving voice to aspirations is a new experience for OSY.</a:t>
            </a:r>
          </a:p>
          <a:p>
            <a:pPr marL="0" indent="0">
              <a:buFont typeface="Arial" pitchFamily="34" charset="0"/>
              <a:buNone/>
            </a:pPr>
            <a:endParaRPr lang="en-US" sz="1800" dirty="0">
              <a:latin typeface="Verdana"/>
              <a:cs typeface="Verdana"/>
            </a:endParaRPr>
          </a:p>
          <a:p>
            <a:r>
              <a:rPr lang="en-US" sz="1800" dirty="0">
                <a:latin typeface="Verdana"/>
                <a:cs typeface="Verdana"/>
              </a:rPr>
              <a:t>OSY may not have an idea that their dreams are even attainable.</a:t>
            </a:r>
          </a:p>
          <a:p>
            <a:pPr marL="0" indent="0">
              <a:buFont typeface="Arial" pitchFamily="34" charset="0"/>
              <a:buNone/>
            </a:pPr>
            <a:endParaRPr lang="en-US" sz="1800" dirty="0">
              <a:latin typeface="Verdana"/>
              <a:cs typeface="Verdana"/>
            </a:endParaRPr>
          </a:p>
          <a:p>
            <a:endParaRPr lang="es-ES_tradnl" sz="1800" dirty="0">
              <a:latin typeface="Verdana"/>
              <a:cs typeface="Verdana"/>
            </a:endParaRPr>
          </a:p>
        </p:txBody>
      </p:sp>
      <p:pic>
        <p:nvPicPr>
          <p:cNvPr id="9" name="Picture 8" descr="A picture containing drawing&#10;&#10;Description automatically generated">
            <a:extLst>
              <a:ext uri="{FF2B5EF4-FFF2-40B4-BE49-F238E27FC236}">
                <a16:creationId xmlns:a16="http://schemas.microsoft.com/office/drawing/2014/main" id="{D40D640B-4080-0140-BEE2-F0A8BC48F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0" name="TextBox 9">
            <a:extLst>
              <a:ext uri="{FF2B5EF4-FFF2-40B4-BE49-F238E27FC236}">
                <a16:creationId xmlns:a16="http://schemas.microsoft.com/office/drawing/2014/main" id="{3811FB9D-EDB8-7943-B31D-587BF2A332A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1" name="Straight Connector 10">
            <a:extLst>
              <a:ext uri="{FF2B5EF4-FFF2-40B4-BE49-F238E27FC236}">
                <a16:creationId xmlns:a16="http://schemas.microsoft.com/office/drawing/2014/main" id="{D02D6FF0-0693-A244-A59C-2FA925BC3900}"/>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68107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pic>
        <p:nvPicPr>
          <p:cNvPr id="5" name="Google Shape;275;p21">
            <a:hlinkClick r:id="rId2"/>
            <a:extLst>
              <a:ext uri="{FF2B5EF4-FFF2-40B4-BE49-F238E27FC236}">
                <a16:creationId xmlns:a16="http://schemas.microsoft.com/office/drawing/2014/main" id="{7B97B2B1-129D-2748-97E2-6651D4665ADE}"/>
              </a:ext>
            </a:extLst>
          </p:cNvPr>
          <p:cNvPicPr preferRelativeResize="0"/>
          <p:nvPr/>
        </p:nvPicPr>
        <p:blipFill rotWithShape="1">
          <a:blip r:embed="rId3">
            <a:alphaModFix/>
          </a:blip>
          <a:srcRect/>
          <a:stretch/>
        </p:blipFill>
        <p:spPr>
          <a:xfrm>
            <a:off x="1733384" y="1044861"/>
            <a:ext cx="6138407" cy="3992549"/>
          </a:xfrm>
          <a:prstGeom prst="rect">
            <a:avLst/>
          </a:prstGeom>
          <a:noFill/>
          <a:ln>
            <a:noFill/>
          </a:ln>
        </p:spPr>
      </p:pic>
      <p:pic>
        <p:nvPicPr>
          <p:cNvPr id="7" name="Picture 6" descr="A picture containing drawing&#10;&#10;Description automatically generated">
            <a:extLst>
              <a:ext uri="{FF2B5EF4-FFF2-40B4-BE49-F238E27FC236}">
                <a16:creationId xmlns:a16="http://schemas.microsoft.com/office/drawing/2014/main" id="{1061D639-5A73-A24A-B51E-010DF2C56E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759" y="229931"/>
            <a:ext cx="2433249" cy="746490"/>
          </a:xfrm>
          <a:prstGeom prst="rect">
            <a:avLst/>
          </a:prstGeom>
        </p:spPr>
      </p:pic>
      <p:cxnSp>
        <p:nvCxnSpPr>
          <p:cNvPr id="8" name="Straight Connector 7">
            <a:extLst>
              <a:ext uri="{FF2B5EF4-FFF2-40B4-BE49-F238E27FC236}">
                <a16:creationId xmlns:a16="http://schemas.microsoft.com/office/drawing/2014/main" id="{6DEEA376-7411-C748-9748-1BBACA0C8C36}"/>
              </a:ext>
            </a:extLst>
          </p:cNvPr>
          <p:cNvCxnSpPr>
            <a:cxnSpLocks/>
          </p:cNvCxnSpPr>
          <p:nvPr/>
        </p:nvCxnSpPr>
        <p:spPr>
          <a:xfrm>
            <a:off x="395080" y="1044861"/>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29609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106090"/>
            <a:ext cx="8174934" cy="994172"/>
          </a:xfrm>
        </p:spPr>
        <p:txBody>
          <a:bodyPr>
            <a:normAutofit/>
          </a:bodyPr>
          <a:lstStyle/>
          <a:p>
            <a:pPr algn="r"/>
            <a:r>
              <a:rPr lang="en-US" sz="4500" dirty="0">
                <a:latin typeface="+mn-lt"/>
              </a:rPr>
              <a:t>Goal Setting</a:t>
            </a:r>
          </a:p>
        </p:txBody>
      </p:sp>
      <p:sp>
        <p:nvSpPr>
          <p:cNvPr id="4" name="Text Placeholder 3">
            <a:extLst>
              <a:ext uri="{FF2B5EF4-FFF2-40B4-BE49-F238E27FC236}">
                <a16:creationId xmlns:a16="http://schemas.microsoft.com/office/drawing/2014/main" id="{775C0175-6549-AC46-A198-6265AAFC6EFF}"/>
              </a:ext>
            </a:extLst>
          </p:cNvPr>
          <p:cNvSpPr>
            <a:spLocks noGrp="1"/>
          </p:cNvSpPr>
          <p:nvPr>
            <p:ph type="body" idx="1"/>
          </p:nvPr>
        </p:nvSpPr>
        <p:spPr>
          <a:xfrm>
            <a:off x="914400" y="1439186"/>
            <a:ext cx="7402664" cy="3158764"/>
          </a:xfrm>
        </p:spPr>
        <p:txBody>
          <a:bodyPr/>
          <a:lstStyle/>
          <a:p>
            <a:pPr marL="125730" indent="0" algn="ctr">
              <a:buNone/>
            </a:pPr>
            <a:r>
              <a:rPr lang="en-US" sz="4400" dirty="0">
                <a:solidFill>
                  <a:schemeClr val="tx1"/>
                </a:solidFill>
              </a:rPr>
              <a:t>QUESTIONS?</a:t>
            </a:r>
          </a:p>
          <a:p>
            <a:pPr marL="125730" indent="0" algn="ctr">
              <a:buNone/>
            </a:pPr>
            <a:endParaRPr lang="en-US" sz="2800" dirty="0">
              <a:solidFill>
                <a:schemeClr val="bg1">
                  <a:lumMod val="65000"/>
                </a:schemeClr>
              </a:solidFill>
            </a:endParaRPr>
          </a:p>
          <a:p>
            <a:pPr marL="125730" indent="0" algn="ctr">
              <a:buNone/>
            </a:pPr>
            <a:r>
              <a:rPr lang="en-US" sz="2800" dirty="0">
                <a:solidFill>
                  <a:schemeClr val="bg1">
                    <a:lumMod val="65000"/>
                  </a:schemeClr>
                </a:solidFill>
              </a:rPr>
              <a:t>(add your contact info here)</a:t>
            </a:r>
          </a:p>
        </p:txBody>
      </p:sp>
      <p:pic>
        <p:nvPicPr>
          <p:cNvPr id="7" name="Picture 6" descr="A picture containing drawing&#10;&#10;Description automatically generated">
            <a:extLst>
              <a:ext uri="{FF2B5EF4-FFF2-40B4-BE49-F238E27FC236}">
                <a16:creationId xmlns:a16="http://schemas.microsoft.com/office/drawing/2014/main" id="{2CE9B507-D75B-904D-BBB1-95EC272CF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8" name="TextBox 7">
            <a:extLst>
              <a:ext uri="{FF2B5EF4-FFF2-40B4-BE49-F238E27FC236}">
                <a16:creationId xmlns:a16="http://schemas.microsoft.com/office/drawing/2014/main" id="{B2579FEA-0C33-E043-A9C1-66A20E503D37}"/>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0" name="Straight Connector 9">
            <a:extLst>
              <a:ext uri="{FF2B5EF4-FFF2-40B4-BE49-F238E27FC236}">
                <a16:creationId xmlns:a16="http://schemas.microsoft.com/office/drawing/2014/main" id="{105A5E64-A3CE-B945-B110-4EF13640591D}"/>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1056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BENEFITS TO OSY OF GOAL SETTING?</a:t>
            </a:r>
          </a:p>
        </p:txBody>
      </p:sp>
      <p:sp>
        <p:nvSpPr>
          <p:cNvPr id="8" name="Content Placeholder 2">
            <a:extLst>
              <a:ext uri="{FF2B5EF4-FFF2-40B4-BE49-F238E27FC236}">
                <a16:creationId xmlns:a16="http://schemas.microsoft.com/office/drawing/2014/main" id="{9706B8A7-6819-9945-AF30-54415EF004C2}"/>
              </a:ext>
            </a:extLst>
          </p:cNvPr>
          <p:cNvSpPr txBox="1">
            <a:spLocks/>
          </p:cNvSpPr>
          <p:nvPr/>
        </p:nvSpPr>
        <p:spPr>
          <a:xfrm>
            <a:off x="457200" y="1720840"/>
            <a:ext cx="8229600" cy="271154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latin typeface="Verdana"/>
              <a:cs typeface="Verdana"/>
            </a:endParaRPr>
          </a:p>
          <a:p>
            <a:pPr lvl="0"/>
            <a:r>
              <a:rPr lang="en-US" sz="1600" dirty="0">
                <a:solidFill>
                  <a:srgbClr val="4C4C4C"/>
                </a:solidFill>
                <a:latin typeface="Tahoma"/>
                <a:cs typeface="Tahoma"/>
              </a:rPr>
              <a:t>OSY will establish a goal and projected pathway/plan.</a:t>
            </a:r>
          </a:p>
          <a:p>
            <a:pPr marL="0" lvl="0" indent="0">
              <a:buNone/>
            </a:pPr>
            <a:endParaRPr lang="en-US" sz="1600" dirty="0">
              <a:solidFill>
                <a:srgbClr val="4C4C4C"/>
              </a:solidFill>
              <a:latin typeface="Tahoma"/>
              <a:cs typeface="Tahoma"/>
            </a:endParaRPr>
          </a:p>
          <a:p>
            <a:pPr lvl="0"/>
            <a:r>
              <a:rPr lang="en-US" sz="1600" dirty="0">
                <a:solidFill>
                  <a:srgbClr val="4C4C4C"/>
                </a:solidFill>
                <a:latin typeface="Tahoma"/>
                <a:cs typeface="Tahoma"/>
              </a:rPr>
              <a:t>OSY will develop/strengthen their sense of self-efficacy.</a:t>
            </a:r>
          </a:p>
          <a:p>
            <a:pPr marL="0" lvl="0" indent="0">
              <a:buNone/>
            </a:pPr>
            <a:endParaRPr lang="en-US" sz="1600" dirty="0">
              <a:solidFill>
                <a:srgbClr val="4C4C4C"/>
              </a:solidFill>
              <a:latin typeface="Tahoma"/>
              <a:cs typeface="Tahoma"/>
            </a:endParaRPr>
          </a:p>
          <a:p>
            <a:pPr lvl="0"/>
            <a:r>
              <a:rPr lang="en-US" sz="1600" dirty="0">
                <a:solidFill>
                  <a:srgbClr val="4C4C4C"/>
                </a:solidFill>
                <a:latin typeface="Tahoma"/>
                <a:cs typeface="Tahoma"/>
              </a:rPr>
              <a:t>OSY will develop an understanding of the resources to help them along the way and recognize barriers that may hinder their progress as well as ways to manage them.</a:t>
            </a:r>
          </a:p>
          <a:p>
            <a:pPr marL="0" lvl="0" indent="0">
              <a:buNone/>
            </a:pPr>
            <a:endParaRPr lang="en-US" sz="1600" dirty="0">
              <a:solidFill>
                <a:srgbClr val="4C4C4C"/>
              </a:solidFill>
              <a:latin typeface="Tahoma"/>
              <a:cs typeface="Tahoma"/>
            </a:endParaRPr>
          </a:p>
          <a:p>
            <a:pPr lvl="0"/>
            <a:r>
              <a:rPr lang="en-US" sz="1600" dirty="0">
                <a:solidFill>
                  <a:srgbClr val="4C4C4C"/>
                </a:solidFill>
                <a:latin typeface="Tahoma"/>
                <a:cs typeface="Tahoma"/>
              </a:rPr>
              <a:t>OSY will document what they do and be able to see progress towards their goals.</a:t>
            </a:r>
          </a:p>
          <a:p>
            <a:pPr marL="0" indent="0">
              <a:buFont typeface="Arial" pitchFamily="34" charset="0"/>
              <a:buNone/>
            </a:pPr>
            <a:endParaRPr lang="en-US" sz="1600" dirty="0">
              <a:latin typeface="Verdana"/>
              <a:cs typeface="Verdana"/>
            </a:endParaRPr>
          </a:p>
        </p:txBody>
      </p:sp>
      <p:pic>
        <p:nvPicPr>
          <p:cNvPr id="9" name="Picture 8" descr="A picture containing drawing&#10;&#10;Description automatically generated">
            <a:extLst>
              <a:ext uri="{FF2B5EF4-FFF2-40B4-BE49-F238E27FC236}">
                <a16:creationId xmlns:a16="http://schemas.microsoft.com/office/drawing/2014/main" id="{8512E855-0938-484D-8FEA-49E2F40A0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0" name="TextBox 9">
            <a:extLst>
              <a:ext uri="{FF2B5EF4-FFF2-40B4-BE49-F238E27FC236}">
                <a16:creationId xmlns:a16="http://schemas.microsoft.com/office/drawing/2014/main" id="{36806ED9-CD71-5A46-A2D0-5D787D19A1BC}"/>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1" name="Straight Connector 10">
            <a:extLst>
              <a:ext uri="{FF2B5EF4-FFF2-40B4-BE49-F238E27FC236}">
                <a16:creationId xmlns:a16="http://schemas.microsoft.com/office/drawing/2014/main" id="{67264B4C-21FA-6446-99A0-1A03BDFBC72C}"/>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4086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3" name="Rectangle 2">
            <a:extLst>
              <a:ext uri="{FF2B5EF4-FFF2-40B4-BE49-F238E27FC236}">
                <a16:creationId xmlns:a16="http://schemas.microsoft.com/office/drawing/2014/main" id="{6850D0CB-6D13-6A4F-8E2B-A3842CA73AEF}"/>
              </a:ext>
            </a:extLst>
          </p:cNvPr>
          <p:cNvSpPr/>
          <p:nvPr/>
        </p:nvSpPr>
        <p:spPr>
          <a:xfrm>
            <a:off x="395080" y="1201088"/>
            <a:ext cx="8408503" cy="461665"/>
          </a:xfrm>
          <a:prstGeom prst="rect">
            <a:avLst/>
          </a:prstGeom>
          <a:solidFill>
            <a:schemeClr val="accent1">
              <a:lumMod val="20000"/>
              <a:lumOff val="80000"/>
            </a:schemeClr>
          </a:solidFill>
          <a:ln>
            <a:solidFill>
              <a:schemeClr val="accent1"/>
            </a:solidFill>
          </a:ln>
        </p:spPr>
        <p:txBody>
          <a:bodyPr wrap="square">
            <a:spAutoFit/>
          </a:bodyPr>
          <a:lstStyle/>
          <a:p>
            <a:pPr algn="ctr"/>
            <a:r>
              <a:rPr lang="en-US" sz="2400" dirty="0"/>
              <a:t>BENEFITS TO OSY OF GOAL SETTING?</a:t>
            </a:r>
          </a:p>
        </p:txBody>
      </p:sp>
      <p:sp>
        <p:nvSpPr>
          <p:cNvPr id="8" name="Content Placeholder 2">
            <a:extLst>
              <a:ext uri="{FF2B5EF4-FFF2-40B4-BE49-F238E27FC236}">
                <a16:creationId xmlns:a16="http://schemas.microsoft.com/office/drawing/2014/main" id="{9706B8A7-6819-9945-AF30-54415EF004C2}"/>
              </a:ext>
            </a:extLst>
          </p:cNvPr>
          <p:cNvSpPr txBox="1">
            <a:spLocks/>
          </p:cNvSpPr>
          <p:nvPr/>
        </p:nvSpPr>
        <p:spPr>
          <a:xfrm>
            <a:off x="457200" y="1451372"/>
            <a:ext cx="8229600" cy="271154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latin typeface="Verdana"/>
              <a:cs typeface="Verdana"/>
            </a:endParaRPr>
          </a:p>
          <a:p>
            <a:pPr>
              <a:lnSpc>
                <a:spcPct val="110000"/>
              </a:lnSpc>
            </a:pPr>
            <a:r>
              <a:rPr lang="en-US" sz="1600" dirty="0">
                <a:solidFill>
                  <a:srgbClr val="4C4C4C"/>
                </a:solidFill>
                <a:latin typeface="Verdana"/>
                <a:cs typeface="Verdana"/>
              </a:rPr>
              <a:t>While it may be easy to ignore or postpone the process of goal setting with our students, it is important to remember that this set of activities, which may take only a couple of hours, can “set the stage” for their future learning.</a:t>
            </a:r>
          </a:p>
          <a:p>
            <a:r>
              <a:rPr lang="en-US" sz="1600" dirty="0">
                <a:solidFill>
                  <a:srgbClr val="4C4C4C"/>
                </a:solidFill>
                <a:latin typeface="Verdana"/>
                <a:cs typeface="Verdana"/>
              </a:rPr>
              <a:t>They will move on to other settings where they may or may not have learning support. Without a strong sense of themselves and their goals, students can lose their motivation to continue.</a:t>
            </a:r>
          </a:p>
          <a:p>
            <a:r>
              <a:rPr lang="en-US" sz="1600" dirty="0">
                <a:solidFill>
                  <a:srgbClr val="4C4C4C"/>
                </a:solidFill>
                <a:latin typeface="Verdana"/>
                <a:cs typeface="Verdana"/>
              </a:rPr>
              <a:t>A student who comes to English (GED, Job Skills) class with goals in mind will have a much greater chance of success. </a:t>
            </a:r>
          </a:p>
          <a:p>
            <a:r>
              <a:rPr lang="en-US" sz="1600" dirty="0">
                <a:solidFill>
                  <a:srgbClr val="4C4C4C"/>
                </a:solidFill>
                <a:latin typeface="Verdana"/>
                <a:cs typeface="Verdana"/>
              </a:rPr>
              <a:t>This framework is for life, not just for the time they are with us.</a:t>
            </a:r>
          </a:p>
          <a:p>
            <a:pPr marL="0" indent="0">
              <a:buFont typeface="Arial" pitchFamily="34" charset="0"/>
              <a:buNone/>
            </a:pPr>
            <a:endParaRPr lang="en-US" sz="1600" dirty="0">
              <a:latin typeface="Verdana"/>
              <a:cs typeface="Verdana"/>
            </a:endParaRPr>
          </a:p>
          <a:p>
            <a:endParaRPr lang="es-ES_tradnl" sz="1600" dirty="0">
              <a:latin typeface="Verdana"/>
              <a:cs typeface="Verdana"/>
            </a:endParaRPr>
          </a:p>
        </p:txBody>
      </p:sp>
      <p:pic>
        <p:nvPicPr>
          <p:cNvPr id="10" name="Picture 9" descr="A picture containing drawing&#10;&#10;Description automatically generated">
            <a:extLst>
              <a:ext uri="{FF2B5EF4-FFF2-40B4-BE49-F238E27FC236}">
                <a16:creationId xmlns:a16="http://schemas.microsoft.com/office/drawing/2014/main" id="{8CA48B7B-E5C3-5A45-B3B5-6B4AD59BD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11" name="TextBox 10">
            <a:extLst>
              <a:ext uri="{FF2B5EF4-FFF2-40B4-BE49-F238E27FC236}">
                <a16:creationId xmlns:a16="http://schemas.microsoft.com/office/drawing/2014/main" id="{F4C3A43A-04CC-5648-B5A8-E23374DD13C8}"/>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2" name="Straight Connector 11">
            <a:extLst>
              <a:ext uri="{FF2B5EF4-FFF2-40B4-BE49-F238E27FC236}">
                <a16:creationId xmlns:a16="http://schemas.microsoft.com/office/drawing/2014/main" id="{4C8DB910-A751-624D-B15C-44847B7D8A43}"/>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4118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10" name="Rectangle 9">
            <a:extLst>
              <a:ext uri="{FF2B5EF4-FFF2-40B4-BE49-F238E27FC236}">
                <a16:creationId xmlns:a16="http://schemas.microsoft.com/office/drawing/2014/main" id="{6C7BBAE3-190B-464A-BA50-65F59598C197}"/>
              </a:ext>
            </a:extLst>
          </p:cNvPr>
          <p:cNvSpPr/>
          <p:nvPr/>
        </p:nvSpPr>
        <p:spPr>
          <a:xfrm>
            <a:off x="513523" y="1201325"/>
            <a:ext cx="3811160" cy="3539430"/>
          </a:xfrm>
          <a:prstGeom prst="rect">
            <a:avLst/>
          </a:prstGeom>
          <a:solidFill>
            <a:schemeClr val="accent1">
              <a:lumMod val="20000"/>
              <a:lumOff val="80000"/>
            </a:schemeClr>
          </a:solidFill>
          <a:ln>
            <a:solidFill>
              <a:schemeClr val="accent1"/>
            </a:solidFill>
          </a:ln>
        </p:spPr>
        <p:txBody>
          <a:bodyPr wrap="square">
            <a:spAutoFit/>
          </a:bodyPr>
          <a:lstStyle/>
          <a:p>
            <a:pPr algn="ctr"/>
            <a:endParaRPr lang="en-US" sz="3200" dirty="0"/>
          </a:p>
          <a:p>
            <a:pPr algn="r"/>
            <a:r>
              <a:rPr lang="en-US" sz="3200" dirty="0"/>
              <a:t>What are the assets that the OSY in your state bring to your program?</a:t>
            </a:r>
          </a:p>
          <a:p>
            <a:pPr algn="ctr"/>
            <a:endParaRPr lang="en-US" sz="3200" dirty="0"/>
          </a:p>
          <a:p>
            <a:pPr algn="ctr"/>
            <a:endParaRPr lang="en-US" sz="3200" dirty="0"/>
          </a:p>
        </p:txBody>
      </p:sp>
      <p:pic>
        <p:nvPicPr>
          <p:cNvPr id="12" name="Picture 11">
            <a:extLst>
              <a:ext uri="{FF2B5EF4-FFF2-40B4-BE49-F238E27FC236}">
                <a16:creationId xmlns:a16="http://schemas.microsoft.com/office/drawing/2014/main" id="{244F16F8-C480-BF41-AA72-684BDA7AAFF9}"/>
              </a:ext>
            </a:extLst>
          </p:cNvPr>
          <p:cNvPicPr>
            <a:picLocks noChangeAspect="1"/>
          </p:cNvPicPr>
          <p:nvPr/>
        </p:nvPicPr>
        <p:blipFill rotWithShape="1">
          <a:blip r:embed="rId3">
            <a:extLst>
              <a:ext uri="{28A0092B-C50C-407E-A947-70E740481C1C}">
                <a14:useLocalDpi xmlns:a14="http://schemas.microsoft.com/office/drawing/2010/main" val="0"/>
              </a:ext>
            </a:extLst>
          </a:blip>
          <a:srcRect t="1972" r="10400" b="3345"/>
          <a:stretch/>
        </p:blipFill>
        <p:spPr>
          <a:xfrm>
            <a:off x="4572000" y="1241539"/>
            <a:ext cx="4058477" cy="3333750"/>
          </a:xfrm>
          <a:prstGeom prst="rect">
            <a:avLst/>
          </a:prstGeom>
          <a:solidFill>
            <a:srgbClr val="FFFFFF">
              <a:shade val="85000"/>
            </a:srgbClr>
          </a:solidFill>
          <a:ln w="88900" cap="sq">
            <a:solidFill>
              <a:srgbClr val="F8F0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drawing&#10;&#10;Description automatically generated">
            <a:extLst>
              <a:ext uri="{FF2B5EF4-FFF2-40B4-BE49-F238E27FC236}">
                <a16:creationId xmlns:a16="http://schemas.microsoft.com/office/drawing/2014/main" id="{EFA4BE01-A4D6-C945-947C-63EBB099D8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extBox 8">
            <a:extLst>
              <a:ext uri="{FF2B5EF4-FFF2-40B4-BE49-F238E27FC236}">
                <a16:creationId xmlns:a16="http://schemas.microsoft.com/office/drawing/2014/main" id="{5968D924-3CDB-FA4A-A874-3D5134E26620}"/>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cxnSp>
        <p:nvCxnSpPr>
          <p:cNvPr id="13" name="Straight Connector 12">
            <a:extLst>
              <a:ext uri="{FF2B5EF4-FFF2-40B4-BE49-F238E27FC236}">
                <a16:creationId xmlns:a16="http://schemas.microsoft.com/office/drawing/2014/main" id="{23E4435C-E283-1C4B-88D3-E08D979E7FE8}"/>
              </a:ext>
            </a:extLst>
          </p:cNvPr>
          <p:cNvCxnSpPr>
            <a:cxnSpLocks/>
          </p:cNvCxnSpPr>
          <p:nvPr/>
        </p:nvCxnSpPr>
        <p:spPr>
          <a:xfrm>
            <a:off x="395080" y="1143000"/>
            <a:ext cx="8408504"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5925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628650" y="273844"/>
            <a:ext cx="8174934" cy="994172"/>
          </a:xfrm>
        </p:spPr>
        <p:txBody>
          <a:bodyPr>
            <a:normAutofit/>
          </a:bodyPr>
          <a:lstStyle/>
          <a:p>
            <a:pPr algn="r"/>
            <a:r>
              <a:rPr lang="en-US" sz="4500" dirty="0">
                <a:latin typeface="+mn-lt"/>
              </a:rPr>
              <a:t>Goal Setting</a:t>
            </a:r>
          </a:p>
        </p:txBody>
      </p:sp>
      <p:sp>
        <p:nvSpPr>
          <p:cNvPr id="10" name="Rectangle 9">
            <a:extLst>
              <a:ext uri="{FF2B5EF4-FFF2-40B4-BE49-F238E27FC236}">
                <a16:creationId xmlns:a16="http://schemas.microsoft.com/office/drawing/2014/main" id="{6C7BBAE3-190B-464A-BA50-65F59598C197}"/>
              </a:ext>
            </a:extLst>
          </p:cNvPr>
          <p:cNvSpPr/>
          <p:nvPr/>
        </p:nvSpPr>
        <p:spPr>
          <a:xfrm>
            <a:off x="4791986" y="1201325"/>
            <a:ext cx="3811160" cy="3539430"/>
          </a:xfrm>
          <a:prstGeom prst="rect">
            <a:avLst/>
          </a:prstGeom>
          <a:solidFill>
            <a:schemeClr val="accent1">
              <a:lumMod val="20000"/>
              <a:lumOff val="80000"/>
            </a:schemeClr>
          </a:solidFill>
          <a:ln>
            <a:solidFill>
              <a:schemeClr val="accent1"/>
            </a:solidFill>
          </a:ln>
        </p:spPr>
        <p:txBody>
          <a:bodyPr wrap="square">
            <a:spAutoFit/>
          </a:bodyPr>
          <a:lstStyle/>
          <a:p>
            <a:r>
              <a:rPr lang="en-US" sz="3200" dirty="0"/>
              <a:t>What are some of the potential challenges you might face in talking about goals and plans with OSY?</a:t>
            </a:r>
          </a:p>
          <a:p>
            <a:endParaRPr lang="en-US" sz="3200" dirty="0"/>
          </a:p>
        </p:txBody>
      </p:sp>
      <p:pic>
        <p:nvPicPr>
          <p:cNvPr id="8" name="Content Placeholder 6" descr="Picture15.jpg">
            <a:extLst>
              <a:ext uri="{FF2B5EF4-FFF2-40B4-BE49-F238E27FC236}">
                <a16:creationId xmlns:a16="http://schemas.microsoft.com/office/drawing/2014/main" id="{3929474C-9453-444A-B4B9-686B50F52880}"/>
              </a:ext>
            </a:extLst>
          </p:cNvPr>
          <p:cNvPicPr>
            <a:picLocks noChangeAspect="1"/>
          </p:cNvPicPr>
          <p:nvPr/>
        </p:nvPicPr>
        <p:blipFill>
          <a:blip r:embed="rId3" cstate="print"/>
          <a:stretch>
            <a:fillRect/>
          </a:stretch>
        </p:blipFill>
        <p:spPr>
          <a:xfrm>
            <a:off x="1662319" y="388917"/>
            <a:ext cx="2698262" cy="4118810"/>
          </a:xfrm>
          <a:prstGeom prst="rect">
            <a:avLst/>
          </a:prstGeom>
          <a:noFill/>
          <a:ln w="88900" cap="sq" cmpd="thickThin">
            <a:solidFill>
              <a:srgbClr val="F8F08C"/>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92150BF7-009B-A243-920C-69EA0A093861}"/>
              </a:ext>
            </a:extLst>
          </p:cNvPr>
          <p:cNvPicPr>
            <a:picLocks noChangeAspect="1"/>
          </p:cNvPicPr>
          <p:nvPr/>
        </p:nvPicPr>
        <p:blipFill>
          <a:blip r:embed="rId4"/>
          <a:srcRect/>
          <a:stretch/>
        </p:blipFill>
        <p:spPr>
          <a:xfrm>
            <a:off x="395079" y="335177"/>
            <a:ext cx="919868" cy="746490"/>
          </a:xfrm>
          <a:prstGeom prst="rect">
            <a:avLst/>
          </a:prstGeom>
        </p:spPr>
      </p:pic>
      <p:sp>
        <p:nvSpPr>
          <p:cNvPr id="13" name="TextBox 12">
            <a:extLst>
              <a:ext uri="{FF2B5EF4-FFF2-40B4-BE49-F238E27FC236}">
                <a16:creationId xmlns:a16="http://schemas.microsoft.com/office/drawing/2014/main" id="{EDC441C9-3855-054A-9624-D74B1B0D8DE3}"/>
              </a:ext>
            </a:extLst>
          </p:cNvPr>
          <p:cNvSpPr txBox="1"/>
          <p:nvPr/>
        </p:nvSpPr>
        <p:spPr>
          <a:xfrm>
            <a:off x="395080" y="4572000"/>
            <a:ext cx="8408504" cy="253916"/>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050" dirty="0" err="1">
                <a:solidFill>
                  <a:schemeClr val="bg1"/>
                </a:solidFill>
              </a:rPr>
              <a:t>www.osymigrant.org</a:t>
            </a:r>
            <a:endParaRPr lang="en-US" sz="1050" dirty="0">
              <a:solidFill>
                <a:schemeClr val="bg1"/>
              </a:solidFill>
            </a:endParaRPr>
          </a:p>
        </p:txBody>
      </p:sp>
    </p:spTree>
    <p:extLst>
      <p:ext uri="{BB962C8B-B14F-4D97-AF65-F5344CB8AC3E}">
        <p14:creationId xmlns:p14="http://schemas.microsoft.com/office/powerpoint/2010/main" val="129780365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1465</TotalTime>
  <Words>4888</Words>
  <Application>Microsoft Macintosh PowerPoint</Application>
  <PresentationFormat>On-screen Show (16:9)</PresentationFormat>
  <Paragraphs>403</Paragraphs>
  <Slides>51</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Chivo</vt:lpstr>
      <vt:lpstr>Wingdings</vt:lpstr>
      <vt:lpstr>Verdana</vt:lpstr>
      <vt:lpstr>Tahoma</vt:lpstr>
      <vt:lpstr>Shadows Into Light Two</vt:lpstr>
      <vt:lpstr>Libre Franklin</vt:lpstr>
      <vt:lpstr>Calibri</vt:lpstr>
      <vt:lpstr>Arial Black</vt:lpstr>
      <vt:lpstr>Simple Light</vt:lpstr>
      <vt:lpstr>iSOSY</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lpstr>Activity Formats and Flow</vt:lpstr>
      <vt:lpstr>Making it Work for You</vt:lpstr>
      <vt:lpstr>Goal Setting</vt:lpstr>
      <vt:lpstr>Goal Setting</vt:lpstr>
      <vt:lpstr>Goal Setting</vt:lpstr>
      <vt:lpstr>Goal Setting</vt:lpstr>
      <vt:lpstr>Goal Setting</vt:lpstr>
      <vt:lpstr>Goal Setting</vt:lpstr>
      <vt:lpstr>Goal Setting</vt:lpstr>
      <vt:lpstr>Goal Setting</vt:lpstr>
      <vt:lpstr>Goal Setting</vt:lpstr>
      <vt:lpstr>Learning Plans</vt:lpstr>
      <vt:lpstr>Goal Setting</vt:lpstr>
      <vt:lpstr>Goal Setting</vt:lpstr>
      <vt:lpstr>Goal Setting</vt:lpstr>
      <vt:lpstr>Goal Setting</vt:lpstr>
      <vt:lpstr>Goal Setting</vt:lpstr>
      <vt:lpstr>Goal Setting Virtually</vt:lpstr>
      <vt:lpstr>Goal Setting Virtually</vt:lpstr>
      <vt:lpstr>Goal Setting</vt:lpstr>
      <vt:lpstr>Goal Setting</vt:lpstr>
      <vt:lpstr>Goal Setting</vt:lpstr>
      <vt:lpstr>Goal Setting</vt:lpstr>
      <vt:lpstr>Goal Setting</vt:lpstr>
      <vt:lpstr>Goal Setting</vt:lpstr>
      <vt:lpstr>Goal Setting</vt:lpstr>
      <vt:lpstr>Goal Setting</vt:lpstr>
      <vt:lpstr>Goal Setting</vt:lpstr>
      <vt:lpstr>Goal Setting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GOSOSY</dc:title>
  <cp:lastModifiedBy>Susanna Bartee</cp:lastModifiedBy>
  <cp:revision>31</cp:revision>
  <dcterms:modified xsi:type="dcterms:W3CDTF">2021-02-10T14:29:34Z</dcterms:modified>
</cp:coreProperties>
</file>