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75" r:id="rId4"/>
    <p:sldId id="282" r:id="rId5"/>
    <p:sldId id="283" r:id="rId6"/>
    <p:sldId id="284" r:id="rId7"/>
    <p:sldId id="285" r:id="rId8"/>
    <p:sldId id="286" r:id="rId9"/>
    <p:sldId id="287" r:id="rId10"/>
    <p:sldId id="288" r:id="rId11"/>
    <p:sldId id="289" r:id="rId12"/>
    <p:sldId id="290" r:id="rId13"/>
    <p:sldId id="291" r:id="rId14"/>
    <p:sldId id="292" r:id="rId15"/>
    <p:sldId id="280" r:id="rId16"/>
    <p:sldId id="29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94"/>
  </p:normalViewPr>
  <p:slideViewPr>
    <p:cSldViewPr>
      <p:cViewPr varScale="1">
        <p:scale>
          <a:sx n="121" d="100"/>
          <a:sy n="121" d="100"/>
        </p:scale>
        <p:origin x="896" y="176"/>
      </p:cViewPr>
      <p:guideLst>
        <p:guide orient="horz" pos="2160"/>
        <p:guide pos="2880"/>
      </p:guideLst>
    </p:cSldViewPr>
  </p:slideViewPr>
  <p:notesTextViewPr>
    <p:cViewPr>
      <p:scale>
        <a:sx n="1" d="1"/>
        <a:sy n="1" d="1"/>
      </p:scale>
      <p:origin x="0" y="0"/>
    </p:cViewPr>
  </p:notesTextViewPr>
  <p:sorterViewPr>
    <p:cViewPr>
      <p:scale>
        <a:sx n="100" d="100"/>
        <a:sy n="100" d="100"/>
      </p:scale>
      <p:origin x="0" y="2346"/>
    </p:cViewPr>
  </p:sorterViewPr>
  <p:notesViewPr>
    <p:cSldViewPr>
      <p:cViewPr>
        <p:scale>
          <a:sx n="100" d="100"/>
          <a:sy n="100" d="100"/>
        </p:scale>
        <p:origin x="-2592" y="9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F7EC64-E914-424A-8E73-3A714FC3FCE3}" type="datetimeFigureOut">
              <a:rPr lang="en-US" smtClean="0"/>
              <a:pPr/>
              <a:t>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3E33C6-F2EB-4743-9E7E-3AC58F79C738}" type="slidenum">
              <a:rPr lang="en-US" smtClean="0"/>
              <a:pPr/>
              <a:t>‹#›</a:t>
            </a:fld>
            <a:endParaRPr lang="en-US"/>
          </a:p>
        </p:txBody>
      </p:sp>
    </p:spTree>
    <p:extLst>
      <p:ext uri="{BB962C8B-B14F-4D97-AF65-F5344CB8AC3E}">
        <p14:creationId xmlns:p14="http://schemas.microsoft.com/office/powerpoint/2010/main" val="2154854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E33C6-F2EB-4743-9E7E-3AC58F79C738}" type="slidenum">
              <a:rPr lang="en-US" smtClean="0"/>
              <a:pPr/>
              <a:t>1</a:t>
            </a:fld>
            <a:endParaRPr lang="en-US" dirty="0"/>
          </a:p>
        </p:txBody>
      </p:sp>
    </p:spTree>
    <p:extLst>
      <p:ext uri="{BB962C8B-B14F-4D97-AF65-F5344CB8AC3E}">
        <p14:creationId xmlns:p14="http://schemas.microsoft.com/office/powerpoint/2010/main" val="3344249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E33C6-F2EB-4743-9E7E-3AC58F79C738}" type="slidenum">
              <a:rPr lang="en-US" smtClean="0"/>
              <a:pPr/>
              <a:t>2</a:t>
            </a:fld>
            <a:endParaRPr lang="en-US" dirty="0"/>
          </a:p>
        </p:txBody>
      </p:sp>
    </p:spTree>
    <p:extLst>
      <p:ext uri="{BB962C8B-B14F-4D97-AF65-F5344CB8AC3E}">
        <p14:creationId xmlns:p14="http://schemas.microsoft.com/office/powerpoint/2010/main" val="3386322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r>
              <a:rPr lang="en-US" baseline="0" dirty="0"/>
              <a:t> work to date: update website, information clearinghouse,  form TST, working on health lesson plans, SST meeting, newsletters, updating forms, planning webinar for new states, planning conversations with each state director in regard to OSY</a:t>
            </a:r>
            <a:endParaRPr lang="en-US" dirty="0"/>
          </a:p>
        </p:txBody>
      </p:sp>
      <p:sp>
        <p:nvSpPr>
          <p:cNvPr id="4" name="Slide Number Placeholder 3"/>
          <p:cNvSpPr>
            <a:spLocks noGrp="1"/>
          </p:cNvSpPr>
          <p:nvPr>
            <p:ph type="sldNum" sz="quarter" idx="10"/>
          </p:nvPr>
        </p:nvSpPr>
        <p:spPr/>
        <p:txBody>
          <a:bodyPr/>
          <a:lstStyle/>
          <a:p>
            <a:fld id="{EF3E33C6-F2EB-4743-9E7E-3AC58F79C738}" type="slidenum">
              <a:rPr lang="en-US" smtClean="0"/>
              <a:pPr/>
              <a:t>3</a:t>
            </a:fld>
            <a:endParaRPr lang="en-US" dirty="0"/>
          </a:p>
        </p:txBody>
      </p:sp>
    </p:spTree>
    <p:extLst>
      <p:ext uri="{BB962C8B-B14F-4D97-AF65-F5344CB8AC3E}">
        <p14:creationId xmlns:p14="http://schemas.microsoft.com/office/powerpoint/2010/main" val="3027695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pitchFamily="34" charset="-128"/>
              </a:rPr>
              <a:t>Each state participating in the SOSY project is </a:t>
            </a:r>
            <a:r>
              <a:rPr lang="en-US" b="1" dirty="0">
                <a:ea typeface="ＭＳ Ｐゴシック" pitchFamily="34" charset="-128"/>
              </a:rPr>
              <a:t>required</a:t>
            </a:r>
            <a:r>
              <a:rPr lang="en-US" dirty="0">
                <a:ea typeface="ＭＳ Ｐゴシック" pitchFamily="34" charset="-128"/>
              </a:rPr>
              <a:t> to complete the OSY Student Profile sheet on as many OSY students as possible. The minimum data elements are contained on the OSY Profile but states are free to add additional data elements if desired. This form, in English and Spanish, can be adapted by the State MEP.  </a:t>
            </a:r>
            <a:r>
              <a:rPr lang="en-US" i="1" dirty="0">
                <a:ea typeface="ＭＳ Ｐゴシック" pitchFamily="34" charset="-128"/>
              </a:rPr>
              <a:t>The OSY Student Profile</a:t>
            </a:r>
            <a:r>
              <a:rPr lang="en-US" dirty="0">
                <a:ea typeface="ＭＳ Ｐゴシック" pitchFamily="34" charset="-128"/>
              </a:rPr>
              <a:t> sheet is used to gather essential data at both the individual student and state levels.  At the individual level, the </a:t>
            </a:r>
            <a:r>
              <a:rPr lang="en-US" i="1" dirty="0">
                <a:ea typeface="ＭＳ Ｐゴシック" pitchFamily="34" charset="-128"/>
              </a:rPr>
              <a:t>OSY Profile</a:t>
            </a:r>
            <a:r>
              <a:rPr lang="en-US" dirty="0">
                <a:ea typeface="ＭＳ Ｐゴシック" pitchFamily="34" charset="-128"/>
              </a:rPr>
              <a:t> is the starting point for planning the services that best match the needs and availability of each youth identified.  At the state level, the </a:t>
            </a:r>
            <a:r>
              <a:rPr lang="en-US" i="1" dirty="0">
                <a:ea typeface="ＭＳ Ｐゴシック" pitchFamily="34" charset="-128"/>
              </a:rPr>
              <a:t>OSY Profile </a:t>
            </a:r>
            <a:r>
              <a:rPr lang="en-US" dirty="0">
                <a:ea typeface="ＭＳ Ｐゴシック" pitchFamily="34" charset="-128"/>
              </a:rPr>
              <a:t>helps gather information about the OSY population in the state which aids in the planning and implementation of programs, allocation of funds, and coordination with other relevant service providers. </a:t>
            </a:r>
            <a:br>
              <a:rPr lang="en-US" dirty="0">
                <a:ea typeface="ＭＳ Ｐゴシック" pitchFamily="34" charset="-128"/>
              </a:rPr>
            </a:br>
            <a:r>
              <a:rPr lang="en-US" dirty="0">
                <a:ea typeface="ＭＳ Ｐゴシック" pitchFamily="34" charset="-128"/>
              </a:rPr>
              <a:t>Provides more data on supportive services/demographic information on needs than traditionally available in a K-12 setting--</a:t>
            </a:r>
            <a:br>
              <a:rPr lang="en-US" dirty="0">
                <a:ea typeface="ＭＳ Ｐゴシック" pitchFamily="34" charset="-128"/>
              </a:rPr>
            </a:br>
            <a:r>
              <a:rPr lang="en-US" dirty="0">
                <a:ea typeface="ＭＳ Ｐゴシック" pitchFamily="34" charset="-128"/>
              </a:rPr>
              <a:t>Makes the case at the local, state, and national level </a:t>
            </a:r>
          </a:p>
          <a:p>
            <a:r>
              <a:rPr lang="en-US" dirty="0">
                <a:ea typeface="ＭＳ Ｐゴシック" pitchFamily="34" charset="-128"/>
              </a:rPr>
              <a:t>-helped many states like KS and IL expand their services (the need was demonstrable)</a:t>
            </a:r>
          </a:p>
          <a:p>
            <a:endParaRPr lang="en-US" dirty="0">
              <a:ea typeface="ＭＳ Ｐゴシック" pitchFamily="34" charset="-128"/>
            </a:endParaRPr>
          </a:p>
          <a:p>
            <a:endParaRPr lang="en-US" dirty="0">
              <a:ea typeface="ＭＳ Ｐゴシック" pitchFamily="34" charset="-128"/>
            </a:endParaRPr>
          </a:p>
        </p:txBody>
      </p:sp>
      <p:sp>
        <p:nvSpPr>
          <p:cNvPr id="880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eaLnBrk="0" fontAlgn="base" hangingPunct="0">
              <a:spcBef>
                <a:spcPct val="0"/>
              </a:spcBef>
              <a:spcAft>
                <a:spcPct val="0"/>
              </a:spcAft>
              <a:defRPr>
                <a:solidFill>
                  <a:schemeClr val="tx1"/>
                </a:solidFill>
                <a:latin typeface="Arial" pitchFamily="34" charset="0"/>
                <a:cs typeface="Arial" pitchFamily="34" charset="0"/>
              </a:defRPr>
            </a:lvl6pPr>
            <a:lvl7pPr marL="2912661" indent="-224051" eaLnBrk="0" fontAlgn="base" hangingPunct="0">
              <a:spcBef>
                <a:spcPct val="0"/>
              </a:spcBef>
              <a:spcAft>
                <a:spcPct val="0"/>
              </a:spcAft>
              <a:defRPr>
                <a:solidFill>
                  <a:schemeClr val="tx1"/>
                </a:solidFill>
                <a:latin typeface="Arial" pitchFamily="34" charset="0"/>
                <a:cs typeface="Arial" pitchFamily="34" charset="0"/>
              </a:defRPr>
            </a:lvl7pPr>
            <a:lvl8pPr marL="3360763" indent="-224051" eaLnBrk="0" fontAlgn="base" hangingPunct="0">
              <a:spcBef>
                <a:spcPct val="0"/>
              </a:spcBef>
              <a:spcAft>
                <a:spcPct val="0"/>
              </a:spcAft>
              <a:defRPr>
                <a:solidFill>
                  <a:schemeClr val="tx1"/>
                </a:solidFill>
                <a:latin typeface="Arial" pitchFamily="34" charset="0"/>
                <a:cs typeface="Arial" pitchFamily="34" charset="0"/>
              </a:defRPr>
            </a:lvl8pPr>
            <a:lvl9pPr marL="3808865" indent="-224051" eaLnBrk="0" fontAlgn="base" hangingPunct="0">
              <a:spcBef>
                <a:spcPct val="0"/>
              </a:spcBef>
              <a:spcAft>
                <a:spcPct val="0"/>
              </a:spcAft>
              <a:defRPr>
                <a:solidFill>
                  <a:schemeClr val="tx1"/>
                </a:solidFill>
                <a:latin typeface="Arial" pitchFamily="34" charset="0"/>
                <a:cs typeface="Arial" pitchFamily="34" charset="0"/>
              </a:defRPr>
            </a:lvl9pPr>
          </a:lstStyle>
          <a:p>
            <a:fld id="{D0C41B5F-14EE-49AB-87A1-E8CA2C690EFF}" type="slidenum">
              <a:rPr lang="en-US" smtClean="0"/>
              <a:pPr/>
              <a:t>5</a:t>
            </a:fld>
            <a:endParaRPr lang="en-US" dirty="0"/>
          </a:p>
        </p:txBody>
      </p:sp>
    </p:spTree>
    <p:extLst>
      <p:ext uri="{BB962C8B-B14F-4D97-AF65-F5344CB8AC3E}">
        <p14:creationId xmlns:p14="http://schemas.microsoft.com/office/powerpoint/2010/main" val="1242977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a:ea typeface="ＭＳ Ｐゴシック" pitchFamily="34" charset="-128"/>
              </a:rPr>
              <a:t>By Area:  Instructional vs. Support services</a:t>
            </a:r>
          </a:p>
          <a:p>
            <a:pPr eaLnBrk="1" hangingPunct="1"/>
            <a:r>
              <a:rPr lang="en-US" sz="1200" dirty="0">
                <a:ea typeface="ＭＳ Ｐゴシック" pitchFamily="34" charset="-128"/>
              </a:rPr>
              <a:t>By Group:  Recovery vs. Here-to-Work</a:t>
            </a:r>
          </a:p>
          <a:p>
            <a:pPr eaLnBrk="1" hangingPunct="1"/>
            <a:r>
              <a:rPr lang="en-US" sz="1200" dirty="0">
                <a:ea typeface="ＭＳ Ｐゴシック" pitchFamily="34" charset="-128"/>
              </a:rPr>
              <a:t>By Service:  English, GED, literacy, etc.</a:t>
            </a:r>
          </a:p>
          <a:p>
            <a:pPr eaLnBrk="1" hangingPunct="1"/>
            <a:r>
              <a:rPr lang="en-US" sz="1200" dirty="0">
                <a:ea typeface="ＭＳ Ｐゴシック" pitchFamily="34" charset="-128"/>
              </a:rPr>
              <a:t>By Instructional Setting:  Home-based,  in-camp, or center-based</a:t>
            </a:r>
          </a:p>
          <a:p>
            <a:endParaRPr lang="en-US" dirty="0"/>
          </a:p>
        </p:txBody>
      </p:sp>
      <p:sp>
        <p:nvSpPr>
          <p:cNvPr id="4" name="Slide Number Placeholder 3"/>
          <p:cNvSpPr>
            <a:spLocks noGrp="1"/>
          </p:cNvSpPr>
          <p:nvPr>
            <p:ph type="sldNum" sz="quarter" idx="10"/>
          </p:nvPr>
        </p:nvSpPr>
        <p:spPr/>
        <p:txBody>
          <a:bodyPr/>
          <a:lstStyle/>
          <a:p>
            <a:fld id="{EF3E33C6-F2EB-4743-9E7E-3AC58F79C738}" type="slidenum">
              <a:rPr lang="en-US" smtClean="0"/>
              <a:pPr/>
              <a:t>6</a:t>
            </a:fld>
            <a:endParaRPr lang="en-US" dirty="0"/>
          </a:p>
        </p:txBody>
      </p:sp>
    </p:spTree>
    <p:extLst>
      <p:ext uri="{BB962C8B-B14F-4D97-AF65-F5344CB8AC3E}">
        <p14:creationId xmlns:p14="http://schemas.microsoft.com/office/powerpoint/2010/main" val="2638950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pitchFamily="34" charset="-128"/>
              </a:rPr>
              <a:t>SOSY Student Services Plan is an optional form developed as a resource for states. </a:t>
            </a:r>
            <a:br>
              <a:rPr lang="en-US" dirty="0">
                <a:ea typeface="ＭＳ Ｐゴシック" pitchFamily="34" charset="-128"/>
              </a:rPr>
            </a:br>
            <a:r>
              <a:rPr lang="en-US" dirty="0">
                <a:ea typeface="ＭＳ Ｐゴシック" pitchFamily="34" charset="-128"/>
              </a:rPr>
              <a:t>The SOSY Student Services Plan may be used by states to help identify goals and resources to support OSY and plan for service delivery. The form can be adapted as needed by State MEP.</a:t>
            </a:r>
          </a:p>
        </p:txBody>
      </p:sp>
      <p:sp>
        <p:nvSpPr>
          <p:cNvPr id="1116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eaLnBrk="0" fontAlgn="base" hangingPunct="0">
              <a:spcBef>
                <a:spcPct val="0"/>
              </a:spcBef>
              <a:spcAft>
                <a:spcPct val="0"/>
              </a:spcAft>
              <a:defRPr>
                <a:solidFill>
                  <a:schemeClr val="tx1"/>
                </a:solidFill>
                <a:latin typeface="Arial" pitchFamily="34" charset="0"/>
                <a:cs typeface="Arial" pitchFamily="34" charset="0"/>
              </a:defRPr>
            </a:lvl6pPr>
            <a:lvl7pPr marL="2912661" indent="-224051" eaLnBrk="0" fontAlgn="base" hangingPunct="0">
              <a:spcBef>
                <a:spcPct val="0"/>
              </a:spcBef>
              <a:spcAft>
                <a:spcPct val="0"/>
              </a:spcAft>
              <a:defRPr>
                <a:solidFill>
                  <a:schemeClr val="tx1"/>
                </a:solidFill>
                <a:latin typeface="Arial" pitchFamily="34" charset="0"/>
                <a:cs typeface="Arial" pitchFamily="34" charset="0"/>
              </a:defRPr>
            </a:lvl7pPr>
            <a:lvl8pPr marL="3360763" indent="-224051" eaLnBrk="0" fontAlgn="base" hangingPunct="0">
              <a:spcBef>
                <a:spcPct val="0"/>
              </a:spcBef>
              <a:spcAft>
                <a:spcPct val="0"/>
              </a:spcAft>
              <a:defRPr>
                <a:solidFill>
                  <a:schemeClr val="tx1"/>
                </a:solidFill>
                <a:latin typeface="Arial" pitchFamily="34" charset="0"/>
                <a:cs typeface="Arial" pitchFamily="34" charset="0"/>
              </a:defRPr>
            </a:lvl8pPr>
            <a:lvl9pPr marL="3808865" indent="-224051" eaLnBrk="0" fontAlgn="base" hangingPunct="0">
              <a:spcBef>
                <a:spcPct val="0"/>
              </a:spcBef>
              <a:spcAft>
                <a:spcPct val="0"/>
              </a:spcAft>
              <a:defRPr>
                <a:solidFill>
                  <a:schemeClr val="tx1"/>
                </a:solidFill>
                <a:latin typeface="Arial" pitchFamily="34" charset="0"/>
                <a:cs typeface="Arial" pitchFamily="34" charset="0"/>
              </a:defRPr>
            </a:lvl9pPr>
          </a:lstStyle>
          <a:p>
            <a:fld id="{03F9CD9C-DE8F-4E29-9E7B-9D616AE81ECB}" type="slidenum">
              <a:rPr lang="en-US" smtClean="0"/>
              <a:pPr/>
              <a:t>7</a:t>
            </a:fld>
            <a:endParaRPr lang="en-US" dirty="0"/>
          </a:p>
        </p:txBody>
      </p:sp>
    </p:spTree>
    <p:extLst>
      <p:ext uri="{BB962C8B-B14F-4D97-AF65-F5344CB8AC3E}">
        <p14:creationId xmlns:p14="http://schemas.microsoft.com/office/powerpoint/2010/main" val="1615999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136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eaLnBrk="0" fontAlgn="base" hangingPunct="0">
              <a:spcBef>
                <a:spcPct val="0"/>
              </a:spcBef>
              <a:spcAft>
                <a:spcPct val="0"/>
              </a:spcAft>
              <a:defRPr>
                <a:solidFill>
                  <a:schemeClr val="tx1"/>
                </a:solidFill>
                <a:latin typeface="Arial" pitchFamily="34" charset="0"/>
                <a:cs typeface="Arial" pitchFamily="34" charset="0"/>
              </a:defRPr>
            </a:lvl6pPr>
            <a:lvl7pPr marL="2912661" indent="-224051" eaLnBrk="0" fontAlgn="base" hangingPunct="0">
              <a:spcBef>
                <a:spcPct val="0"/>
              </a:spcBef>
              <a:spcAft>
                <a:spcPct val="0"/>
              </a:spcAft>
              <a:defRPr>
                <a:solidFill>
                  <a:schemeClr val="tx1"/>
                </a:solidFill>
                <a:latin typeface="Arial" pitchFamily="34" charset="0"/>
                <a:cs typeface="Arial" pitchFamily="34" charset="0"/>
              </a:defRPr>
            </a:lvl7pPr>
            <a:lvl8pPr marL="3360763" indent="-224051" eaLnBrk="0" fontAlgn="base" hangingPunct="0">
              <a:spcBef>
                <a:spcPct val="0"/>
              </a:spcBef>
              <a:spcAft>
                <a:spcPct val="0"/>
              </a:spcAft>
              <a:defRPr>
                <a:solidFill>
                  <a:schemeClr val="tx1"/>
                </a:solidFill>
                <a:latin typeface="Arial" pitchFamily="34" charset="0"/>
                <a:cs typeface="Arial" pitchFamily="34" charset="0"/>
              </a:defRPr>
            </a:lvl8pPr>
            <a:lvl9pPr marL="3808865" indent="-224051" eaLnBrk="0" fontAlgn="base" hangingPunct="0">
              <a:spcBef>
                <a:spcPct val="0"/>
              </a:spcBef>
              <a:spcAft>
                <a:spcPct val="0"/>
              </a:spcAft>
              <a:defRPr>
                <a:solidFill>
                  <a:schemeClr val="tx1"/>
                </a:solidFill>
                <a:latin typeface="Arial" pitchFamily="34" charset="0"/>
                <a:cs typeface="Arial" pitchFamily="34" charset="0"/>
              </a:defRPr>
            </a:lvl9pPr>
          </a:lstStyle>
          <a:p>
            <a:fld id="{F3AE9B1C-BB4C-4EFF-A67B-37F05A398AAB}" type="slidenum">
              <a:rPr lang="en-US" smtClean="0"/>
              <a:pPr/>
              <a:t>8</a:t>
            </a:fld>
            <a:endParaRPr lang="en-US" dirty="0"/>
          </a:p>
        </p:txBody>
      </p:sp>
    </p:spTree>
    <p:extLst>
      <p:ext uri="{BB962C8B-B14F-4D97-AF65-F5344CB8AC3E}">
        <p14:creationId xmlns:p14="http://schemas.microsoft.com/office/powerpoint/2010/main" val="3245478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146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eaLnBrk="0" fontAlgn="base" hangingPunct="0">
              <a:spcBef>
                <a:spcPct val="0"/>
              </a:spcBef>
              <a:spcAft>
                <a:spcPct val="0"/>
              </a:spcAft>
              <a:defRPr>
                <a:solidFill>
                  <a:schemeClr val="tx1"/>
                </a:solidFill>
                <a:latin typeface="Arial" pitchFamily="34" charset="0"/>
                <a:cs typeface="Arial" pitchFamily="34" charset="0"/>
              </a:defRPr>
            </a:lvl6pPr>
            <a:lvl7pPr marL="2912661" indent="-224051" eaLnBrk="0" fontAlgn="base" hangingPunct="0">
              <a:spcBef>
                <a:spcPct val="0"/>
              </a:spcBef>
              <a:spcAft>
                <a:spcPct val="0"/>
              </a:spcAft>
              <a:defRPr>
                <a:solidFill>
                  <a:schemeClr val="tx1"/>
                </a:solidFill>
                <a:latin typeface="Arial" pitchFamily="34" charset="0"/>
                <a:cs typeface="Arial" pitchFamily="34" charset="0"/>
              </a:defRPr>
            </a:lvl7pPr>
            <a:lvl8pPr marL="3360763" indent="-224051" eaLnBrk="0" fontAlgn="base" hangingPunct="0">
              <a:spcBef>
                <a:spcPct val="0"/>
              </a:spcBef>
              <a:spcAft>
                <a:spcPct val="0"/>
              </a:spcAft>
              <a:defRPr>
                <a:solidFill>
                  <a:schemeClr val="tx1"/>
                </a:solidFill>
                <a:latin typeface="Arial" pitchFamily="34" charset="0"/>
                <a:cs typeface="Arial" pitchFamily="34" charset="0"/>
              </a:defRPr>
            </a:lvl8pPr>
            <a:lvl9pPr marL="3808865" indent="-224051" eaLnBrk="0" fontAlgn="base" hangingPunct="0">
              <a:spcBef>
                <a:spcPct val="0"/>
              </a:spcBef>
              <a:spcAft>
                <a:spcPct val="0"/>
              </a:spcAft>
              <a:defRPr>
                <a:solidFill>
                  <a:schemeClr val="tx1"/>
                </a:solidFill>
                <a:latin typeface="Arial" pitchFamily="34" charset="0"/>
                <a:cs typeface="Arial" pitchFamily="34" charset="0"/>
              </a:defRPr>
            </a:lvl9pPr>
          </a:lstStyle>
          <a:p>
            <a:fld id="{900DF57C-B436-4427-A4F8-BF5900793C32}" type="slidenum">
              <a:rPr lang="en-US" smtClean="0"/>
              <a:pPr/>
              <a:t>9</a:t>
            </a:fld>
            <a:endParaRPr lang="en-US" dirty="0"/>
          </a:p>
        </p:txBody>
      </p:sp>
    </p:spTree>
    <p:extLst>
      <p:ext uri="{BB962C8B-B14F-4D97-AF65-F5344CB8AC3E}">
        <p14:creationId xmlns:p14="http://schemas.microsoft.com/office/powerpoint/2010/main" val="2145659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514968-99CC-4960-9CE1-85A8D2C8B83D}" type="datetimeFigureOut">
              <a:rPr lang="en-US" smtClean="0"/>
              <a:pPr/>
              <a:t>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F47EF-2ABC-486D-A529-4CFBC626FC64}" type="slidenum">
              <a:rPr lang="en-US" smtClean="0"/>
              <a:pPr/>
              <a:t>‹#›</a:t>
            </a:fld>
            <a:endParaRPr lang="en-US"/>
          </a:p>
        </p:txBody>
      </p:sp>
    </p:spTree>
    <p:extLst>
      <p:ext uri="{BB962C8B-B14F-4D97-AF65-F5344CB8AC3E}">
        <p14:creationId xmlns:p14="http://schemas.microsoft.com/office/powerpoint/2010/main" val="1998624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514968-99CC-4960-9CE1-85A8D2C8B83D}" type="datetimeFigureOut">
              <a:rPr lang="en-US" smtClean="0"/>
              <a:pPr/>
              <a:t>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F47EF-2ABC-486D-A529-4CFBC626FC64}" type="slidenum">
              <a:rPr lang="en-US" smtClean="0"/>
              <a:pPr/>
              <a:t>‹#›</a:t>
            </a:fld>
            <a:endParaRPr lang="en-US"/>
          </a:p>
        </p:txBody>
      </p:sp>
    </p:spTree>
    <p:extLst>
      <p:ext uri="{BB962C8B-B14F-4D97-AF65-F5344CB8AC3E}">
        <p14:creationId xmlns:p14="http://schemas.microsoft.com/office/powerpoint/2010/main" val="3139302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514968-99CC-4960-9CE1-85A8D2C8B83D}" type="datetimeFigureOut">
              <a:rPr lang="en-US" smtClean="0"/>
              <a:pPr/>
              <a:t>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F47EF-2ABC-486D-A529-4CFBC626FC64}" type="slidenum">
              <a:rPr lang="en-US" smtClean="0"/>
              <a:pPr/>
              <a:t>‹#›</a:t>
            </a:fld>
            <a:endParaRPr lang="en-US"/>
          </a:p>
        </p:txBody>
      </p:sp>
    </p:spTree>
    <p:extLst>
      <p:ext uri="{BB962C8B-B14F-4D97-AF65-F5344CB8AC3E}">
        <p14:creationId xmlns:p14="http://schemas.microsoft.com/office/powerpoint/2010/main" val="967618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514968-99CC-4960-9CE1-85A8D2C8B83D}" type="datetimeFigureOut">
              <a:rPr lang="en-US" smtClean="0"/>
              <a:pPr/>
              <a:t>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F47EF-2ABC-486D-A529-4CFBC626FC64}" type="slidenum">
              <a:rPr lang="en-US" smtClean="0"/>
              <a:pPr/>
              <a:t>‹#›</a:t>
            </a:fld>
            <a:endParaRPr lang="en-US"/>
          </a:p>
        </p:txBody>
      </p:sp>
    </p:spTree>
    <p:extLst>
      <p:ext uri="{BB962C8B-B14F-4D97-AF65-F5344CB8AC3E}">
        <p14:creationId xmlns:p14="http://schemas.microsoft.com/office/powerpoint/2010/main" val="1235703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514968-99CC-4960-9CE1-85A8D2C8B83D}" type="datetimeFigureOut">
              <a:rPr lang="en-US" smtClean="0"/>
              <a:pPr/>
              <a:t>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F47EF-2ABC-486D-A529-4CFBC626FC64}" type="slidenum">
              <a:rPr lang="en-US" smtClean="0"/>
              <a:pPr/>
              <a:t>‹#›</a:t>
            </a:fld>
            <a:endParaRPr lang="en-US"/>
          </a:p>
        </p:txBody>
      </p:sp>
    </p:spTree>
    <p:extLst>
      <p:ext uri="{BB962C8B-B14F-4D97-AF65-F5344CB8AC3E}">
        <p14:creationId xmlns:p14="http://schemas.microsoft.com/office/powerpoint/2010/main" val="4176681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514968-99CC-4960-9CE1-85A8D2C8B83D}" type="datetimeFigureOut">
              <a:rPr lang="en-US" smtClean="0"/>
              <a:pPr/>
              <a:t>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5F47EF-2ABC-486D-A529-4CFBC626FC64}" type="slidenum">
              <a:rPr lang="en-US" smtClean="0"/>
              <a:pPr/>
              <a:t>‹#›</a:t>
            </a:fld>
            <a:endParaRPr lang="en-US"/>
          </a:p>
        </p:txBody>
      </p:sp>
    </p:spTree>
    <p:extLst>
      <p:ext uri="{BB962C8B-B14F-4D97-AF65-F5344CB8AC3E}">
        <p14:creationId xmlns:p14="http://schemas.microsoft.com/office/powerpoint/2010/main" val="2494840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514968-99CC-4960-9CE1-85A8D2C8B83D}" type="datetimeFigureOut">
              <a:rPr lang="en-US" smtClean="0"/>
              <a:pPr/>
              <a:t>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5F47EF-2ABC-486D-A529-4CFBC626FC64}" type="slidenum">
              <a:rPr lang="en-US" smtClean="0"/>
              <a:pPr/>
              <a:t>‹#›</a:t>
            </a:fld>
            <a:endParaRPr lang="en-US"/>
          </a:p>
        </p:txBody>
      </p:sp>
    </p:spTree>
    <p:extLst>
      <p:ext uri="{BB962C8B-B14F-4D97-AF65-F5344CB8AC3E}">
        <p14:creationId xmlns:p14="http://schemas.microsoft.com/office/powerpoint/2010/main" val="4291682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514968-99CC-4960-9CE1-85A8D2C8B83D}" type="datetimeFigureOut">
              <a:rPr lang="en-US" smtClean="0"/>
              <a:pPr/>
              <a:t>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5F47EF-2ABC-486D-A529-4CFBC626FC64}" type="slidenum">
              <a:rPr lang="en-US" smtClean="0"/>
              <a:pPr/>
              <a:t>‹#›</a:t>
            </a:fld>
            <a:endParaRPr lang="en-US"/>
          </a:p>
        </p:txBody>
      </p:sp>
    </p:spTree>
    <p:extLst>
      <p:ext uri="{BB962C8B-B14F-4D97-AF65-F5344CB8AC3E}">
        <p14:creationId xmlns:p14="http://schemas.microsoft.com/office/powerpoint/2010/main" val="1186322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14968-99CC-4960-9CE1-85A8D2C8B83D}" type="datetimeFigureOut">
              <a:rPr lang="en-US" smtClean="0"/>
              <a:pPr/>
              <a:t>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5F47EF-2ABC-486D-A529-4CFBC626FC64}" type="slidenum">
              <a:rPr lang="en-US" smtClean="0"/>
              <a:pPr/>
              <a:t>‹#›</a:t>
            </a:fld>
            <a:endParaRPr lang="en-US"/>
          </a:p>
        </p:txBody>
      </p:sp>
    </p:spTree>
    <p:extLst>
      <p:ext uri="{BB962C8B-B14F-4D97-AF65-F5344CB8AC3E}">
        <p14:creationId xmlns:p14="http://schemas.microsoft.com/office/powerpoint/2010/main" val="2496141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514968-99CC-4960-9CE1-85A8D2C8B83D}" type="datetimeFigureOut">
              <a:rPr lang="en-US" smtClean="0"/>
              <a:pPr/>
              <a:t>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5F47EF-2ABC-486D-A529-4CFBC626FC64}" type="slidenum">
              <a:rPr lang="en-US" smtClean="0"/>
              <a:pPr/>
              <a:t>‹#›</a:t>
            </a:fld>
            <a:endParaRPr lang="en-US"/>
          </a:p>
        </p:txBody>
      </p:sp>
    </p:spTree>
    <p:extLst>
      <p:ext uri="{BB962C8B-B14F-4D97-AF65-F5344CB8AC3E}">
        <p14:creationId xmlns:p14="http://schemas.microsoft.com/office/powerpoint/2010/main" val="197574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514968-99CC-4960-9CE1-85A8D2C8B83D}" type="datetimeFigureOut">
              <a:rPr lang="en-US" smtClean="0"/>
              <a:pPr/>
              <a:t>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5F47EF-2ABC-486D-A529-4CFBC626FC64}" type="slidenum">
              <a:rPr lang="en-US" smtClean="0"/>
              <a:pPr/>
              <a:t>‹#›</a:t>
            </a:fld>
            <a:endParaRPr lang="en-US"/>
          </a:p>
        </p:txBody>
      </p:sp>
    </p:spTree>
    <p:extLst>
      <p:ext uri="{BB962C8B-B14F-4D97-AF65-F5344CB8AC3E}">
        <p14:creationId xmlns:p14="http://schemas.microsoft.com/office/powerpoint/2010/main" val="2055851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14968-99CC-4960-9CE1-85A8D2C8B83D}" type="datetimeFigureOut">
              <a:rPr lang="en-US" smtClean="0"/>
              <a:pPr/>
              <a:t>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F47EF-2ABC-486D-A529-4CFBC626FC64}" type="slidenum">
              <a:rPr lang="en-US" smtClean="0"/>
              <a:pPr/>
              <a:t>‹#›</a:t>
            </a:fld>
            <a:endParaRPr lang="en-US"/>
          </a:p>
        </p:txBody>
      </p:sp>
    </p:spTree>
    <p:extLst>
      <p:ext uri="{BB962C8B-B14F-4D97-AF65-F5344CB8AC3E}">
        <p14:creationId xmlns:p14="http://schemas.microsoft.com/office/powerpoint/2010/main" val="3476405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image" Target="../media/image3.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Technical Support Team Meeting</a:t>
            </a:r>
          </a:p>
        </p:txBody>
      </p:sp>
      <p:sp>
        <p:nvSpPr>
          <p:cNvPr id="3" name="Subtitle 2"/>
          <p:cNvSpPr>
            <a:spLocks noGrp="1"/>
          </p:cNvSpPr>
          <p:nvPr>
            <p:ph type="subTitle" idx="1"/>
          </p:nvPr>
        </p:nvSpPr>
        <p:spPr/>
        <p:txBody>
          <a:bodyPr/>
          <a:lstStyle/>
          <a:p>
            <a:r>
              <a:rPr lang="en-US" dirty="0"/>
              <a:t>October 12-13, 2011</a:t>
            </a:r>
          </a:p>
          <a:p>
            <a:r>
              <a:rPr lang="en-US" dirty="0"/>
              <a:t>Asheville, NC</a:t>
            </a:r>
          </a:p>
        </p:txBody>
      </p:sp>
      <p:pic>
        <p:nvPicPr>
          <p:cNvPr id="1026" name="Picture 2" descr="C:\Users\Public\Documents\Logo and Materials\SOSY as Jpe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83120"/>
            <a:ext cx="8915399" cy="195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395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457200" y="-21771"/>
            <a:ext cx="1600200" cy="1524000"/>
          </a:xfrm>
          <a:prstGeom prst="rect">
            <a:avLst/>
          </a:prstGeom>
        </p:spPr>
      </p:pic>
      <p:sp>
        <p:nvSpPr>
          <p:cNvPr id="3" name="Title 2"/>
          <p:cNvSpPr>
            <a:spLocks noGrp="1"/>
          </p:cNvSpPr>
          <p:nvPr>
            <p:ph type="title"/>
          </p:nvPr>
        </p:nvSpPr>
        <p:spPr/>
        <p:txBody>
          <a:bodyPr>
            <a:normAutofit fontScale="90000"/>
          </a:bodyPr>
          <a:lstStyle/>
          <a:p>
            <a:pPr algn="l"/>
            <a:r>
              <a:rPr lang="en-US" dirty="0"/>
              <a:t>		Curriculum and Material 				Review</a:t>
            </a:r>
          </a:p>
        </p:txBody>
      </p:sp>
      <p:sp>
        <p:nvSpPr>
          <p:cNvPr id="4" name="Content Placeholder 3"/>
          <p:cNvSpPr>
            <a:spLocks noGrp="1"/>
          </p:cNvSpPr>
          <p:nvPr>
            <p:ph idx="1"/>
          </p:nvPr>
        </p:nvSpPr>
        <p:spPr/>
        <p:txBody>
          <a:bodyPr/>
          <a:lstStyle/>
          <a:p>
            <a:r>
              <a:rPr lang="en-US" dirty="0"/>
              <a:t>Bob, Brenda, Kelsey, Lupe and Dee</a:t>
            </a:r>
          </a:p>
          <a:p>
            <a:r>
              <a:rPr lang="en-US" dirty="0"/>
              <a:t>Legal Lessons</a:t>
            </a:r>
          </a:p>
          <a:p>
            <a:r>
              <a:rPr lang="en-US" dirty="0"/>
              <a:t>Career Exploration Lessons</a:t>
            </a:r>
          </a:p>
          <a:p>
            <a:r>
              <a:rPr lang="en-US" dirty="0"/>
              <a:t>Parent Lessons</a:t>
            </a:r>
          </a:p>
          <a:p>
            <a:r>
              <a:rPr lang="en-US" dirty="0"/>
              <a:t>Reading on the Move</a:t>
            </a:r>
          </a:p>
          <a:p>
            <a:pPr lvl="1"/>
            <a:r>
              <a:rPr lang="en-US" dirty="0"/>
              <a:t>Welcome to Olga</a:t>
            </a:r>
          </a:p>
          <a:p>
            <a:pPr lvl="1"/>
            <a:r>
              <a:rPr lang="en-US" dirty="0"/>
              <a:t>Discussion of the pilot process with HEP/CAMP</a:t>
            </a:r>
          </a:p>
          <a:p>
            <a:endParaRPr lang="en-US" dirty="0"/>
          </a:p>
        </p:txBody>
      </p:sp>
    </p:spTree>
    <p:extLst>
      <p:ext uri="{BB962C8B-B14F-4D97-AF65-F5344CB8AC3E}">
        <p14:creationId xmlns:p14="http://schemas.microsoft.com/office/powerpoint/2010/main" val="1487498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 Review</a:t>
            </a:r>
          </a:p>
        </p:txBody>
      </p:sp>
      <p:sp>
        <p:nvSpPr>
          <p:cNvPr id="3" name="Content Placeholder 2"/>
          <p:cNvSpPr>
            <a:spLocks noGrp="1"/>
          </p:cNvSpPr>
          <p:nvPr>
            <p:ph idx="1"/>
          </p:nvPr>
        </p:nvSpPr>
        <p:spPr/>
        <p:txBody>
          <a:bodyPr/>
          <a:lstStyle/>
          <a:p>
            <a:r>
              <a:rPr lang="en-US" dirty="0"/>
              <a:t>Agricultural Trends		Jessica</a:t>
            </a:r>
          </a:p>
          <a:p>
            <a:r>
              <a:rPr lang="en-US" dirty="0"/>
              <a:t>Update OSY Literature Review</a:t>
            </a:r>
          </a:p>
          <a:p>
            <a:pPr marL="0" indent="0">
              <a:buNone/>
            </a:pPr>
            <a:endParaRPr lang="en-US" dirty="0"/>
          </a:p>
          <a:p>
            <a:r>
              <a:rPr lang="en-US" dirty="0"/>
              <a:t>What additional information needs to be addressed in the reviews?</a:t>
            </a:r>
          </a:p>
          <a:p>
            <a:r>
              <a:rPr lang="en-US" dirty="0"/>
              <a:t>How will the information be used?</a:t>
            </a:r>
          </a:p>
          <a:p>
            <a:r>
              <a:rPr lang="en-US" dirty="0"/>
              <a:t>How will it be disseminated?</a:t>
            </a:r>
          </a:p>
          <a:p>
            <a:pPr marL="457200" lvl="1" indent="0">
              <a:buNone/>
            </a:pP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57200" y="-21771"/>
            <a:ext cx="1600200" cy="1524000"/>
          </a:xfrm>
          <a:prstGeom prst="rect">
            <a:avLst/>
          </a:prstGeom>
        </p:spPr>
      </p:pic>
    </p:spTree>
    <p:extLst>
      <p:ext uri="{BB962C8B-B14F-4D97-AF65-F5344CB8AC3E}">
        <p14:creationId xmlns:p14="http://schemas.microsoft.com/office/powerpoint/2010/main" val="370528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Discussion of SOSY Pilot Process </a:t>
            </a:r>
          </a:p>
        </p:txBody>
      </p:sp>
      <p:sp>
        <p:nvSpPr>
          <p:cNvPr id="3" name="Content Placeholder 2"/>
          <p:cNvSpPr>
            <a:spLocks noGrp="1"/>
          </p:cNvSpPr>
          <p:nvPr>
            <p:ph idx="1"/>
          </p:nvPr>
        </p:nvSpPr>
        <p:spPr/>
        <p:txBody>
          <a:bodyPr/>
          <a:lstStyle/>
          <a:p>
            <a:endParaRPr lang="en-US" dirty="0"/>
          </a:p>
          <a:p>
            <a:r>
              <a:rPr lang="en-US" dirty="0"/>
              <a:t>How will materials be piloted in year 2?</a:t>
            </a:r>
          </a:p>
          <a:p>
            <a:r>
              <a:rPr lang="en-US" dirty="0"/>
              <a:t>What states are willing to pilot the materials?</a:t>
            </a:r>
          </a:p>
          <a:p>
            <a:r>
              <a:rPr lang="en-US" dirty="0"/>
              <a:t>How will the information be tracked?</a:t>
            </a:r>
          </a:p>
          <a:p>
            <a:r>
              <a:rPr lang="en-US" dirty="0"/>
              <a:t>How will be feedback be submitted?</a:t>
            </a:r>
          </a:p>
          <a:p>
            <a:r>
              <a:rPr lang="en-US" dirty="0"/>
              <a:t>How will materials be revised as a result?</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57200" y="-21771"/>
            <a:ext cx="1600200" cy="1524000"/>
          </a:xfrm>
          <a:prstGeom prst="rect">
            <a:avLst/>
          </a:prstGeom>
        </p:spPr>
      </p:pic>
    </p:spTree>
    <p:extLst>
      <p:ext uri="{BB962C8B-B14F-4D97-AF65-F5344CB8AC3E}">
        <p14:creationId xmlns:p14="http://schemas.microsoft.com/office/powerpoint/2010/main" val="1955203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Group Discussion and Input</a:t>
            </a:r>
          </a:p>
        </p:txBody>
      </p:sp>
      <p:sp>
        <p:nvSpPr>
          <p:cNvPr id="3" name="Content Placeholder 2"/>
          <p:cNvSpPr>
            <a:spLocks noGrp="1"/>
          </p:cNvSpPr>
          <p:nvPr>
            <p:ph idx="1"/>
          </p:nvPr>
        </p:nvSpPr>
        <p:spPr/>
        <p:txBody>
          <a:bodyPr>
            <a:normAutofit/>
          </a:bodyPr>
          <a:lstStyle/>
          <a:p>
            <a:endParaRPr lang="en-US" sz="4000" dirty="0"/>
          </a:p>
          <a:p>
            <a:r>
              <a:rPr lang="en-US" sz="4000" dirty="0"/>
              <a:t>Redesign of SOSY website</a:t>
            </a:r>
          </a:p>
          <a:p>
            <a:r>
              <a:rPr lang="en-US" sz="4000" dirty="0"/>
              <a:t>Use of technology</a:t>
            </a:r>
          </a:p>
          <a:p>
            <a:r>
              <a:rPr lang="en-US" sz="4000" dirty="0"/>
              <a:t>SOSY video/TOT video clips	Tim</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57200" y="-21771"/>
            <a:ext cx="1600200" cy="1524000"/>
          </a:xfrm>
          <a:prstGeom prst="rect">
            <a:avLst/>
          </a:prstGeom>
        </p:spPr>
      </p:pic>
    </p:spTree>
    <p:extLst>
      <p:ext uri="{BB962C8B-B14F-4D97-AF65-F5344CB8AC3E}">
        <p14:creationId xmlns:p14="http://schemas.microsoft.com/office/powerpoint/2010/main" val="488128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Work Group Assignments</a:t>
            </a:r>
          </a:p>
        </p:txBody>
      </p:sp>
      <p:sp>
        <p:nvSpPr>
          <p:cNvPr id="3" name="Content Placeholder 2"/>
          <p:cNvSpPr>
            <a:spLocks noGrp="1"/>
          </p:cNvSpPr>
          <p:nvPr>
            <p:ph idx="1"/>
          </p:nvPr>
        </p:nvSpPr>
        <p:spPr/>
        <p:txBody>
          <a:bodyPr>
            <a:normAutofit fontScale="92500" lnSpcReduction="10000"/>
          </a:bodyPr>
          <a:lstStyle/>
          <a:p>
            <a:r>
              <a:rPr lang="en-US" dirty="0"/>
              <a:t>ID&amp;R- Review and discuss the creation of 2 new documents</a:t>
            </a:r>
          </a:p>
          <a:p>
            <a:r>
              <a:rPr lang="en-US" dirty="0"/>
              <a:t>TA- Review and finalize the HTW and Recovery Matrices (including introduction)</a:t>
            </a:r>
          </a:p>
          <a:p>
            <a:r>
              <a:rPr lang="en-US" dirty="0"/>
              <a:t>Training- Review current materials, develop trainer guides and develop timeline for remaining work</a:t>
            </a:r>
          </a:p>
          <a:p>
            <a:r>
              <a:rPr lang="en-US" dirty="0"/>
              <a:t>Curriculum-Review and update Educational Resource Rubric. Prepare report for SSST meeting and discuss input from TST. </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57200" y="-21771"/>
            <a:ext cx="1600200" cy="1524000"/>
          </a:xfrm>
          <a:prstGeom prst="rect">
            <a:avLst/>
          </a:prstGeom>
        </p:spPr>
      </p:pic>
    </p:spTree>
    <p:extLst>
      <p:ext uri="{BB962C8B-B14F-4D97-AF65-F5344CB8AC3E}">
        <p14:creationId xmlns:p14="http://schemas.microsoft.com/office/powerpoint/2010/main" val="3200930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Day Two</a:t>
            </a:r>
          </a:p>
        </p:txBody>
      </p:sp>
      <p:sp>
        <p:nvSpPr>
          <p:cNvPr id="3" name="Content Placeholder 2"/>
          <p:cNvSpPr>
            <a:spLocks noGrp="1"/>
          </p:cNvSpPr>
          <p:nvPr>
            <p:ph idx="1"/>
          </p:nvPr>
        </p:nvSpPr>
        <p:spPr/>
        <p:txBody>
          <a:bodyPr>
            <a:normAutofit/>
          </a:bodyPr>
          <a:lstStyle/>
          <a:p>
            <a:pPr marL="0" indent="0">
              <a:buNone/>
            </a:pPr>
            <a:r>
              <a:rPr lang="en-US" sz="2400" dirty="0"/>
              <a:t>8:00 am 	Working Breakfast- TOT Planning Committee 		Meeting</a:t>
            </a:r>
          </a:p>
          <a:p>
            <a:pPr marL="0" indent="0">
              <a:buNone/>
            </a:pPr>
            <a:r>
              <a:rPr lang="en-US" sz="2400" dirty="0"/>
              <a:t>8:30 am	Networking and Technical Assistance Topic: Safety 		and Professionalism	TJ and Tracie</a:t>
            </a:r>
          </a:p>
          <a:p>
            <a:pPr marL="0" indent="0">
              <a:buNone/>
            </a:pPr>
            <a:r>
              <a:rPr lang="en-US" sz="2400" dirty="0"/>
              <a:t>		Check in with work groups</a:t>
            </a:r>
          </a:p>
          <a:p>
            <a:pPr marL="0" indent="0">
              <a:buNone/>
            </a:pPr>
            <a:r>
              <a:rPr lang="en-US" sz="2400" dirty="0"/>
              <a:t>		Report to SSST meeting on November 15</a:t>
            </a:r>
          </a:p>
          <a:p>
            <a:pPr marL="0" indent="0">
              <a:buNone/>
            </a:pPr>
            <a:r>
              <a:rPr lang="en-US" sz="2400" dirty="0"/>
              <a:t>		Discuss conference call schedule</a:t>
            </a:r>
          </a:p>
          <a:p>
            <a:pPr marL="0" indent="0">
              <a:buNone/>
            </a:pPr>
            <a:r>
              <a:rPr lang="en-US" sz="2400" dirty="0"/>
              <a:t>		Other issues</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57200" y="-21771"/>
            <a:ext cx="1600200" cy="1524000"/>
          </a:xfrm>
          <a:prstGeom prst="rect">
            <a:avLst/>
          </a:prstGeom>
        </p:spPr>
      </p:pic>
    </p:spTree>
    <p:extLst>
      <p:ext uri="{BB962C8B-B14F-4D97-AF65-F5344CB8AC3E}">
        <p14:creationId xmlns:p14="http://schemas.microsoft.com/office/powerpoint/2010/main" val="4064385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Networking and Technical Assistance Topic</a:t>
            </a:r>
          </a:p>
        </p:txBody>
      </p:sp>
      <p:sp>
        <p:nvSpPr>
          <p:cNvPr id="3" name="Content Placeholder 2"/>
          <p:cNvSpPr>
            <a:spLocks noGrp="1"/>
          </p:cNvSpPr>
          <p:nvPr>
            <p:ph idx="1"/>
          </p:nvPr>
        </p:nvSpPr>
        <p:spPr/>
        <p:txBody>
          <a:bodyPr>
            <a:normAutofit fontScale="92500" lnSpcReduction="20000"/>
          </a:bodyPr>
          <a:lstStyle/>
          <a:p>
            <a:pPr marL="0" indent="0">
              <a:buNone/>
            </a:pPr>
            <a:r>
              <a:rPr lang="en-US" sz="3600" b="1" dirty="0"/>
              <a:t>Topic: Safety and Professionalism</a:t>
            </a:r>
          </a:p>
          <a:p>
            <a:r>
              <a:rPr lang="en-US" dirty="0"/>
              <a:t>What are the issues around safety you are seeing in your state?</a:t>
            </a:r>
          </a:p>
          <a:p>
            <a:r>
              <a:rPr lang="en-US" dirty="0"/>
              <a:t>What are the issues around professionalism you are seeing in your state?</a:t>
            </a:r>
          </a:p>
          <a:p>
            <a:r>
              <a:rPr lang="en-US" dirty="0"/>
              <a:t>How do you set boundaries for OSY and staff? Expectations for OSY and staff? </a:t>
            </a:r>
          </a:p>
          <a:p>
            <a:r>
              <a:rPr lang="en-US" dirty="0"/>
              <a:t>What training is currently provided to staff?</a:t>
            </a:r>
          </a:p>
          <a:p>
            <a:r>
              <a:rPr lang="en-US" dirty="0"/>
              <a:t>What training or tools need to be developed  in the future by the Consortium?</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57200" y="-21771"/>
            <a:ext cx="1600200" cy="1524000"/>
          </a:xfrm>
          <a:prstGeom prst="rect">
            <a:avLst/>
          </a:prstGeom>
        </p:spPr>
      </p:pic>
    </p:spTree>
    <p:extLst>
      <p:ext uri="{BB962C8B-B14F-4D97-AF65-F5344CB8AC3E}">
        <p14:creationId xmlns:p14="http://schemas.microsoft.com/office/powerpoint/2010/main" val="3532419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a:t>Agenda: Day One</a:t>
            </a:r>
          </a:p>
        </p:txBody>
      </p:sp>
      <p:sp>
        <p:nvSpPr>
          <p:cNvPr id="3" name="Content Placeholder 2"/>
          <p:cNvSpPr>
            <a:spLocks noGrp="1"/>
          </p:cNvSpPr>
          <p:nvPr>
            <p:ph idx="1"/>
          </p:nvPr>
        </p:nvSpPr>
        <p:spPr/>
        <p:txBody>
          <a:bodyPr>
            <a:normAutofit lnSpcReduction="10000"/>
          </a:bodyPr>
          <a:lstStyle/>
          <a:p>
            <a:pPr marL="0" indent="0">
              <a:buNone/>
            </a:pPr>
            <a:r>
              <a:rPr lang="en-US" sz="2000" dirty="0"/>
              <a:t>Welcome and Introductions</a:t>
            </a:r>
          </a:p>
          <a:p>
            <a:pPr marL="0" indent="0">
              <a:buNone/>
            </a:pPr>
            <a:r>
              <a:rPr lang="en-US" sz="2000" dirty="0"/>
              <a:t>Opening Activity</a:t>
            </a:r>
          </a:p>
          <a:p>
            <a:pPr marL="0" indent="0">
              <a:buNone/>
            </a:pPr>
            <a:r>
              <a:rPr lang="en-US" sz="2000" dirty="0"/>
              <a:t>VISTA Presentation</a:t>
            </a:r>
          </a:p>
          <a:p>
            <a:pPr marL="0" indent="0">
              <a:buNone/>
            </a:pPr>
            <a:r>
              <a:rPr lang="en-US" sz="2000" dirty="0"/>
              <a:t>Update on SOSY Activities</a:t>
            </a:r>
          </a:p>
          <a:p>
            <a:pPr marL="0" indent="0">
              <a:buNone/>
            </a:pPr>
            <a:r>
              <a:rPr lang="en-US" sz="2000" dirty="0"/>
              <a:t>Data and Performance Measures Discussion</a:t>
            </a:r>
          </a:p>
          <a:p>
            <a:pPr marL="0" indent="0">
              <a:buNone/>
            </a:pPr>
            <a:r>
              <a:rPr lang="en-US" sz="2000" dirty="0"/>
              <a:t>Curriculum and Material Review	Bob, Brenda, Kelsey, Lupe and Dee</a:t>
            </a:r>
          </a:p>
          <a:p>
            <a:pPr marL="0" indent="0">
              <a:buNone/>
            </a:pPr>
            <a:r>
              <a:rPr lang="en-US" sz="2000" dirty="0"/>
              <a:t>Review Agricultural and OSY Literature Review	Jessica</a:t>
            </a:r>
          </a:p>
          <a:p>
            <a:pPr marL="0" indent="0">
              <a:buNone/>
            </a:pPr>
            <a:r>
              <a:rPr lang="en-US" sz="2000" dirty="0"/>
              <a:t>Discussion of SOSY Pilot Process</a:t>
            </a:r>
          </a:p>
          <a:p>
            <a:pPr marL="0" indent="0">
              <a:buNone/>
            </a:pPr>
            <a:r>
              <a:rPr lang="en-US" sz="2000" dirty="0"/>
              <a:t>Group Discussion and Input</a:t>
            </a:r>
          </a:p>
          <a:p>
            <a:r>
              <a:rPr lang="en-US" sz="2000" dirty="0"/>
              <a:t>Redesign of the SOSY website</a:t>
            </a:r>
          </a:p>
          <a:p>
            <a:r>
              <a:rPr lang="en-US" sz="2000" dirty="0"/>
              <a:t>Technology Ideas/SOSY Video/TOT Video Clips	Tim	</a:t>
            </a:r>
          </a:p>
          <a:p>
            <a:pPr marL="0" indent="0">
              <a:buNone/>
            </a:pPr>
            <a:r>
              <a:rPr lang="en-US" sz="2000" dirty="0"/>
              <a:t>Working Lunch: Meeting of the Dissemination Event Planning Committee</a:t>
            </a:r>
          </a:p>
          <a:p>
            <a:pPr marL="0" indent="0">
              <a:buNone/>
            </a:pPr>
            <a:r>
              <a:rPr lang="en-US" sz="2000" dirty="0"/>
              <a:t>Work Group Time</a:t>
            </a: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304800" y="0"/>
            <a:ext cx="1600200" cy="1524000"/>
          </a:xfrm>
          <a:prstGeom prst="rect">
            <a:avLst/>
          </a:prstGeom>
        </p:spPr>
      </p:pic>
    </p:spTree>
    <p:extLst>
      <p:ext uri="{BB962C8B-B14F-4D97-AF65-F5344CB8AC3E}">
        <p14:creationId xmlns:p14="http://schemas.microsoft.com/office/powerpoint/2010/main" val="3286415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Update on OSY Activities</a:t>
            </a:r>
          </a:p>
        </p:txBody>
      </p:sp>
      <p:sp>
        <p:nvSpPr>
          <p:cNvPr id="3" name="Content Placeholder 2"/>
          <p:cNvSpPr>
            <a:spLocks noGrp="1"/>
          </p:cNvSpPr>
          <p:nvPr>
            <p:ph idx="1"/>
          </p:nvPr>
        </p:nvSpPr>
        <p:spPr/>
        <p:txBody>
          <a:bodyPr>
            <a:noAutofit/>
          </a:bodyPr>
          <a:lstStyle/>
          <a:p>
            <a:r>
              <a:rPr lang="en-US" sz="4000" dirty="0"/>
              <a:t>Share one success story with the group.</a:t>
            </a:r>
          </a:p>
          <a:p>
            <a:r>
              <a:rPr lang="en-US" sz="4000" dirty="0"/>
              <a:t>Reflect back on one thing you would do differently this year. </a:t>
            </a:r>
          </a:p>
          <a:p>
            <a:r>
              <a:rPr lang="en-US" sz="4000" dirty="0"/>
              <a:t>How have you used materials/resources from the Consortium?</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315686" y="0"/>
            <a:ext cx="1600200" cy="1524000"/>
          </a:xfrm>
          <a:prstGeom prst="rect">
            <a:avLst/>
          </a:prstGeom>
        </p:spPr>
      </p:pic>
    </p:spTree>
    <p:extLst>
      <p:ext uri="{BB962C8B-B14F-4D97-AF65-F5344CB8AC3E}">
        <p14:creationId xmlns:p14="http://schemas.microsoft.com/office/powerpoint/2010/main" val="3073430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		Data and Performance 			Measures Discussion</a:t>
            </a:r>
          </a:p>
        </p:txBody>
      </p:sp>
      <p:sp>
        <p:nvSpPr>
          <p:cNvPr id="3" name="Content Placeholder 2"/>
          <p:cNvSpPr>
            <a:spLocks noGrp="1"/>
          </p:cNvSpPr>
          <p:nvPr>
            <p:ph idx="1"/>
          </p:nvPr>
        </p:nvSpPr>
        <p:spPr/>
        <p:txBody>
          <a:bodyPr>
            <a:normAutofit/>
          </a:bodyPr>
          <a:lstStyle/>
          <a:p>
            <a:r>
              <a:rPr lang="en-US" sz="4000" dirty="0"/>
              <a:t>How are states collecting the data?</a:t>
            </a:r>
          </a:p>
          <a:p>
            <a:r>
              <a:rPr lang="en-US" sz="4000" dirty="0"/>
              <a:t>Do additional tracking tools need to be created?</a:t>
            </a:r>
          </a:p>
          <a:p>
            <a:r>
              <a:rPr lang="en-US" sz="4000" dirty="0"/>
              <a:t>Are states using the SOSY tracking form? SOSY student evaluation form? </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04800" y="0"/>
            <a:ext cx="1600200" cy="1524000"/>
          </a:xfrm>
          <a:prstGeom prst="rect">
            <a:avLst/>
          </a:prstGeom>
        </p:spPr>
      </p:pic>
    </p:spTree>
    <p:extLst>
      <p:ext uri="{BB962C8B-B14F-4D97-AF65-F5344CB8AC3E}">
        <p14:creationId xmlns:p14="http://schemas.microsoft.com/office/powerpoint/2010/main" val="1677454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rIns="91440"/>
          <a:lstStyle/>
          <a:p>
            <a:pPr algn="ctr"/>
            <a:r>
              <a:rPr lang="en-US" cap="none" dirty="0">
                <a:solidFill>
                  <a:srgbClr val="FFC000"/>
                </a:solidFill>
                <a:ea typeface="ＭＳ Ｐゴシック" pitchFamily="34" charset="-128"/>
              </a:rPr>
              <a:t>	OSY STUDENT PROFILE</a:t>
            </a:r>
          </a:p>
        </p:txBody>
      </p:sp>
      <p:graphicFrame>
        <p:nvGraphicFramePr>
          <p:cNvPr id="31747" name="Object 3"/>
          <p:cNvGraphicFramePr>
            <a:graphicFrameLocks noChangeAspect="1"/>
          </p:cNvGraphicFramePr>
          <p:nvPr>
            <p:extLst>
              <p:ext uri="{D42A27DB-BD31-4B8C-83A1-F6EECF244321}">
                <p14:modId xmlns:p14="http://schemas.microsoft.com/office/powerpoint/2010/main" val="441978090"/>
              </p:ext>
            </p:extLst>
          </p:nvPr>
        </p:nvGraphicFramePr>
        <p:xfrm>
          <a:off x="2286000" y="1219200"/>
          <a:ext cx="4224338" cy="5308600"/>
        </p:xfrm>
        <a:graphic>
          <a:graphicData uri="http://schemas.openxmlformats.org/presentationml/2006/ole">
            <mc:AlternateContent xmlns:mc="http://schemas.openxmlformats.org/markup-compatibility/2006">
              <mc:Choice xmlns:v="urn:schemas-microsoft-com:vml" Requires="v">
                <p:oleObj spid="_x0000_s1038" name="Document" r:id="rId4" imgW="7226173" imgH="9080680" progId="Word.Document.8">
                  <p:embed/>
                </p:oleObj>
              </mc:Choice>
              <mc:Fallback>
                <p:oleObj name="Document" r:id="rId4" imgW="7226173" imgH="9080680" progId="Word.Document.8">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219200"/>
                        <a:ext cx="4224338" cy="5308600"/>
                      </a:xfrm>
                      <a:prstGeom prst="rect">
                        <a:avLst/>
                      </a:prstGeom>
                      <a:solidFill>
                        <a:schemeClr val="bg1"/>
                      </a:solidFill>
                      <a:ln w="57150">
                        <a:solidFill>
                          <a:schemeClr val="tx1"/>
                        </a:solidFill>
                        <a:miter lim="800000"/>
                        <a:headEnd/>
                        <a:tailEnd/>
                      </a:ln>
                    </p:spPr>
                  </p:pic>
                </p:oleObj>
              </mc:Fallback>
            </mc:AlternateContent>
          </a:graphicData>
        </a:graphic>
      </p:graphicFrame>
      <p:pic>
        <p:nvPicPr>
          <p:cNvPr id="3174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33338"/>
            <a:ext cx="1600200" cy="152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9259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Uses of the OSY Profile</a:t>
            </a:r>
          </a:p>
        </p:txBody>
      </p:sp>
      <p:sp>
        <p:nvSpPr>
          <p:cNvPr id="4" name="Content Placeholder 2"/>
          <p:cNvSpPr txBox="1">
            <a:spLocks/>
          </p:cNvSpPr>
          <p:nvPr/>
        </p:nvSpPr>
        <p:spPr>
          <a:xfrm>
            <a:off x="762000" y="1371600"/>
            <a:ext cx="77724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600" dirty="0">
                <a:ea typeface="ＭＳ Ｐゴシック" pitchFamily="34" charset="-128"/>
              </a:rPr>
              <a:t>Individual Level</a:t>
            </a:r>
          </a:p>
          <a:p>
            <a:pPr lvl="2">
              <a:lnSpc>
                <a:spcPct val="90000"/>
              </a:lnSpc>
              <a:buFont typeface="Wingdings" pitchFamily="2" charset="2"/>
              <a:buChar char="ü"/>
            </a:pPr>
            <a:r>
              <a:rPr lang="en-US" dirty="0">
                <a:ea typeface="ＭＳ Ｐゴシック" pitchFamily="34" charset="-128"/>
              </a:rPr>
              <a:t>Plan educational and supportive services to address needs and interests</a:t>
            </a:r>
          </a:p>
          <a:p>
            <a:pPr lvl="2">
              <a:lnSpc>
                <a:spcPct val="90000"/>
              </a:lnSpc>
              <a:buFont typeface="Wingdings" pitchFamily="2" charset="2"/>
              <a:buChar char="ü"/>
            </a:pPr>
            <a:r>
              <a:rPr lang="en-US" dirty="0">
                <a:ea typeface="ＭＳ Ｐゴシック" pitchFamily="34" charset="-128"/>
              </a:rPr>
              <a:t>Leads to SOSY Services Plan</a:t>
            </a:r>
          </a:p>
          <a:p>
            <a:pPr lvl="2">
              <a:lnSpc>
                <a:spcPct val="90000"/>
              </a:lnSpc>
              <a:buFont typeface="Wingdings 3" pitchFamily="18" charset="2"/>
              <a:buNone/>
            </a:pPr>
            <a:endParaRPr lang="en-US" dirty="0">
              <a:ea typeface="ＭＳ Ｐゴシック" pitchFamily="34" charset="-128"/>
            </a:endParaRPr>
          </a:p>
          <a:p>
            <a:pPr>
              <a:lnSpc>
                <a:spcPct val="90000"/>
              </a:lnSpc>
            </a:pPr>
            <a:r>
              <a:rPr lang="en-US" sz="3600" dirty="0">
                <a:ea typeface="ＭＳ Ｐゴシック" pitchFamily="34" charset="-128"/>
              </a:rPr>
              <a:t>State Level</a:t>
            </a:r>
          </a:p>
          <a:p>
            <a:pPr lvl="2">
              <a:lnSpc>
                <a:spcPct val="90000"/>
              </a:lnSpc>
              <a:buFont typeface="Wingdings" pitchFamily="2" charset="2"/>
              <a:buChar char="ü"/>
            </a:pPr>
            <a:r>
              <a:rPr lang="en-US" dirty="0">
                <a:ea typeface="ＭＳ Ｐゴシック" pitchFamily="34" charset="-128"/>
              </a:rPr>
              <a:t>Develop statewide (and local) profile of characteristics and needs of OSY</a:t>
            </a:r>
          </a:p>
          <a:p>
            <a:pPr lvl="2">
              <a:lnSpc>
                <a:spcPct val="90000"/>
              </a:lnSpc>
              <a:buFont typeface="Wingdings" pitchFamily="2" charset="2"/>
              <a:buChar char="ü"/>
            </a:pPr>
            <a:r>
              <a:rPr lang="en-US" dirty="0">
                <a:ea typeface="ＭＳ Ｐゴシック" pitchFamily="34" charset="-128"/>
              </a:rPr>
              <a:t>Leads to update of State CNA and MPOs targeted to OSY (recovery </a:t>
            </a:r>
            <a:r>
              <a:rPr lang="en-US" u="sng" dirty="0">
                <a:ea typeface="ＭＳ Ｐゴシック" pitchFamily="34" charset="-128"/>
              </a:rPr>
              <a:t>and</a:t>
            </a:r>
            <a:r>
              <a:rPr lang="en-US" dirty="0">
                <a:ea typeface="ＭＳ Ｐゴシック" pitchFamily="34" charset="-128"/>
              </a:rPr>
              <a:t> here-to-work)</a:t>
            </a:r>
            <a:r>
              <a:rPr lang="en-US" sz="1800" dirty="0">
                <a:ea typeface="ＭＳ Ｐゴシック" pitchFamily="34" charset="-128"/>
              </a:rPr>
              <a:t> </a:t>
            </a:r>
          </a:p>
        </p:txBody>
      </p:sp>
    </p:spTree>
    <p:extLst>
      <p:ext uri="{BB962C8B-B14F-4D97-AF65-F5344CB8AC3E}">
        <p14:creationId xmlns:p14="http://schemas.microsoft.com/office/powerpoint/2010/main" val="1655381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bwMode="auto">
          <a:xfrm>
            <a:off x="609600" y="762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rIns="91440">
            <a:normAutofit fontScale="90000"/>
          </a:bodyPr>
          <a:lstStyle/>
          <a:p>
            <a:pPr algn="ctr"/>
            <a:r>
              <a:rPr lang="en-US" cap="none" dirty="0">
                <a:solidFill>
                  <a:srgbClr val="FFC000"/>
                </a:solidFill>
                <a:ea typeface="ＭＳ Ｐゴシック" pitchFamily="34" charset="-128"/>
              </a:rPr>
              <a:t>	  </a:t>
            </a:r>
            <a:r>
              <a:rPr lang="en-US" cap="none" dirty="0">
                <a:ea typeface="ＭＳ Ｐゴシック" pitchFamily="34" charset="-128"/>
              </a:rPr>
              <a:t>SOSY </a:t>
            </a:r>
            <a:r>
              <a:rPr lang="en-US" dirty="0">
                <a:ea typeface="ＭＳ Ｐゴシック" pitchFamily="34" charset="-128"/>
              </a:rPr>
              <a:t>STUDENT </a:t>
            </a:r>
            <a:r>
              <a:rPr lang="en-US" cap="none" dirty="0">
                <a:ea typeface="ＭＳ Ｐゴシック" pitchFamily="34" charset="-128"/>
              </a:rPr>
              <a:t>SERVICES PLAN</a:t>
            </a:r>
          </a:p>
        </p:txBody>
      </p:sp>
      <p:pic>
        <p:nvPicPr>
          <p:cNvPr id="6246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1600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2468" name="Object 3"/>
          <p:cNvGraphicFramePr>
            <a:graphicFrameLocks noChangeAspect="1"/>
          </p:cNvGraphicFramePr>
          <p:nvPr>
            <p:extLst>
              <p:ext uri="{D42A27DB-BD31-4B8C-83A1-F6EECF244321}">
                <p14:modId xmlns:p14="http://schemas.microsoft.com/office/powerpoint/2010/main" val="504238979"/>
              </p:ext>
            </p:extLst>
          </p:nvPr>
        </p:nvGraphicFramePr>
        <p:xfrm>
          <a:off x="2743200" y="1295400"/>
          <a:ext cx="3594100" cy="5275263"/>
        </p:xfrm>
        <a:graphic>
          <a:graphicData uri="http://schemas.openxmlformats.org/presentationml/2006/ole">
            <mc:AlternateContent xmlns:mc="http://schemas.openxmlformats.org/markup-compatibility/2006">
              <mc:Choice xmlns:v="urn:schemas-microsoft-com:vml" Requires="v">
                <p:oleObj spid="_x0000_s2061" name="Document" r:id="rId5" imgW="6095861" imgH="8923127" progId="Word.Document.8">
                  <p:embed/>
                </p:oleObj>
              </mc:Choice>
              <mc:Fallback>
                <p:oleObj name="Document" r:id="rId5" imgW="6095861" imgH="8923127" progId="Word.Document.8">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1295400"/>
                        <a:ext cx="3594100" cy="5275263"/>
                      </a:xfrm>
                      <a:prstGeom prst="rect">
                        <a:avLst/>
                      </a:prstGeom>
                      <a:solidFill>
                        <a:schemeClr val="bg1"/>
                      </a:solidFill>
                      <a:ln w="57150">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3018993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defRPr/>
            </a:pPr>
            <a:r>
              <a:rPr lang="en-US" dirty="0"/>
              <a:t>MAINTAINING GOOD RECORDS: </a:t>
            </a:r>
            <a:br>
              <a:rPr lang="en-US" dirty="0"/>
            </a:br>
            <a:r>
              <a:rPr lang="en-US" dirty="0"/>
              <a:t>SOSY TRACKING FORM</a:t>
            </a:r>
          </a:p>
        </p:txBody>
      </p:sp>
      <p:sp>
        <p:nvSpPr>
          <p:cNvPr id="53251" name="Content Placeholder 5"/>
          <p:cNvSpPr>
            <a:spLocks noGrp="1"/>
          </p:cNvSpPr>
          <p:nvPr>
            <p:ph idx="1"/>
          </p:nvPr>
        </p:nvSpPr>
        <p:spPr>
          <a:xfrm>
            <a:off x="685800" y="1600200"/>
            <a:ext cx="7772400" cy="3733800"/>
          </a:xfrm>
        </p:spPr>
        <p:txBody>
          <a:bodyPr/>
          <a:lstStyle/>
          <a:p>
            <a:pPr>
              <a:defRPr/>
            </a:pPr>
            <a:r>
              <a:rPr lang="en-US" sz="2800" dirty="0">
                <a:ea typeface="ＭＳ Ｐゴシック" pitchFamily="34" charset="-128"/>
              </a:rPr>
              <a:t>An easy way to document services by youth served</a:t>
            </a:r>
          </a:p>
          <a:p>
            <a:pPr>
              <a:defRPr/>
            </a:pPr>
            <a:r>
              <a:rPr lang="en-US" sz="2800" dirty="0">
                <a:ea typeface="ＭＳ Ｐゴシック" pitchFamily="34" charset="-128"/>
              </a:rPr>
              <a:t>Helpful for developing a state profile</a:t>
            </a:r>
          </a:p>
          <a:p>
            <a:pPr>
              <a:defRPr/>
            </a:pPr>
            <a:r>
              <a:rPr lang="en-US" sz="2800" dirty="0">
                <a:ea typeface="ＭＳ Ｐゴシック" pitchFamily="34" charset="-128"/>
              </a:rPr>
              <a:t>Essential for SOSY Consortium reporting</a:t>
            </a:r>
          </a:p>
          <a:p>
            <a:pPr>
              <a:defRPr/>
            </a:pPr>
            <a:r>
              <a:rPr lang="en-US" sz="2800" dirty="0">
                <a:ea typeface="ＭＳ Ｐゴシック" pitchFamily="34" charset="-128"/>
              </a:rPr>
              <a:t>Data will be incorporated into the SOSY annual performance report</a:t>
            </a:r>
          </a:p>
          <a:p>
            <a:pPr marL="69850" indent="0">
              <a:buFont typeface="Wingdings 3" pitchFamily="18" charset="2"/>
              <a:buNone/>
              <a:defRPr/>
            </a:pPr>
            <a:endParaRPr lang="en-US" sz="2800" dirty="0">
              <a:ea typeface="ＭＳ Ｐゴシック" pitchFamily="34" charset="-128"/>
            </a:endParaRPr>
          </a:p>
        </p:txBody>
      </p:sp>
    </p:spTree>
    <p:extLst>
      <p:ext uri="{BB962C8B-B14F-4D97-AF65-F5344CB8AC3E}">
        <p14:creationId xmlns:p14="http://schemas.microsoft.com/office/powerpoint/2010/main" val="708599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938"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435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TotalTime>
  <Words>950</Words>
  <Application>Microsoft Macintosh PowerPoint</Application>
  <PresentationFormat>On-screen Show (4:3)</PresentationFormat>
  <Paragraphs>102</Paragraphs>
  <Slides>16</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Arial</vt:lpstr>
      <vt:lpstr>Calibri</vt:lpstr>
      <vt:lpstr>Wingdings</vt:lpstr>
      <vt:lpstr>Wingdings 3</vt:lpstr>
      <vt:lpstr>Office Theme</vt:lpstr>
      <vt:lpstr>Document</vt:lpstr>
      <vt:lpstr>Technical Support Team Meeting</vt:lpstr>
      <vt:lpstr>Agenda: Day One</vt:lpstr>
      <vt:lpstr>    Update on OSY Activities</vt:lpstr>
      <vt:lpstr>  Data and Performance    Measures Discussion</vt:lpstr>
      <vt:lpstr> OSY STUDENT PROFILE</vt:lpstr>
      <vt:lpstr>Uses of the OSY Profile</vt:lpstr>
      <vt:lpstr>   SOSY STUDENT SERVICES PLAN</vt:lpstr>
      <vt:lpstr>MAINTAINING GOOD RECORDS:  SOSY TRACKING FORM</vt:lpstr>
      <vt:lpstr>PowerPoint Presentation</vt:lpstr>
      <vt:lpstr>  Curriculum and Material     Review</vt:lpstr>
      <vt:lpstr>Literature Review</vt:lpstr>
      <vt:lpstr>  Discussion of SOSY Pilot Process </vt:lpstr>
      <vt:lpstr>  Group Discussion and Input</vt:lpstr>
      <vt:lpstr> Work Group Assignments</vt:lpstr>
      <vt:lpstr>Agenda: Day Two</vt:lpstr>
      <vt:lpstr>      Networking and Technical Assistance Topic</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Support Team Meeting</dc:title>
  <dc:creator>Tracie</dc:creator>
  <cp:lastModifiedBy>Susanna Bartee</cp:lastModifiedBy>
  <cp:revision>36</cp:revision>
  <dcterms:created xsi:type="dcterms:W3CDTF">2011-01-12T15:21:23Z</dcterms:created>
  <dcterms:modified xsi:type="dcterms:W3CDTF">2021-04-20T22:05:32Z</dcterms:modified>
</cp:coreProperties>
</file>