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436" r:id="rId2"/>
    <p:sldId id="290" r:id="rId3"/>
    <p:sldId id="516" r:id="rId4"/>
    <p:sldId id="505" r:id="rId5"/>
    <p:sldId id="437" r:id="rId6"/>
    <p:sldId id="435" r:id="rId7"/>
    <p:sldId id="445" r:id="rId8"/>
    <p:sldId id="536" r:id="rId9"/>
    <p:sldId id="524" r:id="rId10"/>
    <p:sldId id="542" r:id="rId11"/>
    <p:sldId id="268" r:id="rId12"/>
    <p:sldId id="257" r:id="rId13"/>
    <p:sldId id="269" r:id="rId14"/>
    <p:sldId id="262" r:id="rId15"/>
    <p:sldId id="263" r:id="rId16"/>
    <p:sldId id="264" r:id="rId17"/>
    <p:sldId id="259" r:id="rId18"/>
    <p:sldId id="258" r:id="rId19"/>
    <p:sldId id="260" r:id="rId20"/>
    <p:sldId id="266" r:id="rId21"/>
    <p:sldId id="267" r:id="rId22"/>
    <p:sldId id="538" r:id="rId23"/>
    <p:sldId id="439" r:id="rId24"/>
    <p:sldId id="515" r:id="rId25"/>
    <p:sldId id="543" r:id="rId26"/>
    <p:sldId id="544" r:id="rId27"/>
    <p:sldId id="545" r:id="rId28"/>
    <p:sldId id="546" r:id="rId29"/>
    <p:sldId id="547" r:id="rId30"/>
    <p:sldId id="265" r:id="rId31"/>
    <p:sldId id="548" r:id="rId32"/>
    <p:sldId id="549" r:id="rId33"/>
    <p:sldId id="550" r:id="rId34"/>
    <p:sldId id="551" r:id="rId35"/>
    <p:sldId id="446" r:id="rId36"/>
    <p:sldId id="514" r:id="rId37"/>
    <p:sldId id="552" r:id="rId38"/>
    <p:sldId id="256" r:id="rId39"/>
    <p:sldId id="553" r:id="rId40"/>
    <p:sldId id="554" r:id="rId41"/>
    <p:sldId id="555" r:id="rId42"/>
    <p:sldId id="556" r:id="rId43"/>
    <p:sldId id="557" r:id="rId44"/>
    <p:sldId id="261" r:id="rId45"/>
    <p:sldId id="558" r:id="rId46"/>
    <p:sldId id="559" r:id="rId47"/>
    <p:sldId id="539" r:id="rId48"/>
    <p:sldId id="533" r:id="rId49"/>
    <p:sldId id="537" r:id="rId50"/>
    <p:sldId id="534" r:id="rId51"/>
    <p:sldId id="472" r:id="rId52"/>
    <p:sldId id="441" r:id="rId53"/>
    <p:sldId id="560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E9EDF4"/>
    <a:srgbClr val="89C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580"/>
  </p:normalViewPr>
  <p:slideViewPr>
    <p:cSldViewPr>
      <p:cViewPr varScale="1">
        <p:scale>
          <a:sx n="128" d="100"/>
          <a:sy n="128" d="100"/>
        </p:scale>
        <p:origin x="18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echm\Documents\GOSOSY\mental%20health%20survey\question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echm\Documents\GOSOSY\mental%20health%20survey\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11455647690057"/>
          <c:y val="3.1250064079035599E-2"/>
          <c:w val="0.70381541356003063"/>
          <c:h val="0.9109633590948144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2'!$A$4:$A$17</c:f>
              <c:strCache>
                <c:ptCount val="14"/>
                <c:pt idx="0">
                  <c:v>Other (please specify)</c:v>
                </c:pt>
                <c:pt idx="1">
                  <c:v>Intimate partner violence</c:v>
                </c:pt>
                <c:pt idx="2">
                  <c:v>Sexual abuse</c:v>
                </c:pt>
                <c:pt idx="3">
                  <c:v>Psychological abuse</c:v>
                </c:pt>
                <c:pt idx="4">
                  <c:v>Physical neglect</c:v>
                </c:pt>
                <c:pt idx="5">
                  <c:v>Criminal behavior</c:v>
                </c:pt>
                <c:pt idx="6">
                  <c:v>Physical abuse</c:v>
                </c:pt>
                <c:pt idx="7">
                  <c:v>Mental illness</c:v>
                </c:pt>
                <c:pt idx="8">
                  <c:v>Emotional neglect</c:v>
                </c:pt>
                <c:pt idx="9">
                  <c:v>Family violence</c:v>
                </c:pt>
                <c:pt idx="10">
                  <c:v>Incarcerated household member</c:v>
                </c:pt>
                <c:pt idx="11">
                  <c:v>Substance abuse</c:v>
                </c:pt>
                <c:pt idx="12">
                  <c:v>Separation from a parent or primary guardian</c:v>
                </c:pt>
                <c:pt idx="13">
                  <c:v>Parental separation or divorce</c:v>
                </c:pt>
              </c:strCache>
            </c:strRef>
          </c:cat>
          <c:val>
            <c:numRef>
              <c:f>'Question 2'!$B$4:$B$17</c:f>
              <c:numCache>
                <c:formatCode>0%</c:formatCode>
                <c:ptCount val="14"/>
                <c:pt idx="0">
                  <c:v>0.12</c:v>
                </c:pt>
                <c:pt idx="1">
                  <c:v>0.184</c:v>
                </c:pt>
                <c:pt idx="2">
                  <c:v>0.24</c:v>
                </c:pt>
                <c:pt idx="3">
                  <c:v>0.27200000000000002</c:v>
                </c:pt>
                <c:pt idx="4">
                  <c:v>0.27600000000000002</c:v>
                </c:pt>
                <c:pt idx="5">
                  <c:v>0.28799999999999998</c:v>
                </c:pt>
                <c:pt idx="6">
                  <c:v>0.312</c:v>
                </c:pt>
                <c:pt idx="7">
                  <c:v>0.38800000000000001</c:v>
                </c:pt>
                <c:pt idx="8">
                  <c:v>0.41199999999999998</c:v>
                </c:pt>
                <c:pt idx="9">
                  <c:v>0.436</c:v>
                </c:pt>
                <c:pt idx="10">
                  <c:v>0.436</c:v>
                </c:pt>
                <c:pt idx="11">
                  <c:v>0.53600000000000003</c:v>
                </c:pt>
                <c:pt idx="12">
                  <c:v>0.73199999999999998</c:v>
                </c:pt>
                <c:pt idx="13">
                  <c:v>0.76800000000000002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10-4F49-B06F-D391E72BF3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12214336"/>
        <c:axId val="612204168"/>
      </c:barChart>
      <c:catAx>
        <c:axId val="612214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204168"/>
        <c:crosses val="autoZero"/>
        <c:auto val="1"/>
        <c:lblAlgn val="ctr"/>
        <c:lblOffset val="100"/>
        <c:noMultiLvlLbl val="0"/>
      </c:catAx>
      <c:valAx>
        <c:axId val="612204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21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20061395567171"/>
          <c:y val="4.0616142078143298E-2"/>
          <c:w val="0.57385131515628063"/>
          <c:h val="0.9132083813967675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Sheet1!$A$68:$A$77</c:f>
              <c:strCache>
                <c:ptCount val="10"/>
                <c:pt idx="0">
                  <c:v>other</c:v>
                </c:pt>
                <c:pt idx="1">
                  <c:v>time to build trust with health providers</c:v>
                </c:pt>
                <c:pt idx="2">
                  <c:v>stigma</c:v>
                </c:pt>
                <c:pt idx="3">
                  <c:v>time to build trust with someone who could refer youth to services</c:v>
                </c:pt>
                <c:pt idx="4">
                  <c:v>time for treatment</c:v>
                </c:pt>
                <c:pt idx="5">
                  <c:v>availability of treatment</c:v>
                </c:pt>
                <c:pt idx="6">
                  <c:v>documentation status</c:v>
                </c:pt>
                <c:pt idx="7">
                  <c:v>transportation</c:v>
                </c:pt>
                <c:pt idx="8">
                  <c:v>affordability of treatment</c:v>
                </c:pt>
                <c:pt idx="9">
                  <c:v>language</c:v>
                </c:pt>
              </c:strCache>
            </c:strRef>
          </c:cat>
          <c:val>
            <c:numRef>
              <c:f>Sheet1!$C$68:$C$77</c:f>
              <c:numCache>
                <c:formatCode>0%</c:formatCode>
                <c:ptCount val="10"/>
                <c:pt idx="0">
                  <c:v>5.204460966542751E-2</c:v>
                </c:pt>
                <c:pt idx="1">
                  <c:v>0.46468401486988847</c:v>
                </c:pt>
                <c:pt idx="2">
                  <c:v>0.51672862453531598</c:v>
                </c:pt>
                <c:pt idx="3">
                  <c:v>0.53903345724907059</c:v>
                </c:pt>
                <c:pt idx="4">
                  <c:v>0.53903345724907059</c:v>
                </c:pt>
                <c:pt idx="5">
                  <c:v>0.620817843866171</c:v>
                </c:pt>
                <c:pt idx="6">
                  <c:v>0.69516728624535318</c:v>
                </c:pt>
                <c:pt idx="7">
                  <c:v>0.74349442379182151</c:v>
                </c:pt>
                <c:pt idx="8">
                  <c:v>0.76579925650557623</c:v>
                </c:pt>
                <c:pt idx="9">
                  <c:v>0.7992565055762082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E9-D94A-9682-0DEAD79F6A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4031744"/>
        <c:axId val="494024856"/>
      </c:barChart>
      <c:catAx>
        <c:axId val="494031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024856"/>
        <c:crosses val="autoZero"/>
        <c:auto val="1"/>
        <c:lblAlgn val="ctr"/>
        <c:lblOffset val="100"/>
        <c:noMultiLvlLbl val="0"/>
      </c:catAx>
      <c:valAx>
        <c:axId val="494024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03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7DC24C-0511-45D4-8914-7B3EF39DBF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E84F8-F626-4F96-A684-0CBEFC109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45EBAF-1FD2-46AC-82A1-666121AECE68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68655-EFA1-48C2-9575-2196E26326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0F11-8A99-4816-8AA9-F019ADEFB6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E5DFFC-171C-409F-B151-832036D78F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291594-7EDD-4736-9478-BC6C258EF2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1CF901-0887-4534-8C49-CAF635462D2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361C4DD-2F79-4521-A0C0-1B9CC49605CD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FA4889-5D7C-476E-8E20-3DEAC49A0F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E4EDC3E-5F49-4981-860B-1EC3F9D7F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BE191-02EA-45E4-820A-902B3B901B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65718-89E4-49D5-A3D4-7F54C60F3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04358FB-3388-45CE-8A1D-85D9617583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69A0AFCE-FEFA-1F44-B1B7-75DB599CFF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F9747F5D-607D-F042-B706-848EE52B30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4C6DCC92-97CA-7A48-982A-A22C6EC2BF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7A2F7CD-930F-9F46-9002-3F0454AAED41}" type="slidenum">
              <a:rPr lang="en-US" altLang="en-US" smtClean="0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6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69A0AFCE-FEFA-1F44-B1B7-75DB599CFF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F9747F5D-607D-F042-B706-848EE52B30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4C6DCC92-97CA-7A48-982A-A22C6EC2BF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7A2F7CD-930F-9F46-9002-3F0454AAED41}" type="slidenum">
              <a:rPr lang="en-US" altLang="en-US" smtClean="0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3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3C6250AC-12E8-D542-8F76-2F9A1D72D6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480127F5-39B2-B342-AB7C-7C94237D6F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Purpose- responsibilites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Who to send?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Mentoring Pilot- World Education  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Tracie will ask MA, TN, VT, GA, and CA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 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Mental Health-- KS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 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Goal Setting – TOT Work Group – Sonja Williams (lead)—Ernesto?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PD- Develop training to certified and non-certified staff – Jessica Castaneda (Lead)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ID&amp;R – in collaboration with IRRC—Jennifer Almeda (lead)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Develop web-accessible lessons- Material Development—Bob Lynch and Brenda Pessin-- leads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With support and guidance from World Ed – Andy Nash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OSY Learning Plan—Emily Hoffman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With Steve Quonn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 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 </a:t>
            </a:r>
            <a:endParaRPr lang="en-US" altLang="en-US" sz="1100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B1C39435-0682-7940-94F6-426272642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0B60FA-AC05-D444-8796-107CF909EC1F}" type="slidenum">
              <a:rPr lang="en-US" altLang="en-US" smtClean="0">
                <a:latin typeface="Calibri" panose="020F0502020204030204" pitchFamily="34" charset="0"/>
              </a:rPr>
              <a:pPr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8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2D55F-E7A2-47E6-91E2-8F808944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848C6-D6E5-4834-902D-ED5BAD4FDEDA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B4A08-DF3C-4D0A-984C-6C751ADC1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15B5D-D466-4B4E-9AFC-86FA996FB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342EE-6AB6-47BD-B9C0-C3799FE9E6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9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1EB9F-55E9-410B-AFBF-DFADAFA1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A6DC3-5ECC-424D-A049-D1F4560CC8E1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5515-F17F-49E1-A842-5D919D34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1C501-473E-4899-A16E-B7FF614CA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27058-F581-4303-92CB-86951BFA7F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62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ADC6F-AEED-4C46-950C-99273860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523DD-C99C-49C9-95E7-B93A09085FB8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49278-1DE9-4D72-8426-EA46FFA98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31DD2-4A90-4177-B4F8-C02249BA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823D4-CCA6-456F-939D-B483D51F5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66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29233-ADF8-444A-B4EE-46B97F34A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5CEFF-D85F-4A91-A087-6CF1E7A6CE62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62451-5532-4996-9F1C-38DB9822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6CBC8-2BB0-4E1D-825A-456D6F54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44D71-F529-4FA7-8CF2-FE900CE70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83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84657-5C43-4C9E-AE95-270DA936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22FC6-8B3E-4588-9824-34C8B1665E2D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51EA7-71C6-4DB7-9D52-91EA9DFD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E9371-74F2-44AC-9C8E-75C7CA546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059E2-3487-4896-B7D8-C113AB48BC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0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DF4858-6192-4206-AB06-D4318D41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8E25B-C243-43A3-840F-9F1DA8986C71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86BB7F-073A-44B0-81EC-43175A932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69BE96-BF64-4D53-A497-BD2FACB7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F11F2-F88F-4512-AD5C-7D8BC80DFA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06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7289D8-F79F-423F-A5C3-4BDF48B6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9AFB9-CA5C-415B-AAA2-2F301451D205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BCBB38-B57E-4DAE-93D5-193D3EE7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8AB188-BBFB-499B-9BE5-F59E9B26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6EBC4-917E-4AE6-9D9A-AC25E333F5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66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C783945-FEED-4D08-8E8E-62093DE1A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23B75-E55C-4352-9C0B-6188D0625475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78A280-B603-44CD-82B3-6B3A5A45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51A09A-F87E-4A32-BBC9-848A0F50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5354A-9989-46C3-959A-ED9BD0FFF2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47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A53E52-2EF0-4500-BA70-484302E1F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0F751-A6DE-488E-BA6D-7416F19D5E2B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FE2DD1-7FE4-4C29-A317-D13411AB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3CD72A-E239-4441-9CCF-E0EDC0974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4D2BD-6FD2-4CEF-BFCD-1CAC0BB4BD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57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5FF92E-C602-4B61-9147-2B2ED188E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E7173-CF76-4C8F-AF60-E984A9F53B72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5DAE57-113F-45A3-8A3C-607E459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426177-96C0-42B9-9DD3-1A5DC7D3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8D396-2C8E-4916-AE48-5F1A5CECC3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60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961192-BF91-4866-BC9A-D2682D16C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EEC95-6F6F-4122-9D69-22A397F9CE62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369E8C-3A06-4CE4-A73D-816FC65F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69F3BB-0E34-47FA-9852-0B8FB989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4CC37-8940-4096-A6D7-15AE7A5E91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04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705AFAC-F5BE-4816-AF88-8AE24E5F684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7B57E52-655B-4CA6-99F7-C49B9F5B38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D6752-010C-472F-94F6-A789C5DA8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0E6E992-7B60-4A21-93B2-99D824E7CD66}" type="datetimeFigureOut">
              <a:rPr lang="en-US" altLang="en-US"/>
              <a:pPr>
                <a:defRPr/>
              </a:pPr>
              <a:t>4/20/21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AE5E7-651E-4563-AD98-B25E5E3C4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EBA43-60DA-4784-B18A-405D27195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D03842F-A7C2-472F-B178-1F41D02A8C7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goo.gl/sGY5Av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182D-5A2D-C44F-ABC1-14A3B92BB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1958975"/>
            <a:ext cx="7772400" cy="1470025"/>
          </a:xfrm>
        </p:spPr>
        <p:txBody>
          <a:bodyPr/>
          <a:lstStyle/>
          <a:p>
            <a:r>
              <a:rPr lang="en-US" dirty="0"/>
              <a:t>Technical Support Team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A8FED9-F74B-8F45-9015-3E3FFAAB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7900" y="3429000"/>
            <a:ext cx="4724400" cy="1752600"/>
          </a:xfrm>
        </p:spPr>
        <p:txBody>
          <a:bodyPr/>
          <a:lstStyle/>
          <a:p>
            <a:r>
              <a:rPr lang="en-US" dirty="0"/>
              <a:t>April 9-10, 2019</a:t>
            </a:r>
          </a:p>
          <a:p>
            <a:r>
              <a:rPr lang="en-US" dirty="0"/>
              <a:t>Omaha, 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3F09A0-25A9-B94B-B6A8-497525267295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73499E-FDCE-DC4E-B290-5C60E9BD1562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7EA62-0C2E-6047-90F9-42A89536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924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34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229555-4866-485C-8103-81EB7AE85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04" y="152400"/>
            <a:ext cx="8757138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46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04C7D-3E85-4F5F-AC06-B58651C0D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" y="76200"/>
            <a:ext cx="8651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62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CBA16E-8151-48F1-A7DF-DD7A583C6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1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73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83BCB7-8413-4BC9-831B-CC25CB65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04" y="0"/>
            <a:ext cx="870438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9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49F29-9A4E-45BF-A576-48C3FC34B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8" y="0"/>
            <a:ext cx="8836268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94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49F29-9A4E-45BF-A576-48C3FC34B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8" y="76200"/>
            <a:ext cx="8836268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53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90D310-9D0B-4D88-91D1-69716B56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876299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4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C55F4-5D2B-4544-8CB8-03CEE0F0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883626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5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6F48E9-2C0E-4440-B6BE-CD6AE037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4" y="0"/>
            <a:ext cx="8477996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38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2F1BD-B792-458D-8157-720142A6C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92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22">
            <a:extLst>
              <a:ext uri="{FF2B5EF4-FFF2-40B4-BE49-F238E27FC236}">
                <a16:creationId xmlns:a16="http://schemas.microsoft.com/office/drawing/2014/main" id="{5B464957-D4A0-F848-808E-E46C607F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dirty="0">
                <a:ea typeface="ＭＳ Ｐゴシック" panose="020B0600070205080204" pitchFamily="34" charset="-128"/>
              </a:rPr>
              <a:t>Member States</a:t>
            </a:r>
          </a:p>
        </p:txBody>
      </p:sp>
      <p:sp>
        <p:nvSpPr>
          <p:cNvPr id="39938" name="Content Placeholder 24">
            <a:extLst>
              <a:ext uri="{FF2B5EF4-FFF2-40B4-BE49-F238E27FC236}">
                <a16:creationId xmlns:a16="http://schemas.microsoft.com/office/drawing/2014/main" id="{660EFD05-EFB8-204C-9FD7-F987A58C6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1646238"/>
            <a:ext cx="3201988" cy="43735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Alabama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Florida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Georgia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Illinois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Iowa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Kansas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Kentucky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Massachusetts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Mississippi</a:t>
            </a:r>
          </a:p>
        </p:txBody>
      </p:sp>
      <p:sp>
        <p:nvSpPr>
          <p:cNvPr id="39939" name="Content Placeholder 26">
            <a:extLst>
              <a:ext uri="{FF2B5EF4-FFF2-40B4-BE49-F238E27FC236}">
                <a16:creationId xmlns:a16="http://schemas.microsoft.com/office/drawing/2014/main" id="{2CAE515D-8586-9546-A686-A744D9251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83225" y="1608138"/>
            <a:ext cx="3201988" cy="44497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Nebraska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New Hampshire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New Jersey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New York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North Carolina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Pennsylvania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South Carolina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Tennessee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Vermont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FB046F-3179-8F42-BA96-D11E7E79E82A}"/>
              </a:ext>
            </a:extLst>
          </p:cNvPr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862737-97AE-084F-AFF0-1D9DB69D1260}"/>
              </a:ext>
            </a:extLst>
          </p:cNvPr>
          <p:cNvCxnSpPr>
            <a:cxnSpLocks/>
          </p:cNvCxnSpPr>
          <p:nvPr/>
        </p:nvCxnSpPr>
        <p:spPr>
          <a:xfrm>
            <a:off x="4572000" y="1524000"/>
            <a:ext cx="0" cy="449580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D2AD45E-AE87-A547-877D-1D9564234260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pic>
        <p:nvPicPr>
          <p:cNvPr id="39943" name="Picture 9">
            <a:extLst>
              <a:ext uri="{FF2B5EF4-FFF2-40B4-BE49-F238E27FC236}">
                <a16:creationId xmlns:a16="http://schemas.microsoft.com/office/drawing/2014/main" id="{CD7A8966-1A30-AC48-8CA9-1AC4D662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938"/>
            <a:ext cx="9255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116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85BAB0-A1AB-45E3-B4F9-CC2D28E00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7650"/>
            <a:ext cx="8691197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61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F9079-7271-4F7F-B597-7DF570533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7" y="152400"/>
            <a:ext cx="872416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34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FCEE-C0C9-2944-98F6-14E9AAB7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2A2E-6F39-3F4C-9E2A-F0545D1BB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A3E12-3CB7-4C49-8F0E-69663DB82C5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BB4AFD-5761-0544-8BFF-D0EA8FF4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239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7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FCEE-C0C9-2944-98F6-14E9AAB7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6363"/>
            <a:ext cx="8229600" cy="1143000"/>
          </a:xfrm>
        </p:spPr>
        <p:txBody>
          <a:bodyPr/>
          <a:lstStyle/>
          <a:p>
            <a:pPr algn="r"/>
            <a:r>
              <a:rPr lang="en-US" sz="4200" dirty="0"/>
              <a:t>	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2A2E-6F39-3F4C-9E2A-F0545D1BB2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a scale of 1 – 10 (least to most important), how important would you rate the issue of mental health in the migrant student community?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 top three things you learned from this TOT?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you feel better equipped from this TOT to discuss mental health with migrant students?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you feel better equipped to explain the issue of mental health in the migrant student community to peers and other parties?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12269-8432-FD42-B055-44C6277A11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you find valuable the TOT resources provided for offering the appropriate assistance to migrant students?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additional resources would be helpful/more valuable?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 you believe is the most important next step for GOSOSY’s mental health professional development training?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 TOT trainers need most for support as they return to their states to host their own training?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A3E12-3CB7-4C49-8F0E-69663DB82C5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569396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5A55FE7-0C75-1644-BDE2-974C914A2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8" y="114599"/>
            <a:ext cx="1095022" cy="1257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E67ED1-C94A-C242-957D-C192FAE4F8C4}"/>
              </a:ext>
            </a:extLst>
          </p:cNvPr>
          <p:cNvSpPr/>
          <p:nvPr/>
        </p:nvSpPr>
        <p:spPr>
          <a:xfrm>
            <a:off x="2286000" y="-672924"/>
            <a:ext cx="4572000" cy="5232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6B16A-691A-E341-8D0D-0063A791347C}"/>
              </a:ext>
            </a:extLst>
          </p:cNvPr>
          <p:cNvSpPr txBox="1"/>
          <p:nvPr/>
        </p:nvSpPr>
        <p:spPr>
          <a:xfrm>
            <a:off x="1866900" y="412803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TOT Follow Up</a:t>
            </a:r>
          </a:p>
        </p:txBody>
      </p:sp>
    </p:spTree>
    <p:extLst>
      <p:ext uri="{BB962C8B-B14F-4D97-AF65-F5344CB8AC3E}">
        <p14:creationId xmlns:p14="http://schemas.microsoft.com/office/powerpoint/2010/main" val="2083988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182D-5A2D-C44F-ABC1-14A3B92BB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36" y="1433374"/>
            <a:ext cx="8864330" cy="1149966"/>
          </a:xfrm>
        </p:spPr>
        <p:txBody>
          <a:bodyPr>
            <a:normAutofit/>
          </a:bodyPr>
          <a:lstStyle/>
          <a:p>
            <a:r>
              <a:rPr lang="en-US" sz="3300" dirty="0"/>
              <a:t>GOSOSY Student Mental Health/ACEs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A8FED9-F74B-8F45-9015-3E3FFAAB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396158"/>
            <a:ext cx="6858000" cy="396251"/>
          </a:xfrm>
        </p:spPr>
        <p:txBody>
          <a:bodyPr/>
          <a:lstStyle/>
          <a:p>
            <a:r>
              <a:rPr lang="en-US" dirty="0"/>
              <a:t>Mental Health/Trauma Work Group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3F09A0-25A9-B94B-B6A8-497525267295}"/>
              </a:ext>
            </a:extLst>
          </p:cNvPr>
          <p:cNvCxnSpPr/>
          <p:nvPr/>
        </p:nvCxnSpPr>
        <p:spPr>
          <a:xfrm>
            <a:off x="1428750" y="1335293"/>
            <a:ext cx="622935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73499E-FDCE-DC4E-B290-5C60E9BD1562}"/>
              </a:ext>
            </a:extLst>
          </p:cNvPr>
          <p:cNvSpPr txBox="1"/>
          <p:nvPr/>
        </p:nvSpPr>
        <p:spPr>
          <a:xfrm>
            <a:off x="1485900" y="5966408"/>
            <a:ext cx="6172200" cy="369332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7EA62-0C2E-6047-90F9-42A89536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6" y="367729"/>
            <a:ext cx="821267" cy="9427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3CAD74-9A67-0F46-ACE7-CBCA1A72BFC2}"/>
              </a:ext>
            </a:extLst>
          </p:cNvPr>
          <p:cNvSpPr/>
          <p:nvPr/>
        </p:nvSpPr>
        <p:spPr>
          <a:xfrm>
            <a:off x="941150" y="3086747"/>
            <a:ext cx="75170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Includes information about state needs related to: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dirty="0"/>
              <a:t>Mental health needs in migrant student population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dirty="0"/>
              <a:t>Training needs for statewide staff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dirty="0"/>
              <a:t>Barriers to mental health services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dirty="0"/>
              <a:t>Use of GOSOSY Mental Health Life Skill Lessons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dirty="0"/>
              <a:t>Access to appropriate and available resources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Answers will be used to inform the objectives for Year 5 and future materials.</a:t>
            </a:r>
          </a:p>
        </p:txBody>
      </p:sp>
    </p:spTree>
    <p:extLst>
      <p:ext uri="{BB962C8B-B14F-4D97-AF65-F5344CB8AC3E}">
        <p14:creationId xmlns:p14="http://schemas.microsoft.com/office/powerpoint/2010/main" val="3334932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9C74EE-0771-EC43-A200-E0CDC2B9A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Mental Health Needs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DD84CB-1DA8-F84C-98BC-F13060C44C5A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CB116FE-CBDF-AF46-B897-B9D6283F98BA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pic>
        <p:nvPicPr>
          <p:cNvPr id="15364" name="Picture 9">
            <a:extLst>
              <a:ext uri="{FF2B5EF4-FFF2-40B4-BE49-F238E27FC236}">
                <a16:creationId xmlns:a16="http://schemas.microsoft.com/office/drawing/2014/main" id="{D353F5C6-F469-0647-ABD2-E9B6A3E21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4800"/>
            <a:ext cx="1003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CBE563-5481-9D43-9C64-A3965BE571C5}"/>
              </a:ext>
            </a:extLst>
          </p:cNvPr>
          <p:cNvSpPr/>
          <p:nvPr/>
        </p:nvSpPr>
        <p:spPr>
          <a:xfrm>
            <a:off x="498475" y="2001838"/>
            <a:ext cx="8229600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728">
              <a:defRPr/>
            </a:pPr>
            <a:r>
              <a:rPr lang="en-US" sz="2800" u="sng" dirty="0">
                <a:latin typeface="+mn-lt"/>
              </a:rPr>
              <a:t>Purpose</a:t>
            </a:r>
            <a:r>
              <a:rPr lang="en-US" sz="2800" dirty="0">
                <a:latin typeface="+mn-lt"/>
              </a:rPr>
              <a:t>: determine the scope of Adverse Childhood Experiences (ACEs)  among migratory youth according to MEP service provider perceptions.</a:t>
            </a:r>
          </a:p>
          <a:p>
            <a:pPr marL="109728">
              <a:defRPr/>
            </a:pPr>
            <a:endParaRPr lang="en-US" sz="2800" dirty="0">
              <a:latin typeface="+mn-lt"/>
            </a:endParaRPr>
          </a:p>
          <a:p>
            <a:pPr marL="109728">
              <a:defRPr/>
            </a:pPr>
            <a:r>
              <a:rPr lang="en-US" sz="2800" u="sng" dirty="0">
                <a:latin typeface="+mn-lt"/>
              </a:rPr>
              <a:t>Responses</a:t>
            </a:r>
            <a:r>
              <a:rPr lang="en-US" sz="2800" dirty="0">
                <a:latin typeface="+mn-lt"/>
              </a:rPr>
              <a:t>: 272 total responses from MEP staff in 23 states. Sixteen (16) of the 18 GOSOSY states responded.</a:t>
            </a:r>
          </a:p>
        </p:txBody>
      </p:sp>
    </p:spTree>
    <p:extLst>
      <p:ext uri="{BB962C8B-B14F-4D97-AF65-F5344CB8AC3E}">
        <p14:creationId xmlns:p14="http://schemas.microsoft.com/office/powerpoint/2010/main" val="4175461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8">
            <a:extLst>
              <a:ext uri="{FF2B5EF4-FFF2-40B4-BE49-F238E27FC236}">
                <a16:creationId xmlns:a16="http://schemas.microsoft.com/office/drawing/2014/main" id="{4AFAEE19-6EE3-D34B-B527-9D61BCB0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/>
              <a:t>MEP Staff who Know of Migratory Youth Have Experienced: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715F3F-3B03-014F-829E-5E35C2FA2713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387" name="Picture 9">
            <a:extLst>
              <a:ext uri="{FF2B5EF4-FFF2-40B4-BE49-F238E27FC236}">
                <a16:creationId xmlns:a16="http://schemas.microsoft.com/office/drawing/2014/main" id="{6078CE7E-A178-A943-8E5C-55A44AE4E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81000"/>
            <a:ext cx="925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2166167-9994-3B4E-9825-AE9786C1C5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1600200"/>
          <a:ext cx="8839200" cy="487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5162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8">
            <a:extLst>
              <a:ext uri="{FF2B5EF4-FFF2-40B4-BE49-F238E27FC236}">
                <a16:creationId xmlns:a16="http://schemas.microsoft.com/office/drawing/2014/main" id="{416DA489-8D26-5445-8A6D-5DDEC2B5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/>
              <a:t>Scope of the Issue</a:t>
            </a:r>
          </a:p>
        </p:txBody>
      </p:sp>
      <p:sp>
        <p:nvSpPr>
          <p:cNvPr id="21506" name="Content Placeholder 10">
            <a:extLst>
              <a:ext uri="{FF2B5EF4-FFF2-40B4-BE49-F238E27FC236}">
                <a16:creationId xmlns:a16="http://schemas.microsoft.com/office/drawing/2014/main" id="{48628304-0310-F94C-AA22-C9AB34F26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Within the previous year, 74% of staff worked with youth who had experienced ACEs.</a:t>
            </a:r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sz="3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50% said some or many of the youth they worked with experienced ACEs.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FB4AD0-E924-CD40-A7DA-47654A7B4DB2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499BD13-754A-3F47-A999-BDB967F4B528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pic>
        <p:nvPicPr>
          <p:cNvPr id="17413" name="Picture 9">
            <a:extLst>
              <a:ext uri="{FF2B5EF4-FFF2-40B4-BE49-F238E27FC236}">
                <a16:creationId xmlns:a16="http://schemas.microsoft.com/office/drawing/2014/main" id="{1738C712-B305-174C-AC54-A88F2F63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81000"/>
            <a:ext cx="925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841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8">
            <a:extLst>
              <a:ext uri="{FF2B5EF4-FFF2-40B4-BE49-F238E27FC236}">
                <a16:creationId xmlns:a16="http://schemas.microsoft.com/office/drawing/2014/main" id="{DC06A707-2EFA-1541-8D9C-47DBE6F4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/>
              <a:t>Impact of ACES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715F3F-3B03-014F-829E-5E35C2FA2713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8435" name="Picture 9">
            <a:extLst>
              <a:ext uri="{FF2B5EF4-FFF2-40B4-BE49-F238E27FC236}">
                <a16:creationId xmlns:a16="http://schemas.microsoft.com/office/drawing/2014/main" id="{D5E8E613-8C60-8347-B4BF-9BAF43B2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81000"/>
            <a:ext cx="925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7B55F2-7E7E-0141-A27B-17A8EA5C9913}"/>
              </a:ext>
            </a:extLst>
          </p:cNvPr>
          <p:cNvSpPr/>
          <p:nvPr/>
        </p:nvSpPr>
        <p:spPr>
          <a:xfrm>
            <a:off x="1028700" y="1828800"/>
            <a:ext cx="7162800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>
                <a:latin typeface="+mn-lt"/>
              </a:rPr>
              <a:t>Almost all staff who know that children have ACEs say that the experiences have negatively impacted education.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9CBB21-39B9-1B46-AB25-29F66DB18F3A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</p:spTree>
    <p:extLst>
      <p:ext uri="{BB962C8B-B14F-4D97-AF65-F5344CB8AC3E}">
        <p14:creationId xmlns:p14="http://schemas.microsoft.com/office/powerpoint/2010/main" val="1822353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8">
            <a:extLst>
              <a:ext uri="{FF2B5EF4-FFF2-40B4-BE49-F238E27FC236}">
                <a16:creationId xmlns:a16="http://schemas.microsoft.com/office/drawing/2014/main" id="{EC96FCE0-82C0-B74A-9623-896E8016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/>
              <a:t>Talking About </a:t>
            </a:r>
            <a:br>
              <a:rPr lang="en-US" altLang="en-US" sz="4000"/>
            </a:br>
            <a:r>
              <a:rPr lang="en-US" altLang="en-US" sz="4000"/>
              <a:t>Traumatic Experiences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715F3F-3B03-014F-829E-5E35C2FA2713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459" name="Picture 9">
            <a:extLst>
              <a:ext uri="{FF2B5EF4-FFF2-40B4-BE49-F238E27FC236}">
                <a16:creationId xmlns:a16="http://schemas.microsoft.com/office/drawing/2014/main" id="{0DDE0823-79EE-0D49-BBC3-911A18DAF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81000"/>
            <a:ext cx="925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7B55F2-7E7E-0141-A27B-17A8EA5C9913}"/>
              </a:ext>
            </a:extLst>
          </p:cNvPr>
          <p:cNvSpPr/>
          <p:nvPr/>
        </p:nvSpPr>
        <p:spPr>
          <a:xfrm>
            <a:off x="457200" y="1828800"/>
            <a:ext cx="8305800" cy="3970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</a:rPr>
              <a:t>Staff were mixed regarding when they speak with migratory youth about traumatic experiences. </a:t>
            </a: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41% said they spoke with youth sometimes, with other staff reporting more or less communication.</a:t>
            </a: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Comments indicated that staff felt these types of discussions were beyond their capabilities and roles as educators.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9CBB21-39B9-1B46-AB25-29F66DB18F3A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</p:spTree>
    <p:extLst>
      <p:ext uri="{BB962C8B-B14F-4D97-AF65-F5344CB8AC3E}">
        <p14:creationId xmlns:p14="http://schemas.microsoft.com/office/powerpoint/2010/main" val="221254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22">
            <a:extLst>
              <a:ext uri="{FF2B5EF4-FFF2-40B4-BE49-F238E27FC236}">
                <a16:creationId xmlns:a16="http://schemas.microsoft.com/office/drawing/2014/main" id="{5B464957-D4A0-F848-808E-E46C607F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dirty="0">
                <a:ea typeface="ＭＳ Ｐゴシック" panose="020B0600070205080204" pitchFamily="34" charset="-128"/>
              </a:rPr>
              <a:t>Partner States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1FD65DCF-F728-9C4F-9AFB-C9DDA4CC6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1823007"/>
            <a:ext cx="2819396" cy="3951288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Alaska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Arkansas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California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Colorado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Idaho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Maryland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A7AF05-D058-9C47-900D-B8A9B00DD3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809" y="1823007"/>
            <a:ext cx="3276597" cy="3951288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Minnesota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Missouri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Montana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Oregon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Washington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Wisconsin</a:t>
            </a: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FB046F-3179-8F42-BA96-D11E7E79E82A}"/>
              </a:ext>
            </a:extLst>
          </p:cNvPr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862737-97AE-084F-AFF0-1D9DB69D1260}"/>
              </a:ext>
            </a:extLst>
          </p:cNvPr>
          <p:cNvCxnSpPr>
            <a:cxnSpLocks/>
          </p:cNvCxnSpPr>
          <p:nvPr/>
        </p:nvCxnSpPr>
        <p:spPr>
          <a:xfrm>
            <a:off x="4572000" y="1524000"/>
            <a:ext cx="0" cy="449580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D2AD45E-AE87-A547-877D-1D9564234260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pic>
        <p:nvPicPr>
          <p:cNvPr id="39943" name="Picture 9">
            <a:extLst>
              <a:ext uri="{FF2B5EF4-FFF2-40B4-BE49-F238E27FC236}">
                <a16:creationId xmlns:a16="http://schemas.microsoft.com/office/drawing/2014/main" id="{CD7A8966-1A30-AC48-8CA9-1AC4D662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938"/>
            <a:ext cx="9255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849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8">
            <a:extLst>
              <a:ext uri="{FF2B5EF4-FFF2-40B4-BE49-F238E27FC236}">
                <a16:creationId xmlns:a16="http://schemas.microsoft.com/office/drawing/2014/main" id="{AFE4D5A5-A8E3-C749-B72A-B3CCFEA13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/>
              <a:t>Availability of Services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715F3F-3B03-014F-829E-5E35C2FA2713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0483" name="Picture 9">
            <a:extLst>
              <a:ext uri="{FF2B5EF4-FFF2-40B4-BE49-F238E27FC236}">
                <a16:creationId xmlns:a16="http://schemas.microsoft.com/office/drawing/2014/main" id="{72B592EC-F235-E641-9D0E-B6B253827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81000"/>
            <a:ext cx="925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7B55F2-7E7E-0141-A27B-17A8EA5C9913}"/>
              </a:ext>
            </a:extLst>
          </p:cNvPr>
          <p:cNvSpPr/>
          <p:nvPr/>
        </p:nvSpPr>
        <p:spPr>
          <a:xfrm>
            <a:off x="762000" y="2247900"/>
            <a:ext cx="7924800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</a:rPr>
              <a:t>48% of staff indicated mental health services were mostly or almost always unavailable.</a:t>
            </a:r>
          </a:p>
          <a:p>
            <a:pPr>
              <a:defRPr/>
            </a:pPr>
            <a:endParaRPr lang="en-US" sz="3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</a:rPr>
              <a:t>Another 27% said services were available about half the time.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9CBB21-39B9-1B46-AB25-29F66DB18F3A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</p:spTree>
    <p:extLst>
      <p:ext uri="{BB962C8B-B14F-4D97-AF65-F5344CB8AC3E}">
        <p14:creationId xmlns:p14="http://schemas.microsoft.com/office/powerpoint/2010/main" val="2439746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8">
            <a:extLst>
              <a:ext uri="{FF2B5EF4-FFF2-40B4-BE49-F238E27FC236}">
                <a16:creationId xmlns:a16="http://schemas.microsoft.com/office/drawing/2014/main" id="{BC4D17AA-2359-5A47-AEC3-C4D7DAE70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/>
              <a:t>Barriers to Accessing </a:t>
            </a:r>
            <a:br>
              <a:rPr lang="en-US" altLang="en-US" sz="4000"/>
            </a:br>
            <a:r>
              <a:rPr lang="en-US" altLang="en-US" sz="4000"/>
              <a:t>Mental Health Services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715F3F-3B03-014F-829E-5E35C2FA2713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1507" name="Picture 9">
            <a:extLst>
              <a:ext uri="{FF2B5EF4-FFF2-40B4-BE49-F238E27FC236}">
                <a16:creationId xmlns:a16="http://schemas.microsoft.com/office/drawing/2014/main" id="{A9DDCD56-B10E-B446-AAC1-AE500B6A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81000"/>
            <a:ext cx="925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12DD0FC-8486-FB46-A8BA-5D3089A611DE}"/>
              </a:ext>
            </a:extLst>
          </p:cNvPr>
          <p:cNvGraphicFramePr/>
          <p:nvPr/>
        </p:nvGraphicFramePr>
        <p:xfrm>
          <a:off x="387178" y="1397857"/>
          <a:ext cx="8299622" cy="5002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5903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8">
            <a:extLst>
              <a:ext uri="{FF2B5EF4-FFF2-40B4-BE49-F238E27FC236}">
                <a16:creationId xmlns:a16="http://schemas.microsoft.com/office/drawing/2014/main" id="{4AD8D6ED-B4FE-314B-BEF7-67213D3C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/>
              <a:t>Helping Staff Work with Youth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715F3F-3B03-014F-829E-5E35C2FA2713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2531" name="Picture 9">
            <a:extLst>
              <a:ext uri="{FF2B5EF4-FFF2-40B4-BE49-F238E27FC236}">
                <a16:creationId xmlns:a16="http://schemas.microsoft.com/office/drawing/2014/main" id="{F5F1B99F-5609-9B43-9E35-A1D1EB420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81000"/>
            <a:ext cx="925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07CAA4-2DAC-474A-BA5D-E32BCFC50495}"/>
              </a:ext>
            </a:extLst>
          </p:cNvPr>
          <p:cNvSpPr/>
          <p:nvPr/>
        </p:nvSpPr>
        <p:spPr>
          <a:xfrm>
            <a:off x="685800" y="1720850"/>
            <a:ext cx="7924800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Staff reported that the most beneficial assistance would include:</a:t>
            </a:r>
          </a:p>
          <a:p>
            <a:pPr>
              <a:defRPr/>
            </a:pPr>
            <a:endParaRPr lang="en-US" sz="24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</a:rPr>
              <a:t>Training about available mental health resources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</a:rPr>
              <a:t>Lists of mental health providers for referrals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</a:rPr>
              <a:t>Training in talking about mental health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</a:rPr>
              <a:t>Training and networking regarding best ways to work with mental health providers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</a:rPr>
              <a:t>Strategies for teaching youth who have adverse childhood experiences (ACEs)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867AE-28B3-DA42-AC0E-866DB175703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</p:spTree>
    <p:extLst>
      <p:ext uri="{BB962C8B-B14F-4D97-AF65-F5344CB8AC3E}">
        <p14:creationId xmlns:p14="http://schemas.microsoft.com/office/powerpoint/2010/main" val="1640445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8">
            <a:extLst>
              <a:ext uri="{FF2B5EF4-FFF2-40B4-BE49-F238E27FC236}">
                <a16:creationId xmlns:a16="http://schemas.microsoft.com/office/drawing/2014/main" id="{3A3E0FE3-7E49-E348-AD7A-21BC1ED59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/>
              <a:t>GOSOSY Mental Health Lessons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715F3F-3B03-014F-829E-5E35C2FA2713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3555" name="Picture 9">
            <a:extLst>
              <a:ext uri="{FF2B5EF4-FFF2-40B4-BE49-F238E27FC236}">
                <a16:creationId xmlns:a16="http://schemas.microsoft.com/office/drawing/2014/main" id="{F5232463-03DC-8442-971B-494D6853F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81000"/>
            <a:ext cx="925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07CAA4-2DAC-474A-BA5D-E32BCFC50495}"/>
              </a:ext>
            </a:extLst>
          </p:cNvPr>
          <p:cNvSpPr/>
          <p:nvPr/>
        </p:nvSpPr>
        <p:spPr>
          <a:xfrm>
            <a:off x="762000" y="1571625"/>
            <a:ext cx="7924800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</a:rPr>
              <a:t>Most respondents (69%) had not used GOSOSY lessons on mental health.</a:t>
            </a: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</a:rPr>
              <a:t>Between 13% and 22% had used one of the following lessons: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Stress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Alcohol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Depression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Anxiety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Mental Health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867AE-28B3-DA42-AC0E-866DB175703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</p:spTree>
    <p:extLst>
      <p:ext uri="{BB962C8B-B14F-4D97-AF65-F5344CB8AC3E}">
        <p14:creationId xmlns:p14="http://schemas.microsoft.com/office/powerpoint/2010/main" val="2057257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8">
            <a:extLst>
              <a:ext uri="{FF2B5EF4-FFF2-40B4-BE49-F238E27FC236}">
                <a16:creationId xmlns:a16="http://schemas.microsoft.com/office/drawing/2014/main" id="{DCE533BF-7591-E145-B1A1-46C21C9C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4000"/>
              <a:t>Suggestions Going Forward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715F3F-3B03-014F-829E-5E35C2FA2713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579" name="Picture 9">
            <a:extLst>
              <a:ext uri="{FF2B5EF4-FFF2-40B4-BE49-F238E27FC236}">
                <a16:creationId xmlns:a16="http://schemas.microsoft.com/office/drawing/2014/main" id="{745A3C7A-9646-F94D-AF35-6C8E4E45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81000"/>
            <a:ext cx="925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07CAA4-2DAC-474A-BA5D-E32BCFC50495}"/>
              </a:ext>
            </a:extLst>
          </p:cNvPr>
          <p:cNvSpPr/>
          <p:nvPr/>
        </p:nvSpPr>
        <p:spPr>
          <a:xfrm>
            <a:off x="762000" y="1571625"/>
            <a:ext cx="7924800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Healing from trauma is a long term proposition that is beyond the purview of staff.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Immediate and important steps include:</a:t>
            </a: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latin typeface="+mn-lt"/>
              </a:rPr>
              <a:t>Assistance in recognizing the impact of trauma on behaviors in educational settings</a:t>
            </a: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latin typeface="+mn-lt"/>
              </a:rPr>
              <a:t>Training in appropriate responses when personal information is shared</a:t>
            </a:r>
          </a:p>
          <a:p>
            <a:pPr marL="914400" lvl="1" indent="-457200"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latin typeface="+mn-lt"/>
              </a:rPr>
              <a:t>Information about when and how to make referrals that will positively impact youth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867AE-28B3-DA42-AC0E-866DB175703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</p:spTree>
    <p:extLst>
      <p:ext uri="{BB962C8B-B14F-4D97-AF65-F5344CB8AC3E}">
        <p14:creationId xmlns:p14="http://schemas.microsoft.com/office/powerpoint/2010/main" val="1554542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FCEE-C0C9-2944-98F6-14E9AAB7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Review: </a:t>
            </a:r>
            <a:br>
              <a:rPr lang="en-US" dirty="0"/>
            </a:br>
            <a:r>
              <a:rPr lang="en-US" dirty="0"/>
              <a:t>Dropout Prevention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2A2E-6F39-3F4C-9E2A-F0545D1BB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padlet.com</a:t>
            </a:r>
            <a:r>
              <a:rPr lang="en-US" dirty="0"/>
              <a:t>/</a:t>
            </a:r>
            <a:r>
              <a:rPr lang="en-US" dirty="0" err="1"/>
              <a:t>sparkedinnovations</a:t>
            </a:r>
            <a:r>
              <a:rPr lang="en-US" dirty="0"/>
              <a:t>/</a:t>
            </a:r>
            <a:r>
              <a:rPr lang="en-US" dirty="0" err="1"/>
              <a:t>DropoutPrevention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A3E12-3CB7-4C49-8F0E-69663DB82C5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BB4AFD-5761-0544-8BFF-D0EA8FF4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7" y="152401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9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182D-5A2D-C44F-ABC1-14A3B92BB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771" y="1398671"/>
            <a:ext cx="6984459" cy="1149966"/>
          </a:xfrm>
        </p:spPr>
        <p:txBody>
          <a:bodyPr>
            <a:normAutofit/>
          </a:bodyPr>
          <a:lstStyle/>
          <a:p>
            <a:r>
              <a:rPr lang="en-US" sz="3300" dirty="0"/>
              <a:t>GOSOSY Member State Resource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A8FED9-F74B-8F45-9015-3E3FFAAB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90497"/>
            <a:ext cx="6858000" cy="396251"/>
          </a:xfrm>
        </p:spPr>
        <p:txBody>
          <a:bodyPr/>
          <a:lstStyle/>
          <a:p>
            <a:r>
              <a:rPr lang="en-US" dirty="0"/>
              <a:t>Interstate Collaboration Work Group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3F09A0-25A9-B94B-B6A8-497525267295}"/>
              </a:ext>
            </a:extLst>
          </p:cNvPr>
          <p:cNvCxnSpPr/>
          <p:nvPr/>
        </p:nvCxnSpPr>
        <p:spPr>
          <a:xfrm>
            <a:off x="1619250" y="1345660"/>
            <a:ext cx="622935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73499E-FDCE-DC4E-B290-5C60E9BD1562}"/>
              </a:ext>
            </a:extLst>
          </p:cNvPr>
          <p:cNvSpPr txBox="1"/>
          <p:nvPr/>
        </p:nvSpPr>
        <p:spPr>
          <a:xfrm>
            <a:off x="1676400" y="6156023"/>
            <a:ext cx="6172200" cy="369332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7EA62-0C2E-6047-90F9-42A89536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42" y="352649"/>
            <a:ext cx="821267" cy="9427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3CAD74-9A67-0F46-ACE7-CBCA1A72BFC2}"/>
              </a:ext>
            </a:extLst>
          </p:cNvPr>
          <p:cNvSpPr/>
          <p:nvPr/>
        </p:nvSpPr>
        <p:spPr>
          <a:xfrm>
            <a:off x="941151" y="3290501"/>
            <a:ext cx="7200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Includes information about state needs related to: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dirty="0"/>
              <a:t>OSY services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dirty="0"/>
              <a:t>Recruitment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dirty="0"/>
              <a:t>Current practices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dirty="0"/>
              <a:t>Most-used languages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Answers will be compiled and shared in online forum available to all states.</a:t>
            </a:r>
          </a:p>
        </p:txBody>
      </p:sp>
    </p:spTree>
    <p:extLst>
      <p:ext uri="{BB962C8B-B14F-4D97-AF65-F5344CB8AC3E}">
        <p14:creationId xmlns:p14="http://schemas.microsoft.com/office/powerpoint/2010/main" val="1901963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GOSOSY State Member Resources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Survey Responses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3278981" cy="115728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6A155C-A270-3B4A-933F-F3610BE7DEC9}"/>
              </a:ext>
            </a:extLst>
          </p:cNvPr>
          <p:cNvCxnSpPr/>
          <p:nvPr/>
        </p:nvCxnSpPr>
        <p:spPr>
          <a:xfrm>
            <a:off x="1066800" y="1905000"/>
            <a:ext cx="622935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5F79314-FE84-574D-A1B3-3AA8884D44FC}"/>
              </a:ext>
            </a:extLst>
          </p:cNvPr>
          <p:cNvSpPr txBox="1"/>
          <p:nvPr/>
        </p:nvSpPr>
        <p:spPr>
          <a:xfrm>
            <a:off x="1676400" y="6156023"/>
            <a:ext cx="6172200" cy="369332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</p:spTree>
    <p:extLst>
      <p:ext uri="{BB962C8B-B14F-4D97-AF65-F5344CB8AC3E}">
        <p14:creationId xmlns:p14="http://schemas.microsoft.com/office/powerpoint/2010/main" val="2520405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GOSOSY State Member Resource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Survey Responses</a:t>
            </a:r>
          </a:p>
          <a:p>
            <a:pPr lvl="1"/>
            <a:r>
              <a:rPr lang="en-US" sz="2400" dirty="0"/>
              <a:t>28 responses from 17 states</a:t>
            </a:r>
          </a:p>
          <a:p>
            <a:pPr lvl="1"/>
            <a:r>
              <a:rPr lang="en-US" sz="2400" dirty="0"/>
              <a:t>FL, GA, and KS each submitted more than one response</a:t>
            </a:r>
          </a:p>
          <a:p>
            <a:pPr lvl="1"/>
            <a:r>
              <a:rPr lang="en-US" sz="2400" dirty="0"/>
              <a:t>IL, KY, MA, MS, NE, NH, NJ, NY, NC, PA, SC, TN, VT each submitted one response</a:t>
            </a:r>
          </a:p>
        </p:txBody>
      </p:sp>
    </p:spTree>
    <p:extLst>
      <p:ext uri="{BB962C8B-B14F-4D97-AF65-F5344CB8AC3E}">
        <p14:creationId xmlns:p14="http://schemas.microsoft.com/office/powerpoint/2010/main" val="1076455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GOSOSY State Member Resource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5" y="1417639"/>
            <a:ext cx="7886700" cy="1291272"/>
          </a:xfrm>
        </p:spPr>
        <p:txBody>
          <a:bodyPr>
            <a:normAutofit/>
          </a:bodyPr>
          <a:lstStyle/>
          <a:p>
            <a:r>
              <a:rPr lang="en-US" sz="2400" dirty="0"/>
              <a:t>OSY Services – Delivery Method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t="16492" r="21974" b="2668"/>
          <a:stretch/>
        </p:blipFill>
        <p:spPr>
          <a:xfrm>
            <a:off x="381000" y="1905000"/>
            <a:ext cx="814387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60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8">
            <a:extLst>
              <a:ext uri="{FF2B5EF4-FFF2-40B4-BE49-F238E27FC236}">
                <a16:creationId xmlns:a16="http://schemas.microsoft.com/office/drawing/2014/main" id="{C2217B40-BCC7-F742-A989-73B220B816A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r" eaLnBrk="1" hangingPunct="1">
              <a:defRPr/>
            </a:pPr>
            <a:r>
              <a:rPr lang="en-US" dirty="0">
                <a:cs typeface="+mj-cs"/>
              </a:rPr>
              <a:t>Technical Support Team</a:t>
            </a:r>
          </a:p>
        </p:txBody>
      </p:sp>
      <p:sp>
        <p:nvSpPr>
          <p:cNvPr id="40962" name="Content Placeholder 10">
            <a:extLst>
              <a:ext uri="{FF2B5EF4-FFF2-40B4-BE49-F238E27FC236}">
                <a16:creationId xmlns:a16="http://schemas.microsoft.com/office/drawing/2014/main" id="{38E03D87-CC68-C847-90A4-6D1ECE315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76406"/>
            <a:ext cx="4038600" cy="444975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sz="2400" dirty="0">
                <a:ea typeface="ＭＳ Ｐゴシック" charset="-128"/>
              </a:rPr>
              <a:t>Expectations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2400" dirty="0">
                <a:ea typeface="ＭＳ Ｐゴシック" charset="-128"/>
              </a:rPr>
              <a:t>Membership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2400" dirty="0">
                <a:ea typeface="ＭＳ Ｐゴシック" charset="-128"/>
              </a:rPr>
              <a:t>State Director expectations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2400" dirty="0">
                <a:ea typeface="ＭＳ Ｐゴシック" charset="-128"/>
              </a:rPr>
              <a:t>Requirements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en-US" sz="1800" dirty="0">
                <a:ea typeface="ＭＳ Ｐゴシック" charset="-128"/>
              </a:rPr>
              <a:t>2-3 meetings per year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en-US" sz="1800" dirty="0">
                <a:ea typeface="ＭＳ Ｐゴシック" charset="-128"/>
              </a:rPr>
              <a:t>Conference calls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en-US" sz="1800" dirty="0">
                <a:ea typeface="ＭＳ Ｐゴシック" charset="-128"/>
              </a:rPr>
              <a:t>Work assignments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en-US" sz="1800" dirty="0">
                <a:ea typeface="ＭＳ Ｐゴシック" charset="-128"/>
              </a:rPr>
              <a:t>Team Lead meeting 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en-US" sz="1800" dirty="0">
                <a:ea typeface="ＭＳ Ｐゴシック" charset="-128"/>
              </a:rPr>
              <a:t>Collaboration and coordination across groups</a:t>
            </a:r>
          </a:p>
        </p:txBody>
      </p:sp>
      <p:sp>
        <p:nvSpPr>
          <p:cNvPr id="40963" name="Content Placeholder 1">
            <a:extLst>
              <a:ext uri="{FF2B5EF4-FFF2-40B4-BE49-F238E27FC236}">
                <a16:creationId xmlns:a16="http://schemas.microsoft.com/office/drawing/2014/main" id="{06DD8049-33A8-344F-9A93-E0D209FE4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76406"/>
            <a:ext cx="4038600" cy="5181594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000" dirty="0">
                <a:ea typeface="ＭＳ Ｐゴシック" charset="-128"/>
              </a:rPr>
              <a:t>Work Norms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sz="1800" dirty="0"/>
              <a:t>Be fully committed to the work and demonstrate this commitment by meeting agreed upon deadlines, participating/attending meetings and calls until outcomes/goals are fully met.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sz="1800" dirty="0"/>
              <a:t>Leave each meeting with tangible products/achievements synthesizing our meeting outcomes.</a:t>
            </a:r>
          </a:p>
          <a:p>
            <a:pPr marL="514350" indent="-514350">
              <a:buFont typeface="Arial" charset="0"/>
              <a:buAutoNum type="arabicPeriod"/>
              <a:defRPr/>
            </a:pPr>
            <a:r>
              <a:rPr lang="en-US" sz="1800" dirty="0"/>
              <a:t>Use included reflection time to promote spontaneous, creative discussion.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dirty="0"/>
          </a:p>
          <a:p>
            <a:pPr marL="0" indent="0">
              <a:buFont typeface="Arial" charset="0"/>
              <a:buChar char="•"/>
              <a:defRPr/>
            </a:pPr>
            <a:endParaRPr lang="en-US" altLang="en-US" sz="2400" dirty="0">
              <a:ea typeface="ＭＳ Ｐゴシック" charset="-12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1E6F8B-E515-3140-82CF-AA4186D648EB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06F6F2C-39E3-3841-83DF-F50AECCE9765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pic>
        <p:nvPicPr>
          <p:cNvPr id="43014" name="Picture 9">
            <a:extLst>
              <a:ext uri="{FF2B5EF4-FFF2-40B4-BE49-F238E27FC236}">
                <a16:creationId xmlns:a16="http://schemas.microsoft.com/office/drawing/2014/main" id="{16063E6F-9CD2-2742-9002-C933ACC9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81000"/>
            <a:ext cx="9255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A4C95A-0AD3-FB48-A0CA-BE05CCF74BB0}"/>
              </a:ext>
            </a:extLst>
          </p:cNvPr>
          <p:cNvCxnSpPr>
            <a:cxnSpLocks/>
          </p:cNvCxnSpPr>
          <p:nvPr/>
        </p:nvCxnSpPr>
        <p:spPr>
          <a:xfrm>
            <a:off x="4572000" y="1524000"/>
            <a:ext cx="0" cy="449580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574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GOSOSY State Member Resource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7638"/>
            <a:ext cx="7886700" cy="483644"/>
          </a:xfrm>
        </p:spPr>
        <p:txBody>
          <a:bodyPr>
            <a:normAutofit/>
          </a:bodyPr>
          <a:lstStyle/>
          <a:p>
            <a:r>
              <a:rPr lang="en-US" sz="2400" dirty="0"/>
              <a:t>OSY Services – Modality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17376" r="16842"/>
          <a:stretch/>
        </p:blipFill>
        <p:spPr>
          <a:xfrm>
            <a:off x="533401" y="1901282"/>
            <a:ext cx="7981950" cy="40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44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GOSOSY State Member Resource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7638"/>
            <a:ext cx="7886700" cy="483644"/>
          </a:xfrm>
        </p:spPr>
        <p:txBody>
          <a:bodyPr>
            <a:normAutofit/>
          </a:bodyPr>
          <a:lstStyle/>
          <a:p>
            <a:r>
              <a:rPr lang="en-US" sz="2400" dirty="0"/>
              <a:t>OSY Services – Service Setting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18586" r="21579" b="3599"/>
          <a:stretch/>
        </p:blipFill>
        <p:spPr>
          <a:xfrm>
            <a:off x="990600" y="1901282"/>
            <a:ext cx="7162800" cy="42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514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GOSOSY State Member Resource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0231"/>
            <a:ext cx="7886700" cy="483644"/>
          </a:xfrm>
        </p:spPr>
        <p:txBody>
          <a:bodyPr>
            <a:noAutofit/>
          </a:bodyPr>
          <a:lstStyle/>
          <a:p>
            <a:r>
              <a:rPr lang="en-US" sz="2100" dirty="0"/>
              <a:t>Access to Services – Is transportation provided to OSY?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7" t="22760" r="21789"/>
          <a:stretch/>
        </p:blipFill>
        <p:spPr>
          <a:xfrm>
            <a:off x="685800" y="2226468"/>
            <a:ext cx="8001000" cy="333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61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GOSOSY State Member Resource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041" y="1295400"/>
            <a:ext cx="7886700" cy="483644"/>
          </a:xfrm>
        </p:spPr>
        <p:txBody>
          <a:bodyPr>
            <a:noAutofit/>
          </a:bodyPr>
          <a:lstStyle/>
          <a:p>
            <a:r>
              <a:rPr lang="en-US" sz="2400" dirty="0"/>
              <a:t>What are your state’s needs related to providing service to OSY?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31528" r="14271"/>
          <a:stretch/>
        </p:blipFill>
        <p:spPr>
          <a:xfrm>
            <a:off x="587041" y="2057400"/>
            <a:ext cx="7988969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33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GOSOSY State Member Resource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7638"/>
            <a:ext cx="7886700" cy="483644"/>
          </a:xfrm>
        </p:spPr>
        <p:txBody>
          <a:bodyPr>
            <a:normAutofit/>
          </a:bodyPr>
          <a:lstStyle/>
          <a:p>
            <a:r>
              <a:rPr lang="en-US" sz="2400" dirty="0"/>
              <a:t>Recruitment Setting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17981" r="21579"/>
          <a:stretch/>
        </p:blipFill>
        <p:spPr>
          <a:xfrm>
            <a:off x="1314700" y="1935329"/>
            <a:ext cx="7067300" cy="39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41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GOSOSY State Member Resource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5" y="1417638"/>
            <a:ext cx="7886700" cy="483644"/>
          </a:xfrm>
        </p:spPr>
        <p:txBody>
          <a:bodyPr>
            <a:normAutofit/>
          </a:bodyPr>
          <a:lstStyle/>
          <a:p>
            <a:r>
              <a:rPr lang="en-US" sz="2400" dirty="0"/>
              <a:t>Recruitment Leads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19068" r="20921" b="3856"/>
          <a:stretch/>
        </p:blipFill>
        <p:spPr>
          <a:xfrm>
            <a:off x="762000" y="1752600"/>
            <a:ext cx="7162799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98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GOSOSY State Member Resource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8270"/>
            <a:ext cx="7886700" cy="483644"/>
          </a:xfrm>
        </p:spPr>
        <p:txBody>
          <a:bodyPr>
            <a:noAutofit/>
          </a:bodyPr>
          <a:lstStyle/>
          <a:p>
            <a:r>
              <a:rPr lang="en-US" sz="2400" dirty="0"/>
              <a:t>What are your state’s needs related to recruiting OSY?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28580" r="14539"/>
          <a:stretch/>
        </p:blipFill>
        <p:spPr>
          <a:xfrm>
            <a:off x="747775" y="2242546"/>
            <a:ext cx="7880684" cy="362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38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FCEE-C0C9-2944-98F6-14E9AAB7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r"/>
            <a:r>
              <a:rPr lang="en-US" dirty="0"/>
              <a:t>Work Group Tasks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2A2E-6F39-3F4C-9E2A-F0545D1BB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r>
              <a:rPr lang="en-US" dirty="0"/>
              <a:t>Team leads meeting</a:t>
            </a:r>
          </a:p>
          <a:p>
            <a:r>
              <a:rPr lang="en-US" dirty="0"/>
              <a:t>Assignments given</a:t>
            </a:r>
          </a:p>
          <a:p>
            <a:r>
              <a:rPr lang="en-US" dirty="0"/>
              <a:t>Check ins</a:t>
            </a:r>
          </a:p>
          <a:p>
            <a:r>
              <a:rPr lang="en-US" dirty="0"/>
              <a:t>Dates to Tracie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A3E12-3CB7-4C49-8F0E-69663DB82C5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BB4AFD-5761-0544-8BFF-D0EA8FF4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239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54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415EC8-898C-0C49-98C0-AD76DA6C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Agenda- Day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2A2E-6F39-3F4C-9E2A-F0545D1BB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8:30 am</a:t>
            </a:r>
            <a:endParaRPr lang="en-US" sz="1800" dirty="0"/>
          </a:p>
          <a:p>
            <a:pPr lvl="0"/>
            <a:r>
              <a:rPr lang="en-US" sz="2400" dirty="0"/>
              <a:t>Finalize work group reports/action plans</a:t>
            </a:r>
          </a:p>
          <a:p>
            <a:pPr lvl="0"/>
            <a:r>
              <a:rPr lang="en-US" sz="2400" dirty="0"/>
              <a:t>Preview new ESL Resource</a:t>
            </a:r>
            <a:endParaRPr lang="en-US" sz="1800" dirty="0"/>
          </a:p>
          <a:p>
            <a:pPr lvl="0"/>
            <a:r>
              <a:rPr lang="en-US" sz="2400" dirty="0"/>
              <a:t>Interstate Collaboration and Coordination: </a:t>
            </a:r>
            <a:endParaRPr lang="en-US" sz="1800" dirty="0"/>
          </a:p>
          <a:p>
            <a:pPr lvl="1"/>
            <a:r>
              <a:rPr lang="en-US" sz="2000" dirty="0"/>
              <a:t>HEP/MEP Presentation</a:t>
            </a:r>
            <a:endParaRPr lang="en-US" sz="1600" dirty="0"/>
          </a:p>
          <a:p>
            <a:pPr lvl="0"/>
            <a:r>
              <a:rPr lang="en-US" sz="2400" dirty="0"/>
              <a:t>Discussion of GOGOSY Year 5 and the Big Ideas of What’s Next—Marty Jacobson</a:t>
            </a:r>
            <a:endParaRPr lang="en-US" sz="1800" dirty="0"/>
          </a:p>
          <a:p>
            <a:pPr lvl="0"/>
            <a:r>
              <a:rPr lang="en-US" sz="2400" dirty="0"/>
              <a:t>Work group reports</a:t>
            </a:r>
            <a:endParaRPr lang="en-US" sz="1800" dirty="0"/>
          </a:p>
          <a:p>
            <a:pPr lvl="0"/>
            <a:r>
              <a:rPr lang="en-US" sz="2400" dirty="0"/>
              <a:t>Goal Setting Facilitator Training Update</a:t>
            </a:r>
            <a:endParaRPr lang="en-US" sz="1800" dirty="0"/>
          </a:p>
          <a:p>
            <a:pPr lvl="0"/>
            <a:r>
              <a:rPr lang="en-US" sz="2400" dirty="0"/>
              <a:t>Future planning and prep for SST meeting</a:t>
            </a:r>
            <a:endParaRPr lang="en-US" sz="1800" dirty="0"/>
          </a:p>
          <a:p>
            <a:pPr lvl="0"/>
            <a:r>
              <a:rPr lang="en-US" sz="2400" dirty="0"/>
              <a:t>NASDME presentation overview</a:t>
            </a:r>
            <a:endParaRPr lang="en-US" sz="1800" dirty="0"/>
          </a:p>
          <a:p>
            <a:pPr lvl="0"/>
            <a:r>
              <a:rPr lang="en-US" sz="2400" dirty="0"/>
              <a:t>Future meeting dates</a:t>
            </a:r>
            <a:endParaRPr lang="en-US" sz="1800" dirty="0"/>
          </a:p>
          <a:p>
            <a:pPr marL="0" lvl="0" indent="0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BB4AFD-5761-0544-8BFF-D0EA8FF4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239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68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FCEE-C0C9-2944-98F6-14E9AAB7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r"/>
            <a:r>
              <a:rPr lang="en-US" dirty="0"/>
              <a:t>Year 5 Planning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2A2E-6F39-3F4C-9E2A-F0545D1BB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https://goo.gl/sGY5Av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A3E12-3CB7-4C49-8F0E-69663DB82C5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BB4AFD-5761-0544-8BFF-D0EA8FF48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239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73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FCEE-C0C9-2944-98F6-14E9AAB7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r"/>
            <a:r>
              <a:rPr lang="en-US" dirty="0"/>
              <a:t> Welcome and Introductions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2A2E-6F39-3F4C-9E2A-F0545D1BB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90802"/>
            <a:ext cx="8229600" cy="353536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Welcome and Introductions </a:t>
            </a:r>
          </a:p>
          <a:p>
            <a:pPr marL="0" indent="0" algn="ctr">
              <a:buNone/>
            </a:pPr>
            <a:r>
              <a:rPr lang="en-US" dirty="0"/>
              <a:t>Sue Henry, State MEP Director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A3E12-3CB7-4C49-8F0E-69663DB82C5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BB4AFD-5761-0544-8BFF-D0EA8FF4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239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3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6671E3-55E1-1B42-A8C8-FEE3D8D3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TST Structure and Work Discussion Questions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17F1E-790B-EF4F-9FAC-DD53F15E8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1. How should the TST be structured to achieve its objectives in Year 5? </a:t>
            </a:r>
          </a:p>
          <a:p>
            <a:pPr marL="0" indent="0">
              <a:buNone/>
            </a:pPr>
            <a:r>
              <a:rPr lang="en-US" sz="2800" dirty="0"/>
              <a:t>2.  What are the ideal qualities for TST WG members and team leads?</a:t>
            </a:r>
          </a:p>
          <a:p>
            <a:pPr marL="0" indent="0">
              <a:buNone/>
            </a:pPr>
            <a:r>
              <a:rPr lang="en-US" sz="2800" dirty="0"/>
              <a:t>3.  How much time is reasonable to expect each TST WG member to devote to achieving WG goals and objectives?</a:t>
            </a:r>
          </a:p>
          <a:p>
            <a:pPr marL="0" indent="0">
              <a:buNone/>
            </a:pPr>
            <a:r>
              <a:rPr lang="en-US" sz="2800" dirty="0"/>
              <a:t>4. What is the best way to communicate TST efforts and achievements to the SST? Entire organization?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F40F0-E784-6441-9338-A14CB145F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095022" cy="12570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029D29-9C5C-9843-A389-C193D40CE9B1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A9F7AA3-6CCB-6B46-BF5F-9F3966105A6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</p:spTree>
    <p:extLst>
      <p:ext uri="{BB962C8B-B14F-4D97-AF65-F5344CB8AC3E}">
        <p14:creationId xmlns:p14="http://schemas.microsoft.com/office/powerpoint/2010/main" val="8173796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FCEE-C0C9-2944-98F6-14E9AAB7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NASDME Presentations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2A2E-6F39-3F4C-9E2A-F0545D1BB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NASDME sessions: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i="1" dirty="0"/>
              <a:t>Creating Trauma-Informed Care and Education of Migrant Students</a:t>
            </a:r>
            <a:r>
              <a:rPr lang="en-US" dirty="0"/>
              <a:t> – May 3 1:30-3:00 pm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i="1" dirty="0"/>
              <a:t>MEP and HEP: Partnering for Migrant Student Success–</a:t>
            </a:r>
            <a:r>
              <a:rPr lang="en-US" dirty="0"/>
              <a:t>May 2 	3:30-5:00 pm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A3E12-3CB7-4C49-8F0E-69663DB82C5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BB4AFD-5761-0544-8BFF-D0EA8FF4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239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8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FCEE-C0C9-2944-98F6-14E9AAB7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	Future Meeting 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2A2E-6F39-3F4C-9E2A-F0545D1BB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Steering Team Meeting dates</a:t>
            </a:r>
          </a:p>
          <a:p>
            <a:pPr lvl="1"/>
            <a:r>
              <a:rPr lang="en-US" dirty="0"/>
              <a:t>October 16, 2019 at IMEC Symposium </a:t>
            </a:r>
          </a:p>
          <a:p>
            <a:r>
              <a:rPr lang="en-US" dirty="0"/>
              <a:t>Tentative TST Meeting Dates:</a:t>
            </a:r>
          </a:p>
          <a:p>
            <a:pPr marL="0" indent="0">
              <a:buNone/>
            </a:pPr>
            <a:r>
              <a:rPr lang="en-US" dirty="0"/>
              <a:t>	Week of November 12 </a:t>
            </a:r>
          </a:p>
          <a:p>
            <a:pPr marL="0" indent="0">
              <a:buNone/>
            </a:pPr>
            <a:r>
              <a:rPr lang="en-US" dirty="0"/>
              <a:t>	November 13-14– GOSOSY</a:t>
            </a:r>
          </a:p>
          <a:p>
            <a:pPr marL="0" indent="0">
              <a:buNone/>
            </a:pPr>
            <a:r>
              <a:rPr lang="en-US" dirty="0"/>
              <a:t>	November 14-15-- IRRC</a:t>
            </a:r>
          </a:p>
          <a:p>
            <a:pPr marL="0" indent="0">
              <a:buNone/>
            </a:pPr>
            <a:r>
              <a:rPr lang="en-US" dirty="0"/>
              <a:t>	Week of February 10--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A3E12-3CB7-4C49-8F0E-69663DB82C5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99060A-EB8F-CA4F-B529-F971FAB2F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661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92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2A8B0-3A2E-3A45-B969-842AB06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VOTE!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BF50B4-6CA8-1749-9454-4B52676A28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1417638"/>
            <a:ext cx="3733800" cy="470852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514B97-D4D2-6342-9C82-6DD356D98F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76800" y="1450064"/>
            <a:ext cx="3492500" cy="46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33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368138-6E1E-124B-B91C-544CE672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r"/>
            <a:r>
              <a:rPr lang="en-US" dirty="0"/>
              <a:t>Agenda – Day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09505-DC4B-8643-A398-F042C6760D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sz="2000" dirty="0"/>
              <a:t>Welcome and Introductions</a:t>
            </a:r>
          </a:p>
          <a:p>
            <a:pPr lvl="0"/>
            <a:r>
              <a:rPr lang="en-US" sz="2000" dirty="0"/>
              <a:t>NE MEP Welcome and Overview</a:t>
            </a:r>
            <a:endParaRPr lang="en-US" sz="1600" dirty="0"/>
          </a:p>
          <a:p>
            <a:pPr lvl="0"/>
            <a:r>
              <a:rPr lang="en-US" sz="2000" dirty="0"/>
              <a:t>GOSOSY Year 4 and Fidelity Implementation Index Update</a:t>
            </a:r>
            <a:endParaRPr lang="en-US" sz="1600" dirty="0"/>
          </a:p>
          <a:p>
            <a:pPr lvl="0"/>
            <a:r>
              <a:rPr lang="en-US" sz="2000" dirty="0"/>
              <a:t>Mental Health </a:t>
            </a:r>
            <a:endParaRPr lang="en-US" sz="1600" dirty="0"/>
          </a:p>
          <a:p>
            <a:pPr lvl="1"/>
            <a:r>
              <a:rPr lang="en-US" sz="1800" dirty="0"/>
              <a:t>TOT expectations and follow up</a:t>
            </a:r>
            <a:endParaRPr lang="en-US" sz="1400" dirty="0"/>
          </a:p>
          <a:p>
            <a:pPr lvl="1"/>
            <a:r>
              <a:rPr lang="en-US" sz="1800" dirty="0"/>
              <a:t>Mental Health Resource documents</a:t>
            </a:r>
            <a:endParaRPr lang="en-US" sz="1400" dirty="0"/>
          </a:p>
          <a:p>
            <a:pPr lvl="1"/>
            <a:r>
              <a:rPr lang="en-US" sz="1800" dirty="0"/>
              <a:t>Survey data</a:t>
            </a:r>
            <a:endParaRPr lang="en-US" sz="1400" dirty="0"/>
          </a:p>
          <a:p>
            <a:pPr lvl="0"/>
            <a:r>
              <a:rPr lang="en-US" sz="2000" dirty="0"/>
              <a:t>Review and discuss draft Drop Out Prevention Strategies Literature Review—Jessica Castaneda</a:t>
            </a:r>
            <a:endParaRPr lang="en-US" sz="1600" dirty="0"/>
          </a:p>
          <a:p>
            <a:pPr marL="0" lv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200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8D7BA6-B89C-4143-921E-51D736FEB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pPr marL="0" lvl="0" indent="0">
              <a:buNone/>
            </a:pPr>
            <a:endParaRPr lang="en-US" sz="2000" dirty="0"/>
          </a:p>
          <a:p>
            <a:r>
              <a:rPr lang="en-US" sz="1800" dirty="0"/>
              <a:t>Interstate Collaboration Work Group Survey data overview and response</a:t>
            </a:r>
            <a:endParaRPr lang="en-US" sz="1400" dirty="0"/>
          </a:p>
          <a:p>
            <a:pPr lvl="0"/>
            <a:r>
              <a:rPr lang="en-US" sz="1800" dirty="0"/>
              <a:t>Review of ESL Lessons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endParaRPr lang="en-US" sz="1400" dirty="0"/>
          </a:p>
          <a:p>
            <a:r>
              <a:rPr lang="en-US" sz="1800" dirty="0"/>
              <a:t>LUNCH ON YOUR OWN</a:t>
            </a:r>
          </a:p>
          <a:p>
            <a:pPr marL="0" indent="0">
              <a:buNone/>
            </a:pPr>
            <a:endParaRPr lang="en-US" sz="1400" dirty="0"/>
          </a:p>
          <a:p>
            <a:pPr lvl="0"/>
            <a:r>
              <a:rPr lang="en-US" sz="1800" dirty="0"/>
              <a:t>Work group assignments</a:t>
            </a:r>
            <a:endParaRPr lang="en-US" sz="1400" dirty="0"/>
          </a:p>
          <a:p>
            <a:pPr lvl="0"/>
            <a:r>
              <a:rPr lang="en-US" sz="1800" dirty="0"/>
              <a:t>Work group meetings</a:t>
            </a:r>
            <a:endParaRPr lang="en-US" sz="1400" dirty="0"/>
          </a:p>
          <a:p>
            <a:pPr marL="0" indent="0">
              <a:buNone/>
            </a:pPr>
            <a:r>
              <a:rPr lang="en-US" sz="1800" b="1" dirty="0"/>
              <a:t> </a:t>
            </a:r>
            <a:endParaRPr lang="en-US" sz="1800" dirty="0"/>
          </a:p>
          <a:p>
            <a:endParaRPr lang="en-US" sz="1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B4BCC9-5BBA-094A-B4DB-2DEB91B89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4599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32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FCEE-C0C9-2944-98F6-14E9AAB7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Welcome to Nebraska </a:t>
            </a:r>
            <a:br>
              <a:rPr lang="en-US" dirty="0"/>
            </a:br>
            <a:r>
              <a:rPr lang="en-US" dirty="0"/>
              <a:t>and the NE MEP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6EF39-2D5A-9B44-9429-E51B5C73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Sue Henry, State MEP Director </a:t>
            </a:r>
          </a:p>
          <a:p>
            <a:pPr marL="0" indent="0">
              <a:buNone/>
            </a:pPr>
            <a:r>
              <a:rPr lang="en-US" dirty="0"/>
              <a:t>Nebraska NE MEP staff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A3E12-3CB7-4C49-8F0E-69663DB82C5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BB4AFD-5761-0544-8BFF-D0EA8FF4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239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93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3FCEE-C0C9-2944-98F6-14E9AAB7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r"/>
            <a:r>
              <a:rPr lang="en-US" dirty="0"/>
              <a:t>GOSOSY Updates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22A2E-6F39-3F4C-9E2A-F0545D1BB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r>
              <a:rPr lang="en-US" dirty="0"/>
              <a:t>February SST meeting in Alabama</a:t>
            </a:r>
          </a:p>
          <a:p>
            <a:r>
              <a:rPr lang="en-US" dirty="0"/>
              <a:t>OME Annual Directors’ Meeting</a:t>
            </a:r>
          </a:p>
          <a:p>
            <a:r>
              <a:rPr lang="en-US" dirty="0"/>
              <a:t>Year 5 of GOSOSY</a:t>
            </a:r>
          </a:p>
          <a:p>
            <a:r>
              <a:rPr lang="en-US" dirty="0"/>
              <a:t>New competition in FY 2020</a:t>
            </a:r>
          </a:p>
          <a:p>
            <a:r>
              <a:rPr lang="en-US" dirty="0"/>
              <a:t>Latest Fidelity Implementation Index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A3E12-3CB7-4C49-8F0E-69663DB82C5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BB4AFD-5761-0544-8BFF-D0EA8FF4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239"/>
            <a:ext cx="1095022" cy="1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9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5A3E12-3CB7-4C49-8F0E-69663DB82C5D}"/>
              </a:ext>
            </a:extLst>
          </p:cNvPr>
          <p:cNvSpPr txBox="1"/>
          <p:nvPr/>
        </p:nvSpPr>
        <p:spPr>
          <a:xfrm>
            <a:off x="457200" y="6096000"/>
            <a:ext cx="8229600" cy="381000"/>
          </a:xfrm>
          <a:prstGeom prst="rect">
            <a:avLst/>
          </a:prstGeom>
          <a:solidFill>
            <a:srgbClr val="89CC4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www.osymigrant.org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D37BBE-7941-465A-9911-9FEA5C932B9C}"/>
              </a:ext>
            </a:extLst>
          </p:cNvPr>
          <p:cNvCxnSpPr/>
          <p:nvPr/>
        </p:nvCxnSpPr>
        <p:spPr>
          <a:xfrm>
            <a:off x="457200" y="1447800"/>
            <a:ext cx="8305800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BB4AFD-5761-0544-8BFF-D0EA8FF48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239"/>
            <a:ext cx="1095022" cy="1257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66467-526B-0541-8B3E-993C413DD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471" y="1752600"/>
            <a:ext cx="4139708" cy="1076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D8DA27B-7D76-734A-8794-928E3BC5842E}"/>
              </a:ext>
            </a:extLst>
          </p:cNvPr>
          <p:cNvSpPr txBox="1">
            <a:spLocks/>
          </p:cNvSpPr>
          <p:nvPr/>
        </p:nvSpPr>
        <p:spPr bwMode="auto">
          <a:xfrm>
            <a:off x="-4864" y="2669587"/>
            <a:ext cx="6858000" cy="107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Google Analytics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EA79B-66FE-A64B-9C93-4AD69D870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5819"/>
            <a:ext cx="2743200" cy="1221581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57C2C29-2DC4-AA4A-BD4F-E75781F9CD5F}"/>
              </a:ext>
            </a:extLst>
          </p:cNvPr>
          <p:cNvSpPr txBox="1">
            <a:spLocks/>
          </p:cNvSpPr>
          <p:nvPr/>
        </p:nvSpPr>
        <p:spPr bwMode="auto">
          <a:xfrm>
            <a:off x="685801" y="3886200"/>
            <a:ext cx="799937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November 2018 to April 2019</a:t>
            </a:r>
          </a:p>
          <a:p>
            <a:pPr marL="0" indent="0" algn="ctr">
              <a:buNone/>
            </a:pPr>
            <a:r>
              <a:rPr lang="en-US" dirty="0"/>
              <a:t>GOSOSY Site</a:t>
            </a:r>
          </a:p>
        </p:txBody>
      </p:sp>
    </p:spTree>
    <p:extLst>
      <p:ext uri="{BB962C8B-B14F-4D97-AF65-F5344CB8AC3E}">
        <p14:creationId xmlns:p14="http://schemas.microsoft.com/office/powerpoint/2010/main" val="1316751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7253</TotalTime>
  <Words>1529</Words>
  <Application>Microsoft Macintosh PowerPoint</Application>
  <PresentationFormat>On-screen Show (4:3)</PresentationFormat>
  <Paragraphs>276</Paragraphs>
  <Slides>53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Courier New</vt:lpstr>
      <vt:lpstr>Office Theme</vt:lpstr>
      <vt:lpstr>Technical Support Team Meeting</vt:lpstr>
      <vt:lpstr>Member States</vt:lpstr>
      <vt:lpstr>Partner States</vt:lpstr>
      <vt:lpstr>Technical Support Team</vt:lpstr>
      <vt:lpstr> Welcome and Introductions</vt:lpstr>
      <vt:lpstr>Agenda – Day 1</vt:lpstr>
      <vt:lpstr>Welcome to Nebraska  and the NE MEP</vt:lpstr>
      <vt:lpstr>GOSOSY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GOSOSY Student Mental Health/ACEs Survey</vt:lpstr>
      <vt:lpstr>Mental Health Needs</vt:lpstr>
      <vt:lpstr>MEP Staff who Know of Migratory Youth Have Experienced:</vt:lpstr>
      <vt:lpstr>Scope of the Issue</vt:lpstr>
      <vt:lpstr>Impact of ACES</vt:lpstr>
      <vt:lpstr>Talking About  Traumatic Experiences</vt:lpstr>
      <vt:lpstr>Availability of Services</vt:lpstr>
      <vt:lpstr>Barriers to Accessing  Mental Health Services</vt:lpstr>
      <vt:lpstr>Helping Staff Work with Youth</vt:lpstr>
      <vt:lpstr>GOSOSY Mental Health Lessons</vt:lpstr>
      <vt:lpstr>Suggestions Going Forward</vt:lpstr>
      <vt:lpstr>Literature Review:  Dropout Prevention</vt:lpstr>
      <vt:lpstr>GOSOSY Member State Resource Survey</vt:lpstr>
      <vt:lpstr>GOSOSY State Member Resources </vt:lpstr>
      <vt:lpstr>GOSOSY State Member Resource </vt:lpstr>
      <vt:lpstr>GOSOSY State Member Resource </vt:lpstr>
      <vt:lpstr>GOSOSY State Member Resource </vt:lpstr>
      <vt:lpstr>GOSOSY State Member Resource </vt:lpstr>
      <vt:lpstr>GOSOSY State Member Resource </vt:lpstr>
      <vt:lpstr>GOSOSY State Member Resource </vt:lpstr>
      <vt:lpstr>GOSOSY State Member Resource </vt:lpstr>
      <vt:lpstr>GOSOSY State Member Resource </vt:lpstr>
      <vt:lpstr>GOSOSY State Member Resource </vt:lpstr>
      <vt:lpstr>Work Group Tasks</vt:lpstr>
      <vt:lpstr>Agenda- Day 2</vt:lpstr>
      <vt:lpstr>Year 5 Planning Discussion</vt:lpstr>
      <vt:lpstr> TST Structure and Work Discussion Questions </vt:lpstr>
      <vt:lpstr>NASDME Presentations</vt:lpstr>
      <vt:lpstr> Future Meeting Dates</vt:lpstr>
      <vt:lpstr>VOTE!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GOSOSY State Steering Team</dc:title>
  <dc:creator>lucy.bartee</dc:creator>
  <cp:lastModifiedBy>Susanna Bartee</cp:lastModifiedBy>
  <cp:revision>152</cp:revision>
  <dcterms:created xsi:type="dcterms:W3CDTF">2015-10-21T14:37:07Z</dcterms:created>
  <dcterms:modified xsi:type="dcterms:W3CDTF">2021-04-20T22:45:10Z</dcterms:modified>
</cp:coreProperties>
</file>