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52"/>
  </p:notesMasterIdLst>
  <p:handoutMasterIdLst>
    <p:handoutMasterId r:id="rId53"/>
  </p:handoutMasterIdLst>
  <p:sldIdLst>
    <p:sldId id="257" r:id="rId2"/>
    <p:sldId id="261" r:id="rId3"/>
    <p:sldId id="277" r:id="rId4"/>
    <p:sldId id="290" r:id="rId5"/>
    <p:sldId id="286" r:id="rId6"/>
    <p:sldId id="401" r:id="rId7"/>
    <p:sldId id="418" r:id="rId8"/>
    <p:sldId id="400" r:id="rId9"/>
    <p:sldId id="399" r:id="rId10"/>
    <p:sldId id="384" r:id="rId11"/>
    <p:sldId id="419" r:id="rId12"/>
    <p:sldId id="420" r:id="rId13"/>
    <p:sldId id="421" r:id="rId14"/>
    <p:sldId id="320" r:id="rId15"/>
    <p:sldId id="321" r:id="rId16"/>
    <p:sldId id="324" r:id="rId17"/>
    <p:sldId id="325" r:id="rId18"/>
    <p:sldId id="328" r:id="rId19"/>
    <p:sldId id="329" r:id="rId20"/>
    <p:sldId id="330" r:id="rId21"/>
    <p:sldId id="332" r:id="rId22"/>
    <p:sldId id="333" r:id="rId23"/>
    <p:sldId id="334" r:id="rId24"/>
    <p:sldId id="335" r:id="rId25"/>
    <p:sldId id="336" r:id="rId26"/>
    <p:sldId id="337" r:id="rId27"/>
    <p:sldId id="338" r:id="rId28"/>
    <p:sldId id="340" r:id="rId29"/>
    <p:sldId id="342" r:id="rId30"/>
    <p:sldId id="343" r:id="rId31"/>
    <p:sldId id="422" r:id="rId32"/>
    <p:sldId id="417" r:id="rId33"/>
    <p:sldId id="398" r:id="rId34"/>
    <p:sldId id="423" r:id="rId35"/>
    <p:sldId id="496" r:id="rId36"/>
    <p:sldId id="492" r:id="rId37"/>
    <p:sldId id="497" r:id="rId38"/>
    <p:sldId id="415" r:id="rId39"/>
    <p:sldId id="498" r:id="rId40"/>
    <p:sldId id="494" r:id="rId41"/>
    <p:sldId id="499" r:id="rId42"/>
    <p:sldId id="495" r:id="rId43"/>
    <p:sldId id="500" r:id="rId44"/>
    <p:sldId id="493" r:id="rId45"/>
    <p:sldId id="396" r:id="rId46"/>
    <p:sldId id="424" r:id="rId47"/>
    <p:sldId id="490" r:id="rId48"/>
    <p:sldId id="491" r:id="rId49"/>
    <p:sldId id="397" r:id="rId50"/>
    <p:sldId id="278"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p:restoredTop sz="94490"/>
  </p:normalViewPr>
  <p:slideViewPr>
    <p:cSldViewPr>
      <p:cViewPr varScale="1">
        <p:scale>
          <a:sx n="121" d="100"/>
          <a:sy n="121" d="100"/>
        </p:scale>
        <p:origin x="161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EBBCD7-B9A3-A344-9F87-D9E53120B5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2922FB2D-5CE5-3B42-981C-801128D0AC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723E460F-94DC-4F43-B763-92EE4DA7B9AD}" type="datetimeFigureOut">
              <a:rPr lang="en-US"/>
              <a:pPr>
                <a:defRPr/>
              </a:pPr>
              <a:t>4/20/21</a:t>
            </a:fld>
            <a:endParaRPr lang="en-US"/>
          </a:p>
        </p:txBody>
      </p:sp>
      <p:sp>
        <p:nvSpPr>
          <p:cNvPr id="4" name="Footer Placeholder 3">
            <a:extLst>
              <a:ext uri="{FF2B5EF4-FFF2-40B4-BE49-F238E27FC236}">
                <a16:creationId xmlns:a16="http://schemas.microsoft.com/office/drawing/2014/main" id="{3B313789-A2B9-0041-A28E-7927DB389A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0D4505C9-7559-5045-8CF6-021673A4823A}"/>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BB8BFB1-D438-EF4C-97BE-D2358EC997C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D478B8-D5EE-6843-8CD1-CDA9640B2A7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D2FF2F-FDEB-B847-953D-63E86A8B874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2EA85873-9FBB-5643-9585-31074A726551}" type="datetimeFigureOut">
              <a:rPr lang="en-US" altLang="en-US"/>
              <a:pPr>
                <a:defRPr/>
              </a:pPr>
              <a:t>4/20/21</a:t>
            </a:fld>
            <a:endParaRPr lang="en-US" altLang="en-US" dirty="0"/>
          </a:p>
        </p:txBody>
      </p:sp>
      <p:sp>
        <p:nvSpPr>
          <p:cNvPr id="4" name="Slide Image Placeholder 3">
            <a:extLst>
              <a:ext uri="{FF2B5EF4-FFF2-40B4-BE49-F238E27FC236}">
                <a16:creationId xmlns:a16="http://schemas.microsoft.com/office/drawing/2014/main" id="{D22A23AD-A5C9-A344-A459-7895BA8C00F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466257B-5C0D-E246-AD52-B152B2BDB1E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F54B925-91A2-7A44-8163-1067F3B99B15}"/>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AA520C7-6A6D-A645-A052-A8EFE1C8F37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B6945C2-5AA7-CB4D-8B91-51C98B09695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2766B2A-D504-E444-A691-3450818525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4EFA042-4B87-D541-BC07-079EA0DD7F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C0E8AA70-7416-8048-8B74-745C162685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A06354-593B-D24A-AC25-F06496E5DEC0}"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84">
            <a:extLst>
              <a:ext uri="{FF2B5EF4-FFF2-40B4-BE49-F238E27FC236}">
                <a16:creationId xmlns:a16="http://schemas.microsoft.com/office/drawing/2014/main" id="{1CA6C729-9623-D54D-8943-A15BCD9BB86B}"/>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9394" name="Shape 85">
            <a:extLst>
              <a:ext uri="{FF2B5EF4-FFF2-40B4-BE49-F238E27FC236}">
                <a16:creationId xmlns:a16="http://schemas.microsoft.com/office/drawing/2014/main" id="{F6BFF1D2-82B6-B54A-86CC-272A26C8A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84">
            <a:extLst>
              <a:ext uri="{FF2B5EF4-FFF2-40B4-BE49-F238E27FC236}">
                <a16:creationId xmlns:a16="http://schemas.microsoft.com/office/drawing/2014/main" id="{4F66B4F2-F505-AF4F-B1CB-19F94F94BD2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2466" name="Shape 85">
            <a:extLst>
              <a:ext uri="{FF2B5EF4-FFF2-40B4-BE49-F238E27FC236}">
                <a16:creationId xmlns:a16="http://schemas.microsoft.com/office/drawing/2014/main" id="{BA77C74A-1B26-C14D-ACD8-B4726D568A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84">
            <a:extLst>
              <a:ext uri="{FF2B5EF4-FFF2-40B4-BE49-F238E27FC236}">
                <a16:creationId xmlns:a16="http://schemas.microsoft.com/office/drawing/2014/main" id="{D2191302-BCF7-3445-A45B-AEC415FCF163}"/>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5538" name="Shape 85">
            <a:extLst>
              <a:ext uri="{FF2B5EF4-FFF2-40B4-BE49-F238E27FC236}">
                <a16:creationId xmlns:a16="http://schemas.microsoft.com/office/drawing/2014/main" id="{BA119EBB-AB2A-6C49-B08C-D73A64028A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84">
            <a:extLst>
              <a:ext uri="{FF2B5EF4-FFF2-40B4-BE49-F238E27FC236}">
                <a16:creationId xmlns:a16="http://schemas.microsoft.com/office/drawing/2014/main" id="{BC2C4BC3-DD28-9A40-BDF8-CE71DF6A28B6}"/>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8610" name="Shape 85">
            <a:extLst>
              <a:ext uri="{FF2B5EF4-FFF2-40B4-BE49-F238E27FC236}">
                <a16:creationId xmlns:a16="http://schemas.microsoft.com/office/drawing/2014/main" id="{A7FB4F85-9EA5-BC43-B800-AF029D3115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84">
            <a:extLst>
              <a:ext uri="{FF2B5EF4-FFF2-40B4-BE49-F238E27FC236}">
                <a16:creationId xmlns:a16="http://schemas.microsoft.com/office/drawing/2014/main" id="{793317F8-746A-344E-B53E-A5E54A80B88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1682" name="Shape 85">
            <a:extLst>
              <a:ext uri="{FF2B5EF4-FFF2-40B4-BE49-F238E27FC236}">
                <a16:creationId xmlns:a16="http://schemas.microsoft.com/office/drawing/2014/main" id="{67A31505-87AB-554A-BD30-5EE8CB3102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84">
            <a:extLst>
              <a:ext uri="{FF2B5EF4-FFF2-40B4-BE49-F238E27FC236}">
                <a16:creationId xmlns:a16="http://schemas.microsoft.com/office/drawing/2014/main" id="{4D77CFE1-99BD-0F4A-9EB4-0CF69B7D1351}"/>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4" name="Shape 85">
            <a:extLst>
              <a:ext uri="{FF2B5EF4-FFF2-40B4-BE49-F238E27FC236}">
                <a16:creationId xmlns:a16="http://schemas.microsoft.com/office/drawing/2014/main" id="{91BEC64D-7FEB-C949-88DF-AFDA80ADF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84">
            <a:extLst>
              <a:ext uri="{FF2B5EF4-FFF2-40B4-BE49-F238E27FC236}">
                <a16:creationId xmlns:a16="http://schemas.microsoft.com/office/drawing/2014/main" id="{FA30D7B9-8BD0-1D49-82C4-71DE627490B8}"/>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2" name="Shape 85">
            <a:extLst>
              <a:ext uri="{FF2B5EF4-FFF2-40B4-BE49-F238E27FC236}">
                <a16:creationId xmlns:a16="http://schemas.microsoft.com/office/drawing/2014/main" id="{9AF9AC16-3984-8045-A58F-36F195A18E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84">
            <a:extLst>
              <a:ext uri="{FF2B5EF4-FFF2-40B4-BE49-F238E27FC236}">
                <a16:creationId xmlns:a16="http://schemas.microsoft.com/office/drawing/2014/main" id="{8E8CD418-5E40-D843-8068-91C5D7406BE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0" name="Shape 85">
            <a:extLst>
              <a:ext uri="{FF2B5EF4-FFF2-40B4-BE49-F238E27FC236}">
                <a16:creationId xmlns:a16="http://schemas.microsoft.com/office/drawing/2014/main" id="{BF3B17B1-7074-8F4D-95E2-1D018CC632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84">
            <a:extLst>
              <a:ext uri="{FF2B5EF4-FFF2-40B4-BE49-F238E27FC236}">
                <a16:creationId xmlns:a16="http://schemas.microsoft.com/office/drawing/2014/main" id="{0B556162-4CC9-724E-918A-A85595D043FA}"/>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0898" name="Shape 85">
            <a:extLst>
              <a:ext uri="{FF2B5EF4-FFF2-40B4-BE49-F238E27FC236}">
                <a16:creationId xmlns:a16="http://schemas.microsoft.com/office/drawing/2014/main" id="{384E80A5-3800-6641-A0D0-92930ACA06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84">
            <a:extLst>
              <a:ext uri="{FF2B5EF4-FFF2-40B4-BE49-F238E27FC236}">
                <a16:creationId xmlns:a16="http://schemas.microsoft.com/office/drawing/2014/main" id="{96CCCA79-7686-E34F-9FF4-AF2DF200CA9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2946" name="Shape 85">
            <a:extLst>
              <a:ext uri="{FF2B5EF4-FFF2-40B4-BE49-F238E27FC236}">
                <a16:creationId xmlns:a16="http://schemas.microsoft.com/office/drawing/2014/main" id="{C3741CC2-9CBE-0C42-95E1-FF9DC79D3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31FA8A58-CFDF-2748-B559-0C59025701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2A03EBDF-D2FF-3B41-9D45-9D3005EA9B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Purpose- responsibilites</a:t>
            </a:r>
          </a:p>
          <a:p>
            <a:r>
              <a:rPr lang="en-US" altLang="en-US">
                <a:ea typeface="ＭＳ Ｐゴシック" panose="020B0600070205080204" pitchFamily="34" charset="-128"/>
              </a:rPr>
              <a:t>Who to send? </a:t>
            </a:r>
          </a:p>
          <a:p>
            <a:r>
              <a:rPr lang="en-US" altLang="en-US">
                <a:ea typeface="ＭＳ Ｐゴシック" panose="020B0600070205080204" pitchFamily="34" charset="-128"/>
              </a:rPr>
              <a:t>Mentoring Pilot- World Education  </a:t>
            </a:r>
            <a:endParaRPr lang="en-US" altLang="en-US" sz="1100">
              <a:ea typeface="ＭＳ Ｐゴシック" panose="020B0600070205080204" pitchFamily="34" charset="-128"/>
            </a:endParaRPr>
          </a:p>
          <a:p>
            <a:r>
              <a:rPr lang="en-US" altLang="en-US">
                <a:ea typeface="ＭＳ Ｐゴシック" panose="020B0600070205080204" pitchFamily="34" charset="-128"/>
              </a:rPr>
              <a:t>Tracie will ask MA, TN, VT, GA, and CA</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Mental Health-- KS</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Goal Setting – TOT Work Group – Sonja Williams (lead)—Ernesto?</a:t>
            </a:r>
            <a:endParaRPr lang="en-US" altLang="en-US" sz="1100">
              <a:ea typeface="ＭＳ Ｐゴシック" panose="020B0600070205080204" pitchFamily="34" charset="-128"/>
            </a:endParaRPr>
          </a:p>
          <a:p>
            <a:r>
              <a:rPr lang="en-US" altLang="en-US">
                <a:ea typeface="ＭＳ Ｐゴシック" panose="020B0600070205080204" pitchFamily="34" charset="-128"/>
              </a:rPr>
              <a:t>PD- Develop training to certified and non-certified staff – Jessica Castaneda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ID&amp;R – in collaboration with IRRC—Jennifer Almeda (lead)</a:t>
            </a:r>
            <a:endParaRPr lang="en-US" altLang="en-US" sz="1100">
              <a:ea typeface="ＭＳ Ｐゴシック" panose="020B0600070205080204" pitchFamily="34" charset="-128"/>
            </a:endParaRPr>
          </a:p>
          <a:p>
            <a:r>
              <a:rPr lang="en-US" altLang="en-US">
                <a:ea typeface="ＭＳ Ｐゴシック" panose="020B0600070205080204" pitchFamily="34" charset="-128"/>
              </a:rPr>
              <a:t>Develop web-accessible lessons- Material Development—Bob Lynch and Brenda Pessin-- leads</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support and guidance from World Ed – Andy Nash</a:t>
            </a:r>
            <a:endParaRPr lang="en-US" altLang="en-US" sz="1100">
              <a:ea typeface="ＭＳ Ｐゴシック" panose="020B0600070205080204" pitchFamily="34" charset="-128"/>
            </a:endParaRPr>
          </a:p>
          <a:p>
            <a:r>
              <a:rPr lang="en-US" altLang="en-US">
                <a:ea typeface="ＭＳ Ｐゴシック" panose="020B0600070205080204" pitchFamily="34" charset="-128"/>
              </a:rPr>
              <a:t>OSY Learning Plan—Emily Hoffman</a:t>
            </a:r>
            <a:endParaRPr lang="en-US" altLang="en-US" sz="1100">
              <a:ea typeface="ＭＳ Ｐゴシック" panose="020B0600070205080204" pitchFamily="34" charset="-128"/>
            </a:endParaRPr>
          </a:p>
          <a:p>
            <a:pPr lvl="1"/>
            <a:r>
              <a:rPr lang="en-US" altLang="en-US">
                <a:ea typeface="ＭＳ Ｐゴシック" panose="020B0600070205080204" pitchFamily="34" charset="-128"/>
              </a:rPr>
              <a:t>With Steve Quonn</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r>
              <a:rPr lang="en-US" altLang="en-US">
                <a:ea typeface="ＭＳ Ｐゴシック" panose="020B0600070205080204" pitchFamily="34" charset="-128"/>
              </a:rPr>
              <a:t> </a:t>
            </a:r>
            <a:endParaRPr lang="en-US" altLang="en-US" sz="1100">
              <a:ea typeface="ＭＳ Ｐゴシック" panose="020B0600070205080204" pitchFamily="34" charset="-128"/>
            </a:endParaRPr>
          </a:p>
          <a:p>
            <a:endParaRPr lang="en-US" altLang="en-US">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44159CD0-ACA8-1447-B86D-398C427D40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9F4B87-7A5A-EF4C-8651-A45209E669A4}"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84">
            <a:extLst>
              <a:ext uri="{FF2B5EF4-FFF2-40B4-BE49-F238E27FC236}">
                <a16:creationId xmlns:a16="http://schemas.microsoft.com/office/drawing/2014/main" id="{B190B34D-5826-654B-9813-C0AAEF00EDAB}"/>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84994" name="Shape 85">
            <a:extLst>
              <a:ext uri="{FF2B5EF4-FFF2-40B4-BE49-F238E27FC236}">
                <a16:creationId xmlns:a16="http://schemas.microsoft.com/office/drawing/2014/main" id="{84620290-3B82-7E47-ADD2-21A749329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84">
            <a:extLst>
              <a:ext uri="{FF2B5EF4-FFF2-40B4-BE49-F238E27FC236}">
                <a16:creationId xmlns:a16="http://schemas.microsoft.com/office/drawing/2014/main" id="{D867F4B9-A23C-5944-AA23-359D2F5D2A8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7650" name="Shape 85">
            <a:extLst>
              <a:ext uri="{FF2B5EF4-FFF2-40B4-BE49-F238E27FC236}">
                <a16:creationId xmlns:a16="http://schemas.microsoft.com/office/drawing/2014/main" id="{C9F2A2E1-C938-E146-96C4-2FF1D6E2A1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6D522D3E-F367-F249-839C-7EBC981A3D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6955A55B-E144-B144-BA9F-3E9B7C176C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3DD2A22F-4F12-C945-8367-9F8D3D7E20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0594727-16C7-034D-9F21-1D74788FB82A}"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FC97622A-EFA8-1047-8E19-A569C8BD15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FB292EE9-3A12-504A-97A4-0C0C46B2AF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39B9EE6B-6DF3-C341-AAD8-5176D6DC3E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AC8E10B-B27E-2C40-AC13-1438941894C1}"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61CF9127-ED75-6648-A011-0FFB7E6BB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208335D5-9B80-2241-8210-7E1F63467E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a:r>
              <a:rPr lang="en-US" altLang="en-US">
                <a:ea typeface="ＭＳ Ｐゴシック" panose="020B0600070205080204" pitchFamily="34" charset="-128"/>
              </a:rPr>
              <a:t>The SOSOSY Training Manual has been designed to assist states in the development of systems to support Out-of-School Youth. SOSOSY Training Manual has been created to assist states in creating a system to identify, recruit and provide services to OSY. This document serves as a workbook for states to develop or improve their current services and support programs for OSY. It outlines the steps to gather and analyze OSY data, plan for service delivery, access best practices in curriculum and instruction, as well as create education plans and address advocacy needs of the OSY population.</a:t>
            </a:r>
          </a:p>
          <a:p>
            <a:pPr defTabSz="912813"/>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12FD5008-4143-6143-AE21-939CB86C89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A13EE0-0F63-0D47-BFB2-4361ADCC34FB}"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84">
            <a:extLst>
              <a:ext uri="{FF2B5EF4-FFF2-40B4-BE49-F238E27FC236}">
                <a16:creationId xmlns:a16="http://schemas.microsoft.com/office/drawing/2014/main" id="{347AC1DA-C2D5-5740-9DDE-926E2A8F304D}"/>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3250" name="Shape 85">
            <a:extLst>
              <a:ext uri="{FF2B5EF4-FFF2-40B4-BE49-F238E27FC236}">
                <a16:creationId xmlns:a16="http://schemas.microsoft.com/office/drawing/2014/main" id="{3862AF7C-3EDE-F949-B03D-4B800712CC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84">
            <a:extLst>
              <a:ext uri="{FF2B5EF4-FFF2-40B4-BE49-F238E27FC236}">
                <a16:creationId xmlns:a16="http://schemas.microsoft.com/office/drawing/2014/main" id="{DE9C7244-56CE-9E48-85A8-50179543E7B0}"/>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5298" name="Shape 85">
            <a:extLst>
              <a:ext uri="{FF2B5EF4-FFF2-40B4-BE49-F238E27FC236}">
                <a16:creationId xmlns:a16="http://schemas.microsoft.com/office/drawing/2014/main" id="{E8161BCC-1487-B849-8FFA-0416648989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84">
            <a:extLst>
              <a:ext uri="{FF2B5EF4-FFF2-40B4-BE49-F238E27FC236}">
                <a16:creationId xmlns:a16="http://schemas.microsoft.com/office/drawing/2014/main" id="{005DA8D3-F250-A844-AB21-F0E247C4184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7346" name="Shape 85">
            <a:extLst>
              <a:ext uri="{FF2B5EF4-FFF2-40B4-BE49-F238E27FC236}">
                <a16:creationId xmlns:a16="http://schemas.microsoft.com/office/drawing/2014/main" id="{951A285B-2E19-B846-BD91-31501D17E2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6D20A11-6E59-F24F-B3C1-B11DF070C125}"/>
              </a:ext>
            </a:extLst>
          </p:cNvPr>
          <p:cNvSpPr>
            <a:spLocks noGrp="1"/>
          </p:cNvSpPr>
          <p:nvPr>
            <p:ph type="dt" sz="half" idx="10"/>
          </p:nvPr>
        </p:nvSpPr>
        <p:spPr/>
        <p:txBody>
          <a:bodyPr/>
          <a:lstStyle>
            <a:lvl1pPr>
              <a:defRPr/>
            </a:lvl1pPr>
          </a:lstStyle>
          <a:p>
            <a:pPr>
              <a:defRPr/>
            </a:pPr>
            <a:fld id="{9CF977FC-F391-7847-8109-E47C0A2DF5F3}"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CDCE63BD-9FBB-8C43-A859-0FA9AD54FA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2D7527-0FD0-EA41-B765-F177C7B011AF}"/>
              </a:ext>
            </a:extLst>
          </p:cNvPr>
          <p:cNvSpPr>
            <a:spLocks noGrp="1"/>
          </p:cNvSpPr>
          <p:nvPr>
            <p:ph type="sldNum" sz="quarter" idx="12"/>
          </p:nvPr>
        </p:nvSpPr>
        <p:spPr/>
        <p:txBody>
          <a:bodyPr/>
          <a:lstStyle>
            <a:lvl1pPr>
              <a:defRPr/>
            </a:lvl1pPr>
          </a:lstStyle>
          <a:p>
            <a:fld id="{0646B7EA-E5F6-9D4D-8944-94C4DC9EF1A2}" type="slidenum">
              <a:rPr lang="en-US" altLang="en-US"/>
              <a:pPr/>
              <a:t>‹#›</a:t>
            </a:fld>
            <a:endParaRPr lang="en-US" altLang="en-US"/>
          </a:p>
        </p:txBody>
      </p:sp>
    </p:spTree>
    <p:extLst>
      <p:ext uri="{BB962C8B-B14F-4D97-AF65-F5344CB8AC3E}">
        <p14:creationId xmlns:p14="http://schemas.microsoft.com/office/powerpoint/2010/main" val="2532194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2F6A2-2404-9F48-AE95-514E452E122A}"/>
              </a:ext>
            </a:extLst>
          </p:cNvPr>
          <p:cNvSpPr>
            <a:spLocks noGrp="1"/>
          </p:cNvSpPr>
          <p:nvPr>
            <p:ph type="dt" sz="half" idx="10"/>
          </p:nvPr>
        </p:nvSpPr>
        <p:spPr/>
        <p:txBody>
          <a:bodyPr/>
          <a:lstStyle>
            <a:lvl1pPr>
              <a:defRPr/>
            </a:lvl1pPr>
          </a:lstStyle>
          <a:p>
            <a:pPr>
              <a:defRPr/>
            </a:pPr>
            <a:fld id="{C8241281-F38B-FF49-9265-90813D400320}"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28B250C4-7FB3-2B4B-BBFC-F126160A94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C685A8D-F4FB-D249-A5C6-13E6BB1367A4}"/>
              </a:ext>
            </a:extLst>
          </p:cNvPr>
          <p:cNvSpPr>
            <a:spLocks noGrp="1"/>
          </p:cNvSpPr>
          <p:nvPr>
            <p:ph type="sldNum" sz="quarter" idx="12"/>
          </p:nvPr>
        </p:nvSpPr>
        <p:spPr/>
        <p:txBody>
          <a:bodyPr/>
          <a:lstStyle>
            <a:lvl1pPr>
              <a:defRPr/>
            </a:lvl1pPr>
          </a:lstStyle>
          <a:p>
            <a:fld id="{E294D6AD-9BA7-F547-AAF4-0EEBBCC0D858}" type="slidenum">
              <a:rPr lang="en-US" altLang="en-US"/>
              <a:pPr/>
              <a:t>‹#›</a:t>
            </a:fld>
            <a:endParaRPr lang="en-US" altLang="en-US"/>
          </a:p>
        </p:txBody>
      </p:sp>
    </p:spTree>
    <p:extLst>
      <p:ext uri="{BB962C8B-B14F-4D97-AF65-F5344CB8AC3E}">
        <p14:creationId xmlns:p14="http://schemas.microsoft.com/office/powerpoint/2010/main" val="103793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B2A46-CD91-0041-99CD-2DD262AB67AE}"/>
              </a:ext>
            </a:extLst>
          </p:cNvPr>
          <p:cNvSpPr>
            <a:spLocks noGrp="1"/>
          </p:cNvSpPr>
          <p:nvPr>
            <p:ph type="dt" sz="half" idx="10"/>
          </p:nvPr>
        </p:nvSpPr>
        <p:spPr/>
        <p:txBody>
          <a:bodyPr/>
          <a:lstStyle>
            <a:lvl1pPr>
              <a:defRPr/>
            </a:lvl1pPr>
          </a:lstStyle>
          <a:p>
            <a:pPr>
              <a:defRPr/>
            </a:pPr>
            <a:fld id="{EFF3B9AB-6C6A-4F43-A8C8-72AEABDAE281}"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A380786C-4677-C244-AFC8-93CA6F8B67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187843B-DA08-6B48-B191-E919B4A6366B}"/>
              </a:ext>
            </a:extLst>
          </p:cNvPr>
          <p:cNvSpPr>
            <a:spLocks noGrp="1"/>
          </p:cNvSpPr>
          <p:nvPr>
            <p:ph type="sldNum" sz="quarter" idx="12"/>
          </p:nvPr>
        </p:nvSpPr>
        <p:spPr/>
        <p:txBody>
          <a:bodyPr/>
          <a:lstStyle>
            <a:lvl1pPr>
              <a:defRPr/>
            </a:lvl1pPr>
          </a:lstStyle>
          <a:p>
            <a:fld id="{1FD9863C-0D33-EB4B-8FF5-1D0E81458042}" type="slidenum">
              <a:rPr lang="en-US" altLang="en-US"/>
              <a:pPr/>
              <a:t>‹#›</a:t>
            </a:fld>
            <a:endParaRPr lang="en-US" altLang="en-US"/>
          </a:p>
        </p:txBody>
      </p:sp>
    </p:spTree>
    <p:extLst>
      <p:ext uri="{BB962C8B-B14F-4D97-AF65-F5344CB8AC3E}">
        <p14:creationId xmlns:p14="http://schemas.microsoft.com/office/powerpoint/2010/main" val="398431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7007B-3A3B-984A-80A7-13B87B145397}"/>
              </a:ext>
            </a:extLst>
          </p:cNvPr>
          <p:cNvSpPr>
            <a:spLocks noGrp="1"/>
          </p:cNvSpPr>
          <p:nvPr>
            <p:ph type="dt" sz="half" idx="10"/>
          </p:nvPr>
        </p:nvSpPr>
        <p:spPr/>
        <p:txBody>
          <a:bodyPr/>
          <a:lstStyle>
            <a:lvl1pPr>
              <a:defRPr/>
            </a:lvl1pPr>
          </a:lstStyle>
          <a:p>
            <a:pPr>
              <a:defRPr/>
            </a:pPr>
            <a:fld id="{1939AA78-A2B9-1B41-9E8C-7DB5D171AA56}"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C82D2B29-6A58-C543-8561-28027EEE3C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D5D2F7-EB2A-1240-B040-C5F6DF83A9E2}"/>
              </a:ext>
            </a:extLst>
          </p:cNvPr>
          <p:cNvSpPr>
            <a:spLocks noGrp="1"/>
          </p:cNvSpPr>
          <p:nvPr>
            <p:ph type="sldNum" sz="quarter" idx="12"/>
          </p:nvPr>
        </p:nvSpPr>
        <p:spPr/>
        <p:txBody>
          <a:bodyPr/>
          <a:lstStyle>
            <a:lvl1pPr>
              <a:defRPr/>
            </a:lvl1pPr>
          </a:lstStyle>
          <a:p>
            <a:fld id="{429A3931-2ABD-574D-83AA-B75A02F50A88}" type="slidenum">
              <a:rPr lang="en-US" altLang="en-US"/>
              <a:pPr/>
              <a:t>‹#›</a:t>
            </a:fld>
            <a:endParaRPr lang="en-US" altLang="en-US"/>
          </a:p>
        </p:txBody>
      </p:sp>
    </p:spTree>
    <p:extLst>
      <p:ext uri="{BB962C8B-B14F-4D97-AF65-F5344CB8AC3E}">
        <p14:creationId xmlns:p14="http://schemas.microsoft.com/office/powerpoint/2010/main" val="173297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DCF31-E407-714C-827C-0D9CBF16689E}"/>
              </a:ext>
            </a:extLst>
          </p:cNvPr>
          <p:cNvSpPr>
            <a:spLocks noGrp="1"/>
          </p:cNvSpPr>
          <p:nvPr>
            <p:ph type="dt" sz="half" idx="10"/>
          </p:nvPr>
        </p:nvSpPr>
        <p:spPr/>
        <p:txBody>
          <a:bodyPr/>
          <a:lstStyle>
            <a:lvl1pPr>
              <a:defRPr/>
            </a:lvl1pPr>
          </a:lstStyle>
          <a:p>
            <a:pPr>
              <a:defRPr/>
            </a:pPr>
            <a:fld id="{D59A6C53-7425-BA45-A31F-C4DD74F9B1C8}"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A2D58D57-0EC7-644B-A001-6D2DC86B6F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9F4DA1-7CD6-BE4E-945C-69DBBFFCD701}"/>
              </a:ext>
            </a:extLst>
          </p:cNvPr>
          <p:cNvSpPr>
            <a:spLocks noGrp="1"/>
          </p:cNvSpPr>
          <p:nvPr>
            <p:ph type="sldNum" sz="quarter" idx="12"/>
          </p:nvPr>
        </p:nvSpPr>
        <p:spPr/>
        <p:txBody>
          <a:bodyPr/>
          <a:lstStyle>
            <a:lvl1pPr>
              <a:defRPr/>
            </a:lvl1pPr>
          </a:lstStyle>
          <a:p>
            <a:fld id="{3D947D2E-42AD-1F4C-892C-E2016D5091B7}" type="slidenum">
              <a:rPr lang="en-US" altLang="en-US"/>
              <a:pPr/>
              <a:t>‹#›</a:t>
            </a:fld>
            <a:endParaRPr lang="en-US" altLang="en-US"/>
          </a:p>
        </p:txBody>
      </p:sp>
    </p:spTree>
    <p:extLst>
      <p:ext uri="{BB962C8B-B14F-4D97-AF65-F5344CB8AC3E}">
        <p14:creationId xmlns:p14="http://schemas.microsoft.com/office/powerpoint/2010/main" val="278910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70A3298-9F23-6A49-8961-61DC7CB83A4C}"/>
              </a:ext>
            </a:extLst>
          </p:cNvPr>
          <p:cNvSpPr>
            <a:spLocks noGrp="1"/>
          </p:cNvSpPr>
          <p:nvPr>
            <p:ph type="dt" sz="half" idx="10"/>
          </p:nvPr>
        </p:nvSpPr>
        <p:spPr/>
        <p:txBody>
          <a:bodyPr/>
          <a:lstStyle>
            <a:lvl1pPr>
              <a:defRPr/>
            </a:lvl1pPr>
          </a:lstStyle>
          <a:p>
            <a:pPr>
              <a:defRPr/>
            </a:pPr>
            <a:fld id="{47796B0E-1EAD-9D43-926B-A9FCF4903D15}"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D1F07A2F-418F-7B4C-B1FC-33DE7CF730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9EE6168-C7A0-7B43-B3A4-DB30F85C5535}"/>
              </a:ext>
            </a:extLst>
          </p:cNvPr>
          <p:cNvSpPr>
            <a:spLocks noGrp="1"/>
          </p:cNvSpPr>
          <p:nvPr>
            <p:ph type="sldNum" sz="quarter" idx="12"/>
          </p:nvPr>
        </p:nvSpPr>
        <p:spPr/>
        <p:txBody>
          <a:bodyPr/>
          <a:lstStyle>
            <a:lvl1pPr>
              <a:defRPr/>
            </a:lvl1pPr>
          </a:lstStyle>
          <a:p>
            <a:fld id="{8FE5EAA1-446D-694D-9739-7355FAF9995B}" type="slidenum">
              <a:rPr lang="en-US" altLang="en-US"/>
              <a:pPr/>
              <a:t>‹#›</a:t>
            </a:fld>
            <a:endParaRPr lang="en-US" altLang="en-US"/>
          </a:p>
        </p:txBody>
      </p:sp>
    </p:spTree>
    <p:extLst>
      <p:ext uri="{BB962C8B-B14F-4D97-AF65-F5344CB8AC3E}">
        <p14:creationId xmlns:p14="http://schemas.microsoft.com/office/powerpoint/2010/main" val="7092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0F35FB6-7655-424C-934D-2FEAE3DEB742}"/>
              </a:ext>
            </a:extLst>
          </p:cNvPr>
          <p:cNvSpPr>
            <a:spLocks noGrp="1"/>
          </p:cNvSpPr>
          <p:nvPr>
            <p:ph type="dt" sz="half" idx="10"/>
          </p:nvPr>
        </p:nvSpPr>
        <p:spPr/>
        <p:txBody>
          <a:bodyPr/>
          <a:lstStyle>
            <a:lvl1pPr>
              <a:defRPr/>
            </a:lvl1pPr>
          </a:lstStyle>
          <a:p>
            <a:pPr>
              <a:defRPr/>
            </a:pPr>
            <a:fld id="{2911126D-CB49-524E-9233-5E7A710D97BC}" type="datetimeFigureOut">
              <a:rPr lang="en-US" altLang="en-US"/>
              <a:pPr>
                <a:defRPr/>
              </a:pPr>
              <a:t>4/20/21</a:t>
            </a:fld>
            <a:endParaRPr lang="en-US" altLang="en-US" dirty="0"/>
          </a:p>
        </p:txBody>
      </p:sp>
      <p:sp>
        <p:nvSpPr>
          <p:cNvPr id="8" name="Footer Placeholder 4">
            <a:extLst>
              <a:ext uri="{FF2B5EF4-FFF2-40B4-BE49-F238E27FC236}">
                <a16:creationId xmlns:a16="http://schemas.microsoft.com/office/drawing/2014/main" id="{0ABA6CCF-A0A0-EC46-AEB9-58E7D819CD8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40690D-1008-C34E-B85E-5C8E9BCD13E7}"/>
              </a:ext>
            </a:extLst>
          </p:cNvPr>
          <p:cNvSpPr>
            <a:spLocks noGrp="1"/>
          </p:cNvSpPr>
          <p:nvPr>
            <p:ph type="sldNum" sz="quarter" idx="12"/>
          </p:nvPr>
        </p:nvSpPr>
        <p:spPr/>
        <p:txBody>
          <a:bodyPr/>
          <a:lstStyle>
            <a:lvl1pPr>
              <a:defRPr/>
            </a:lvl1pPr>
          </a:lstStyle>
          <a:p>
            <a:fld id="{72C85DD5-0FE5-4248-82BB-DF061BD68C6C}" type="slidenum">
              <a:rPr lang="en-US" altLang="en-US"/>
              <a:pPr/>
              <a:t>‹#›</a:t>
            </a:fld>
            <a:endParaRPr lang="en-US" altLang="en-US"/>
          </a:p>
        </p:txBody>
      </p:sp>
    </p:spTree>
    <p:extLst>
      <p:ext uri="{BB962C8B-B14F-4D97-AF65-F5344CB8AC3E}">
        <p14:creationId xmlns:p14="http://schemas.microsoft.com/office/powerpoint/2010/main" val="160525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F33B6F4-C91C-F44B-84F1-7981DA3D7FFF}"/>
              </a:ext>
            </a:extLst>
          </p:cNvPr>
          <p:cNvSpPr>
            <a:spLocks noGrp="1"/>
          </p:cNvSpPr>
          <p:nvPr>
            <p:ph type="dt" sz="half" idx="10"/>
          </p:nvPr>
        </p:nvSpPr>
        <p:spPr/>
        <p:txBody>
          <a:bodyPr/>
          <a:lstStyle>
            <a:lvl1pPr>
              <a:defRPr/>
            </a:lvl1pPr>
          </a:lstStyle>
          <a:p>
            <a:pPr>
              <a:defRPr/>
            </a:pPr>
            <a:fld id="{E7ECE452-E8D1-5D4F-A27E-82DFB970055D}" type="datetimeFigureOut">
              <a:rPr lang="en-US" altLang="en-US"/>
              <a:pPr>
                <a:defRPr/>
              </a:pPr>
              <a:t>4/20/21</a:t>
            </a:fld>
            <a:endParaRPr lang="en-US" altLang="en-US" dirty="0"/>
          </a:p>
        </p:txBody>
      </p:sp>
      <p:sp>
        <p:nvSpPr>
          <p:cNvPr id="4" name="Footer Placeholder 4">
            <a:extLst>
              <a:ext uri="{FF2B5EF4-FFF2-40B4-BE49-F238E27FC236}">
                <a16:creationId xmlns:a16="http://schemas.microsoft.com/office/drawing/2014/main" id="{357C05CF-AF40-E24C-ACEE-825218D686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0AE0FBA-8633-5D49-A73D-1BDFD9EEAE2F}"/>
              </a:ext>
            </a:extLst>
          </p:cNvPr>
          <p:cNvSpPr>
            <a:spLocks noGrp="1"/>
          </p:cNvSpPr>
          <p:nvPr>
            <p:ph type="sldNum" sz="quarter" idx="12"/>
          </p:nvPr>
        </p:nvSpPr>
        <p:spPr/>
        <p:txBody>
          <a:bodyPr/>
          <a:lstStyle>
            <a:lvl1pPr>
              <a:defRPr/>
            </a:lvl1pPr>
          </a:lstStyle>
          <a:p>
            <a:fld id="{707B3C4E-D01D-1B48-B518-2698DE2A8870}" type="slidenum">
              <a:rPr lang="en-US" altLang="en-US"/>
              <a:pPr/>
              <a:t>‹#›</a:t>
            </a:fld>
            <a:endParaRPr lang="en-US" altLang="en-US"/>
          </a:p>
        </p:txBody>
      </p:sp>
    </p:spTree>
    <p:extLst>
      <p:ext uri="{BB962C8B-B14F-4D97-AF65-F5344CB8AC3E}">
        <p14:creationId xmlns:p14="http://schemas.microsoft.com/office/powerpoint/2010/main" val="210254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BFF6ED-D361-5442-BFCB-ACDAFB40EE62}"/>
              </a:ext>
            </a:extLst>
          </p:cNvPr>
          <p:cNvSpPr>
            <a:spLocks noGrp="1"/>
          </p:cNvSpPr>
          <p:nvPr>
            <p:ph type="dt" sz="half" idx="10"/>
          </p:nvPr>
        </p:nvSpPr>
        <p:spPr/>
        <p:txBody>
          <a:bodyPr/>
          <a:lstStyle>
            <a:lvl1pPr>
              <a:defRPr/>
            </a:lvl1pPr>
          </a:lstStyle>
          <a:p>
            <a:pPr>
              <a:defRPr/>
            </a:pPr>
            <a:fld id="{59357426-A8C4-2C44-BD4A-C41D2EDF95C3}" type="datetimeFigureOut">
              <a:rPr lang="en-US" altLang="en-US"/>
              <a:pPr>
                <a:defRPr/>
              </a:pPr>
              <a:t>4/20/21</a:t>
            </a:fld>
            <a:endParaRPr lang="en-US" altLang="en-US" dirty="0"/>
          </a:p>
        </p:txBody>
      </p:sp>
      <p:sp>
        <p:nvSpPr>
          <p:cNvPr id="3" name="Footer Placeholder 4">
            <a:extLst>
              <a:ext uri="{FF2B5EF4-FFF2-40B4-BE49-F238E27FC236}">
                <a16:creationId xmlns:a16="http://schemas.microsoft.com/office/drawing/2014/main" id="{9FA6B893-7FCC-F649-954F-6089AC2703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76A93A-9BDC-2E4B-9789-D0D2F11E17E7}"/>
              </a:ext>
            </a:extLst>
          </p:cNvPr>
          <p:cNvSpPr>
            <a:spLocks noGrp="1"/>
          </p:cNvSpPr>
          <p:nvPr>
            <p:ph type="sldNum" sz="quarter" idx="12"/>
          </p:nvPr>
        </p:nvSpPr>
        <p:spPr/>
        <p:txBody>
          <a:bodyPr/>
          <a:lstStyle>
            <a:lvl1pPr>
              <a:defRPr/>
            </a:lvl1pPr>
          </a:lstStyle>
          <a:p>
            <a:fld id="{CC1803F9-7DAB-DF44-AABC-D30BD16C8E9B}" type="slidenum">
              <a:rPr lang="en-US" altLang="en-US"/>
              <a:pPr/>
              <a:t>‹#›</a:t>
            </a:fld>
            <a:endParaRPr lang="en-US" altLang="en-US"/>
          </a:p>
        </p:txBody>
      </p:sp>
    </p:spTree>
    <p:extLst>
      <p:ext uri="{BB962C8B-B14F-4D97-AF65-F5344CB8AC3E}">
        <p14:creationId xmlns:p14="http://schemas.microsoft.com/office/powerpoint/2010/main" val="171153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884DFC2-7479-4A4A-91F2-3DBC2BE8E348}"/>
              </a:ext>
            </a:extLst>
          </p:cNvPr>
          <p:cNvSpPr>
            <a:spLocks noGrp="1"/>
          </p:cNvSpPr>
          <p:nvPr>
            <p:ph type="dt" sz="half" idx="10"/>
          </p:nvPr>
        </p:nvSpPr>
        <p:spPr/>
        <p:txBody>
          <a:bodyPr/>
          <a:lstStyle>
            <a:lvl1pPr>
              <a:defRPr/>
            </a:lvl1pPr>
          </a:lstStyle>
          <a:p>
            <a:pPr>
              <a:defRPr/>
            </a:pPr>
            <a:fld id="{684C5FDE-457C-7047-A6D7-2FE9A77FDBB8}"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3B43398A-970A-864D-97DF-857DA3590A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4B70122-8356-5C41-9311-E39A1B4B9ACB}"/>
              </a:ext>
            </a:extLst>
          </p:cNvPr>
          <p:cNvSpPr>
            <a:spLocks noGrp="1"/>
          </p:cNvSpPr>
          <p:nvPr>
            <p:ph type="sldNum" sz="quarter" idx="12"/>
          </p:nvPr>
        </p:nvSpPr>
        <p:spPr/>
        <p:txBody>
          <a:bodyPr/>
          <a:lstStyle>
            <a:lvl1pPr>
              <a:defRPr/>
            </a:lvl1pPr>
          </a:lstStyle>
          <a:p>
            <a:fld id="{31E896AE-2C8B-454D-844E-75C89C38139A}" type="slidenum">
              <a:rPr lang="en-US" altLang="en-US"/>
              <a:pPr/>
              <a:t>‹#›</a:t>
            </a:fld>
            <a:endParaRPr lang="en-US" altLang="en-US"/>
          </a:p>
        </p:txBody>
      </p:sp>
    </p:spTree>
    <p:extLst>
      <p:ext uri="{BB962C8B-B14F-4D97-AF65-F5344CB8AC3E}">
        <p14:creationId xmlns:p14="http://schemas.microsoft.com/office/powerpoint/2010/main" val="3435232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E5800C7-7A65-2B41-92DF-35D1F15C9E66}"/>
              </a:ext>
            </a:extLst>
          </p:cNvPr>
          <p:cNvSpPr>
            <a:spLocks noGrp="1"/>
          </p:cNvSpPr>
          <p:nvPr>
            <p:ph type="dt" sz="half" idx="10"/>
          </p:nvPr>
        </p:nvSpPr>
        <p:spPr/>
        <p:txBody>
          <a:bodyPr/>
          <a:lstStyle>
            <a:lvl1pPr>
              <a:defRPr/>
            </a:lvl1pPr>
          </a:lstStyle>
          <a:p>
            <a:pPr>
              <a:defRPr/>
            </a:pPr>
            <a:fld id="{70273F87-43DF-D145-BC48-66A4DDE13E52}" type="datetimeFigureOut">
              <a:rPr lang="en-US" altLang="en-US"/>
              <a:pPr>
                <a:defRPr/>
              </a:pPr>
              <a:t>4/20/21</a:t>
            </a:fld>
            <a:endParaRPr lang="en-US" altLang="en-US" dirty="0"/>
          </a:p>
        </p:txBody>
      </p:sp>
      <p:sp>
        <p:nvSpPr>
          <p:cNvPr id="6" name="Footer Placeholder 4">
            <a:extLst>
              <a:ext uri="{FF2B5EF4-FFF2-40B4-BE49-F238E27FC236}">
                <a16:creationId xmlns:a16="http://schemas.microsoft.com/office/drawing/2014/main" id="{E56E10C6-C1B4-AB4A-924B-30ADDB7F9E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277455B-AEB9-D64C-AB88-B08CF374FFEA}"/>
              </a:ext>
            </a:extLst>
          </p:cNvPr>
          <p:cNvSpPr>
            <a:spLocks noGrp="1"/>
          </p:cNvSpPr>
          <p:nvPr>
            <p:ph type="sldNum" sz="quarter" idx="12"/>
          </p:nvPr>
        </p:nvSpPr>
        <p:spPr/>
        <p:txBody>
          <a:bodyPr/>
          <a:lstStyle>
            <a:lvl1pPr>
              <a:defRPr/>
            </a:lvl1pPr>
          </a:lstStyle>
          <a:p>
            <a:fld id="{FBACEFF1-94CC-7149-910D-2A29D5592CFF}" type="slidenum">
              <a:rPr lang="en-US" altLang="en-US"/>
              <a:pPr/>
              <a:t>‹#›</a:t>
            </a:fld>
            <a:endParaRPr lang="en-US" altLang="en-US"/>
          </a:p>
        </p:txBody>
      </p:sp>
    </p:spTree>
    <p:extLst>
      <p:ext uri="{BB962C8B-B14F-4D97-AF65-F5344CB8AC3E}">
        <p14:creationId xmlns:p14="http://schemas.microsoft.com/office/powerpoint/2010/main" val="313938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114BB4-3DEB-F147-8974-56D011966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A35A2B8-2BB3-BA46-9F11-B40F78EF63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92C64A2-E441-474B-A906-623A0EDC820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AD4269C8-4AF7-C34D-9359-130A09D5E863}" type="datetimeFigureOut">
              <a:rPr lang="en-US" altLang="en-US"/>
              <a:pPr>
                <a:defRPr/>
              </a:pPr>
              <a:t>4/20/21</a:t>
            </a:fld>
            <a:endParaRPr lang="en-US" altLang="en-US" dirty="0"/>
          </a:p>
        </p:txBody>
      </p:sp>
      <p:sp>
        <p:nvSpPr>
          <p:cNvPr id="5" name="Footer Placeholder 4">
            <a:extLst>
              <a:ext uri="{FF2B5EF4-FFF2-40B4-BE49-F238E27FC236}">
                <a16:creationId xmlns:a16="http://schemas.microsoft.com/office/drawing/2014/main" id="{2CBAD9BD-2C88-A144-AF1F-53E480968D39}"/>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0A82E85C-D050-9C44-84F4-CFA01D883B1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1F255001-43A2-6C44-802D-396855B358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DBB6200-FBEE-BA4A-86F6-CE04C51DE05D}"/>
              </a:ext>
            </a:extLst>
          </p:cNvPr>
          <p:cNvSpPr>
            <a:spLocks noGrp="1"/>
          </p:cNvSpPr>
          <p:nvPr>
            <p:ph type="ctrTitle"/>
          </p:nvPr>
        </p:nvSpPr>
        <p:spPr/>
        <p:txBody>
          <a:bodyPr/>
          <a:lstStyle/>
          <a:p>
            <a:r>
              <a:rPr lang="en-US" altLang="en-US">
                <a:ea typeface="ＭＳ Ｐゴシック" panose="020B0600070205080204" pitchFamily="34" charset="-128"/>
              </a:rPr>
              <a:t>GOSOSY Technical Support Team </a:t>
            </a:r>
          </a:p>
        </p:txBody>
      </p:sp>
      <p:sp>
        <p:nvSpPr>
          <p:cNvPr id="3" name="Subtitle 2">
            <a:extLst>
              <a:ext uri="{FF2B5EF4-FFF2-40B4-BE49-F238E27FC236}">
                <a16:creationId xmlns:a16="http://schemas.microsoft.com/office/drawing/2014/main" id="{F038F527-9E33-C240-A2DE-C1491D5300C8}"/>
              </a:ext>
            </a:extLst>
          </p:cNvPr>
          <p:cNvSpPr>
            <a:spLocks noGrp="1"/>
          </p:cNvSpPr>
          <p:nvPr>
            <p:ph type="subTitle" idx="1"/>
          </p:nvPr>
        </p:nvSpPr>
        <p:spPr/>
        <p:txBody>
          <a:bodyPr/>
          <a:lstStyle/>
          <a:p>
            <a:pPr>
              <a:buFont typeface="Arial" charset="0"/>
              <a:buNone/>
              <a:defRPr/>
            </a:pPr>
            <a:r>
              <a:rPr lang="en-US" dirty="0">
                <a:cs typeface="+mn-cs"/>
              </a:rPr>
              <a:t>November 2-3, 2016</a:t>
            </a:r>
          </a:p>
          <a:p>
            <a:pPr>
              <a:buFont typeface="Arial" charset="0"/>
              <a:buNone/>
              <a:defRPr/>
            </a:pPr>
            <a:r>
              <a:rPr lang="en-US" dirty="0">
                <a:cs typeface="+mn-cs"/>
              </a:rPr>
              <a:t>Pittsburgh, PA</a:t>
            </a:r>
          </a:p>
        </p:txBody>
      </p:sp>
      <p:cxnSp>
        <p:nvCxnSpPr>
          <p:cNvPr id="10" name="Straight Connector 9">
            <a:extLst>
              <a:ext uri="{FF2B5EF4-FFF2-40B4-BE49-F238E27FC236}">
                <a16:creationId xmlns:a16="http://schemas.microsoft.com/office/drawing/2014/main" id="{7AC8B631-8439-B449-BF7E-45FFCAB8D54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0E59D097-DA5C-814B-8B24-93387B040862}"/>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5365" name="Picture 9">
            <a:extLst>
              <a:ext uri="{FF2B5EF4-FFF2-40B4-BE49-F238E27FC236}">
                <a16:creationId xmlns:a16="http://schemas.microsoft.com/office/drawing/2014/main" id="{FD475001-8CE6-1649-9383-43570319F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Shape 88">
            <a:extLst>
              <a:ext uri="{FF2B5EF4-FFF2-40B4-BE49-F238E27FC236}">
                <a16:creationId xmlns:a16="http://schemas.microsoft.com/office/drawing/2014/main" id="{73C04FF8-503C-E940-900A-42A85A96A58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2">
            <a:extLst>
              <a:ext uri="{FF2B5EF4-FFF2-40B4-BE49-F238E27FC236}">
                <a16:creationId xmlns:a16="http://schemas.microsoft.com/office/drawing/2014/main" id="{5DFA4581-94C0-1648-929F-B944AD741F24}"/>
              </a:ext>
            </a:extLst>
          </p:cNvPr>
          <p:cNvSpPr>
            <a:spLocks noGrp="1"/>
          </p:cNvSpPr>
          <p:nvPr>
            <p:ph type="title"/>
          </p:nvPr>
        </p:nvSpPr>
        <p:spPr/>
        <p:txBody>
          <a:bodyPr/>
          <a:lstStyle/>
          <a:p>
            <a:r>
              <a:rPr lang="en-US" altLang="en-US" sz="4800">
                <a:ea typeface="ＭＳ Ｐゴシック" panose="020B0600070205080204" pitchFamily="34" charset="-128"/>
              </a:rPr>
              <a:t>	GOSOSY Updates</a:t>
            </a:r>
          </a:p>
        </p:txBody>
      </p:sp>
      <p:sp>
        <p:nvSpPr>
          <p:cNvPr id="26627" name="Content Placeholder 1">
            <a:extLst>
              <a:ext uri="{FF2B5EF4-FFF2-40B4-BE49-F238E27FC236}">
                <a16:creationId xmlns:a16="http://schemas.microsoft.com/office/drawing/2014/main" id="{177841A2-72CE-7043-AB67-B298BD42770C}"/>
              </a:ext>
            </a:extLst>
          </p:cNvPr>
          <p:cNvSpPr>
            <a:spLocks noGrp="1"/>
          </p:cNvSpPr>
          <p:nvPr>
            <p:ph idx="1"/>
          </p:nvPr>
        </p:nvSpPr>
        <p:spPr/>
        <p:txBody>
          <a:bodyPr/>
          <a:lstStyle/>
          <a:p>
            <a:r>
              <a:rPr lang="en-US" altLang="en-US">
                <a:ea typeface="ＭＳ Ｐゴシック" panose="020B0600070205080204" pitchFamily="34" charset="-128"/>
              </a:rPr>
              <a:t>GOSOSY SST Meeting</a:t>
            </a:r>
          </a:p>
          <a:p>
            <a:r>
              <a:rPr lang="en-US" altLang="en-US">
                <a:ea typeface="ＭＳ Ｐゴシック" panose="020B0600070205080204" pitchFamily="34" charset="-128"/>
              </a:rPr>
              <a:t>OME Monitoring</a:t>
            </a:r>
          </a:p>
          <a:p>
            <a:r>
              <a:rPr lang="en-US" altLang="en-US">
                <a:ea typeface="ＭＳ Ｐゴシック" panose="020B0600070205080204" pitchFamily="34" charset="-128"/>
              </a:rPr>
              <a:t>GOSOSY Website Updates and Google Analytics </a:t>
            </a:r>
          </a:p>
          <a:p>
            <a:r>
              <a:rPr lang="en-US" altLang="en-US">
                <a:ea typeface="ＭＳ Ｐゴシック" panose="020B0600070205080204" pitchFamily="34" charset="-128"/>
              </a:rPr>
              <a:t>Pilot feedback</a:t>
            </a:r>
          </a:p>
          <a:p>
            <a:r>
              <a:rPr lang="en-US" altLang="en-US">
                <a:ea typeface="ＭＳ Ｐゴシック" panose="020B0600070205080204" pitchFamily="34" charset="-128"/>
              </a:rPr>
              <a:t>Year 2 Fidelity Implementation Index Review </a:t>
            </a:r>
          </a:p>
          <a:p>
            <a:endParaRPr lang="en-US" altLang="en-US">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ACACFEFB-B032-A446-ACB9-37FFF0EA100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8E99F3F4-DAEE-FD49-9568-1254F5044EBF}"/>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5552A4E1-9FBA-1C42-A5A4-017E30AA4940}"/>
              </a:ext>
            </a:extLst>
          </p:cNvPr>
          <p:cNvSpPr>
            <a:spLocks noGrp="1"/>
          </p:cNvSpPr>
          <p:nvPr>
            <p:ph type="title"/>
          </p:nvPr>
        </p:nvSpPr>
        <p:spPr/>
        <p:txBody>
          <a:bodyPr>
            <a:normAutofit fontScale="90000"/>
          </a:bodyPr>
          <a:lstStyle/>
          <a:p>
            <a:pPr algn="l" eaLnBrk="1" hangingPunct="1">
              <a:defRPr/>
            </a:pPr>
            <a:r>
              <a:rPr lang="en-US" dirty="0">
                <a:cs typeface="+mj-cs"/>
              </a:rPr>
              <a:t>Objective 1: Achievement &amp; Learning Plans	</a:t>
            </a:r>
          </a:p>
        </p:txBody>
      </p:sp>
      <p:graphicFrame>
        <p:nvGraphicFramePr>
          <p:cNvPr id="2" name="Content Placeholder 1">
            <a:extLst>
              <a:ext uri="{FF2B5EF4-FFF2-40B4-BE49-F238E27FC236}">
                <a16:creationId xmlns:a16="http://schemas.microsoft.com/office/drawing/2014/main" id="{467EAB8F-3848-7A49-B510-BBA12844FBE6}"/>
              </a:ext>
            </a:extLst>
          </p:cNvPr>
          <p:cNvGraphicFramePr>
            <a:graphicFrameLocks noGrp="1"/>
          </p:cNvGraphicFramePr>
          <p:nvPr>
            <p:ph idx="1"/>
          </p:nvPr>
        </p:nvGraphicFramePr>
        <p:xfrm>
          <a:off x="457200" y="1600200"/>
          <a:ext cx="8229600" cy="4213225"/>
        </p:xfrm>
        <a:graphic>
          <a:graphicData uri="http://schemas.openxmlformats.org/drawingml/2006/table">
            <a:tbl>
              <a:tblPr/>
              <a:tblGrid>
                <a:gridCol w="36576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14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Outcome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Measurement Tool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Timeline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1.1</a:t>
                      </a:r>
                      <a:r>
                        <a:rPr kumimoji="0" lang="en-US" altLang="en-US" sz="1800" b="0" i="0" u="none" strike="noStrike" cap="none" normalizeH="0" baseline="0" dirty="0">
                          <a:ln>
                            <a:noFill/>
                          </a:ln>
                          <a:solidFill>
                            <a:srgbClr val="000000"/>
                          </a:solidFill>
                          <a:effectLst/>
                          <a:latin typeface="Calibri" charset="0"/>
                          <a:ea typeface="ＭＳ Ｐゴシック" charset="-128"/>
                        </a:rPr>
                        <a:t> 75% of OSY participating in project-directed instructional services will demonstrate a 20% average gain between pre/post</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Student Assessment Score Sheet (SASS) available on osymigrant.org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1.2</a:t>
                      </a:r>
                      <a:r>
                        <a:rPr kumimoji="0" lang="en-US" altLang="en-US" sz="1800" b="0" i="0" u="none" strike="noStrike" cap="none" normalizeH="0" baseline="0" dirty="0">
                          <a:ln>
                            <a:noFill/>
                          </a:ln>
                          <a:solidFill>
                            <a:srgbClr val="000000"/>
                          </a:solidFill>
                          <a:effectLst/>
                          <a:latin typeface="Calibri" charset="0"/>
                          <a:ea typeface="ＭＳ Ｐゴシック" charset="-128"/>
                        </a:rPr>
                        <a:t> 75% of OSY with a Learning Plan will attain an average of 50% of the learning/achievement objectives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Learning Plan Templates will be available by 5/15/16 on osymigrant.org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4636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1.3</a:t>
                      </a:r>
                      <a:r>
                        <a:rPr kumimoji="0" lang="en-US" altLang="en-US" sz="1800" b="0" i="0" u="none" strike="noStrike" cap="none" normalizeH="0" baseline="0" dirty="0">
                          <a:ln>
                            <a:noFill/>
                          </a:ln>
                          <a:solidFill>
                            <a:srgbClr val="000000"/>
                          </a:solidFill>
                          <a:effectLst/>
                          <a:latin typeface="Calibri" charset="0"/>
                          <a:ea typeface="ＭＳ Ｐゴシック" charset="-128"/>
                        </a:rPr>
                        <a:t> Attendance by 54 OSY (consortium wide) at Goal Setting Workshops and attain acceptable or above average score on GSW rubric</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Verified Attendance Rosters; Goal Setting Workshop Rubric available by 6/15/16 on osymigrant.org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4D90327F-488A-464B-8E71-1DE930942C7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6898070-8A79-564B-9DFE-6135370E3F8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8">
            <a:extLst>
              <a:ext uri="{FF2B5EF4-FFF2-40B4-BE49-F238E27FC236}">
                <a16:creationId xmlns:a16="http://schemas.microsoft.com/office/drawing/2014/main" id="{EBC249CB-C286-C74F-9A4B-479F0EAA6F4B}"/>
              </a:ext>
            </a:extLst>
          </p:cNvPr>
          <p:cNvSpPr>
            <a:spLocks noGrp="1"/>
          </p:cNvSpPr>
          <p:nvPr>
            <p:ph type="title"/>
          </p:nvPr>
        </p:nvSpPr>
        <p:spPr/>
        <p:txBody>
          <a:bodyPr>
            <a:normAutofit fontScale="90000"/>
          </a:bodyPr>
          <a:lstStyle/>
          <a:p>
            <a:pPr algn="l" eaLnBrk="1" hangingPunct="1">
              <a:defRPr/>
            </a:pPr>
            <a:r>
              <a:rPr lang="en-US" dirty="0">
                <a:cs typeface="+mj-cs"/>
              </a:rPr>
              <a:t>Objective 2: Professional Development	</a:t>
            </a:r>
          </a:p>
        </p:txBody>
      </p:sp>
      <p:graphicFrame>
        <p:nvGraphicFramePr>
          <p:cNvPr id="2" name="Content Placeholder 1">
            <a:extLst>
              <a:ext uri="{FF2B5EF4-FFF2-40B4-BE49-F238E27FC236}">
                <a16:creationId xmlns:a16="http://schemas.microsoft.com/office/drawing/2014/main" id="{BE9D6666-AFAE-3948-9155-01581D775E5F}"/>
              </a:ext>
            </a:extLst>
          </p:cNvPr>
          <p:cNvGraphicFramePr>
            <a:graphicFrameLocks noGrp="1"/>
          </p:cNvGraphicFramePr>
          <p:nvPr>
            <p:ph idx="1"/>
          </p:nvPr>
        </p:nvGraphicFramePr>
        <p:xfrm>
          <a:off x="457200" y="1600200"/>
          <a:ext cx="8229600" cy="3938588"/>
        </p:xfrm>
        <a:graphic>
          <a:graphicData uri="http://schemas.openxmlformats.org/drawingml/2006/table">
            <a:tbl>
              <a:tblPr/>
              <a:tblGrid>
                <a:gridCol w="3505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14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Outcome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Measurement Tool</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Timeline</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2.1</a:t>
                      </a:r>
                      <a:r>
                        <a:rPr kumimoji="0" lang="en-US" altLang="en-US" sz="1800" b="0" i="0" u="none" strike="noStrike" cap="none" normalizeH="0" baseline="0" dirty="0">
                          <a:ln>
                            <a:noFill/>
                          </a:ln>
                          <a:solidFill>
                            <a:srgbClr val="000000"/>
                          </a:solidFill>
                          <a:effectLst/>
                          <a:latin typeface="Calibri" charset="0"/>
                          <a:ea typeface="ＭＳ Ｐゴシック" charset="-128"/>
                        </a:rPr>
                        <a:t> 75% of staff completing PD increase skills by 10% between pre- and post-assessment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Staff Skills Assessment available on osymigrant.org by 1/30/16</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2.2</a:t>
                      </a:r>
                      <a:r>
                        <a:rPr kumimoji="0" lang="en-US" altLang="en-US" sz="1800" b="0" i="0" u="none" strike="noStrike" cap="none" normalizeH="0" baseline="0" dirty="0">
                          <a:ln>
                            <a:noFill/>
                          </a:ln>
                          <a:solidFill>
                            <a:srgbClr val="000000"/>
                          </a:solidFill>
                          <a:effectLst/>
                          <a:latin typeface="Calibri" charset="0"/>
                          <a:ea typeface="ＭＳ Ｐゴシック" charset="-128"/>
                        </a:rPr>
                        <a:t> 75% of states average of 5 PD/mentoring collaborations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Director/Coordinator Form on osymigrant.org</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18903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2.3</a:t>
                      </a:r>
                      <a:r>
                        <a:rPr kumimoji="0" lang="en-US" altLang="en-US" sz="1800" b="0" i="0" u="none" strike="noStrike" cap="none" normalizeH="0" baseline="0" dirty="0">
                          <a:ln>
                            <a:noFill/>
                          </a:ln>
                          <a:solidFill>
                            <a:srgbClr val="000000"/>
                          </a:solidFill>
                          <a:effectLst/>
                          <a:latin typeface="Calibri" charset="0"/>
                          <a:ea typeface="ＭＳ Ｐゴシック" charset="-128"/>
                        </a:rPr>
                        <a:t> 75% of recruiters tested achieve “proficient” on OSY ID&amp;R skills assessment </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ID&amp;R Skills Test developed in collaboration with ID&amp;R consortium</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Annually, Year 1 data due in September 2016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cxnSp>
        <p:nvCxnSpPr>
          <p:cNvPr id="10" name="Straight Connector 9">
            <a:extLst>
              <a:ext uri="{FF2B5EF4-FFF2-40B4-BE49-F238E27FC236}">
                <a16:creationId xmlns:a16="http://schemas.microsoft.com/office/drawing/2014/main" id="{C2DEA299-ADE0-7C46-BBE8-F91A58C07F5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116DB506-DC3B-604B-BCA4-90BC3E70DC49}"/>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8">
            <a:extLst>
              <a:ext uri="{FF2B5EF4-FFF2-40B4-BE49-F238E27FC236}">
                <a16:creationId xmlns:a16="http://schemas.microsoft.com/office/drawing/2014/main" id="{32E573EE-5A9D-8741-8097-23F5A0C79DC9}"/>
              </a:ext>
            </a:extLst>
          </p:cNvPr>
          <p:cNvSpPr>
            <a:spLocks noGrp="1"/>
          </p:cNvSpPr>
          <p:nvPr>
            <p:ph type="title"/>
          </p:nvPr>
        </p:nvSpPr>
        <p:spPr/>
        <p:txBody>
          <a:bodyPr/>
          <a:lstStyle/>
          <a:p>
            <a:pPr algn="l" eaLnBrk="1" hangingPunct="1"/>
            <a:r>
              <a:rPr lang="en-US" altLang="en-US">
                <a:ea typeface="ＭＳ Ｐゴシック" panose="020B0600070205080204" pitchFamily="34" charset="-128"/>
              </a:rPr>
              <a:t>Objective 3: State Processes	</a:t>
            </a:r>
          </a:p>
        </p:txBody>
      </p:sp>
      <p:graphicFrame>
        <p:nvGraphicFramePr>
          <p:cNvPr id="2" name="Content Placeholder 1">
            <a:extLst>
              <a:ext uri="{FF2B5EF4-FFF2-40B4-BE49-F238E27FC236}">
                <a16:creationId xmlns:a16="http://schemas.microsoft.com/office/drawing/2014/main" id="{CA64FF42-7A36-484F-9C6D-05371046059D}"/>
              </a:ext>
            </a:extLst>
          </p:cNvPr>
          <p:cNvGraphicFramePr>
            <a:graphicFrameLocks noGrp="1"/>
          </p:cNvGraphicFramePr>
          <p:nvPr>
            <p:ph idx="1"/>
          </p:nvPr>
        </p:nvGraphicFramePr>
        <p:xfrm>
          <a:off x="457200" y="1600200"/>
          <a:ext cx="8229600" cy="2200275"/>
        </p:xfrm>
        <a:graphic>
          <a:graphicData uri="http://schemas.openxmlformats.org/drawingml/2006/table">
            <a:tbl>
              <a:tblPr/>
              <a:tblGrid>
                <a:gridCol w="35052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371449">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Outcome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Measurement Tool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charset="0"/>
                          <a:ea typeface="ＭＳ Ｐゴシック" charset="-128"/>
                        </a:rPr>
                        <a:t>Timeline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1441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3.1</a:t>
                      </a:r>
                      <a:r>
                        <a:rPr kumimoji="0" lang="en-US" altLang="en-US" sz="1800" b="0" i="0" u="none" strike="noStrike" cap="none" normalizeH="0" baseline="0" dirty="0">
                          <a:ln>
                            <a:noFill/>
                          </a:ln>
                          <a:solidFill>
                            <a:srgbClr val="000000"/>
                          </a:solidFill>
                          <a:effectLst/>
                          <a:latin typeface="Calibri" charset="0"/>
                          <a:ea typeface="ＭＳ Ｐゴシック" charset="-128"/>
                        </a:rPr>
                        <a:t> Five products developed/ adapted/vetted/adopted by 18 states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Quality of Implementation Tool available by 9/30/2017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Year 3, QI due by 9/30/2018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1441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charset="0"/>
                          <a:ea typeface="ＭＳ Ｐゴシック" charset="-128"/>
                        </a:rPr>
                        <a:t>3.2</a:t>
                      </a:r>
                      <a:r>
                        <a:rPr kumimoji="0" lang="en-US" altLang="en-US" sz="1800" b="0" i="0" u="none" strike="noStrike" cap="none" normalizeH="0" baseline="0" dirty="0">
                          <a:ln>
                            <a:noFill/>
                          </a:ln>
                          <a:solidFill>
                            <a:srgbClr val="000000"/>
                          </a:solidFill>
                          <a:effectLst/>
                          <a:latin typeface="Calibri" charset="0"/>
                          <a:ea typeface="ＭＳ Ｐゴシック" charset="-128"/>
                        </a:rPr>
                        <a:t> GOSOSY Dissemination Event (DE) for 200+ staff is planned, implemented, evaluated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Dissemination Event survey in Year 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charset="0"/>
                          <a:ea typeface="ＭＳ Ｐゴシック" charset="-128"/>
                        </a:rPr>
                        <a:t>End of Year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Calibri" charset="0"/>
                        <a:ea typeface="ＭＳ Ｐゴシック" charset="-128"/>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bl>
          </a:graphicData>
        </a:graphic>
      </p:graphicFrame>
      <p:cxnSp>
        <p:nvCxnSpPr>
          <p:cNvPr id="10" name="Straight Connector 9">
            <a:extLst>
              <a:ext uri="{FF2B5EF4-FFF2-40B4-BE49-F238E27FC236}">
                <a16:creationId xmlns:a16="http://schemas.microsoft.com/office/drawing/2014/main" id="{4DF2444A-FD34-F74B-8303-B6345B6B738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32DA8537-D92F-A942-BE56-F260476F5C2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CCA94954-DDF7-B241-B5A0-492F37314CE7}"/>
              </a:ext>
            </a:extLst>
          </p:cNvPr>
          <p:cNvSpPr>
            <a:spLocks noGrp="1"/>
          </p:cNvSpPr>
          <p:nvPr>
            <p:ph type="title"/>
          </p:nvPr>
        </p:nvSpPr>
        <p:spPr/>
        <p:txBody>
          <a:bodyPr/>
          <a:lstStyle/>
          <a:p>
            <a:r>
              <a:rPr lang="en-US" altLang="en-US">
                <a:ea typeface="ＭＳ Ｐゴシック" panose="020B0600070205080204" pitchFamily="34" charset="-128"/>
              </a:rPr>
              <a:t>Performance Measures</a:t>
            </a:r>
          </a:p>
        </p:txBody>
      </p:sp>
      <p:sp>
        <p:nvSpPr>
          <p:cNvPr id="34818" name="Content Placeholder 2">
            <a:extLst>
              <a:ext uri="{FF2B5EF4-FFF2-40B4-BE49-F238E27FC236}">
                <a16:creationId xmlns:a16="http://schemas.microsoft.com/office/drawing/2014/main" id="{3F4915BC-6DCE-4E4E-ADE9-AF70C5A0B4F6}"/>
              </a:ext>
            </a:extLst>
          </p:cNvPr>
          <p:cNvSpPr>
            <a:spLocks noGrp="1"/>
          </p:cNvSpPr>
          <p:nvPr>
            <p:ph idx="1"/>
          </p:nvPr>
        </p:nvSpPr>
        <p:spPr/>
        <p:txBody>
          <a:bodyPr/>
          <a:lstStyle/>
          <a:p>
            <a:r>
              <a:rPr lang="en-US" altLang="en-US">
                <a:ea typeface="ＭＳ Ｐゴシック" panose="020B0600070205080204" pitchFamily="34" charset="-128"/>
              </a:rPr>
              <a:t>GOSOSY must report on progress made toward performance measures described in the project application.</a:t>
            </a:r>
          </a:p>
          <a:p>
            <a:r>
              <a:rPr lang="en-US" altLang="en-US">
                <a:ea typeface="ＭＳ Ｐゴシック" panose="020B0600070205080204" pitchFamily="34" charset="-128"/>
              </a:rPr>
              <a:t>Some performance measures began in 2015-16 and others will begin in Year 2.</a:t>
            </a:r>
          </a:p>
        </p:txBody>
      </p:sp>
      <p:pic>
        <p:nvPicPr>
          <p:cNvPr id="34819" name="Picture 2" descr="C:\Users\Marty-META\AppData\Local\Microsoft\Windows\Temporary Internet Files\Content.IE5\I73HR6QI\target-1[1].png">
            <a:extLst>
              <a:ext uri="{FF2B5EF4-FFF2-40B4-BE49-F238E27FC236}">
                <a16:creationId xmlns:a16="http://schemas.microsoft.com/office/drawing/2014/main" id="{B4D38083-1F32-4E42-8C5E-C7118403E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2303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9">
            <a:extLst>
              <a:ext uri="{FF2B5EF4-FFF2-40B4-BE49-F238E27FC236}">
                <a16:creationId xmlns:a16="http://schemas.microsoft.com/office/drawing/2014/main" id="{32E657F4-7394-A642-91B3-B71120915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A1E647C4-04A9-5F4D-A9F4-A7D793A3ED3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F782EE85-7C6C-624E-8D11-1625C37B96C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263EF2E-F173-2741-95EF-D66491C42DEB}"/>
              </a:ext>
            </a:extLst>
          </p:cNvPr>
          <p:cNvSpPr>
            <a:spLocks noGrp="1"/>
          </p:cNvSpPr>
          <p:nvPr>
            <p:ph type="title"/>
          </p:nvPr>
        </p:nvSpPr>
        <p:spPr/>
        <p:txBody>
          <a:bodyPr/>
          <a:lstStyle/>
          <a:p>
            <a:r>
              <a:rPr lang="en-US" altLang="en-US">
                <a:ea typeface="ＭＳ Ｐゴシック" panose="020B0600070205080204" pitchFamily="34" charset="-128"/>
              </a:rPr>
              <a:t>Performance Measure 1.1</a:t>
            </a:r>
          </a:p>
        </p:txBody>
      </p:sp>
      <p:sp>
        <p:nvSpPr>
          <p:cNvPr id="35842" name="Content Placeholder 2">
            <a:extLst>
              <a:ext uri="{FF2B5EF4-FFF2-40B4-BE49-F238E27FC236}">
                <a16:creationId xmlns:a16="http://schemas.microsoft.com/office/drawing/2014/main" id="{3C0D6B03-1282-2D4C-AF0F-0A2462309152}"/>
              </a:ext>
            </a:extLst>
          </p:cNvPr>
          <p:cNvSpPr>
            <a:spLocks noGrp="1"/>
          </p:cNvSpPr>
          <p:nvPr>
            <p:ph idx="1"/>
          </p:nvPr>
        </p:nvSpPr>
        <p:spPr/>
        <p:txBody>
          <a:bodyPr/>
          <a:lstStyle/>
          <a:p>
            <a:r>
              <a:rPr lang="en-US" altLang="en-US" i="1">
                <a:ea typeface="ＭＳ Ｐゴシック" panose="020B0600070205080204" pitchFamily="34" charset="-128"/>
              </a:rPr>
              <a:t>Each year, 75% of </a:t>
            </a:r>
            <a:r>
              <a:rPr lang="en-US" altLang="en-US" b="1" i="1">
                <a:ea typeface="ＭＳ Ｐゴシック" panose="020B0600070205080204" pitchFamily="34" charset="-128"/>
              </a:rPr>
              <a:t>OSY</a:t>
            </a:r>
            <a:r>
              <a:rPr lang="en-US" altLang="en-US" i="1">
                <a:ea typeface="ＭＳ Ｐゴシック" panose="020B0600070205080204" pitchFamily="34" charset="-128"/>
              </a:rPr>
              <a:t> participating in project-directed instructional services will demonstrate a 20% gain between pre- and post on content-based assessments.</a:t>
            </a:r>
            <a:endParaRPr lang="en-US" altLang="en-US">
              <a:ea typeface="ＭＳ Ｐゴシック" panose="020B0600070205080204" pitchFamily="34" charset="-128"/>
            </a:endParaRPr>
          </a:p>
        </p:txBody>
      </p:sp>
      <p:pic>
        <p:nvPicPr>
          <p:cNvPr id="35843" name="Picture 2" descr="C:\Users\Marty-META\AppData\Local\Microsoft\Windows\Temporary Internet Files\Content.IE5\I73HR6QI\target-1[1].png">
            <a:extLst>
              <a:ext uri="{FF2B5EF4-FFF2-40B4-BE49-F238E27FC236}">
                <a16:creationId xmlns:a16="http://schemas.microsoft.com/office/drawing/2014/main" id="{DA3B768E-2543-6B49-B5D7-35892B474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79375"/>
            <a:ext cx="1374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9">
            <a:extLst>
              <a:ext uri="{FF2B5EF4-FFF2-40B4-BE49-F238E27FC236}">
                <a16:creationId xmlns:a16="http://schemas.microsoft.com/office/drawing/2014/main" id="{86C4FBE4-D192-6D45-A3C6-105F49A20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CC65B940-5472-724F-AD0B-C707647799E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E913E0B5-C117-9043-A749-F9C5294C83B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7DC685E3-7528-9648-ACE9-2ACE5AA07D3F}"/>
              </a:ext>
            </a:extLst>
          </p:cNvPr>
          <p:cNvSpPr>
            <a:spLocks noGrp="1"/>
          </p:cNvSpPr>
          <p:nvPr>
            <p:ph type="title"/>
          </p:nvPr>
        </p:nvSpPr>
        <p:spPr/>
        <p:txBody>
          <a:bodyPr/>
          <a:lstStyle/>
          <a:p>
            <a:r>
              <a:rPr lang="en-US" altLang="en-US">
                <a:ea typeface="ＭＳ Ｐゴシック" panose="020B0600070205080204" pitchFamily="34" charset="-128"/>
              </a:rPr>
              <a:t>Data Collection</a:t>
            </a:r>
          </a:p>
        </p:txBody>
      </p:sp>
      <p:pic>
        <p:nvPicPr>
          <p:cNvPr id="36866" name="Picture 2" descr="C:\Users\Marty-META\AppData\Local\Microsoft\Windows\Temporary Internet Files\Content.IE5\6G5N2PCK\Notepad_icon.svg[1].png">
            <a:extLst>
              <a:ext uri="{FF2B5EF4-FFF2-40B4-BE49-F238E27FC236}">
                <a16:creationId xmlns:a16="http://schemas.microsoft.com/office/drawing/2014/main" id="{74377FE8-F609-6544-A631-3C0F4421B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016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a:extLst>
              <a:ext uri="{FF2B5EF4-FFF2-40B4-BE49-F238E27FC236}">
                <a16:creationId xmlns:a16="http://schemas.microsoft.com/office/drawing/2014/main" id="{2F732F2A-738C-D740-8583-744F2904C0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647" t="8418" r="21819" b="39519"/>
          <a:stretch>
            <a:fillRect/>
          </a:stretch>
        </p:blipFill>
        <p:spPr>
          <a:xfrm>
            <a:off x="2809875" y="1490663"/>
            <a:ext cx="4572000" cy="3429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a:extLst>
              <a:ext uri="{FF2B5EF4-FFF2-40B4-BE49-F238E27FC236}">
                <a16:creationId xmlns:a16="http://schemas.microsoft.com/office/drawing/2014/main" id="{7F07664D-0CC2-CC46-B230-0520CAC0E5B3}"/>
              </a:ext>
            </a:extLst>
          </p:cNvPr>
          <p:cNvSpPr/>
          <p:nvPr/>
        </p:nvSpPr>
        <p:spPr>
          <a:xfrm>
            <a:off x="2684463" y="3581400"/>
            <a:ext cx="4818062" cy="12192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pic>
        <p:nvPicPr>
          <p:cNvPr id="36869" name="Picture 4">
            <a:extLst>
              <a:ext uri="{FF2B5EF4-FFF2-40B4-BE49-F238E27FC236}">
                <a16:creationId xmlns:a16="http://schemas.microsoft.com/office/drawing/2014/main" id="{D55D096F-0D71-5E4C-A910-C80AFF529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5" t="13054" r="14613" b="43744"/>
          <a:stretch>
            <a:fillRect/>
          </a:stretch>
        </p:blipFill>
        <p:spPr bwMode="auto">
          <a:xfrm>
            <a:off x="2151063" y="5076825"/>
            <a:ext cx="5884862"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AD777F9D-9F7A-1741-BD10-A9B5E2641961}"/>
              </a:ext>
            </a:extLst>
          </p:cNvPr>
          <p:cNvSpPr/>
          <p:nvPr/>
        </p:nvSpPr>
        <p:spPr>
          <a:xfrm>
            <a:off x="7134225" y="5157788"/>
            <a:ext cx="1104900" cy="914400"/>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7A1403D5-BE31-5243-9D8F-90D5169E40A7}"/>
              </a:ext>
            </a:extLst>
          </p:cNvPr>
          <p:cNvSpPr/>
          <p:nvPr/>
        </p:nvSpPr>
        <p:spPr>
          <a:xfrm>
            <a:off x="1991344" y="1295400"/>
            <a:ext cx="72006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ＭＳ Ｐゴシック" charset="-128"/>
              </a:rPr>
              <a:t>1.</a:t>
            </a:r>
          </a:p>
        </p:txBody>
      </p:sp>
      <p:sp>
        <p:nvSpPr>
          <p:cNvPr id="10" name="Rectangle 9">
            <a:extLst>
              <a:ext uri="{FF2B5EF4-FFF2-40B4-BE49-F238E27FC236}">
                <a16:creationId xmlns:a16="http://schemas.microsoft.com/office/drawing/2014/main" id="{87C06839-F4E3-3243-91DE-1BE4B2C46C8B}"/>
              </a:ext>
            </a:extLst>
          </p:cNvPr>
          <p:cNvSpPr/>
          <p:nvPr/>
        </p:nvSpPr>
        <p:spPr>
          <a:xfrm>
            <a:off x="1271275" y="5076092"/>
            <a:ext cx="720069"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a typeface="ＭＳ Ｐゴシック" charset="-128"/>
              </a:rPr>
              <a:t>3.</a:t>
            </a:r>
          </a:p>
        </p:txBody>
      </p:sp>
      <p:pic>
        <p:nvPicPr>
          <p:cNvPr id="36873" name="Picture 9">
            <a:extLst>
              <a:ext uri="{FF2B5EF4-FFF2-40B4-BE49-F238E27FC236}">
                <a16:creationId xmlns:a16="http://schemas.microsoft.com/office/drawing/2014/main" id="{7B154981-A2C3-D443-9DC1-4AA291304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7769026-8570-464C-BDA8-59A27568CBC4}"/>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4042330C-88FD-0E44-BF01-4D6786D95B18}"/>
              </a:ext>
            </a:extLst>
          </p:cNvPr>
          <p:cNvSpPr>
            <a:spLocks noGrp="1"/>
          </p:cNvSpPr>
          <p:nvPr>
            <p:ph type="title"/>
          </p:nvPr>
        </p:nvSpPr>
        <p:spPr/>
        <p:txBody>
          <a:bodyPr/>
          <a:lstStyle/>
          <a:p>
            <a:r>
              <a:rPr lang="en-US" altLang="en-US">
                <a:ea typeface="ＭＳ Ｐゴシック" panose="020B0600070205080204" pitchFamily="34" charset="-128"/>
              </a:rPr>
              <a:t>Performance Measure 2.1</a:t>
            </a:r>
          </a:p>
        </p:txBody>
      </p:sp>
      <p:sp>
        <p:nvSpPr>
          <p:cNvPr id="37890" name="Content Placeholder 2">
            <a:extLst>
              <a:ext uri="{FF2B5EF4-FFF2-40B4-BE49-F238E27FC236}">
                <a16:creationId xmlns:a16="http://schemas.microsoft.com/office/drawing/2014/main" id="{7773AF13-32B1-5C47-83EE-35ABFE63D173}"/>
              </a:ext>
            </a:extLst>
          </p:cNvPr>
          <p:cNvSpPr>
            <a:spLocks noGrp="1"/>
          </p:cNvSpPr>
          <p:nvPr>
            <p:ph idx="1"/>
          </p:nvPr>
        </p:nvSpPr>
        <p:spPr>
          <a:xfrm>
            <a:off x="422275" y="1570038"/>
            <a:ext cx="8229600" cy="4525962"/>
          </a:xfrm>
        </p:spPr>
        <p:txBody>
          <a:bodyPr/>
          <a:lstStyle/>
          <a:p>
            <a:r>
              <a:rPr lang="en-US" altLang="en-US" i="1">
                <a:ea typeface="ＭＳ Ｐゴシック" panose="020B0600070205080204" pitchFamily="34" charset="-128"/>
              </a:rPr>
              <a:t>Each year,</a:t>
            </a:r>
            <a:r>
              <a:rPr lang="en-US" altLang="en-US" b="1" i="1">
                <a:ea typeface="ＭＳ Ｐゴシック" panose="020B0600070205080204" pitchFamily="34" charset="-128"/>
              </a:rPr>
              <a:t> </a:t>
            </a:r>
            <a:r>
              <a:rPr lang="en-US" altLang="en-US" i="1">
                <a:ea typeface="ＭＳ Ｐゴシック" panose="020B0600070205080204" pitchFamily="34" charset="-128"/>
              </a:rPr>
              <a:t>75% of </a:t>
            </a:r>
            <a:r>
              <a:rPr lang="en-US" altLang="en-US" b="1" i="1">
                <a:ea typeface="ＭＳ Ｐゴシック" panose="020B0600070205080204" pitchFamily="34" charset="-128"/>
              </a:rPr>
              <a:t>staff </a:t>
            </a:r>
            <a:r>
              <a:rPr lang="en-US" altLang="en-US" i="1">
                <a:ea typeface="ＭＳ Ｐゴシック" panose="020B0600070205080204" pitchFamily="34" charset="-128"/>
              </a:rPr>
              <a:t>participating in GOSOSY professional learning activities will increase their capacity to deliver instruction and services to OSY by 10%. </a:t>
            </a:r>
          </a:p>
        </p:txBody>
      </p:sp>
      <p:pic>
        <p:nvPicPr>
          <p:cNvPr id="37891" name="Picture 2" descr="C:\Users\Marty-META\AppData\Local\Microsoft\Windows\Temporary Internet Files\Content.IE5\I73HR6QI\target-1[1].png">
            <a:extLst>
              <a:ext uri="{FF2B5EF4-FFF2-40B4-BE49-F238E27FC236}">
                <a16:creationId xmlns:a16="http://schemas.microsoft.com/office/drawing/2014/main" id="{CB69AE7F-8384-F341-881F-2135021B89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79375"/>
            <a:ext cx="1374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9">
            <a:extLst>
              <a:ext uri="{FF2B5EF4-FFF2-40B4-BE49-F238E27FC236}">
                <a16:creationId xmlns:a16="http://schemas.microsoft.com/office/drawing/2014/main" id="{993112F7-60E8-C041-9E33-0F9F8FB19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822F8DB-3CEB-3B41-B399-B21B01FB5EC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932C2DFE-1635-EE47-A1AC-D556E529A2B7}"/>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3950795-3679-2642-A5EF-FA2C8177C603}"/>
              </a:ext>
            </a:extLst>
          </p:cNvPr>
          <p:cNvSpPr>
            <a:spLocks noGrp="1"/>
          </p:cNvSpPr>
          <p:nvPr>
            <p:ph type="title"/>
          </p:nvPr>
        </p:nvSpPr>
        <p:spPr/>
        <p:txBody>
          <a:bodyPr/>
          <a:lstStyle/>
          <a:p>
            <a:r>
              <a:rPr lang="en-US" altLang="en-US">
                <a:ea typeface="ＭＳ Ｐゴシック" panose="020B0600070205080204" pitchFamily="34" charset="-128"/>
              </a:rPr>
              <a:t>Data Collection</a:t>
            </a:r>
          </a:p>
        </p:txBody>
      </p:sp>
      <p:pic>
        <p:nvPicPr>
          <p:cNvPr id="38914" name="Picture 2" descr="C:\Users\Marty-META\AppData\Local\Microsoft\Windows\Temporary Internet Files\Content.IE5\6G5N2PCK\Notepad_icon.svg[1].png">
            <a:extLst>
              <a:ext uri="{FF2B5EF4-FFF2-40B4-BE49-F238E27FC236}">
                <a16:creationId xmlns:a16="http://schemas.microsoft.com/office/drawing/2014/main" id="{E8176CE4-3A9B-BC4B-9E1D-EC7E3FC59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016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a:extLst>
              <a:ext uri="{FF2B5EF4-FFF2-40B4-BE49-F238E27FC236}">
                <a16:creationId xmlns:a16="http://schemas.microsoft.com/office/drawing/2014/main" id="{ADBEF0FC-4093-2D4C-AFDC-CA5EA667AF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2365" t="10912" r="21652" b="5774"/>
          <a:stretch>
            <a:fillRect/>
          </a:stretch>
        </p:blipFill>
        <p:spPr>
          <a:xfrm>
            <a:off x="1698625" y="1582738"/>
            <a:ext cx="6400800" cy="5076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B589F786-8FB1-874F-B4E9-D07C6133873D}"/>
              </a:ext>
            </a:extLst>
          </p:cNvPr>
          <p:cNvSpPr/>
          <p:nvPr/>
        </p:nvSpPr>
        <p:spPr>
          <a:xfrm>
            <a:off x="1143000" y="4495800"/>
            <a:ext cx="7543800" cy="2286000"/>
          </a:xfrm>
          <a:prstGeom prst="ellipse">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pic>
        <p:nvPicPr>
          <p:cNvPr id="38917" name="Picture 9">
            <a:extLst>
              <a:ext uri="{FF2B5EF4-FFF2-40B4-BE49-F238E27FC236}">
                <a16:creationId xmlns:a16="http://schemas.microsoft.com/office/drawing/2014/main" id="{87EFF636-4FE3-3245-A031-92E12C5D7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15B4DC4F-029C-604D-AD9B-C682107BE0D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D14DB707-B817-424C-9560-08C2218C1E79}"/>
              </a:ext>
            </a:extLst>
          </p:cNvPr>
          <p:cNvSpPr>
            <a:spLocks noGrp="1"/>
          </p:cNvSpPr>
          <p:nvPr>
            <p:ph type="title"/>
          </p:nvPr>
        </p:nvSpPr>
        <p:spPr/>
        <p:txBody>
          <a:bodyPr/>
          <a:lstStyle/>
          <a:p>
            <a:r>
              <a:rPr lang="en-US" altLang="en-US">
                <a:ea typeface="ＭＳ Ｐゴシック" panose="020B0600070205080204" pitchFamily="34" charset="-128"/>
              </a:rPr>
              <a:t>Performance Measure 2.2</a:t>
            </a:r>
          </a:p>
        </p:txBody>
      </p:sp>
      <p:sp>
        <p:nvSpPr>
          <p:cNvPr id="39938" name="Content Placeholder 2">
            <a:extLst>
              <a:ext uri="{FF2B5EF4-FFF2-40B4-BE49-F238E27FC236}">
                <a16:creationId xmlns:a16="http://schemas.microsoft.com/office/drawing/2014/main" id="{7BDC6288-5F73-7740-91A8-0494B1B6D4E0}"/>
              </a:ext>
            </a:extLst>
          </p:cNvPr>
          <p:cNvSpPr>
            <a:spLocks noGrp="1"/>
          </p:cNvSpPr>
          <p:nvPr>
            <p:ph idx="1"/>
          </p:nvPr>
        </p:nvSpPr>
        <p:spPr/>
        <p:txBody>
          <a:bodyPr/>
          <a:lstStyle/>
          <a:p>
            <a:r>
              <a:rPr lang="en-US" altLang="en-US" i="1">
                <a:ea typeface="ＭＳ Ｐゴシック" panose="020B0600070205080204" pitchFamily="34" charset="-128"/>
              </a:rPr>
              <a:t>Each year, 75% of GOSOSY </a:t>
            </a:r>
            <a:r>
              <a:rPr lang="en-US" altLang="en-US" b="1" i="1">
                <a:ea typeface="ＭＳ Ｐゴシック" panose="020B0600070205080204" pitchFamily="34" charset="-128"/>
              </a:rPr>
              <a:t>States</a:t>
            </a:r>
            <a:r>
              <a:rPr lang="en-US" altLang="en-US" i="1">
                <a:ea typeface="ＭＳ Ｐゴシック" panose="020B0600070205080204" pitchFamily="34" charset="-128"/>
              </a:rPr>
              <a:t> will report that at least 5 mutually-beneficial collaborations on professional learning and mentoring are in place in their state with other CIGs, National HEP/CAMP Association, World Education, Inc., and other agencies and entities.</a:t>
            </a:r>
            <a:endParaRPr lang="en-US" altLang="en-US">
              <a:ea typeface="ＭＳ Ｐゴシック" panose="020B0600070205080204" pitchFamily="34" charset="-128"/>
            </a:endParaRPr>
          </a:p>
        </p:txBody>
      </p:sp>
      <p:pic>
        <p:nvPicPr>
          <p:cNvPr id="39939" name="Picture 2" descr="C:\Users\Marty-META\AppData\Local\Microsoft\Windows\Temporary Internet Files\Content.IE5\I73HR6QI\target-1[1].png">
            <a:extLst>
              <a:ext uri="{FF2B5EF4-FFF2-40B4-BE49-F238E27FC236}">
                <a16:creationId xmlns:a16="http://schemas.microsoft.com/office/drawing/2014/main" id="{98825D42-D12C-4A41-803E-04BA2FAEB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0" y="79375"/>
            <a:ext cx="13747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9">
            <a:extLst>
              <a:ext uri="{FF2B5EF4-FFF2-40B4-BE49-F238E27FC236}">
                <a16:creationId xmlns:a16="http://schemas.microsoft.com/office/drawing/2014/main" id="{0D3CC444-14B1-BA45-9C62-CE9D679B7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5065A61-657E-5F43-9266-252D4F4E028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ED3E73C1-AABB-7346-B2F3-76FC21DE6E5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B0317C53-0851-3C44-BD41-B78F8D75B284}"/>
              </a:ext>
            </a:extLst>
          </p:cNvPr>
          <p:cNvSpPr>
            <a:spLocks noGrp="1"/>
          </p:cNvSpPr>
          <p:nvPr>
            <p:ph type="title"/>
          </p:nvPr>
        </p:nvSpPr>
        <p:spPr>
          <a:solidFill>
            <a:schemeClr val="accent3">
              <a:lumMod val="20000"/>
              <a:lumOff val="80000"/>
            </a:schemeClr>
          </a:solidFill>
        </p:spPr>
        <p:txBody>
          <a:bodyPr/>
          <a:lstStyle/>
          <a:p>
            <a:pPr eaLnBrk="1" hangingPunct="1">
              <a:defRPr/>
            </a:pPr>
            <a:r>
              <a:rPr lang="en-US" dirty="0">
                <a:cs typeface="+mj-cs"/>
              </a:rPr>
              <a:t>Agenda</a:t>
            </a:r>
            <a:r>
              <a:rPr lang="mr-IN" dirty="0">
                <a:cs typeface="+mj-cs"/>
              </a:rPr>
              <a:t>–</a:t>
            </a:r>
            <a:r>
              <a:rPr lang="en-US" dirty="0">
                <a:cs typeface="+mj-cs"/>
              </a:rPr>
              <a:t> November 2</a:t>
            </a:r>
          </a:p>
        </p:txBody>
      </p:sp>
      <p:sp>
        <p:nvSpPr>
          <p:cNvPr id="15362" name="Content Placeholder 10">
            <a:extLst>
              <a:ext uri="{FF2B5EF4-FFF2-40B4-BE49-F238E27FC236}">
                <a16:creationId xmlns:a16="http://schemas.microsoft.com/office/drawing/2014/main" id="{0ED544F6-222C-A740-907D-B9EE7369F2BE}"/>
              </a:ext>
            </a:extLst>
          </p:cNvPr>
          <p:cNvSpPr>
            <a:spLocks noGrp="1"/>
          </p:cNvSpPr>
          <p:nvPr>
            <p:ph sz="half" idx="1"/>
          </p:nvPr>
        </p:nvSpPr>
        <p:spPr>
          <a:xfrm>
            <a:off x="457200" y="1600200"/>
            <a:ext cx="3657600" cy="4876800"/>
          </a:xfrm>
        </p:spPr>
        <p:txBody>
          <a:bodyPr/>
          <a:lstStyle/>
          <a:p>
            <a:pPr marL="0" indent="0">
              <a:buFont typeface="Arial" charset="0"/>
              <a:buNone/>
              <a:defRPr/>
            </a:pPr>
            <a:r>
              <a:rPr lang="en-US" altLang="en-US" sz="2000" dirty="0">
                <a:ea typeface="ＭＳ Ｐゴシック" charset="-128"/>
              </a:rPr>
              <a:t>8:30 am- 5:00 pm </a:t>
            </a:r>
          </a:p>
          <a:p>
            <a:pPr>
              <a:buFont typeface="Arial" charset="0"/>
              <a:buChar char="•"/>
              <a:defRPr/>
            </a:pPr>
            <a:r>
              <a:rPr lang="en-US" sz="1800" dirty="0"/>
              <a:t>Welcome and Introductions – Tracie </a:t>
            </a:r>
            <a:endParaRPr lang="en-US" sz="1600" dirty="0"/>
          </a:p>
          <a:p>
            <a:pPr lvl="1">
              <a:buFont typeface="Arial" charset="0"/>
              <a:buChar char="–"/>
              <a:defRPr/>
            </a:pPr>
            <a:r>
              <a:rPr lang="en-US" sz="1600" dirty="0"/>
              <a:t>Chris Norton, Director of the </a:t>
            </a:r>
            <a:r>
              <a:rPr lang="en-US" sz="1600" dirty="0" err="1"/>
              <a:t>Geneseo</a:t>
            </a:r>
            <a:r>
              <a:rPr lang="en-US" sz="1600" dirty="0"/>
              <a:t> Migrant Center—Bob Lynch</a:t>
            </a:r>
            <a:endParaRPr lang="en-US" sz="1400" dirty="0"/>
          </a:p>
          <a:p>
            <a:pPr>
              <a:buFont typeface="Arial" charset="0"/>
              <a:buChar char="•"/>
              <a:defRPr/>
            </a:pPr>
            <a:r>
              <a:rPr lang="en-US" sz="1800" dirty="0"/>
              <a:t>Welcome to Pennsylvania and Overview of PA MEP	</a:t>
            </a:r>
            <a:endParaRPr lang="en-US" sz="1600" dirty="0"/>
          </a:p>
          <a:p>
            <a:pPr>
              <a:buFont typeface="Arial" charset="0"/>
              <a:buChar char="•"/>
              <a:defRPr/>
            </a:pPr>
            <a:r>
              <a:rPr lang="en-US" sz="1800" dirty="0"/>
              <a:t>TST Agenda Review </a:t>
            </a:r>
            <a:endParaRPr lang="en-US" sz="1600" dirty="0"/>
          </a:p>
          <a:p>
            <a:pPr>
              <a:buFont typeface="Arial" charset="0"/>
              <a:buChar char="•"/>
              <a:defRPr/>
            </a:pPr>
            <a:r>
              <a:rPr lang="en-US" sz="1800" dirty="0"/>
              <a:t>Discussion of SST Meeting Preparation/Expectations</a:t>
            </a:r>
            <a:endParaRPr lang="en-US" sz="1600" dirty="0"/>
          </a:p>
          <a:p>
            <a:pPr>
              <a:buFont typeface="Arial" charset="0"/>
              <a:buChar char="•"/>
              <a:defRPr/>
            </a:pPr>
            <a:r>
              <a:rPr lang="en-US" sz="1800" dirty="0"/>
              <a:t>Updates from GOSOSY – Tracie Kalic and Others	</a:t>
            </a:r>
            <a:endParaRPr lang="en-US" sz="1600" dirty="0"/>
          </a:p>
          <a:p>
            <a:pPr lvl="1">
              <a:buFont typeface="Arial" charset="0"/>
              <a:buChar char="–"/>
              <a:defRPr/>
            </a:pPr>
            <a:r>
              <a:rPr lang="en-US" sz="1600" dirty="0"/>
              <a:t>GOSOSY website and Google Analytics</a:t>
            </a:r>
            <a:endParaRPr lang="en-US" sz="1400" dirty="0"/>
          </a:p>
          <a:p>
            <a:pPr marL="0" indent="0">
              <a:buFont typeface="Arial" charset="0"/>
              <a:buNone/>
              <a:defRPr/>
            </a:pPr>
            <a:endParaRPr lang="en-US" altLang="en-US" sz="2000" dirty="0">
              <a:ea typeface="ＭＳ Ｐゴシック" charset="-128"/>
            </a:endParaRPr>
          </a:p>
          <a:p>
            <a:pPr marL="0" indent="0">
              <a:buFont typeface="Arial" charset="0"/>
              <a:buNone/>
              <a:defRPr/>
            </a:pPr>
            <a:endParaRPr lang="en-US" altLang="en-US" sz="1400" dirty="0">
              <a:ea typeface="ＭＳ Ｐゴシック" charset="-128"/>
            </a:endParaRPr>
          </a:p>
        </p:txBody>
      </p:sp>
      <p:sp>
        <p:nvSpPr>
          <p:cNvPr id="16387" name="Content Placeholder 1">
            <a:extLst>
              <a:ext uri="{FF2B5EF4-FFF2-40B4-BE49-F238E27FC236}">
                <a16:creationId xmlns:a16="http://schemas.microsoft.com/office/drawing/2014/main" id="{5B0CBEAC-1BDA-7C4B-8B6A-71CD814F96F7}"/>
              </a:ext>
            </a:extLst>
          </p:cNvPr>
          <p:cNvSpPr>
            <a:spLocks noGrp="1"/>
          </p:cNvSpPr>
          <p:nvPr>
            <p:ph sz="half" idx="2"/>
          </p:nvPr>
        </p:nvSpPr>
        <p:spPr>
          <a:xfrm>
            <a:off x="4267200" y="1600200"/>
            <a:ext cx="4419600" cy="4525963"/>
          </a:xfrm>
        </p:spPr>
        <p:txBody>
          <a:bodyPr/>
          <a:lstStyle/>
          <a:p>
            <a:pPr lvl="1"/>
            <a:r>
              <a:rPr lang="en-US" altLang="en-US" sz="1600">
                <a:ea typeface="ＭＳ Ｐゴシック" panose="020B0600070205080204" pitchFamily="34" charset="-128"/>
              </a:rPr>
              <a:t>GOSOSY Monitoring</a:t>
            </a:r>
            <a:endParaRPr lang="en-US" altLang="en-US" sz="1400">
              <a:ea typeface="ＭＳ Ｐゴシック" panose="020B0600070205080204" pitchFamily="34" charset="-128"/>
            </a:endParaRPr>
          </a:p>
          <a:p>
            <a:pPr lvl="1"/>
            <a:r>
              <a:rPr lang="en-US" altLang="en-US" sz="1600">
                <a:ea typeface="ＭＳ Ｐゴシック" panose="020B0600070205080204" pitchFamily="34" charset="-128"/>
              </a:rPr>
              <a:t>Overview of performance measures</a:t>
            </a:r>
            <a:endParaRPr lang="en-US" altLang="en-US" sz="1400">
              <a:ea typeface="ＭＳ Ｐゴシック" panose="020B0600070205080204" pitchFamily="34" charset="-128"/>
            </a:endParaRPr>
          </a:p>
          <a:p>
            <a:pPr lvl="1"/>
            <a:r>
              <a:rPr lang="en-US" altLang="en-US" sz="1600">
                <a:ea typeface="ＭＳ Ｐゴシック" panose="020B0600070205080204" pitchFamily="34" charset="-128"/>
              </a:rPr>
              <a:t>GOSOSY Pilot Feedback</a:t>
            </a:r>
          </a:p>
          <a:p>
            <a:pPr lvl="1"/>
            <a:r>
              <a:rPr lang="en-US" altLang="en-US" sz="1600">
                <a:ea typeface="ＭＳ Ｐゴシック" panose="020B0600070205080204" pitchFamily="34" charset="-128"/>
              </a:rPr>
              <a:t>Review Year 2 FII</a:t>
            </a:r>
          </a:p>
          <a:p>
            <a:r>
              <a:rPr lang="en-US" altLang="en-US" sz="1800">
                <a:ea typeface="ＭＳ Ｐゴシック" panose="020B0600070205080204" pitchFamily="34" charset="-128"/>
              </a:rPr>
              <a:t>Discussion of Instructional Materials—Bob Lynch and Brenda Pessin</a:t>
            </a:r>
            <a:endParaRPr lang="en-US" altLang="en-US" sz="1600">
              <a:ea typeface="ＭＳ Ｐゴシック" panose="020B0600070205080204" pitchFamily="34" charset="-128"/>
            </a:endParaRPr>
          </a:p>
          <a:p>
            <a:pPr lvl="1"/>
            <a:r>
              <a:rPr lang="en-US" altLang="en-US" sz="1600">
                <a:ea typeface="ＭＳ Ｐゴシック" panose="020B0600070205080204" pitchFamily="34" charset="-128"/>
              </a:rPr>
              <a:t>Career Awareness</a:t>
            </a:r>
            <a:endParaRPr lang="en-US" altLang="en-US" sz="1400">
              <a:ea typeface="ＭＳ Ｐゴシック" panose="020B0600070205080204" pitchFamily="34" charset="-128"/>
            </a:endParaRPr>
          </a:p>
          <a:p>
            <a:pPr lvl="1"/>
            <a:r>
              <a:rPr lang="en-US" altLang="en-US" sz="1600">
                <a:ea typeface="ＭＳ Ｐゴシック" panose="020B0600070205080204" pitchFamily="34" charset="-128"/>
              </a:rPr>
              <a:t>Mental Health Lessons</a:t>
            </a:r>
            <a:endParaRPr lang="en-US" altLang="en-US" sz="1400">
              <a:ea typeface="ＭＳ Ｐゴシック" panose="020B0600070205080204" pitchFamily="34" charset="-128"/>
            </a:endParaRPr>
          </a:p>
          <a:p>
            <a:pPr lvl="1"/>
            <a:r>
              <a:rPr lang="en-US" altLang="en-US" sz="1600">
                <a:ea typeface="ＭＳ Ｐゴシック" panose="020B0600070205080204" pitchFamily="34" charset="-128"/>
              </a:rPr>
              <a:t>Living in America</a:t>
            </a:r>
            <a:endParaRPr lang="en-US" altLang="en-US" sz="1400">
              <a:ea typeface="ＭＳ Ｐゴシック" panose="020B0600070205080204" pitchFamily="34" charset="-128"/>
            </a:endParaRPr>
          </a:p>
          <a:p>
            <a:r>
              <a:rPr lang="en-US" altLang="en-US" sz="1800">
                <a:ea typeface="ＭＳ Ｐゴシック" panose="020B0600070205080204" pitchFamily="34" charset="-128"/>
              </a:rPr>
              <a:t>ID&amp;R Discussion and Feedback—Jessica Castaneda and Jennifer Almeda</a:t>
            </a:r>
            <a:endParaRPr lang="en-US" altLang="en-US" sz="1600">
              <a:ea typeface="ＭＳ Ｐゴシック" panose="020B0600070205080204" pitchFamily="34" charset="-128"/>
            </a:endParaRPr>
          </a:p>
          <a:p>
            <a:r>
              <a:rPr lang="en-US" altLang="en-US" sz="1800">
                <a:ea typeface="ＭＳ Ｐゴシック" panose="020B0600070205080204" pitchFamily="34" charset="-128"/>
              </a:rPr>
              <a:t>Lunch on your own</a:t>
            </a:r>
          </a:p>
          <a:p>
            <a:r>
              <a:rPr lang="en-US" altLang="en-US" sz="1800">
                <a:ea typeface="ＭＳ Ｐゴシック" panose="020B0600070205080204" pitchFamily="34" charset="-128"/>
              </a:rPr>
              <a:t>Expectations of Work Groups and Assignments</a:t>
            </a:r>
            <a:endParaRPr lang="en-US" altLang="en-US" sz="1600">
              <a:ea typeface="ＭＳ Ｐゴシック" panose="020B0600070205080204" pitchFamily="34" charset="-128"/>
            </a:endParaRPr>
          </a:p>
          <a:p>
            <a:r>
              <a:rPr lang="en-US" altLang="en-US" sz="1800">
                <a:ea typeface="ＭＳ Ｐゴシック" panose="020B0600070205080204" pitchFamily="34" charset="-128"/>
              </a:rPr>
              <a:t>Tasks outlined and Work Group time </a:t>
            </a:r>
            <a:endParaRPr lang="en-US" altLang="en-US" sz="1600">
              <a:ea typeface="ＭＳ Ｐゴシック" panose="020B0600070205080204" pitchFamily="34" charset="-128"/>
            </a:endParaRPr>
          </a:p>
          <a:p>
            <a:endParaRPr lang="en-US" altLang="en-US" sz="1800">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93827B55-F3BB-2843-9381-B818E6904A6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A6BA95C0-2241-5049-AD6A-15914A944BFE}"/>
              </a:ext>
            </a:extLst>
          </p:cNvPr>
          <p:cNvSpPr txBox="1"/>
          <p:nvPr/>
        </p:nvSpPr>
        <p:spPr>
          <a:xfrm>
            <a:off x="457200" y="61722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6390" name="Picture 9">
            <a:extLst>
              <a:ext uri="{FF2B5EF4-FFF2-40B4-BE49-F238E27FC236}">
                <a16:creationId xmlns:a16="http://schemas.microsoft.com/office/drawing/2014/main" id="{60B64293-F983-D242-8DCC-539E77596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9CDA46D-A4C7-D94D-866D-E5A323B0737E}"/>
              </a:ext>
            </a:extLst>
          </p:cNvPr>
          <p:cNvSpPr>
            <a:spLocks noGrp="1"/>
          </p:cNvSpPr>
          <p:nvPr>
            <p:ph type="title"/>
          </p:nvPr>
        </p:nvSpPr>
        <p:spPr/>
        <p:txBody>
          <a:bodyPr/>
          <a:lstStyle/>
          <a:p>
            <a:r>
              <a:rPr lang="en-US" altLang="en-US">
                <a:ea typeface="ＭＳ Ｐゴシック" panose="020B0600070205080204" pitchFamily="34" charset="-128"/>
              </a:rPr>
              <a:t>What is a collaboration?</a:t>
            </a:r>
          </a:p>
        </p:txBody>
      </p:sp>
      <p:sp>
        <p:nvSpPr>
          <p:cNvPr id="3" name="Content Placeholder 2">
            <a:extLst>
              <a:ext uri="{FF2B5EF4-FFF2-40B4-BE49-F238E27FC236}">
                <a16:creationId xmlns:a16="http://schemas.microsoft.com/office/drawing/2014/main" id="{2F2C3214-EAA6-A84E-BE22-9E44F06BD2EB}"/>
              </a:ext>
            </a:extLst>
          </p:cNvPr>
          <p:cNvSpPr>
            <a:spLocks noGrp="1"/>
          </p:cNvSpPr>
          <p:nvPr>
            <p:ph idx="1"/>
          </p:nvPr>
        </p:nvSpPr>
        <p:spPr>
          <a:xfrm>
            <a:off x="457200" y="1295400"/>
            <a:ext cx="8229600" cy="5410200"/>
          </a:xfrm>
        </p:spPr>
        <p:txBody>
          <a:bodyPr>
            <a:normAutofit fontScale="92500" lnSpcReduction="10000"/>
          </a:bodyPr>
          <a:lstStyle/>
          <a:p>
            <a:pPr>
              <a:buFont typeface="Arial" charset="0"/>
              <a:buChar char="•"/>
              <a:defRPr/>
            </a:pPr>
            <a:endParaRPr lang="en-US" dirty="0"/>
          </a:p>
          <a:p>
            <a:pPr>
              <a:buFont typeface="Arial" charset="0"/>
              <a:buChar char="•"/>
              <a:defRPr/>
            </a:pPr>
            <a:r>
              <a:rPr lang="en-US" dirty="0"/>
              <a:t>Collaborations include </a:t>
            </a:r>
          </a:p>
          <a:p>
            <a:pPr lvl="1">
              <a:buFont typeface="Arial" charset="0"/>
              <a:buChar char="–"/>
              <a:defRPr/>
            </a:pPr>
            <a:r>
              <a:rPr lang="en-US" dirty="0"/>
              <a:t>memorandums of understanding (MOUs) for data or resource sharing</a:t>
            </a:r>
          </a:p>
          <a:p>
            <a:pPr lvl="1">
              <a:buFont typeface="Arial" charset="0"/>
              <a:buChar char="–"/>
              <a:defRPr/>
            </a:pPr>
            <a:r>
              <a:rPr lang="en-US" dirty="0"/>
              <a:t>presentations at joint meetings</a:t>
            </a:r>
          </a:p>
          <a:p>
            <a:pPr lvl="1">
              <a:buFont typeface="Arial" charset="0"/>
              <a:buChar char="–"/>
              <a:defRPr/>
            </a:pPr>
            <a:r>
              <a:rPr lang="en-US" dirty="0"/>
              <a:t>guest speakers</a:t>
            </a:r>
          </a:p>
          <a:p>
            <a:pPr lvl="1">
              <a:buFont typeface="Arial" charset="0"/>
              <a:buChar char="–"/>
              <a:defRPr/>
            </a:pPr>
            <a:r>
              <a:rPr lang="en-US" dirty="0"/>
              <a:t>collaborative workgroups</a:t>
            </a:r>
          </a:p>
          <a:p>
            <a:pPr lvl="1">
              <a:buFont typeface="Arial" charset="0"/>
              <a:buChar char="–"/>
              <a:defRPr/>
            </a:pPr>
            <a:r>
              <a:rPr lang="en-US" dirty="0"/>
              <a:t>representation in CNA/SDP/Evaluation meetings</a:t>
            </a:r>
          </a:p>
          <a:p>
            <a:pPr lvl="1">
              <a:buFont typeface="Arial" charset="0"/>
              <a:buChar char="–"/>
              <a:defRPr/>
            </a:pPr>
            <a:r>
              <a:rPr lang="en-US" dirty="0"/>
              <a:t> participation in one of the other Consortium Incentive Grants (CIGs) or use of products from another CIG</a:t>
            </a:r>
          </a:p>
          <a:p>
            <a:pPr lvl="1">
              <a:buFont typeface="Arial" charset="0"/>
              <a:buChar char="–"/>
              <a:defRPr/>
            </a:pPr>
            <a:r>
              <a:rPr lang="en-US" dirty="0"/>
              <a:t>other substantial collaboration efforts</a:t>
            </a:r>
          </a:p>
          <a:p>
            <a:pPr>
              <a:buFont typeface="Arial" charset="0"/>
              <a:buChar char="•"/>
              <a:defRPr/>
            </a:pPr>
            <a:endParaRPr lang="en-US" dirty="0"/>
          </a:p>
        </p:txBody>
      </p:sp>
      <p:pic>
        <p:nvPicPr>
          <p:cNvPr id="40963" name="Picture 2" descr="C:\Users\Marty-META\AppData\Local\Microsoft\Windows\Temporary Internet Files\Content.IE5\9I5P2PGU\reading_1[1].png">
            <a:extLst>
              <a:ext uri="{FF2B5EF4-FFF2-40B4-BE49-F238E27FC236}">
                <a16:creationId xmlns:a16="http://schemas.microsoft.com/office/drawing/2014/main" id="{69DC802C-39BE-2745-B56D-1C6C43B35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9">
            <a:extLst>
              <a:ext uri="{FF2B5EF4-FFF2-40B4-BE49-F238E27FC236}">
                <a16:creationId xmlns:a16="http://schemas.microsoft.com/office/drawing/2014/main" id="{DBDE7D60-51C3-684C-867A-0C4BD3D64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1E35F7A-E8EF-6942-94DB-A09AC98DA2F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115AD415-F391-6A4E-8B4D-1C2C6125D6A0}"/>
              </a:ext>
            </a:extLst>
          </p:cNvPr>
          <p:cNvSpPr>
            <a:spLocks noGrp="1"/>
          </p:cNvSpPr>
          <p:nvPr>
            <p:ph type="title"/>
          </p:nvPr>
        </p:nvSpPr>
        <p:spPr/>
        <p:txBody>
          <a:bodyPr/>
          <a:lstStyle/>
          <a:p>
            <a:r>
              <a:rPr lang="en-US" altLang="en-US">
                <a:ea typeface="ＭＳ Ｐゴシック" panose="020B0600070205080204" pitchFamily="34" charset="-128"/>
              </a:rPr>
              <a:t>Data Collection</a:t>
            </a:r>
          </a:p>
        </p:txBody>
      </p:sp>
      <p:pic>
        <p:nvPicPr>
          <p:cNvPr id="41986" name="Picture 2" descr="C:\Users\Marty-META\AppData\Local\Microsoft\Windows\Temporary Internet Files\Content.IE5\6G5N2PCK\Notepad_icon.svg[1].png">
            <a:extLst>
              <a:ext uri="{FF2B5EF4-FFF2-40B4-BE49-F238E27FC236}">
                <a16:creationId xmlns:a16="http://schemas.microsoft.com/office/drawing/2014/main" id="{400710A2-1052-1340-AC4F-9B4C74309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0161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2">
            <a:extLst>
              <a:ext uri="{FF2B5EF4-FFF2-40B4-BE49-F238E27FC236}">
                <a16:creationId xmlns:a16="http://schemas.microsoft.com/office/drawing/2014/main" id="{3BBC8289-839E-F947-A3FC-FADC03A34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779" t="12257" r="24406" b="4480"/>
          <a:stretch>
            <a:fillRect/>
          </a:stretch>
        </p:blipFill>
        <p:spPr bwMode="auto">
          <a:xfrm>
            <a:off x="1952625" y="1600200"/>
            <a:ext cx="5522913" cy="48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a:extLst>
              <a:ext uri="{FF2B5EF4-FFF2-40B4-BE49-F238E27FC236}">
                <a16:creationId xmlns:a16="http://schemas.microsoft.com/office/drawing/2014/main" id="{86B585DB-AAB3-7A48-BC7A-77F8DB762217}"/>
              </a:ext>
            </a:extLst>
          </p:cNvPr>
          <p:cNvSpPr/>
          <p:nvPr/>
        </p:nvSpPr>
        <p:spPr>
          <a:xfrm>
            <a:off x="941388" y="2514600"/>
            <a:ext cx="7543800" cy="2819400"/>
          </a:xfrm>
          <a:prstGeom prst="ellipse">
            <a:avLst/>
          </a:prstGeom>
          <a:noFill/>
          <a:ln w="76200"/>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pic>
        <p:nvPicPr>
          <p:cNvPr id="41989" name="Picture 9">
            <a:extLst>
              <a:ext uri="{FF2B5EF4-FFF2-40B4-BE49-F238E27FC236}">
                <a16:creationId xmlns:a16="http://schemas.microsoft.com/office/drawing/2014/main" id="{8657B0F6-D04F-3648-8784-27C8FB474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503D59E-F5A7-FD47-989E-8F031481E0E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A38E-5FDC-834B-A089-9915CFA60650}"/>
              </a:ext>
            </a:extLst>
          </p:cNvPr>
          <p:cNvSpPr>
            <a:spLocks noGrp="1"/>
          </p:cNvSpPr>
          <p:nvPr>
            <p:ph type="title"/>
          </p:nvPr>
        </p:nvSpPr>
        <p:spPr/>
        <p:txBody>
          <a:bodyPr>
            <a:normAutofit fontScale="90000"/>
          </a:bodyPr>
          <a:lstStyle/>
          <a:p>
            <a:pPr>
              <a:defRPr/>
            </a:pPr>
            <a:r>
              <a:rPr lang="en-US" dirty="0"/>
              <a:t>	Performance Measures for </a:t>
            </a:r>
            <a:br>
              <a:rPr lang="en-US" dirty="0"/>
            </a:br>
            <a:r>
              <a:rPr lang="en-US" dirty="0"/>
              <a:t>Years 2 &amp; 3</a:t>
            </a:r>
          </a:p>
        </p:txBody>
      </p:sp>
      <p:sp>
        <p:nvSpPr>
          <p:cNvPr id="43010" name="Content Placeholder 2">
            <a:extLst>
              <a:ext uri="{FF2B5EF4-FFF2-40B4-BE49-F238E27FC236}">
                <a16:creationId xmlns:a16="http://schemas.microsoft.com/office/drawing/2014/main" id="{D874D159-BDD4-564A-A93E-88D2B3767032}"/>
              </a:ext>
            </a:extLst>
          </p:cNvPr>
          <p:cNvSpPr>
            <a:spLocks noGrp="1"/>
          </p:cNvSpPr>
          <p:nvPr>
            <p:ph idx="1"/>
          </p:nvPr>
        </p:nvSpPr>
        <p:spPr/>
        <p:txBody>
          <a:bodyPr/>
          <a:lstStyle/>
          <a:p>
            <a:r>
              <a:rPr lang="en-US" altLang="en-US">
                <a:ea typeface="ＭＳ Ｐゴシック" panose="020B0600070205080204" pitchFamily="34" charset="-128"/>
              </a:rPr>
              <a:t>All states will report on the following performance measures in Years 2 and 3 for the Annual Performance Reports (APR)</a:t>
            </a:r>
          </a:p>
          <a:p>
            <a:r>
              <a:rPr lang="en-US" altLang="en-US">
                <a:ea typeface="ＭＳ Ｐゴシック" panose="020B0600070205080204" pitchFamily="34" charset="-128"/>
              </a:rPr>
              <a:t>Some states piloted materials in Year 1 and results will be reported for use by the TST and SST</a:t>
            </a:r>
          </a:p>
        </p:txBody>
      </p:sp>
      <p:pic>
        <p:nvPicPr>
          <p:cNvPr id="43011" name="Picture 2" descr="C:\Users\Marty-META\AppData\Local\Microsoft\Windows\Temporary Internet Files\Content.IE5\I73HR6QI\target-1[1].png">
            <a:extLst>
              <a:ext uri="{FF2B5EF4-FFF2-40B4-BE49-F238E27FC236}">
                <a16:creationId xmlns:a16="http://schemas.microsoft.com/office/drawing/2014/main" id="{7E315171-C389-F943-8DC7-F37DC83FB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613" y="4495800"/>
            <a:ext cx="1246187"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9">
            <a:extLst>
              <a:ext uri="{FF2B5EF4-FFF2-40B4-BE49-F238E27FC236}">
                <a16:creationId xmlns:a16="http://schemas.microsoft.com/office/drawing/2014/main" id="{6CF388AB-5418-1042-AEFF-444850296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7277CCD0-5550-A64E-9740-26E64204C7E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D894A1A-337C-374E-B5CE-323ACC36A3E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8600E1DE-43FF-744B-BD08-A14A816C2531}"/>
              </a:ext>
            </a:extLst>
          </p:cNvPr>
          <p:cNvSpPr>
            <a:spLocks noGrp="1"/>
          </p:cNvSpPr>
          <p:nvPr>
            <p:ph type="title"/>
          </p:nvPr>
        </p:nvSpPr>
        <p:spPr/>
        <p:txBody>
          <a:bodyPr/>
          <a:lstStyle/>
          <a:p>
            <a:r>
              <a:rPr lang="en-US" altLang="en-US">
                <a:ea typeface="ＭＳ Ｐゴシック" panose="020B0600070205080204" pitchFamily="34" charset="-128"/>
              </a:rPr>
              <a:t>Performance Measure 1.2</a:t>
            </a:r>
          </a:p>
        </p:txBody>
      </p:sp>
      <p:sp>
        <p:nvSpPr>
          <p:cNvPr id="44034" name="Content Placeholder 2">
            <a:extLst>
              <a:ext uri="{FF2B5EF4-FFF2-40B4-BE49-F238E27FC236}">
                <a16:creationId xmlns:a16="http://schemas.microsoft.com/office/drawing/2014/main" id="{C0B4017A-0ABD-1541-AD51-ECC0E9B66EE3}"/>
              </a:ext>
            </a:extLst>
          </p:cNvPr>
          <p:cNvSpPr>
            <a:spLocks noGrp="1"/>
          </p:cNvSpPr>
          <p:nvPr>
            <p:ph idx="1"/>
          </p:nvPr>
        </p:nvSpPr>
        <p:spPr/>
        <p:txBody>
          <a:bodyPr/>
          <a:lstStyle/>
          <a:p>
            <a:r>
              <a:rPr lang="en-US" altLang="en-US" i="1">
                <a:ea typeface="ＭＳ Ｐゴシック" panose="020B0600070205080204" pitchFamily="34" charset="-128"/>
              </a:rPr>
              <a:t>By 9/30/17 and again by 9/30/18, 75% of </a:t>
            </a:r>
            <a:r>
              <a:rPr lang="en-US" altLang="en-US" b="1" i="1">
                <a:ea typeface="ＭＳ Ｐゴシック" panose="020B0600070205080204" pitchFamily="34" charset="-128"/>
              </a:rPr>
              <a:t>OSY</a:t>
            </a:r>
            <a:r>
              <a:rPr lang="en-US" altLang="en-US" i="1">
                <a:ea typeface="ＭＳ Ｐゴシック" panose="020B0600070205080204" pitchFamily="34" charset="-128"/>
              </a:rPr>
              <a:t> with a Learning Plan will attain 50% of the needs-based learning/ achievement objectives. </a:t>
            </a:r>
            <a:endParaRPr lang="en-US" altLang="en-US">
              <a:ea typeface="ＭＳ Ｐゴシック" panose="020B0600070205080204" pitchFamily="34" charset="-128"/>
            </a:endParaRPr>
          </a:p>
        </p:txBody>
      </p:sp>
      <p:pic>
        <p:nvPicPr>
          <p:cNvPr id="44035" name="Picture 2" descr="C:\Users\Marty-META\AppData\Local\Microsoft\Windows\Temporary Internet Files\Content.IE5\I73HR6QI\target-1[1].png">
            <a:extLst>
              <a:ext uri="{FF2B5EF4-FFF2-40B4-BE49-F238E27FC236}">
                <a16:creationId xmlns:a16="http://schemas.microsoft.com/office/drawing/2014/main" id="{5A1AAA1D-E1ED-3C48-A508-8C07FA6C9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9">
            <a:extLst>
              <a:ext uri="{FF2B5EF4-FFF2-40B4-BE49-F238E27FC236}">
                <a16:creationId xmlns:a16="http://schemas.microsoft.com/office/drawing/2014/main" id="{9A079919-8FF1-5B45-A6C1-1D1572E60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F5ABD4E-82E2-924D-A70B-10FD2EDF54B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193470F6-B9D1-EC48-8D4C-E52C40C8EAC8}"/>
              </a:ext>
            </a:extLst>
          </p:cNvPr>
          <p:cNvSpPr>
            <a:spLocks noGrp="1"/>
          </p:cNvSpPr>
          <p:nvPr>
            <p:ph type="title"/>
          </p:nvPr>
        </p:nvSpPr>
        <p:spPr/>
        <p:txBody>
          <a:bodyPr/>
          <a:lstStyle/>
          <a:p>
            <a:r>
              <a:rPr lang="en-US" altLang="en-US">
                <a:ea typeface="ＭＳ Ｐゴシック" panose="020B0600070205080204" pitchFamily="34" charset="-128"/>
              </a:rPr>
              <a:t>Timeline</a:t>
            </a:r>
          </a:p>
        </p:txBody>
      </p:sp>
      <p:sp>
        <p:nvSpPr>
          <p:cNvPr id="3" name="Content Placeholder 2">
            <a:extLst>
              <a:ext uri="{FF2B5EF4-FFF2-40B4-BE49-F238E27FC236}">
                <a16:creationId xmlns:a16="http://schemas.microsoft.com/office/drawing/2014/main" id="{A6960A2D-F67E-CB4C-8210-71C0A1E7075B}"/>
              </a:ext>
            </a:extLst>
          </p:cNvPr>
          <p:cNvSpPr>
            <a:spLocks noGrp="1"/>
          </p:cNvSpPr>
          <p:nvPr>
            <p:ph idx="1"/>
          </p:nvPr>
        </p:nvSpPr>
        <p:spPr/>
        <p:txBody>
          <a:bodyPr>
            <a:normAutofit lnSpcReduction="10000"/>
          </a:bodyPr>
          <a:lstStyle/>
          <a:p>
            <a:pPr>
              <a:buFont typeface="Arial" charset="0"/>
              <a:buChar char="•"/>
              <a:defRPr/>
            </a:pPr>
            <a:r>
              <a:rPr lang="en-US" dirty="0"/>
              <a:t>The TST developed an initial Learning Plan by 5/15/16. </a:t>
            </a:r>
          </a:p>
          <a:p>
            <a:pPr>
              <a:buFont typeface="Arial" charset="0"/>
              <a:buChar char="•"/>
              <a:defRPr/>
            </a:pPr>
            <a:r>
              <a:rPr lang="en-US" dirty="0"/>
              <a:t>Select consortium states piloted the Learning Plans by 9/30/16 and provided feedback to the TST. </a:t>
            </a:r>
          </a:p>
          <a:p>
            <a:pPr>
              <a:buFont typeface="Arial" charset="0"/>
              <a:buChar char="•"/>
              <a:defRPr/>
            </a:pPr>
            <a:r>
              <a:rPr lang="en-US" dirty="0"/>
              <a:t>States will adopt the Learning Plan, and by 9/30/17, results will be reported for inclusion in the Year 2 Annual Performance Report (APR).</a:t>
            </a:r>
          </a:p>
          <a:p>
            <a:pPr>
              <a:buFont typeface="Arial" charset="0"/>
              <a:buChar char="•"/>
              <a:defRPr/>
            </a:pPr>
            <a:endParaRPr lang="en-US" dirty="0"/>
          </a:p>
        </p:txBody>
      </p:sp>
      <p:pic>
        <p:nvPicPr>
          <p:cNvPr id="45059" name="Picture 3" descr="C:\Users\Marty-META\AppData\Local\Microsoft\Windows\Temporary Internet Files\Content.IE5\65YUTHKD\472px-Additional_time.svg[1].png">
            <a:extLst>
              <a:ext uri="{FF2B5EF4-FFF2-40B4-BE49-F238E27FC236}">
                <a16:creationId xmlns:a16="http://schemas.microsoft.com/office/drawing/2014/main" id="{3B1EBE99-E040-4047-8B2B-CFF541AE7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9">
            <a:extLst>
              <a:ext uri="{FF2B5EF4-FFF2-40B4-BE49-F238E27FC236}">
                <a16:creationId xmlns:a16="http://schemas.microsoft.com/office/drawing/2014/main" id="{38371381-B6E5-3247-9889-C2D7FABB9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89B6C61-6488-3746-B1C9-216429DA72F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3AAFCE8A-E1FF-C74F-BAB9-D2D7C9DFB145}"/>
              </a:ext>
            </a:extLst>
          </p:cNvPr>
          <p:cNvSpPr>
            <a:spLocks noGrp="1"/>
          </p:cNvSpPr>
          <p:nvPr>
            <p:ph type="title"/>
          </p:nvPr>
        </p:nvSpPr>
        <p:spPr/>
        <p:txBody>
          <a:bodyPr/>
          <a:lstStyle/>
          <a:p>
            <a:r>
              <a:rPr lang="en-US" altLang="en-US">
                <a:ea typeface="ＭＳ Ｐゴシック" panose="020B0600070205080204" pitchFamily="34" charset="-128"/>
              </a:rPr>
              <a:t>Performance Measure 1.3</a:t>
            </a:r>
          </a:p>
        </p:txBody>
      </p:sp>
      <p:sp>
        <p:nvSpPr>
          <p:cNvPr id="46082" name="Content Placeholder 2">
            <a:extLst>
              <a:ext uri="{FF2B5EF4-FFF2-40B4-BE49-F238E27FC236}">
                <a16:creationId xmlns:a16="http://schemas.microsoft.com/office/drawing/2014/main" id="{321E21AE-02DD-1648-A894-08AEB11617DC}"/>
              </a:ext>
            </a:extLst>
          </p:cNvPr>
          <p:cNvSpPr>
            <a:spLocks noGrp="1"/>
          </p:cNvSpPr>
          <p:nvPr>
            <p:ph idx="1"/>
          </p:nvPr>
        </p:nvSpPr>
        <p:spPr/>
        <p:txBody>
          <a:bodyPr/>
          <a:lstStyle/>
          <a:p>
            <a:r>
              <a:rPr lang="en-US" altLang="en-US" i="1">
                <a:ea typeface="ＭＳ Ｐゴシック" panose="020B0600070205080204" pitchFamily="34" charset="-128"/>
              </a:rPr>
              <a:t>By 9/30/17 and again by 9/30/18, 54 </a:t>
            </a:r>
            <a:r>
              <a:rPr lang="en-US" altLang="en-US" b="1" i="1">
                <a:ea typeface="ＭＳ Ｐゴシック" panose="020B0600070205080204" pitchFamily="34" charset="-128"/>
              </a:rPr>
              <a:t>OSY</a:t>
            </a:r>
            <a:r>
              <a:rPr lang="en-US" altLang="en-US" i="1">
                <a:ea typeface="ＭＳ Ｐゴシック" panose="020B0600070205080204" pitchFamily="34" charset="-128"/>
              </a:rPr>
              <a:t> (average of 3 per state X 18 states) will attend goal-setting workshops (GSW) and attain an acceptable or above score on a GSW project-based activity rubric. </a:t>
            </a:r>
            <a:endParaRPr lang="en-US" altLang="en-US">
              <a:ea typeface="ＭＳ Ｐゴシック" panose="020B0600070205080204" pitchFamily="34" charset="-128"/>
            </a:endParaRPr>
          </a:p>
        </p:txBody>
      </p:sp>
      <p:pic>
        <p:nvPicPr>
          <p:cNvPr id="46083" name="Picture 2" descr="C:\Users\Marty-META\AppData\Local\Microsoft\Windows\Temporary Internet Files\Content.IE5\I73HR6QI\target-1[1].png">
            <a:extLst>
              <a:ext uri="{FF2B5EF4-FFF2-40B4-BE49-F238E27FC236}">
                <a16:creationId xmlns:a16="http://schemas.microsoft.com/office/drawing/2014/main" id="{2C8836AD-CBFA-7248-B8CE-66C454F4F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9">
            <a:extLst>
              <a:ext uri="{FF2B5EF4-FFF2-40B4-BE49-F238E27FC236}">
                <a16:creationId xmlns:a16="http://schemas.microsoft.com/office/drawing/2014/main" id="{1D00D63D-9309-3041-8823-816118A8F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1574CAE-E8EF-704B-854A-73D13EFD392B}"/>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2BD4FE1B-2C4B-424D-A78D-86061AFA7BBA}"/>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2D8D5D3-13CE-6642-947C-DE874E28A44C}"/>
              </a:ext>
            </a:extLst>
          </p:cNvPr>
          <p:cNvSpPr>
            <a:spLocks noGrp="1"/>
          </p:cNvSpPr>
          <p:nvPr>
            <p:ph type="title"/>
          </p:nvPr>
        </p:nvSpPr>
        <p:spPr/>
        <p:txBody>
          <a:bodyPr/>
          <a:lstStyle/>
          <a:p>
            <a:r>
              <a:rPr lang="en-US" altLang="en-US">
                <a:ea typeface="ＭＳ Ｐゴシック" panose="020B0600070205080204" pitchFamily="34" charset="-128"/>
              </a:rPr>
              <a:t>Timeline</a:t>
            </a:r>
          </a:p>
        </p:txBody>
      </p:sp>
      <p:sp>
        <p:nvSpPr>
          <p:cNvPr id="47106" name="Content Placeholder 2">
            <a:extLst>
              <a:ext uri="{FF2B5EF4-FFF2-40B4-BE49-F238E27FC236}">
                <a16:creationId xmlns:a16="http://schemas.microsoft.com/office/drawing/2014/main" id="{A96D7777-F784-B346-91BD-6C6E0BEB67A0}"/>
              </a:ext>
            </a:extLst>
          </p:cNvPr>
          <p:cNvSpPr>
            <a:spLocks noGrp="1"/>
          </p:cNvSpPr>
          <p:nvPr>
            <p:ph idx="1"/>
          </p:nvPr>
        </p:nvSpPr>
        <p:spPr/>
        <p:txBody>
          <a:bodyPr/>
          <a:lstStyle/>
          <a:p>
            <a:r>
              <a:rPr lang="en-US" altLang="en-US">
                <a:ea typeface="ＭＳ Ｐゴシック" panose="020B0600070205080204" pitchFamily="34" charset="-128"/>
              </a:rPr>
              <a:t>GSW activities and rubrics were developed by 6/15/16. </a:t>
            </a:r>
          </a:p>
          <a:p>
            <a:r>
              <a:rPr lang="en-US" altLang="en-US">
                <a:ea typeface="ＭＳ Ｐゴシック" panose="020B0600070205080204" pitchFamily="34" charset="-128"/>
              </a:rPr>
              <a:t>Select consortium states piloted GSW materials and implement GSWs by 9/30/16 </a:t>
            </a:r>
          </a:p>
          <a:p>
            <a:r>
              <a:rPr lang="en-US" altLang="en-US">
                <a:ea typeface="ＭＳ Ｐゴシック" panose="020B0600070205080204" pitchFamily="34" charset="-128"/>
              </a:rPr>
              <a:t>States will adopt activities, rubrics, and training models, and by 9/30/17, results will be reported for inclusion in the Year 2 APR.</a:t>
            </a:r>
          </a:p>
          <a:p>
            <a:endParaRPr lang="en-US" altLang="en-US">
              <a:ea typeface="ＭＳ Ｐゴシック" panose="020B0600070205080204" pitchFamily="34" charset="-128"/>
            </a:endParaRPr>
          </a:p>
        </p:txBody>
      </p:sp>
      <p:pic>
        <p:nvPicPr>
          <p:cNvPr id="47107" name="Picture 3" descr="C:\Users\Marty-META\AppData\Local\Microsoft\Windows\Temporary Internet Files\Content.IE5\65YUTHKD\472px-Additional_time.svg[1].png">
            <a:extLst>
              <a:ext uri="{FF2B5EF4-FFF2-40B4-BE49-F238E27FC236}">
                <a16:creationId xmlns:a16="http://schemas.microsoft.com/office/drawing/2014/main" id="{7375D07D-CAEF-C848-A569-2E3E97CA8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9">
            <a:extLst>
              <a:ext uri="{FF2B5EF4-FFF2-40B4-BE49-F238E27FC236}">
                <a16:creationId xmlns:a16="http://schemas.microsoft.com/office/drawing/2014/main" id="{EED2F3D2-EA55-124A-B61C-4BCF00160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9EC0EE9-C8FB-0441-B7FB-12D7FCC6A9C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D01D2602-D7B8-FC4A-A8C5-D6296DC31261}"/>
              </a:ext>
            </a:extLst>
          </p:cNvPr>
          <p:cNvSpPr txBox="1"/>
          <p:nvPr/>
        </p:nvSpPr>
        <p:spPr>
          <a:xfrm>
            <a:off x="457200" y="60198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6FBF947-D7D1-644E-8EF3-92DAD16E8E4E}"/>
              </a:ext>
            </a:extLst>
          </p:cNvPr>
          <p:cNvSpPr>
            <a:spLocks noGrp="1"/>
          </p:cNvSpPr>
          <p:nvPr>
            <p:ph type="title"/>
          </p:nvPr>
        </p:nvSpPr>
        <p:spPr/>
        <p:txBody>
          <a:bodyPr/>
          <a:lstStyle/>
          <a:p>
            <a:r>
              <a:rPr lang="en-US" altLang="en-US">
                <a:ea typeface="ＭＳ Ｐゴシック" panose="020B0600070205080204" pitchFamily="34" charset="-128"/>
              </a:rPr>
              <a:t>Performance Measure 2.3</a:t>
            </a:r>
          </a:p>
        </p:txBody>
      </p:sp>
      <p:sp>
        <p:nvSpPr>
          <p:cNvPr id="48130" name="Content Placeholder 2">
            <a:extLst>
              <a:ext uri="{FF2B5EF4-FFF2-40B4-BE49-F238E27FC236}">
                <a16:creationId xmlns:a16="http://schemas.microsoft.com/office/drawing/2014/main" id="{AF9E2533-6C16-D64E-92A6-9D59BB763AE3}"/>
              </a:ext>
            </a:extLst>
          </p:cNvPr>
          <p:cNvSpPr>
            <a:spLocks noGrp="1"/>
          </p:cNvSpPr>
          <p:nvPr>
            <p:ph idx="1"/>
          </p:nvPr>
        </p:nvSpPr>
        <p:spPr/>
        <p:txBody>
          <a:bodyPr/>
          <a:lstStyle/>
          <a:p>
            <a:r>
              <a:rPr lang="en-US" altLang="en-US" i="1">
                <a:ea typeface="ＭＳ Ｐゴシック" panose="020B0600070205080204" pitchFamily="34" charset="-128"/>
              </a:rPr>
              <a:t>By 9/30/17 and again by 9/30/18, 75% of </a:t>
            </a:r>
            <a:r>
              <a:rPr lang="en-US" altLang="en-US" b="1" i="1">
                <a:ea typeface="ＭＳ Ｐゴシック" panose="020B0600070205080204" pitchFamily="34" charset="-128"/>
              </a:rPr>
              <a:t>recruiters</a:t>
            </a:r>
            <a:r>
              <a:rPr lang="en-US" altLang="en-US" i="1">
                <a:ea typeface="ＭＳ Ｐゴシック" panose="020B0600070205080204" pitchFamily="34" charset="-128"/>
              </a:rPr>
              <a:t> will participate in professional development regarding the ID&amp;R of OSY and demonstrate proficiency on state recruiting assessments that incorporate this area.</a:t>
            </a:r>
            <a:endParaRPr lang="en-US" altLang="en-US">
              <a:ea typeface="ＭＳ Ｐゴシック" panose="020B0600070205080204" pitchFamily="34" charset="-128"/>
            </a:endParaRPr>
          </a:p>
        </p:txBody>
      </p:sp>
      <p:pic>
        <p:nvPicPr>
          <p:cNvPr id="48131" name="Picture 2" descr="C:\Users\Marty-META\AppData\Local\Microsoft\Windows\Temporary Internet Files\Content.IE5\I73HR6QI\target-1[1].png">
            <a:extLst>
              <a:ext uri="{FF2B5EF4-FFF2-40B4-BE49-F238E27FC236}">
                <a16:creationId xmlns:a16="http://schemas.microsoft.com/office/drawing/2014/main" id="{1D5717D8-649B-884C-A185-74AD38B09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9">
            <a:extLst>
              <a:ext uri="{FF2B5EF4-FFF2-40B4-BE49-F238E27FC236}">
                <a16:creationId xmlns:a16="http://schemas.microsoft.com/office/drawing/2014/main" id="{B252BE1B-B26A-B64B-B757-0062CA669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858999B-0E49-3E41-9E92-7195ABDA434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D0C535AF-9DD0-3A46-8835-1417EAD371E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2915762-21D6-264E-8712-0507321E5B8B}"/>
              </a:ext>
            </a:extLst>
          </p:cNvPr>
          <p:cNvSpPr>
            <a:spLocks noGrp="1"/>
          </p:cNvSpPr>
          <p:nvPr>
            <p:ph type="title"/>
          </p:nvPr>
        </p:nvSpPr>
        <p:spPr/>
        <p:txBody>
          <a:bodyPr/>
          <a:lstStyle/>
          <a:p>
            <a:r>
              <a:rPr lang="en-US" altLang="en-US">
                <a:ea typeface="ＭＳ Ｐゴシック" panose="020B0600070205080204" pitchFamily="34" charset="-128"/>
              </a:rPr>
              <a:t>Performance Measure 3.1</a:t>
            </a:r>
          </a:p>
        </p:txBody>
      </p:sp>
      <p:sp>
        <p:nvSpPr>
          <p:cNvPr id="49154" name="Content Placeholder 2">
            <a:extLst>
              <a:ext uri="{FF2B5EF4-FFF2-40B4-BE49-F238E27FC236}">
                <a16:creationId xmlns:a16="http://schemas.microsoft.com/office/drawing/2014/main" id="{5B13DF60-CDB1-364E-AD15-EA01B53BF838}"/>
              </a:ext>
            </a:extLst>
          </p:cNvPr>
          <p:cNvSpPr>
            <a:spLocks noGrp="1"/>
          </p:cNvSpPr>
          <p:nvPr>
            <p:ph idx="1"/>
          </p:nvPr>
        </p:nvSpPr>
        <p:spPr/>
        <p:txBody>
          <a:bodyPr/>
          <a:lstStyle/>
          <a:p>
            <a:r>
              <a:rPr lang="en-US" altLang="en-US" i="1">
                <a:ea typeface="ＭＳ Ｐゴシック" panose="020B0600070205080204" pitchFamily="34" charset="-128"/>
              </a:rPr>
              <a:t>By 9/30/18, 5 GOSOSY key </a:t>
            </a:r>
            <a:r>
              <a:rPr lang="en-US" altLang="en-US" b="1" i="1">
                <a:ea typeface="ＭＳ Ｐゴシック" panose="020B0600070205080204" pitchFamily="34" charset="-128"/>
              </a:rPr>
              <a:t>products</a:t>
            </a:r>
            <a:r>
              <a:rPr lang="en-US" altLang="en-US" i="1">
                <a:ea typeface="ＭＳ Ｐゴシック" panose="020B0600070205080204" pitchFamily="34" charset="-128"/>
              </a:rPr>
              <a:t> designed specifically for OSY will be developed or adapted, vetted, shared with key stakeholders, and adopted by CIG states.</a:t>
            </a:r>
            <a:endParaRPr lang="en-US" altLang="en-US">
              <a:ea typeface="ＭＳ Ｐゴシック" panose="020B0600070205080204" pitchFamily="34" charset="-128"/>
            </a:endParaRPr>
          </a:p>
        </p:txBody>
      </p:sp>
      <p:pic>
        <p:nvPicPr>
          <p:cNvPr id="49155" name="Picture 2" descr="C:\Users\Marty-META\AppData\Local\Microsoft\Windows\Temporary Internet Files\Content.IE5\I73HR6QI\target-1[1].png">
            <a:extLst>
              <a:ext uri="{FF2B5EF4-FFF2-40B4-BE49-F238E27FC236}">
                <a16:creationId xmlns:a16="http://schemas.microsoft.com/office/drawing/2014/main" id="{8DFF9F37-A6B5-0A45-8300-1421A6275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9">
            <a:extLst>
              <a:ext uri="{FF2B5EF4-FFF2-40B4-BE49-F238E27FC236}">
                <a16:creationId xmlns:a16="http://schemas.microsoft.com/office/drawing/2014/main" id="{35A4FDDE-F299-B94E-A1AA-41E3D5217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DFDDBAF9-3E18-C44D-BE4B-C472754BDC1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DDF90378-5BD6-BB40-904D-9316C9B49A1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DA29A3E3-D0D4-8845-B336-240DE4C85EEB}"/>
              </a:ext>
            </a:extLst>
          </p:cNvPr>
          <p:cNvSpPr>
            <a:spLocks noGrp="1"/>
          </p:cNvSpPr>
          <p:nvPr>
            <p:ph type="title"/>
          </p:nvPr>
        </p:nvSpPr>
        <p:spPr/>
        <p:txBody>
          <a:bodyPr/>
          <a:lstStyle/>
          <a:p>
            <a:r>
              <a:rPr lang="en-US" altLang="en-US">
                <a:ea typeface="ＭＳ Ｐゴシック" panose="020B0600070205080204" pitchFamily="34" charset="-128"/>
              </a:rPr>
              <a:t>Performance Measure 3.2</a:t>
            </a:r>
          </a:p>
        </p:txBody>
      </p:sp>
      <p:sp>
        <p:nvSpPr>
          <p:cNvPr id="50178" name="Content Placeholder 2">
            <a:extLst>
              <a:ext uri="{FF2B5EF4-FFF2-40B4-BE49-F238E27FC236}">
                <a16:creationId xmlns:a16="http://schemas.microsoft.com/office/drawing/2014/main" id="{A73DBD08-4B22-7146-BFD7-A79BD5165A1C}"/>
              </a:ext>
            </a:extLst>
          </p:cNvPr>
          <p:cNvSpPr>
            <a:spLocks noGrp="1"/>
          </p:cNvSpPr>
          <p:nvPr>
            <p:ph idx="1"/>
          </p:nvPr>
        </p:nvSpPr>
        <p:spPr/>
        <p:txBody>
          <a:bodyPr/>
          <a:lstStyle/>
          <a:p>
            <a:r>
              <a:rPr lang="en-US" altLang="en-US" b="1" i="1">
                <a:ea typeface="ＭＳ Ｐゴシック" panose="020B0600070205080204" pitchFamily="34" charset="-128"/>
              </a:rPr>
              <a:t>3.2</a:t>
            </a:r>
            <a:r>
              <a:rPr lang="en-US" altLang="en-US" b="1">
                <a:ea typeface="ＭＳ Ｐゴシック" panose="020B0600070205080204" pitchFamily="34" charset="-128"/>
              </a:rPr>
              <a:t>  </a:t>
            </a:r>
            <a:r>
              <a:rPr lang="en-US" altLang="en-US" i="1">
                <a:ea typeface="ＭＳ Ｐゴシック" panose="020B0600070205080204" pitchFamily="34" charset="-128"/>
              </a:rPr>
              <a:t>By 9/30/18, build states’ capacity to deliver instruction reflective of evidence-based practices for OSY through a GOSOSY </a:t>
            </a:r>
            <a:r>
              <a:rPr lang="en-US" altLang="en-US" b="1" i="1">
                <a:ea typeface="ＭＳ Ｐゴシック" panose="020B0600070205080204" pitchFamily="34" charset="-128"/>
              </a:rPr>
              <a:t>Dissemination Event.</a:t>
            </a:r>
            <a:r>
              <a:rPr lang="en-US" altLang="en-US" b="1">
                <a:ea typeface="ＭＳ Ｐゴシック" panose="020B0600070205080204" pitchFamily="34" charset="-128"/>
              </a:rPr>
              <a:t> </a:t>
            </a:r>
            <a:endParaRPr lang="en-US" altLang="en-US">
              <a:ea typeface="ＭＳ Ｐゴシック" panose="020B0600070205080204" pitchFamily="34" charset="-128"/>
            </a:endParaRPr>
          </a:p>
        </p:txBody>
      </p:sp>
      <p:pic>
        <p:nvPicPr>
          <p:cNvPr id="50179" name="Picture 2" descr="C:\Users\Marty-META\AppData\Local\Microsoft\Windows\Temporary Internet Files\Content.IE5\I73HR6QI\target-1[1].png">
            <a:extLst>
              <a:ext uri="{FF2B5EF4-FFF2-40B4-BE49-F238E27FC236}">
                <a16:creationId xmlns:a16="http://schemas.microsoft.com/office/drawing/2014/main" id="{18127ACC-2A94-D648-A68E-8671AA591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1246188"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9">
            <a:extLst>
              <a:ext uri="{FF2B5EF4-FFF2-40B4-BE49-F238E27FC236}">
                <a16:creationId xmlns:a16="http://schemas.microsoft.com/office/drawing/2014/main" id="{5800BEA9-D619-0B4C-B0FC-8636FE49E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6DCB8EF-D394-0547-8C89-E245E09C5BB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A03EC0E4-6315-0B4A-BBAA-F47084D95C3D}"/>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8">
            <a:extLst>
              <a:ext uri="{FF2B5EF4-FFF2-40B4-BE49-F238E27FC236}">
                <a16:creationId xmlns:a16="http://schemas.microsoft.com/office/drawing/2014/main" id="{D52DAE95-983C-2443-A6AF-AA864F0DCC01}"/>
              </a:ext>
            </a:extLst>
          </p:cNvPr>
          <p:cNvSpPr>
            <a:spLocks noGrp="1"/>
          </p:cNvSpPr>
          <p:nvPr>
            <p:ph type="title"/>
          </p:nvPr>
        </p:nvSpPr>
        <p:spPr/>
        <p:txBody>
          <a:bodyPr/>
          <a:lstStyle/>
          <a:p>
            <a:pPr eaLnBrk="1" hangingPunct="1"/>
            <a:r>
              <a:rPr lang="en-US" altLang="en-US">
                <a:ea typeface="ＭＳ Ｐゴシック" panose="020B0600070205080204" pitchFamily="34" charset="-128"/>
              </a:rPr>
              <a:t>Welcome</a:t>
            </a:r>
          </a:p>
        </p:txBody>
      </p:sp>
      <p:sp>
        <p:nvSpPr>
          <p:cNvPr id="17410" name="Content Placeholder 10">
            <a:extLst>
              <a:ext uri="{FF2B5EF4-FFF2-40B4-BE49-F238E27FC236}">
                <a16:creationId xmlns:a16="http://schemas.microsoft.com/office/drawing/2014/main" id="{EA8CAA96-D26C-C648-9DBD-B2C9D6B79259}"/>
              </a:ext>
            </a:extLst>
          </p:cNvPr>
          <p:cNvSpPr>
            <a:spLocks noGrp="1"/>
          </p:cNvSpPr>
          <p:nvPr>
            <p:ph idx="1"/>
          </p:nvPr>
        </p:nvSpPr>
        <p:spPr/>
        <p:txBody>
          <a:bodyPr/>
          <a:lstStyle/>
          <a:p>
            <a:pPr eaLnBrk="1" hangingPunct="1"/>
            <a:r>
              <a:rPr lang="en-US" altLang="en-US">
                <a:ea typeface="ＭＳ Ｐゴシック" panose="020B0600070205080204" pitchFamily="34" charset="-128"/>
              </a:rPr>
              <a:t>Carmen Medina, MEP State Director, Georgia</a:t>
            </a:r>
          </a:p>
          <a:p>
            <a:pPr eaLnBrk="1" hangingPunct="1">
              <a:buFont typeface="Arial" panose="020B0604020202020204" pitchFamily="34" charset="0"/>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Special Guests: Chris Norton, Geneseo Migrant Center</a:t>
            </a:r>
          </a:p>
        </p:txBody>
      </p:sp>
      <p:cxnSp>
        <p:nvCxnSpPr>
          <p:cNvPr id="10" name="Straight Connector 9">
            <a:extLst>
              <a:ext uri="{FF2B5EF4-FFF2-40B4-BE49-F238E27FC236}">
                <a16:creationId xmlns:a16="http://schemas.microsoft.com/office/drawing/2014/main" id="{96396573-6C60-E648-95F6-E2701A1E63F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FB5163EA-8A29-BD41-982B-41E5E79B0AA5}"/>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7413" name="Picture 9">
            <a:extLst>
              <a:ext uri="{FF2B5EF4-FFF2-40B4-BE49-F238E27FC236}">
                <a16:creationId xmlns:a16="http://schemas.microsoft.com/office/drawing/2014/main" id="{50F635C8-16B9-AF45-AFB3-94286CB94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F232CB0-94F5-F845-A8F3-88B744408BDA}"/>
              </a:ext>
            </a:extLst>
          </p:cNvPr>
          <p:cNvSpPr>
            <a:spLocks noGrp="1"/>
          </p:cNvSpPr>
          <p:nvPr>
            <p:ph type="title"/>
          </p:nvPr>
        </p:nvSpPr>
        <p:spPr/>
        <p:txBody>
          <a:bodyPr/>
          <a:lstStyle/>
          <a:p>
            <a:r>
              <a:rPr lang="en-US" altLang="en-US">
                <a:ea typeface="ＭＳ Ｐゴシック" panose="020B0600070205080204" pitchFamily="34" charset="-128"/>
              </a:rPr>
              <a:t>Timeline</a:t>
            </a:r>
          </a:p>
        </p:txBody>
      </p:sp>
      <p:sp>
        <p:nvSpPr>
          <p:cNvPr id="51202" name="Content Placeholder 2">
            <a:extLst>
              <a:ext uri="{FF2B5EF4-FFF2-40B4-BE49-F238E27FC236}">
                <a16:creationId xmlns:a16="http://schemas.microsoft.com/office/drawing/2014/main" id="{407C1ADA-5BA1-4B47-AC15-B6ABB7AF15D3}"/>
              </a:ext>
            </a:extLst>
          </p:cNvPr>
          <p:cNvSpPr>
            <a:spLocks noGrp="1"/>
          </p:cNvSpPr>
          <p:nvPr>
            <p:ph idx="1"/>
          </p:nvPr>
        </p:nvSpPr>
        <p:spPr/>
        <p:txBody>
          <a:bodyPr/>
          <a:lstStyle/>
          <a:p>
            <a:r>
              <a:rPr lang="en-US" altLang="en-US">
                <a:ea typeface="ＭＳ Ｐゴシック" panose="020B0600070205080204" pitchFamily="34" charset="-128"/>
              </a:rPr>
              <a:t>Preparation for the Dissemination Event in Year 3 will be ongoing throughout the three years of the project. </a:t>
            </a:r>
          </a:p>
          <a:p>
            <a:r>
              <a:rPr lang="en-US" altLang="en-US">
                <a:ea typeface="ＭＳ Ｐゴシック" panose="020B0600070205080204" pitchFamily="34" charset="-128"/>
              </a:rPr>
              <a:t>Key activities and decisions will be reported in the APR. </a:t>
            </a:r>
          </a:p>
          <a:p>
            <a:r>
              <a:rPr lang="en-US" altLang="en-US">
                <a:ea typeface="ＭＳ Ｐゴシック" panose="020B0600070205080204" pitchFamily="34" charset="-128"/>
              </a:rPr>
              <a:t>Results including evaluation surveys of the Dissemination Event will be reported by 9/30/18.</a:t>
            </a:r>
          </a:p>
        </p:txBody>
      </p:sp>
      <p:pic>
        <p:nvPicPr>
          <p:cNvPr id="51203" name="Picture 3" descr="C:\Users\Marty-META\AppData\Local\Microsoft\Windows\Temporary Internet Files\Content.IE5\65YUTHKD\472px-Additional_time.svg[1].png">
            <a:extLst>
              <a:ext uri="{FF2B5EF4-FFF2-40B4-BE49-F238E27FC236}">
                <a16:creationId xmlns:a16="http://schemas.microsoft.com/office/drawing/2014/main" id="{29D5A35D-1538-4348-858E-8F8DBF7A6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76200"/>
            <a:ext cx="9620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9">
            <a:extLst>
              <a:ext uri="{FF2B5EF4-FFF2-40B4-BE49-F238E27FC236}">
                <a16:creationId xmlns:a16="http://schemas.microsoft.com/office/drawing/2014/main" id="{29772687-36C6-684B-A994-4CC769A1B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8182B98D-8C09-E14C-AEEE-80D82F86A6B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97D4997D-3AE6-F844-A8B8-14F9BD17DC81}"/>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Shape 88">
            <a:extLst>
              <a:ext uri="{FF2B5EF4-FFF2-40B4-BE49-F238E27FC236}">
                <a16:creationId xmlns:a16="http://schemas.microsoft.com/office/drawing/2014/main" id="{B6343F8A-4AF4-3C46-84A4-9EE3FA6175B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2">
            <a:extLst>
              <a:ext uri="{FF2B5EF4-FFF2-40B4-BE49-F238E27FC236}">
                <a16:creationId xmlns:a16="http://schemas.microsoft.com/office/drawing/2014/main" id="{9A787EFF-3CCD-4F48-AB83-8FDA6881FC8B}"/>
              </a:ext>
            </a:extLst>
          </p:cNvPr>
          <p:cNvSpPr>
            <a:spLocks noGrp="1"/>
          </p:cNvSpPr>
          <p:nvPr>
            <p:ph type="title"/>
          </p:nvPr>
        </p:nvSpPr>
        <p:spPr/>
        <p:txBody>
          <a:bodyPr/>
          <a:lstStyle/>
          <a:p>
            <a:r>
              <a:rPr lang="en-US" altLang="en-US" sz="4800">
                <a:ea typeface="ＭＳ Ｐゴシック" panose="020B0600070205080204" pitchFamily="34" charset="-128"/>
              </a:rPr>
              <a:t>	Pilot Feedback</a:t>
            </a:r>
          </a:p>
        </p:txBody>
      </p:sp>
      <p:sp>
        <p:nvSpPr>
          <p:cNvPr id="52227" name="Content Placeholder 1">
            <a:extLst>
              <a:ext uri="{FF2B5EF4-FFF2-40B4-BE49-F238E27FC236}">
                <a16:creationId xmlns:a16="http://schemas.microsoft.com/office/drawing/2014/main" id="{ECB2D296-E7EC-0546-BD7E-B8C72A2647B4}"/>
              </a:ext>
            </a:extLst>
          </p:cNvPr>
          <p:cNvSpPr>
            <a:spLocks noGrp="1"/>
          </p:cNvSpPr>
          <p:nvPr>
            <p:ph idx="1"/>
          </p:nvPr>
        </p:nvSpPr>
        <p:spPr/>
        <p:txBody>
          <a:bodyPr/>
          <a:lstStyle/>
          <a:p>
            <a:r>
              <a:rPr lang="en-US" altLang="en-US">
                <a:ea typeface="ＭＳ Ｐゴシック" panose="020B0600070205080204" pitchFamily="34" charset="-128"/>
              </a:rPr>
              <a:t>OSY Learning Plan</a:t>
            </a:r>
          </a:p>
          <a:p>
            <a:r>
              <a:rPr lang="en-US" altLang="en-US">
                <a:ea typeface="ＭＳ Ｐゴシック" panose="020B0600070205080204" pitchFamily="34" charset="-128"/>
              </a:rPr>
              <a:t>ID&amp;R Recruiter Assessment</a:t>
            </a:r>
          </a:p>
          <a:p>
            <a:r>
              <a:rPr lang="en-US" altLang="en-US">
                <a:ea typeface="ＭＳ Ｐゴシック" panose="020B0600070205080204" pitchFamily="34" charset="-128"/>
              </a:rPr>
              <a:t>Goal Setting</a:t>
            </a:r>
          </a:p>
          <a:p>
            <a:r>
              <a:rPr lang="en-US" altLang="en-US">
                <a:ea typeface="ＭＳ Ｐゴシック" panose="020B0600070205080204" pitchFamily="34" charset="-128"/>
              </a:rPr>
              <a:t>Mentoring </a:t>
            </a:r>
          </a:p>
        </p:txBody>
      </p:sp>
      <p:cxnSp>
        <p:nvCxnSpPr>
          <p:cNvPr id="5" name="Straight Connector 4">
            <a:extLst>
              <a:ext uri="{FF2B5EF4-FFF2-40B4-BE49-F238E27FC236}">
                <a16:creationId xmlns:a16="http://schemas.microsoft.com/office/drawing/2014/main" id="{0EA62BC1-EA01-4547-A4C1-DF3F203CB3ED}"/>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AAC5A64D-31D1-6348-A70B-C2F40A8B46D9}"/>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Shape 88">
            <a:extLst>
              <a:ext uri="{FF2B5EF4-FFF2-40B4-BE49-F238E27FC236}">
                <a16:creationId xmlns:a16="http://schemas.microsoft.com/office/drawing/2014/main" id="{D20DFC9E-817B-EC46-A6E9-8812A2D4FE7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itle 2">
            <a:extLst>
              <a:ext uri="{FF2B5EF4-FFF2-40B4-BE49-F238E27FC236}">
                <a16:creationId xmlns:a16="http://schemas.microsoft.com/office/drawing/2014/main" id="{33925D9C-E70F-BF46-9D46-27DC6920D597}"/>
              </a:ext>
            </a:extLst>
          </p:cNvPr>
          <p:cNvSpPr>
            <a:spLocks noGrp="1"/>
          </p:cNvSpPr>
          <p:nvPr>
            <p:ph type="title"/>
          </p:nvPr>
        </p:nvSpPr>
        <p:spPr/>
        <p:txBody>
          <a:bodyPr/>
          <a:lstStyle/>
          <a:p>
            <a:r>
              <a:rPr lang="en-US" altLang="en-US" sz="4800">
                <a:ea typeface="ＭＳ Ｐゴシック" panose="020B0600070205080204" pitchFamily="34" charset="-128"/>
              </a:rPr>
              <a:t>	Instructional Materials</a:t>
            </a:r>
          </a:p>
        </p:txBody>
      </p:sp>
      <p:sp>
        <p:nvSpPr>
          <p:cNvPr id="54275" name="Content Placeholder 1">
            <a:extLst>
              <a:ext uri="{FF2B5EF4-FFF2-40B4-BE49-F238E27FC236}">
                <a16:creationId xmlns:a16="http://schemas.microsoft.com/office/drawing/2014/main" id="{1D0E8D95-9A92-BB4B-A2D2-562DA42C561E}"/>
              </a:ext>
            </a:extLst>
          </p:cNvPr>
          <p:cNvSpPr>
            <a:spLocks noGrp="1"/>
          </p:cNvSpPr>
          <p:nvPr>
            <p:ph idx="1"/>
          </p:nvPr>
        </p:nvSpPr>
        <p:spPr/>
        <p:txBody>
          <a:bodyPr/>
          <a:lstStyle/>
          <a:p>
            <a:r>
              <a:rPr lang="en-US" altLang="en-US">
                <a:ea typeface="ＭＳ Ｐゴシック" panose="020B0600070205080204" pitchFamily="34" charset="-128"/>
              </a:rPr>
              <a:t>Review and discussion of instructional materials</a:t>
            </a:r>
          </a:p>
          <a:p>
            <a:endParaRPr lang="en-US" altLang="en-US">
              <a:ea typeface="ＭＳ Ｐゴシック" panose="020B0600070205080204" pitchFamily="34" charset="-128"/>
            </a:endParaRPr>
          </a:p>
          <a:p>
            <a:r>
              <a:rPr lang="en-US" altLang="en-US">
                <a:ea typeface="ＭＳ Ｐゴシック" panose="020B0600070205080204" pitchFamily="34" charset="-128"/>
              </a:rPr>
              <a:t>Mental Health Lessons</a:t>
            </a:r>
          </a:p>
          <a:p>
            <a:r>
              <a:rPr lang="en-US" altLang="en-US">
                <a:ea typeface="ＭＳ Ｐゴシック" panose="020B0600070205080204" pitchFamily="34" charset="-128"/>
              </a:rPr>
              <a:t>Living in America</a:t>
            </a:r>
          </a:p>
        </p:txBody>
      </p:sp>
      <p:cxnSp>
        <p:nvCxnSpPr>
          <p:cNvPr id="5" name="Straight Connector 4">
            <a:extLst>
              <a:ext uri="{FF2B5EF4-FFF2-40B4-BE49-F238E27FC236}">
                <a16:creationId xmlns:a16="http://schemas.microsoft.com/office/drawing/2014/main" id="{39FF841E-080B-C844-833B-5B0C989C40B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9B395A91-18E1-2C41-A71F-6375539EC92B}"/>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Shape 88">
            <a:extLst>
              <a:ext uri="{FF2B5EF4-FFF2-40B4-BE49-F238E27FC236}">
                <a16:creationId xmlns:a16="http://schemas.microsoft.com/office/drawing/2014/main" id="{C53B8629-AEEE-C848-863F-CB08F25C6CC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itle 2">
            <a:extLst>
              <a:ext uri="{FF2B5EF4-FFF2-40B4-BE49-F238E27FC236}">
                <a16:creationId xmlns:a16="http://schemas.microsoft.com/office/drawing/2014/main" id="{D5E8C836-2730-2A4D-8707-5585CE33CC62}"/>
              </a:ext>
            </a:extLst>
          </p:cNvPr>
          <p:cNvSpPr>
            <a:spLocks noGrp="1"/>
          </p:cNvSpPr>
          <p:nvPr>
            <p:ph type="title"/>
          </p:nvPr>
        </p:nvSpPr>
        <p:spPr/>
        <p:txBody>
          <a:bodyPr/>
          <a:lstStyle/>
          <a:p>
            <a:r>
              <a:rPr lang="en-US" altLang="en-US" sz="4800">
                <a:ea typeface="ＭＳ Ｐゴシック" panose="020B0600070205080204" pitchFamily="34" charset="-128"/>
              </a:rPr>
              <a:t>	Year 2 Fidelity Implementation Index</a:t>
            </a:r>
          </a:p>
        </p:txBody>
      </p:sp>
      <p:pic>
        <p:nvPicPr>
          <p:cNvPr id="56323" name="Content Placeholder 1">
            <a:extLst>
              <a:ext uri="{FF2B5EF4-FFF2-40B4-BE49-F238E27FC236}">
                <a16:creationId xmlns:a16="http://schemas.microsoft.com/office/drawing/2014/main" id="{23E393E9-8B4A-AA40-9786-C794184534D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838200" y="1600200"/>
            <a:ext cx="7315200" cy="4525963"/>
          </a:xfrm>
        </p:spPr>
      </p:pic>
      <p:cxnSp>
        <p:nvCxnSpPr>
          <p:cNvPr id="5" name="Straight Connector 4">
            <a:extLst>
              <a:ext uri="{FF2B5EF4-FFF2-40B4-BE49-F238E27FC236}">
                <a16:creationId xmlns:a16="http://schemas.microsoft.com/office/drawing/2014/main" id="{14DBBD48-1549-1B42-844E-E50ABE39ECC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232E6C54-8C3B-6846-AFB2-E5A36C151279}"/>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Shape 88">
            <a:extLst>
              <a:ext uri="{FF2B5EF4-FFF2-40B4-BE49-F238E27FC236}">
                <a16:creationId xmlns:a16="http://schemas.microsoft.com/office/drawing/2014/main" id="{037C0DB5-5744-8441-A6D7-6A2C2C8ECE8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2">
            <a:extLst>
              <a:ext uri="{FF2B5EF4-FFF2-40B4-BE49-F238E27FC236}">
                <a16:creationId xmlns:a16="http://schemas.microsoft.com/office/drawing/2014/main" id="{4537D65C-DFDD-C549-AF72-FB9BA96C3AC7}"/>
              </a:ext>
            </a:extLst>
          </p:cNvPr>
          <p:cNvSpPr>
            <a:spLocks noGrp="1"/>
          </p:cNvSpPr>
          <p:nvPr>
            <p:ph type="title"/>
          </p:nvPr>
        </p:nvSpPr>
        <p:spPr/>
        <p:txBody>
          <a:bodyPr/>
          <a:lstStyle/>
          <a:p>
            <a:r>
              <a:rPr lang="en-US" altLang="en-US" sz="4800">
                <a:ea typeface="ＭＳ Ｐゴシック" panose="020B0600070205080204" pitchFamily="34" charset="-128"/>
              </a:rPr>
              <a:t>     Work Group Assignments:</a:t>
            </a:r>
            <a:br>
              <a:rPr lang="en-US" altLang="en-US" sz="4800">
                <a:ea typeface="ＭＳ Ｐゴシック" panose="020B0600070205080204" pitchFamily="34" charset="-128"/>
              </a:rPr>
            </a:br>
            <a:r>
              <a:rPr lang="en-US" altLang="en-US" sz="4800">
                <a:ea typeface="ＭＳ Ｐゴシック" panose="020B0600070205080204" pitchFamily="34" charset="-128"/>
              </a:rPr>
              <a:t>Curriculum	</a:t>
            </a:r>
          </a:p>
        </p:txBody>
      </p:sp>
      <p:sp>
        <p:nvSpPr>
          <p:cNvPr id="58371" name="Content Placeholder 1">
            <a:extLst>
              <a:ext uri="{FF2B5EF4-FFF2-40B4-BE49-F238E27FC236}">
                <a16:creationId xmlns:a16="http://schemas.microsoft.com/office/drawing/2014/main" id="{A1F21657-E43D-1346-BE71-32D578679D2C}"/>
              </a:ext>
            </a:extLst>
          </p:cNvPr>
          <p:cNvSpPr>
            <a:spLocks noGrp="1"/>
          </p:cNvSpPr>
          <p:nvPr>
            <p:ph idx="1"/>
          </p:nvPr>
        </p:nvSpPr>
        <p:spPr/>
        <p:txBody>
          <a:bodyPr/>
          <a:lstStyle/>
          <a:p>
            <a:r>
              <a:rPr lang="en-US" altLang="en-US">
                <a:ea typeface="ＭＳ Ｐゴシック" panose="020B0600070205080204" pitchFamily="34" charset="-128"/>
              </a:rPr>
              <a:t>Review and revise LIA current lesson</a:t>
            </a:r>
          </a:p>
          <a:p>
            <a:r>
              <a:rPr lang="en-US" altLang="en-US">
                <a:ea typeface="ＭＳ Ｐゴシック" panose="020B0600070205080204" pitchFamily="34" charset="-128"/>
              </a:rPr>
              <a:t>Outline LIA lessons for this year </a:t>
            </a:r>
          </a:p>
          <a:p>
            <a:r>
              <a:rPr lang="en-US" altLang="en-US">
                <a:ea typeface="ＭＳ Ｐゴシック" panose="020B0600070205080204" pitchFamily="34" charset="-128"/>
              </a:rPr>
              <a:t>Set up pilot for LIA</a:t>
            </a:r>
          </a:p>
          <a:p>
            <a:r>
              <a:rPr lang="en-US" altLang="en-US">
                <a:ea typeface="ＭＳ Ｐゴシック" panose="020B0600070205080204" pitchFamily="34" charset="-128"/>
              </a:rPr>
              <a:t>Review MH lessons, discuss next steps and rollout of lessons</a:t>
            </a:r>
          </a:p>
          <a:p>
            <a:r>
              <a:rPr lang="en-US" altLang="en-US">
                <a:ea typeface="ＭＳ Ｐゴシック" panose="020B0600070205080204" pitchFamily="34" charset="-128"/>
              </a:rPr>
              <a:t>How do we want to disseminate the MH lessons? </a:t>
            </a:r>
          </a:p>
          <a:p>
            <a:r>
              <a:rPr lang="en-US" altLang="en-US">
                <a:ea typeface="ＭＳ Ｐゴシック" panose="020B0600070205080204" pitchFamily="34" charset="-128"/>
              </a:rPr>
              <a:t>Which 4 lessons do we want ALRC to use? </a:t>
            </a:r>
            <a:br>
              <a:rPr lang="en-US" altLang="en-US">
                <a:ea typeface="ＭＳ Ｐゴシック" panose="020B0600070205080204" pitchFamily="34" charset="-128"/>
              </a:rPr>
            </a:br>
            <a:endParaRPr lang="en-US" altLang="en-US">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7E24E81A-7BF2-EA4F-8549-C99D8F917A28}"/>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B83FA6E6-5A02-7245-9B06-E7FC901124A3}"/>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F6CAB47B-CDF4-6741-9065-F05426BCBA79}"/>
              </a:ext>
            </a:extLst>
          </p:cNvPr>
          <p:cNvSpPr>
            <a:spLocks noGrp="1"/>
          </p:cNvSpPr>
          <p:nvPr>
            <p:ph type="title"/>
          </p:nvPr>
        </p:nvSpPr>
        <p:spPr/>
        <p:txBody>
          <a:bodyPr/>
          <a:lstStyle/>
          <a:p>
            <a:r>
              <a:rPr lang="en-US" altLang="en-US">
                <a:ea typeface="ＭＳ Ｐゴシック" panose="020B0600070205080204" pitchFamily="34" charset="-128"/>
              </a:rPr>
              <a:t>FII Links</a:t>
            </a:r>
          </a:p>
        </p:txBody>
      </p:sp>
      <p:sp>
        <p:nvSpPr>
          <p:cNvPr id="60418" name="Content Placeholder 2">
            <a:extLst>
              <a:ext uri="{FF2B5EF4-FFF2-40B4-BE49-F238E27FC236}">
                <a16:creationId xmlns:a16="http://schemas.microsoft.com/office/drawing/2014/main" id="{F6056CBB-18D1-9544-BE19-E87A004992CD}"/>
              </a:ext>
            </a:extLst>
          </p:cNvPr>
          <p:cNvSpPr>
            <a:spLocks noGrp="1"/>
          </p:cNvSpPr>
          <p:nvPr>
            <p:ph idx="1"/>
          </p:nvPr>
        </p:nvSpPr>
        <p:spPr/>
        <p:txBody>
          <a:bodyPr/>
          <a:lstStyle/>
          <a:p>
            <a:r>
              <a:rPr lang="en-US" altLang="en-US">
                <a:ea typeface="ＭＳ Ｐゴシック" panose="020B0600070205080204" pitchFamily="34" charset="-128"/>
              </a:rPr>
              <a:t>1.1 g 	Pilot a beginning ESL series of lessons for OSY</a:t>
            </a:r>
          </a:p>
          <a:p>
            <a:r>
              <a:rPr lang="en-US" altLang="en-US">
                <a:ea typeface="ＭＳ Ｐゴシック" panose="020B0600070205080204" pitchFamily="34" charset="-128"/>
              </a:rPr>
              <a:t>1.1.h	Conduct post-secondary and career awareness activities </a:t>
            </a:r>
          </a:p>
        </p:txBody>
      </p:sp>
      <p:cxnSp>
        <p:nvCxnSpPr>
          <p:cNvPr id="4" name="Straight Connector 3">
            <a:extLst>
              <a:ext uri="{FF2B5EF4-FFF2-40B4-BE49-F238E27FC236}">
                <a16:creationId xmlns:a16="http://schemas.microsoft.com/office/drawing/2014/main" id="{E4981E96-368B-3746-B68B-70767B4DC81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0420" name="Shape 88">
            <a:extLst>
              <a:ext uri="{FF2B5EF4-FFF2-40B4-BE49-F238E27FC236}">
                <a16:creationId xmlns:a16="http://schemas.microsoft.com/office/drawing/2014/main" id="{8C37D1E1-D47D-C24D-AB7B-316A26B17CA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Shape 88">
            <a:extLst>
              <a:ext uri="{FF2B5EF4-FFF2-40B4-BE49-F238E27FC236}">
                <a16:creationId xmlns:a16="http://schemas.microsoft.com/office/drawing/2014/main" id="{741DF699-756E-0742-A638-312C8E6BF02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itle 2">
            <a:extLst>
              <a:ext uri="{FF2B5EF4-FFF2-40B4-BE49-F238E27FC236}">
                <a16:creationId xmlns:a16="http://schemas.microsoft.com/office/drawing/2014/main" id="{BF12F7CE-B7A2-2F44-84AC-B35E5B06842E}"/>
              </a:ext>
            </a:extLst>
          </p:cNvPr>
          <p:cNvSpPr>
            <a:spLocks noGrp="1"/>
          </p:cNvSpPr>
          <p:nvPr>
            <p:ph type="title"/>
          </p:nvPr>
        </p:nvSpPr>
        <p:spPr/>
        <p:txBody>
          <a:bodyPr/>
          <a:lstStyle/>
          <a:p>
            <a:r>
              <a:rPr lang="en-US" altLang="en-US" sz="4800">
                <a:ea typeface="ＭＳ Ｐゴシック" panose="020B0600070205080204" pitchFamily="34" charset="-128"/>
              </a:rPr>
              <a:t>	Work Group Assignments: Professional Development</a:t>
            </a:r>
          </a:p>
        </p:txBody>
      </p:sp>
      <p:sp>
        <p:nvSpPr>
          <p:cNvPr id="61443" name="Content Placeholder 1">
            <a:extLst>
              <a:ext uri="{FF2B5EF4-FFF2-40B4-BE49-F238E27FC236}">
                <a16:creationId xmlns:a16="http://schemas.microsoft.com/office/drawing/2014/main" id="{B4D17D18-F4E9-3342-8604-12336D3EE99D}"/>
              </a:ext>
            </a:extLst>
          </p:cNvPr>
          <p:cNvSpPr>
            <a:spLocks noGrp="1"/>
          </p:cNvSpPr>
          <p:nvPr>
            <p:ph idx="1"/>
          </p:nvPr>
        </p:nvSpPr>
        <p:spPr/>
        <p:txBody>
          <a:bodyPr/>
          <a:lstStyle/>
          <a:p>
            <a:r>
              <a:rPr lang="en-US" altLang="en-US">
                <a:ea typeface="ＭＳ Ｐゴシック" panose="020B0600070205080204" pitchFamily="34" charset="-128"/>
              </a:rPr>
              <a:t>Review and finalize Module 1</a:t>
            </a:r>
          </a:p>
          <a:p>
            <a:r>
              <a:rPr lang="en-US" altLang="en-US">
                <a:ea typeface="ＭＳ Ｐゴシック" panose="020B0600070205080204" pitchFamily="34" charset="-128"/>
              </a:rPr>
              <a:t>Plan how we want to disseminate the PD module</a:t>
            </a:r>
          </a:p>
          <a:p>
            <a:r>
              <a:rPr lang="en-US" altLang="en-US">
                <a:ea typeface="ＭＳ Ｐゴシック" panose="020B0600070205080204" pitchFamily="34" charset="-128"/>
              </a:rPr>
              <a:t>Begin development of Module 2</a:t>
            </a:r>
          </a:p>
          <a:p>
            <a:r>
              <a:rPr lang="en-US" altLang="en-US">
                <a:ea typeface="ＭＳ Ｐゴシック" panose="020B0600070205080204" pitchFamily="34" charset="-128"/>
              </a:rPr>
              <a:t>Outline tasks and make assignments</a:t>
            </a:r>
          </a:p>
        </p:txBody>
      </p:sp>
      <p:cxnSp>
        <p:nvCxnSpPr>
          <p:cNvPr id="5" name="Straight Connector 4">
            <a:extLst>
              <a:ext uri="{FF2B5EF4-FFF2-40B4-BE49-F238E27FC236}">
                <a16:creationId xmlns:a16="http://schemas.microsoft.com/office/drawing/2014/main" id="{C6D924C8-4431-F54B-84D5-3CC8F8ED9A1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AD921FB2-92A5-8C4A-9411-1E4B32480DD5}"/>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C3A88592-6DB4-6740-A7A5-92F8B494C4E1}"/>
              </a:ext>
            </a:extLst>
          </p:cNvPr>
          <p:cNvSpPr>
            <a:spLocks noGrp="1"/>
          </p:cNvSpPr>
          <p:nvPr>
            <p:ph type="title"/>
          </p:nvPr>
        </p:nvSpPr>
        <p:spPr/>
        <p:txBody>
          <a:bodyPr/>
          <a:lstStyle/>
          <a:p>
            <a:r>
              <a:rPr lang="en-US" altLang="en-US">
                <a:ea typeface="ＭＳ Ｐゴシック" panose="020B0600070205080204" pitchFamily="34" charset="-128"/>
              </a:rPr>
              <a:t>FII Links</a:t>
            </a:r>
          </a:p>
        </p:txBody>
      </p:sp>
      <p:sp>
        <p:nvSpPr>
          <p:cNvPr id="63490" name="Content Placeholder 2">
            <a:extLst>
              <a:ext uri="{FF2B5EF4-FFF2-40B4-BE49-F238E27FC236}">
                <a16:creationId xmlns:a16="http://schemas.microsoft.com/office/drawing/2014/main" id="{626E46A5-2F6F-214F-95F2-E38994459F98}"/>
              </a:ext>
            </a:extLst>
          </p:cNvPr>
          <p:cNvSpPr>
            <a:spLocks noGrp="1"/>
          </p:cNvSpPr>
          <p:nvPr>
            <p:ph idx="1"/>
          </p:nvPr>
        </p:nvSpPr>
        <p:spPr/>
        <p:txBody>
          <a:bodyPr/>
          <a:lstStyle/>
          <a:p>
            <a:r>
              <a:rPr lang="en-US" altLang="en-US">
                <a:ea typeface="ＭＳ Ｐゴシック" panose="020B0600070205080204" pitchFamily="34" charset="-128"/>
              </a:rPr>
              <a:t>2.1 b	Provide TA on designing services to OSY through TST work groups</a:t>
            </a:r>
          </a:p>
          <a:p>
            <a:r>
              <a:rPr lang="en-US" altLang="en-US">
                <a:ea typeface="ＭＳ Ｐゴシック" panose="020B0600070205080204" pitchFamily="34" charset="-128"/>
              </a:rPr>
              <a:t>2.1 c	Convene the TST for instructional staff PD material development</a:t>
            </a:r>
          </a:p>
          <a:p>
            <a:r>
              <a:rPr lang="en-US" altLang="en-US">
                <a:ea typeface="ＭＳ Ｐゴシック" panose="020B0600070205080204" pitchFamily="34" charset="-128"/>
              </a:rPr>
              <a:t>2.1 d	Continue creation of materials for certified and non-certified staff </a:t>
            </a:r>
          </a:p>
        </p:txBody>
      </p:sp>
      <p:cxnSp>
        <p:nvCxnSpPr>
          <p:cNvPr id="4" name="Straight Connector 3">
            <a:extLst>
              <a:ext uri="{FF2B5EF4-FFF2-40B4-BE49-F238E27FC236}">
                <a16:creationId xmlns:a16="http://schemas.microsoft.com/office/drawing/2014/main" id="{D6E4F6DD-DD02-2643-B26D-066F76B134A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3492" name="Shape 88">
            <a:extLst>
              <a:ext uri="{FF2B5EF4-FFF2-40B4-BE49-F238E27FC236}">
                <a16:creationId xmlns:a16="http://schemas.microsoft.com/office/drawing/2014/main" id="{65713A16-5291-9A4E-93DF-BD8C9A093E3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Shape 88">
            <a:extLst>
              <a:ext uri="{FF2B5EF4-FFF2-40B4-BE49-F238E27FC236}">
                <a16:creationId xmlns:a16="http://schemas.microsoft.com/office/drawing/2014/main" id="{0182D38E-1545-994B-8014-85E6F1BA72E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4" name="Title 2">
            <a:extLst>
              <a:ext uri="{FF2B5EF4-FFF2-40B4-BE49-F238E27FC236}">
                <a16:creationId xmlns:a16="http://schemas.microsoft.com/office/drawing/2014/main" id="{46486CA7-A619-AF48-98BF-9661EEC6DE09}"/>
              </a:ext>
            </a:extLst>
          </p:cNvPr>
          <p:cNvSpPr>
            <a:spLocks noGrp="1"/>
          </p:cNvSpPr>
          <p:nvPr>
            <p:ph type="title"/>
          </p:nvPr>
        </p:nvSpPr>
        <p:spPr>
          <a:xfrm>
            <a:off x="457200" y="284163"/>
            <a:ext cx="8229600" cy="1143000"/>
          </a:xfrm>
        </p:spPr>
        <p:txBody>
          <a:bodyPr/>
          <a:lstStyle/>
          <a:p>
            <a:r>
              <a:rPr lang="en-US" altLang="en-US" sz="4800">
                <a:ea typeface="ＭＳ Ｐゴシック" panose="020B0600070205080204" pitchFamily="34" charset="-128"/>
              </a:rPr>
              <a:t>	Work Group Assignment: ID&amp;R</a:t>
            </a:r>
          </a:p>
        </p:txBody>
      </p:sp>
      <p:sp>
        <p:nvSpPr>
          <p:cNvPr id="64515" name="Content Placeholder 1">
            <a:extLst>
              <a:ext uri="{FF2B5EF4-FFF2-40B4-BE49-F238E27FC236}">
                <a16:creationId xmlns:a16="http://schemas.microsoft.com/office/drawing/2014/main" id="{B16C5E1B-DA7A-E248-92B7-9BBC719DCADF}"/>
              </a:ext>
            </a:extLst>
          </p:cNvPr>
          <p:cNvSpPr>
            <a:spLocks noGrp="1"/>
          </p:cNvSpPr>
          <p:nvPr>
            <p:ph idx="1"/>
          </p:nvPr>
        </p:nvSpPr>
        <p:spPr/>
        <p:txBody>
          <a:bodyPr/>
          <a:lstStyle/>
          <a:p>
            <a:r>
              <a:rPr lang="en-US" altLang="en-US">
                <a:ea typeface="ＭＳ Ｐゴシック" panose="020B0600070205080204" pitchFamily="34" charset="-128"/>
              </a:rPr>
              <a:t>Review pilot information and ID&amp;R assessment</a:t>
            </a:r>
          </a:p>
          <a:p>
            <a:r>
              <a:rPr lang="en-US" altLang="en-US">
                <a:ea typeface="ＭＳ Ｐゴシック" panose="020B0600070205080204" pitchFamily="34" charset="-128"/>
              </a:rPr>
              <a:t>Discuss how to update/modify/revamp OSY ID&amp;R materials</a:t>
            </a:r>
          </a:p>
          <a:p>
            <a:r>
              <a:rPr lang="en-US" altLang="en-US">
                <a:ea typeface="ＭＳ Ｐゴシック" panose="020B0600070205080204" pitchFamily="34" charset="-128"/>
              </a:rPr>
              <a:t>Assign tasks and deadlines</a:t>
            </a:r>
          </a:p>
          <a:p>
            <a:r>
              <a:rPr lang="en-US" altLang="en-US">
                <a:ea typeface="ＭＳ Ｐゴシック" panose="020B0600070205080204" pitchFamily="34" charset="-128"/>
              </a:rPr>
              <a:t>Discuss how to continue partnering with IRRC for training</a:t>
            </a:r>
          </a:p>
        </p:txBody>
      </p:sp>
      <p:cxnSp>
        <p:nvCxnSpPr>
          <p:cNvPr id="5" name="Straight Connector 4">
            <a:extLst>
              <a:ext uri="{FF2B5EF4-FFF2-40B4-BE49-F238E27FC236}">
                <a16:creationId xmlns:a16="http://schemas.microsoft.com/office/drawing/2014/main" id="{D9933AF7-BCD1-E14F-919A-390A2BA8A86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A83ADF53-0CE3-5644-B54A-B1AA8A0AC511}"/>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636F8895-41F1-D143-95B0-BB56E16BE719}"/>
              </a:ext>
            </a:extLst>
          </p:cNvPr>
          <p:cNvSpPr>
            <a:spLocks noGrp="1"/>
          </p:cNvSpPr>
          <p:nvPr>
            <p:ph type="title"/>
          </p:nvPr>
        </p:nvSpPr>
        <p:spPr/>
        <p:txBody>
          <a:bodyPr/>
          <a:lstStyle/>
          <a:p>
            <a:r>
              <a:rPr lang="en-US" altLang="en-US">
                <a:ea typeface="ＭＳ Ｐゴシック" panose="020B0600070205080204" pitchFamily="34" charset="-128"/>
              </a:rPr>
              <a:t>FII Links</a:t>
            </a:r>
          </a:p>
        </p:txBody>
      </p:sp>
      <p:sp>
        <p:nvSpPr>
          <p:cNvPr id="66562" name="Content Placeholder 2">
            <a:extLst>
              <a:ext uri="{FF2B5EF4-FFF2-40B4-BE49-F238E27FC236}">
                <a16:creationId xmlns:a16="http://schemas.microsoft.com/office/drawing/2014/main" id="{B9B36B58-1211-FB4F-B3CE-DC2B5D63937D}"/>
              </a:ext>
            </a:extLst>
          </p:cNvPr>
          <p:cNvSpPr>
            <a:spLocks noGrp="1"/>
          </p:cNvSpPr>
          <p:nvPr>
            <p:ph idx="1"/>
          </p:nvPr>
        </p:nvSpPr>
        <p:spPr/>
        <p:txBody>
          <a:bodyPr/>
          <a:lstStyle/>
          <a:p>
            <a:r>
              <a:rPr lang="en-US" altLang="en-US">
                <a:ea typeface="ＭＳ Ｐゴシック" panose="020B0600070205080204" pitchFamily="34" charset="-128"/>
              </a:rPr>
              <a:t>2.3 a	Update OSY recruiter skills competency materials</a:t>
            </a:r>
          </a:p>
          <a:p>
            <a:r>
              <a:rPr lang="en-US" altLang="en-US">
                <a:ea typeface="ＭＳ Ｐゴシック" panose="020B0600070205080204" pitchFamily="34" charset="-128"/>
              </a:rPr>
              <a:t>2.3 b	Collaborate/conduct OSY in-the-field recruiter trainer (with IRRC)</a:t>
            </a:r>
          </a:p>
          <a:p>
            <a:r>
              <a:rPr lang="en-US" altLang="en-US">
                <a:ea typeface="ＭＳ Ｐゴシック" panose="020B0600070205080204" pitchFamily="34" charset="-128"/>
              </a:rPr>
              <a:t>2.3 c	Administer OSY recruiter skills competency tools (with IRRC)</a:t>
            </a:r>
          </a:p>
        </p:txBody>
      </p:sp>
      <p:cxnSp>
        <p:nvCxnSpPr>
          <p:cNvPr id="4" name="Straight Connector 3">
            <a:extLst>
              <a:ext uri="{FF2B5EF4-FFF2-40B4-BE49-F238E27FC236}">
                <a16:creationId xmlns:a16="http://schemas.microsoft.com/office/drawing/2014/main" id="{4387D7BE-D18F-8D4D-8146-FCD1ACC76B8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6564" name="Shape 88">
            <a:extLst>
              <a:ext uri="{FF2B5EF4-FFF2-40B4-BE49-F238E27FC236}">
                <a16:creationId xmlns:a16="http://schemas.microsoft.com/office/drawing/2014/main" id="{9285A3B2-BC5A-BA4B-B6AC-CF94B1CE83E2}"/>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22">
            <a:extLst>
              <a:ext uri="{FF2B5EF4-FFF2-40B4-BE49-F238E27FC236}">
                <a16:creationId xmlns:a16="http://schemas.microsoft.com/office/drawing/2014/main" id="{7D475523-5104-3E47-B71B-86E0629806A3}"/>
              </a:ext>
            </a:extLst>
          </p:cNvPr>
          <p:cNvSpPr>
            <a:spLocks noGrp="1"/>
          </p:cNvSpPr>
          <p:nvPr>
            <p:ph type="title"/>
          </p:nvPr>
        </p:nvSpPr>
        <p:spPr/>
        <p:txBody>
          <a:bodyPr/>
          <a:lstStyle/>
          <a:p>
            <a:pPr eaLnBrk="1" hangingPunct="1"/>
            <a:r>
              <a:rPr lang="en-US" altLang="en-US">
                <a:ea typeface="ＭＳ Ｐゴシック" panose="020B0600070205080204" pitchFamily="34" charset="-128"/>
              </a:rPr>
              <a:t>Member States</a:t>
            </a:r>
          </a:p>
        </p:txBody>
      </p:sp>
      <p:sp>
        <p:nvSpPr>
          <p:cNvPr id="18434" name="Content Placeholder 24">
            <a:extLst>
              <a:ext uri="{FF2B5EF4-FFF2-40B4-BE49-F238E27FC236}">
                <a16:creationId xmlns:a16="http://schemas.microsoft.com/office/drawing/2014/main" id="{A7517883-A1CD-E74C-9E5B-4EFD921BDBBA}"/>
              </a:ext>
            </a:extLst>
          </p:cNvPr>
          <p:cNvSpPr>
            <a:spLocks noGrp="1"/>
          </p:cNvSpPr>
          <p:nvPr>
            <p:ph sz="half" idx="2"/>
          </p:nvPr>
        </p:nvSpPr>
        <p:spPr>
          <a:xfrm>
            <a:off x="457200" y="1646238"/>
            <a:ext cx="4040188" cy="4373562"/>
          </a:xfrm>
        </p:spPr>
        <p:txBody>
          <a:bodyPr/>
          <a:lstStyle/>
          <a:p>
            <a:pPr eaLnBrk="1" hangingPunct="1"/>
            <a:r>
              <a:rPr lang="en-US" altLang="en-US">
                <a:ea typeface="ＭＳ Ｐゴシック" panose="020B0600070205080204" pitchFamily="34" charset="-128"/>
              </a:rPr>
              <a:t>Alabama</a:t>
            </a:r>
          </a:p>
          <a:p>
            <a:pPr eaLnBrk="1" hangingPunct="1"/>
            <a:r>
              <a:rPr lang="en-US" altLang="en-US">
                <a:ea typeface="ＭＳ Ｐゴシック" panose="020B0600070205080204" pitchFamily="34" charset="-128"/>
              </a:rPr>
              <a:t>Florida</a:t>
            </a:r>
          </a:p>
          <a:p>
            <a:pPr eaLnBrk="1" hangingPunct="1"/>
            <a:r>
              <a:rPr lang="en-US" altLang="en-US">
                <a:ea typeface="ＭＳ Ｐゴシック" panose="020B0600070205080204" pitchFamily="34" charset="-128"/>
              </a:rPr>
              <a:t>Georgia</a:t>
            </a:r>
          </a:p>
          <a:p>
            <a:pPr eaLnBrk="1" hangingPunct="1"/>
            <a:r>
              <a:rPr lang="en-US" altLang="en-US">
                <a:ea typeface="ＭＳ Ｐゴシック" panose="020B0600070205080204" pitchFamily="34" charset="-128"/>
              </a:rPr>
              <a:t>Illinois</a:t>
            </a:r>
          </a:p>
          <a:p>
            <a:pPr eaLnBrk="1" hangingPunct="1"/>
            <a:r>
              <a:rPr lang="en-US" altLang="en-US">
                <a:ea typeface="ＭＳ Ｐゴシック" panose="020B0600070205080204" pitchFamily="34" charset="-128"/>
              </a:rPr>
              <a:t>Iowa</a:t>
            </a:r>
          </a:p>
          <a:p>
            <a:pPr eaLnBrk="1" hangingPunct="1"/>
            <a:r>
              <a:rPr lang="en-US" altLang="en-US">
                <a:ea typeface="ＭＳ Ｐゴシック" panose="020B0600070205080204" pitchFamily="34" charset="-128"/>
              </a:rPr>
              <a:t>Kansas</a:t>
            </a:r>
          </a:p>
          <a:p>
            <a:pPr eaLnBrk="1" hangingPunct="1"/>
            <a:r>
              <a:rPr lang="en-US" altLang="en-US">
                <a:ea typeface="ＭＳ Ｐゴシック" panose="020B0600070205080204" pitchFamily="34" charset="-128"/>
              </a:rPr>
              <a:t>Kentucky</a:t>
            </a:r>
          </a:p>
          <a:p>
            <a:pPr eaLnBrk="1" hangingPunct="1"/>
            <a:r>
              <a:rPr lang="en-US" altLang="en-US">
                <a:ea typeface="ＭＳ Ｐゴシック" panose="020B0600070205080204" pitchFamily="34" charset="-128"/>
              </a:rPr>
              <a:t>Massachusetts</a:t>
            </a:r>
          </a:p>
          <a:p>
            <a:pPr eaLnBrk="1" hangingPunct="1"/>
            <a:r>
              <a:rPr lang="en-US" altLang="en-US">
                <a:ea typeface="ＭＳ Ｐゴシック" panose="020B0600070205080204" pitchFamily="34" charset="-128"/>
              </a:rPr>
              <a:t>Mississippi</a:t>
            </a:r>
          </a:p>
        </p:txBody>
      </p:sp>
      <p:sp>
        <p:nvSpPr>
          <p:cNvPr id="18435" name="Content Placeholder 26">
            <a:extLst>
              <a:ext uri="{FF2B5EF4-FFF2-40B4-BE49-F238E27FC236}">
                <a16:creationId xmlns:a16="http://schemas.microsoft.com/office/drawing/2014/main" id="{B7016E83-575A-D34D-BE2C-A57FFF6284F5}"/>
              </a:ext>
            </a:extLst>
          </p:cNvPr>
          <p:cNvSpPr>
            <a:spLocks noGrp="1"/>
          </p:cNvSpPr>
          <p:nvPr>
            <p:ph sz="quarter" idx="4"/>
          </p:nvPr>
        </p:nvSpPr>
        <p:spPr>
          <a:xfrm>
            <a:off x="4643438" y="1608138"/>
            <a:ext cx="4041775" cy="4449762"/>
          </a:xfrm>
        </p:spPr>
        <p:txBody>
          <a:bodyPr/>
          <a:lstStyle/>
          <a:p>
            <a:pPr eaLnBrk="1" hangingPunct="1"/>
            <a:r>
              <a:rPr lang="en-US" altLang="en-US">
                <a:ea typeface="ＭＳ Ｐゴシック" panose="020B0600070205080204" pitchFamily="34" charset="-128"/>
              </a:rPr>
              <a:t>Nebraska</a:t>
            </a:r>
          </a:p>
          <a:p>
            <a:pPr eaLnBrk="1" hangingPunct="1"/>
            <a:r>
              <a:rPr lang="en-US" altLang="en-US">
                <a:ea typeface="ＭＳ Ｐゴシック" panose="020B0600070205080204" pitchFamily="34" charset="-128"/>
              </a:rPr>
              <a:t>New Hampshire</a:t>
            </a:r>
          </a:p>
          <a:p>
            <a:pPr eaLnBrk="1" hangingPunct="1"/>
            <a:r>
              <a:rPr lang="en-US" altLang="en-US">
                <a:ea typeface="ＭＳ Ｐゴシック" panose="020B0600070205080204" pitchFamily="34" charset="-128"/>
              </a:rPr>
              <a:t>New Jersey</a:t>
            </a:r>
          </a:p>
          <a:p>
            <a:pPr eaLnBrk="1" hangingPunct="1"/>
            <a:r>
              <a:rPr lang="en-US" altLang="en-US">
                <a:ea typeface="ＭＳ Ｐゴシック" panose="020B0600070205080204" pitchFamily="34" charset="-128"/>
              </a:rPr>
              <a:t>New York</a:t>
            </a:r>
          </a:p>
          <a:p>
            <a:pPr eaLnBrk="1" hangingPunct="1"/>
            <a:r>
              <a:rPr lang="en-US" altLang="en-US">
                <a:ea typeface="ＭＳ Ｐゴシック" panose="020B0600070205080204" pitchFamily="34" charset="-128"/>
              </a:rPr>
              <a:t>North Carolina</a:t>
            </a:r>
          </a:p>
          <a:p>
            <a:pPr eaLnBrk="1" hangingPunct="1"/>
            <a:r>
              <a:rPr lang="en-US" altLang="en-US">
                <a:ea typeface="ＭＳ Ｐゴシック" panose="020B0600070205080204" pitchFamily="34" charset="-128"/>
              </a:rPr>
              <a:t>Pennsylvania</a:t>
            </a:r>
          </a:p>
          <a:p>
            <a:pPr eaLnBrk="1" hangingPunct="1"/>
            <a:r>
              <a:rPr lang="en-US" altLang="en-US">
                <a:ea typeface="ＭＳ Ｐゴシック" panose="020B0600070205080204" pitchFamily="34" charset="-128"/>
              </a:rPr>
              <a:t>South Carolina</a:t>
            </a:r>
          </a:p>
          <a:p>
            <a:pPr eaLnBrk="1" hangingPunct="1"/>
            <a:r>
              <a:rPr lang="en-US" altLang="en-US">
                <a:ea typeface="ＭＳ Ｐゴシック" panose="020B0600070205080204" pitchFamily="34" charset="-128"/>
              </a:rPr>
              <a:t>Tennessee</a:t>
            </a:r>
          </a:p>
          <a:p>
            <a:pPr eaLnBrk="1" hangingPunct="1"/>
            <a:r>
              <a:rPr lang="en-US" altLang="en-US">
                <a:ea typeface="ＭＳ Ｐゴシック" panose="020B0600070205080204" pitchFamily="34" charset="-128"/>
              </a:rPr>
              <a:t>Vermont</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C3057EF5-1CE8-D64F-89F2-BD1C3A268958}"/>
              </a:ext>
            </a:extLst>
          </p:cNvPr>
          <p:cNvCxnSpPr/>
          <p:nvPr/>
        </p:nvCxnSpPr>
        <p:spPr>
          <a:xfrm>
            <a:off x="457200" y="1447800"/>
            <a:ext cx="8229600" cy="0"/>
          </a:xfrm>
          <a:prstGeom prst="line">
            <a:avLst/>
          </a:prstGeom>
          <a:ln w="57150"/>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FB784F52-7ABA-0446-9F8D-F4B88E2A23EE}"/>
              </a:ext>
            </a:extLst>
          </p:cNvPr>
          <p:cNvCxnSpPr/>
          <p:nvPr/>
        </p:nvCxnSpPr>
        <p:spPr>
          <a:xfrm>
            <a:off x="4572000" y="1524000"/>
            <a:ext cx="0" cy="4724400"/>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0DDE4D82-FDE3-8D44-AAEC-A053BC6F9FA6}"/>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18439" name="Picture 9">
            <a:extLst>
              <a:ext uri="{FF2B5EF4-FFF2-40B4-BE49-F238E27FC236}">
                <a16:creationId xmlns:a16="http://schemas.microsoft.com/office/drawing/2014/main" id="{308B7900-CCA2-A140-A1A6-1BDAFACB5A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938"/>
            <a:ext cx="9255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Shape 88">
            <a:extLst>
              <a:ext uri="{FF2B5EF4-FFF2-40B4-BE49-F238E27FC236}">
                <a16:creationId xmlns:a16="http://schemas.microsoft.com/office/drawing/2014/main" id="{45A5DB9A-2F1E-5541-8010-ABB0F157D62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itle 2">
            <a:extLst>
              <a:ext uri="{FF2B5EF4-FFF2-40B4-BE49-F238E27FC236}">
                <a16:creationId xmlns:a16="http://schemas.microsoft.com/office/drawing/2014/main" id="{88A36717-5F0C-A743-9B65-3B8102444C32}"/>
              </a:ext>
            </a:extLst>
          </p:cNvPr>
          <p:cNvSpPr>
            <a:spLocks noGrp="1"/>
          </p:cNvSpPr>
          <p:nvPr>
            <p:ph type="title"/>
          </p:nvPr>
        </p:nvSpPr>
        <p:spPr/>
        <p:txBody>
          <a:bodyPr/>
          <a:lstStyle/>
          <a:p>
            <a:r>
              <a:rPr lang="en-US" altLang="en-US" sz="4800">
                <a:ea typeface="ＭＳ Ｐゴシック" panose="020B0600070205080204" pitchFamily="34" charset="-128"/>
              </a:rPr>
              <a:t>	Work Group Assignment: OSY Learning Plan</a:t>
            </a:r>
          </a:p>
        </p:txBody>
      </p:sp>
      <p:sp>
        <p:nvSpPr>
          <p:cNvPr id="67587" name="Content Placeholder 1">
            <a:extLst>
              <a:ext uri="{FF2B5EF4-FFF2-40B4-BE49-F238E27FC236}">
                <a16:creationId xmlns:a16="http://schemas.microsoft.com/office/drawing/2014/main" id="{A507BB01-FB0A-0E4E-8D8C-3973CFFDD0FB}"/>
              </a:ext>
            </a:extLst>
          </p:cNvPr>
          <p:cNvSpPr>
            <a:spLocks noGrp="1"/>
          </p:cNvSpPr>
          <p:nvPr>
            <p:ph idx="1"/>
          </p:nvPr>
        </p:nvSpPr>
        <p:spPr/>
        <p:txBody>
          <a:bodyPr/>
          <a:lstStyle/>
          <a:p>
            <a:r>
              <a:rPr lang="en-US" altLang="en-US" sz="3600">
                <a:ea typeface="ＭＳ Ｐゴシック" panose="020B0600070205080204" pitchFamily="34" charset="-128"/>
              </a:rPr>
              <a:t>Review pilot results</a:t>
            </a:r>
          </a:p>
          <a:p>
            <a:r>
              <a:rPr lang="en-US" altLang="en-US" sz="3600">
                <a:ea typeface="ＭＳ Ｐゴシック" panose="020B0600070205080204" pitchFamily="34" charset="-128"/>
              </a:rPr>
              <a:t>Discuss how to revise materials</a:t>
            </a:r>
          </a:p>
          <a:p>
            <a:r>
              <a:rPr lang="en-US" altLang="en-US" sz="3600">
                <a:ea typeface="ＭＳ Ｐゴシック" panose="020B0600070205080204" pitchFamily="34" charset="-128"/>
              </a:rPr>
              <a:t>Plan for discussing materials with Goal Setting group</a:t>
            </a:r>
          </a:p>
          <a:p>
            <a:r>
              <a:rPr lang="en-US" altLang="en-US" sz="3600">
                <a:ea typeface="ＭＳ Ｐゴシック" panose="020B0600070205080204" pitchFamily="34" charset="-128"/>
              </a:rPr>
              <a:t>Plan training and develop any necessary materials</a:t>
            </a:r>
          </a:p>
        </p:txBody>
      </p:sp>
      <p:cxnSp>
        <p:nvCxnSpPr>
          <p:cNvPr id="5" name="Straight Connector 4">
            <a:extLst>
              <a:ext uri="{FF2B5EF4-FFF2-40B4-BE49-F238E27FC236}">
                <a16:creationId xmlns:a16="http://schemas.microsoft.com/office/drawing/2014/main" id="{C85D42BE-0BFA-1C41-B36B-90AE48A053E0}"/>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FD46A508-A1DD-C64A-9153-2E1455834E9F}"/>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2EBBCED1-D3DB-584B-9EE4-114DFBF466B6}"/>
              </a:ext>
            </a:extLst>
          </p:cNvPr>
          <p:cNvSpPr>
            <a:spLocks noGrp="1"/>
          </p:cNvSpPr>
          <p:nvPr>
            <p:ph type="title"/>
          </p:nvPr>
        </p:nvSpPr>
        <p:spPr/>
        <p:txBody>
          <a:bodyPr/>
          <a:lstStyle/>
          <a:p>
            <a:r>
              <a:rPr lang="en-US" altLang="en-US">
                <a:ea typeface="ＭＳ Ｐゴシック" panose="020B0600070205080204" pitchFamily="34" charset="-128"/>
              </a:rPr>
              <a:t>FII Links</a:t>
            </a:r>
          </a:p>
        </p:txBody>
      </p:sp>
      <p:sp>
        <p:nvSpPr>
          <p:cNvPr id="69634" name="Content Placeholder 2">
            <a:extLst>
              <a:ext uri="{FF2B5EF4-FFF2-40B4-BE49-F238E27FC236}">
                <a16:creationId xmlns:a16="http://schemas.microsoft.com/office/drawing/2014/main" id="{30BA027F-2FD5-A942-B694-DF448F46E406}"/>
              </a:ext>
            </a:extLst>
          </p:cNvPr>
          <p:cNvSpPr>
            <a:spLocks noGrp="1"/>
          </p:cNvSpPr>
          <p:nvPr>
            <p:ph idx="1"/>
          </p:nvPr>
        </p:nvSpPr>
        <p:spPr/>
        <p:txBody>
          <a:bodyPr/>
          <a:lstStyle/>
          <a:p>
            <a:r>
              <a:rPr lang="en-US" altLang="en-US">
                <a:ea typeface="ＭＳ Ｐゴシック" panose="020B0600070205080204" pitchFamily="34" charset="-128"/>
              </a:rPr>
              <a:t>1.1e	Review results from Learning Plan templates</a:t>
            </a:r>
          </a:p>
          <a:p>
            <a:r>
              <a:rPr lang="en-US" altLang="en-US">
                <a:ea typeface="ＭＳ Ｐゴシック" panose="020B0600070205080204" pitchFamily="34" charset="-128"/>
              </a:rPr>
              <a:t>1.2 a 	Update the OSY Learning Plan template</a:t>
            </a:r>
          </a:p>
          <a:p>
            <a:r>
              <a:rPr lang="en-US" altLang="en-US">
                <a:ea typeface="ＭＳ Ｐゴシック" panose="020B0600070205080204" pitchFamily="34" charset="-128"/>
              </a:rPr>
              <a:t>1.2b	Work with OSY to complete the Learning Plan</a:t>
            </a:r>
          </a:p>
        </p:txBody>
      </p:sp>
      <p:cxnSp>
        <p:nvCxnSpPr>
          <p:cNvPr id="4" name="Straight Connector 3">
            <a:extLst>
              <a:ext uri="{FF2B5EF4-FFF2-40B4-BE49-F238E27FC236}">
                <a16:creationId xmlns:a16="http://schemas.microsoft.com/office/drawing/2014/main" id="{2D4ED619-B528-B342-8618-27D8880D02DE}"/>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69636" name="Shape 88">
            <a:extLst>
              <a:ext uri="{FF2B5EF4-FFF2-40B4-BE49-F238E27FC236}">
                <a16:creationId xmlns:a16="http://schemas.microsoft.com/office/drawing/2014/main" id="{0190AC4A-C691-9449-B540-D5C8066E6EC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Shape 88">
            <a:extLst>
              <a:ext uri="{FF2B5EF4-FFF2-40B4-BE49-F238E27FC236}">
                <a16:creationId xmlns:a16="http://schemas.microsoft.com/office/drawing/2014/main" id="{066A5735-F666-7B41-B3FB-5053218EA2C9}"/>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Title 2">
            <a:extLst>
              <a:ext uri="{FF2B5EF4-FFF2-40B4-BE49-F238E27FC236}">
                <a16:creationId xmlns:a16="http://schemas.microsoft.com/office/drawing/2014/main" id="{CA5943F0-2DEC-294E-8BFC-6AF499FF90AB}"/>
              </a:ext>
            </a:extLst>
          </p:cNvPr>
          <p:cNvSpPr>
            <a:spLocks noGrp="1"/>
          </p:cNvSpPr>
          <p:nvPr>
            <p:ph type="title"/>
          </p:nvPr>
        </p:nvSpPr>
        <p:spPr>
          <a:xfrm>
            <a:off x="457200" y="304800"/>
            <a:ext cx="8229600" cy="1143000"/>
          </a:xfrm>
        </p:spPr>
        <p:txBody>
          <a:bodyPr/>
          <a:lstStyle/>
          <a:p>
            <a:r>
              <a:rPr lang="en-US" altLang="en-US" sz="4800">
                <a:ea typeface="ＭＳ Ｐゴシック" panose="020B0600070205080204" pitchFamily="34" charset="-128"/>
              </a:rPr>
              <a:t>	Work Group Assignment: Goal Setting</a:t>
            </a:r>
          </a:p>
        </p:txBody>
      </p:sp>
      <p:sp>
        <p:nvSpPr>
          <p:cNvPr id="70659" name="Content Placeholder 1">
            <a:extLst>
              <a:ext uri="{FF2B5EF4-FFF2-40B4-BE49-F238E27FC236}">
                <a16:creationId xmlns:a16="http://schemas.microsoft.com/office/drawing/2014/main" id="{D1FA684F-996C-EB4C-8F14-1995F28BC557}"/>
              </a:ext>
            </a:extLst>
          </p:cNvPr>
          <p:cNvSpPr>
            <a:spLocks noGrp="1"/>
          </p:cNvSpPr>
          <p:nvPr>
            <p:ph idx="1"/>
          </p:nvPr>
        </p:nvSpPr>
        <p:spPr/>
        <p:txBody>
          <a:bodyPr/>
          <a:lstStyle/>
          <a:p>
            <a:r>
              <a:rPr lang="en-US" altLang="en-US" sz="3600">
                <a:ea typeface="ＭＳ Ｐゴシック" panose="020B0600070205080204" pitchFamily="34" charset="-128"/>
              </a:rPr>
              <a:t>Review pilot feedback and discuss how to incorporate information</a:t>
            </a:r>
          </a:p>
          <a:p>
            <a:r>
              <a:rPr lang="en-US" altLang="en-US" sz="3600">
                <a:ea typeface="ＭＳ Ｐゴシック" panose="020B0600070205080204" pitchFamily="34" charset="-128"/>
              </a:rPr>
              <a:t>Develop pacing guide</a:t>
            </a:r>
          </a:p>
          <a:p>
            <a:r>
              <a:rPr lang="en-US" altLang="en-US" sz="3600">
                <a:ea typeface="ＭＳ Ｐゴシック" panose="020B0600070205080204" pitchFamily="34" charset="-128"/>
              </a:rPr>
              <a:t>Discuss and review Voice Thread</a:t>
            </a:r>
          </a:p>
          <a:p>
            <a:r>
              <a:rPr lang="en-US" altLang="en-US" sz="3600">
                <a:ea typeface="ＭＳ Ｐゴシック" panose="020B0600070205080204" pitchFamily="34" charset="-128"/>
              </a:rPr>
              <a:t>Plan for work with OSY Learning Plan group</a:t>
            </a:r>
          </a:p>
          <a:p>
            <a:r>
              <a:rPr lang="en-US" altLang="en-US" sz="3600">
                <a:ea typeface="ＭＳ Ｐゴシック" panose="020B0600070205080204" pitchFamily="34" charset="-128"/>
              </a:rPr>
              <a:t>Training plan</a:t>
            </a:r>
          </a:p>
        </p:txBody>
      </p:sp>
      <p:cxnSp>
        <p:nvCxnSpPr>
          <p:cNvPr id="5" name="Straight Connector 4">
            <a:extLst>
              <a:ext uri="{FF2B5EF4-FFF2-40B4-BE49-F238E27FC236}">
                <a16:creationId xmlns:a16="http://schemas.microsoft.com/office/drawing/2014/main" id="{AFD2A43E-8384-7342-BF25-49025CA844FB}"/>
              </a:ext>
            </a:extLst>
          </p:cNvPr>
          <p:cNvCxnSpPr/>
          <p:nvPr/>
        </p:nvCxnSpPr>
        <p:spPr>
          <a:xfrm>
            <a:off x="457200" y="16002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3E03C874-F561-4547-A1BF-B269B7AE1439}"/>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E008DE4-4F61-3C49-B4B4-AF568FE9B1B1}"/>
              </a:ext>
            </a:extLst>
          </p:cNvPr>
          <p:cNvSpPr>
            <a:spLocks noGrp="1"/>
          </p:cNvSpPr>
          <p:nvPr>
            <p:ph type="title"/>
          </p:nvPr>
        </p:nvSpPr>
        <p:spPr/>
        <p:txBody>
          <a:bodyPr/>
          <a:lstStyle/>
          <a:p>
            <a:r>
              <a:rPr lang="en-US" altLang="en-US">
                <a:ea typeface="ＭＳ Ｐゴシック" panose="020B0600070205080204" pitchFamily="34" charset="-128"/>
              </a:rPr>
              <a:t>FII Links</a:t>
            </a:r>
          </a:p>
        </p:txBody>
      </p:sp>
      <p:sp>
        <p:nvSpPr>
          <p:cNvPr id="72706" name="Content Placeholder 2">
            <a:extLst>
              <a:ext uri="{FF2B5EF4-FFF2-40B4-BE49-F238E27FC236}">
                <a16:creationId xmlns:a16="http://schemas.microsoft.com/office/drawing/2014/main" id="{D4D1FF7F-7655-9145-B2D8-6F0A8F925937}"/>
              </a:ext>
            </a:extLst>
          </p:cNvPr>
          <p:cNvSpPr>
            <a:spLocks noGrp="1"/>
          </p:cNvSpPr>
          <p:nvPr>
            <p:ph idx="1"/>
          </p:nvPr>
        </p:nvSpPr>
        <p:spPr/>
        <p:txBody>
          <a:bodyPr/>
          <a:lstStyle/>
          <a:p>
            <a:r>
              <a:rPr lang="en-US" altLang="en-US">
                <a:ea typeface="ＭＳ Ｐゴシック" panose="020B0600070205080204" pitchFamily="34" charset="-128"/>
              </a:rPr>
              <a:t>1.3a	Convene work groups to plan GSW</a:t>
            </a:r>
          </a:p>
          <a:p>
            <a:r>
              <a:rPr lang="en-US" altLang="en-US">
                <a:ea typeface="ＭＳ Ｐゴシック" panose="020B0600070205080204" pitchFamily="34" charset="-128"/>
              </a:rPr>
              <a:t>1.3 b	Arrange logistics</a:t>
            </a:r>
          </a:p>
          <a:p>
            <a:r>
              <a:rPr lang="en-US" altLang="en-US">
                <a:ea typeface="ＭＳ Ｐゴシック" panose="020B0600070205080204" pitchFamily="34" charset="-128"/>
              </a:rPr>
              <a:t>1.3 c	Train facilitators for GSW</a:t>
            </a:r>
          </a:p>
          <a:p>
            <a:r>
              <a:rPr lang="en-US" altLang="en-US">
                <a:ea typeface="ＭＳ Ｐゴシック" panose="020B0600070205080204" pitchFamily="34" charset="-128"/>
              </a:rPr>
              <a:t>1.3 d	Design a mastery activity</a:t>
            </a:r>
          </a:p>
          <a:p>
            <a:r>
              <a:rPr lang="en-US" altLang="en-US">
                <a:ea typeface="ＭＳ Ｐゴシック" panose="020B0600070205080204" pitchFamily="34" charset="-128"/>
              </a:rPr>
              <a:t>1.3 e	Conduct GSWs </a:t>
            </a:r>
          </a:p>
        </p:txBody>
      </p:sp>
      <p:cxnSp>
        <p:nvCxnSpPr>
          <p:cNvPr id="4" name="Straight Connector 3">
            <a:extLst>
              <a:ext uri="{FF2B5EF4-FFF2-40B4-BE49-F238E27FC236}">
                <a16:creationId xmlns:a16="http://schemas.microsoft.com/office/drawing/2014/main" id="{F84DEBA3-96B0-E24E-8BA8-317B841E3963}"/>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pic>
        <p:nvPicPr>
          <p:cNvPr id="72708" name="Shape 88">
            <a:extLst>
              <a:ext uri="{FF2B5EF4-FFF2-40B4-BE49-F238E27FC236}">
                <a16:creationId xmlns:a16="http://schemas.microsoft.com/office/drawing/2014/main" id="{0A5E6B96-FCD2-D946-9905-649F3554958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Shape 88">
            <a:extLst>
              <a:ext uri="{FF2B5EF4-FFF2-40B4-BE49-F238E27FC236}">
                <a16:creationId xmlns:a16="http://schemas.microsoft.com/office/drawing/2014/main" id="{188C9CE2-373F-644E-9424-B81DCD8C416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Title 2">
            <a:extLst>
              <a:ext uri="{FF2B5EF4-FFF2-40B4-BE49-F238E27FC236}">
                <a16:creationId xmlns:a16="http://schemas.microsoft.com/office/drawing/2014/main" id="{61496BE7-6C98-3742-83B4-8B36532A3974}"/>
              </a:ext>
            </a:extLst>
          </p:cNvPr>
          <p:cNvSpPr>
            <a:spLocks noGrp="1"/>
          </p:cNvSpPr>
          <p:nvPr>
            <p:ph type="title"/>
          </p:nvPr>
        </p:nvSpPr>
        <p:spPr/>
        <p:txBody>
          <a:bodyPr/>
          <a:lstStyle/>
          <a:p>
            <a:r>
              <a:rPr lang="en-US" altLang="en-US" sz="4800">
                <a:ea typeface="ＭＳ Ｐゴシック" panose="020B0600070205080204" pitchFamily="34" charset="-128"/>
              </a:rPr>
              <a:t>	</a:t>
            </a:r>
          </a:p>
        </p:txBody>
      </p:sp>
      <p:sp>
        <p:nvSpPr>
          <p:cNvPr id="73731" name="Content Placeholder 1">
            <a:extLst>
              <a:ext uri="{FF2B5EF4-FFF2-40B4-BE49-F238E27FC236}">
                <a16:creationId xmlns:a16="http://schemas.microsoft.com/office/drawing/2014/main" id="{92D46887-1537-9940-9966-9A06E2D4855A}"/>
              </a:ext>
            </a:extLst>
          </p:cNvPr>
          <p:cNvSpPr>
            <a:spLocks noGrp="1"/>
          </p:cNvSpPr>
          <p:nvPr>
            <p:ph idx="1"/>
          </p:nvPr>
        </p:nvSpPr>
        <p:spPr/>
        <p:txBody>
          <a:bodyPr/>
          <a:lstStyle/>
          <a:p>
            <a:endParaRPr lang="en-US" altLang="en-US" sz="3600">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7DC2A806-4503-8F4B-8BE2-B3876864D06C}"/>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B1BA8348-9CE1-F443-A870-48357DF60FFC}"/>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Shape 88">
            <a:extLst>
              <a:ext uri="{FF2B5EF4-FFF2-40B4-BE49-F238E27FC236}">
                <a16:creationId xmlns:a16="http://schemas.microsoft.com/office/drawing/2014/main" id="{6D3FDE5B-4CE4-4240-89AC-A06A0B80976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Title 2">
            <a:extLst>
              <a:ext uri="{FF2B5EF4-FFF2-40B4-BE49-F238E27FC236}">
                <a16:creationId xmlns:a16="http://schemas.microsoft.com/office/drawing/2014/main" id="{111D2C69-F83E-734B-B9DE-B3D489A64410}"/>
              </a:ext>
            </a:extLst>
          </p:cNvPr>
          <p:cNvSpPr>
            <a:spLocks noGrp="1"/>
          </p:cNvSpPr>
          <p:nvPr>
            <p:ph type="title"/>
          </p:nvPr>
        </p:nvSpPr>
        <p:spPr/>
        <p:txBody>
          <a:bodyPr/>
          <a:lstStyle/>
          <a:p>
            <a:r>
              <a:rPr lang="en-US" altLang="en-US" sz="4800">
                <a:ea typeface="ＭＳ Ｐゴシック" panose="020B0600070205080204" pitchFamily="34" charset="-128"/>
              </a:rPr>
              <a:t>	Agenda- November 3</a:t>
            </a:r>
          </a:p>
        </p:txBody>
      </p:sp>
      <p:sp>
        <p:nvSpPr>
          <p:cNvPr id="75779" name="Content Placeholder 1">
            <a:extLst>
              <a:ext uri="{FF2B5EF4-FFF2-40B4-BE49-F238E27FC236}">
                <a16:creationId xmlns:a16="http://schemas.microsoft.com/office/drawing/2014/main" id="{771BB701-1175-9C46-B243-49AA5AF44570}"/>
              </a:ext>
            </a:extLst>
          </p:cNvPr>
          <p:cNvSpPr>
            <a:spLocks noGrp="1"/>
          </p:cNvSpPr>
          <p:nvPr>
            <p:ph idx="1"/>
          </p:nvPr>
        </p:nvSpPr>
        <p:spPr/>
        <p:txBody>
          <a:bodyPr/>
          <a:lstStyle/>
          <a:p>
            <a:r>
              <a:rPr lang="en-US" altLang="en-US">
                <a:ea typeface="ＭＳ Ｐゴシック" panose="020B0600070205080204" pitchFamily="34" charset="-128"/>
              </a:rPr>
              <a:t>Review and finalize materials for SST meeting</a:t>
            </a:r>
          </a:p>
          <a:p>
            <a:r>
              <a:rPr lang="en-US" altLang="en-US">
                <a:ea typeface="ＭＳ Ｐゴシック" panose="020B0600070205080204" pitchFamily="34" charset="-128"/>
              </a:rPr>
              <a:t>Interwork group assignments and conference calls</a:t>
            </a:r>
          </a:p>
          <a:p>
            <a:r>
              <a:rPr lang="en-US" altLang="en-US">
                <a:ea typeface="ＭＳ Ｐゴシック" panose="020B0600070205080204" pitchFamily="34" charset="-128"/>
              </a:rPr>
              <a:t>Networking and discussion</a:t>
            </a:r>
          </a:p>
          <a:p>
            <a:r>
              <a:rPr lang="en-US" altLang="en-US">
                <a:ea typeface="ＭＳ Ｐゴシック" panose="020B0600070205080204" pitchFamily="34" charset="-128"/>
              </a:rPr>
              <a:t>Dissemination Event planning and organization</a:t>
            </a:r>
          </a:p>
          <a:p>
            <a:r>
              <a:rPr lang="en-US" altLang="en-US">
                <a:ea typeface="ＭＳ Ｐゴシック" panose="020B0600070205080204" pitchFamily="34" charset="-128"/>
              </a:rPr>
              <a:t>Discuss winter and spring dates/locations</a:t>
            </a:r>
          </a:p>
        </p:txBody>
      </p:sp>
      <p:cxnSp>
        <p:nvCxnSpPr>
          <p:cNvPr id="5" name="Straight Connector 4">
            <a:extLst>
              <a:ext uri="{FF2B5EF4-FFF2-40B4-BE49-F238E27FC236}">
                <a16:creationId xmlns:a16="http://schemas.microsoft.com/office/drawing/2014/main" id="{35E65A66-F378-3640-8CC1-769B8575AEFF}"/>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9BCF740E-1C57-514C-9B1A-886267D52716}"/>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Shape 88">
            <a:extLst>
              <a:ext uri="{FF2B5EF4-FFF2-40B4-BE49-F238E27FC236}">
                <a16:creationId xmlns:a16="http://schemas.microsoft.com/office/drawing/2014/main" id="{C7898CB0-EC0B-5842-8B80-BA698BC7DDB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2">
            <a:extLst>
              <a:ext uri="{FF2B5EF4-FFF2-40B4-BE49-F238E27FC236}">
                <a16:creationId xmlns:a16="http://schemas.microsoft.com/office/drawing/2014/main" id="{23F9509D-4871-414F-A22B-01DC48B5634D}"/>
              </a:ext>
            </a:extLst>
          </p:cNvPr>
          <p:cNvSpPr>
            <a:spLocks noGrp="1"/>
          </p:cNvSpPr>
          <p:nvPr>
            <p:ph type="title"/>
          </p:nvPr>
        </p:nvSpPr>
        <p:spPr>
          <a:xfrm>
            <a:off x="457200" y="304800"/>
            <a:ext cx="8229600" cy="1066800"/>
          </a:xfrm>
        </p:spPr>
        <p:txBody>
          <a:bodyPr/>
          <a:lstStyle/>
          <a:p>
            <a:r>
              <a:rPr lang="en-US" altLang="en-US" sz="4800">
                <a:ea typeface="ＭＳ Ｐゴシック" panose="020B0600070205080204" pitchFamily="34" charset="-128"/>
              </a:rPr>
              <a:t>	TST Networking Discussion</a:t>
            </a:r>
          </a:p>
        </p:txBody>
      </p:sp>
      <p:sp>
        <p:nvSpPr>
          <p:cNvPr id="77827" name="Content Placeholder 1">
            <a:extLst>
              <a:ext uri="{FF2B5EF4-FFF2-40B4-BE49-F238E27FC236}">
                <a16:creationId xmlns:a16="http://schemas.microsoft.com/office/drawing/2014/main" id="{03F55B6B-ABF0-C54E-8040-B1318D5EEFC6}"/>
              </a:ext>
            </a:extLst>
          </p:cNvPr>
          <p:cNvSpPr>
            <a:spLocks noGrp="1"/>
          </p:cNvSpPr>
          <p:nvPr>
            <p:ph idx="1"/>
          </p:nvPr>
        </p:nvSpPr>
        <p:spPr>
          <a:xfrm>
            <a:off x="457200" y="1392238"/>
            <a:ext cx="8229600" cy="4733925"/>
          </a:xfrm>
        </p:spPr>
        <p:txBody>
          <a:bodyPr/>
          <a:lstStyle/>
          <a:p>
            <a:pPr marL="0" indent="0">
              <a:buFont typeface="Arial" panose="020B0604020202020204" pitchFamily="34" charset="0"/>
              <a:buNone/>
            </a:pPr>
            <a:r>
              <a:rPr lang="en-US" altLang="en-US" sz="1800">
                <a:ea typeface="ＭＳ Ｐゴシック" panose="020B0600070205080204" pitchFamily="34" charset="-128"/>
              </a:rPr>
              <a:t>1. Describe the timeline your state program uses for new OSY (to include ID&amp;R, profile information, services, evaluation, etc.).</a:t>
            </a:r>
          </a:p>
          <a:p>
            <a:pPr marL="0" indent="0">
              <a:buFont typeface="Arial" panose="020B0604020202020204" pitchFamily="34" charset="0"/>
              <a:buNone/>
            </a:pPr>
            <a:r>
              <a:rPr lang="en-US" altLang="en-US" sz="1800">
                <a:ea typeface="ＭＳ Ｐゴシック" panose="020B0600070205080204" pitchFamily="34" charset="-128"/>
              </a:rPr>
              <a:t>2. What, in your opinion, is the single best tool you have for reaching OSY?</a:t>
            </a:r>
          </a:p>
          <a:p>
            <a:pPr marL="0" indent="0">
              <a:buFont typeface="Arial" panose="020B0604020202020204" pitchFamily="34" charset="0"/>
              <a:buNone/>
            </a:pPr>
            <a:r>
              <a:rPr lang="en-US" altLang="en-US" sz="1800" u="sng">
                <a:ea typeface="ＭＳ Ｐゴシック" panose="020B0600070205080204" pitchFamily="34" charset="-128"/>
              </a:rPr>
              <a:t>OSY English Language Screener and Other Tools</a:t>
            </a:r>
            <a:endParaRPr lang="en-US" altLang="en-US" sz="1800">
              <a:ea typeface="ＭＳ Ｐゴシック" panose="020B0600070205080204" pitchFamily="34" charset="-128"/>
            </a:endParaRPr>
          </a:p>
          <a:p>
            <a:pPr marL="0" indent="0">
              <a:buFont typeface="Arial" panose="020B0604020202020204" pitchFamily="34" charset="0"/>
              <a:buNone/>
            </a:pPr>
            <a:r>
              <a:rPr lang="en-US" altLang="en-US" sz="1800">
                <a:ea typeface="ＭＳ Ｐゴシック" panose="020B0600070205080204" pitchFamily="34" charset="-128"/>
              </a:rPr>
              <a:t>1. How/when do you use the OSY English Language Screener? What do you do with the results?</a:t>
            </a:r>
          </a:p>
          <a:p>
            <a:pPr marL="0" indent="0">
              <a:buFont typeface="Arial" panose="020B0604020202020204" pitchFamily="34" charset="0"/>
              <a:buNone/>
            </a:pPr>
            <a:r>
              <a:rPr lang="en-US" altLang="en-US" sz="1800">
                <a:ea typeface="ＭＳ Ｐゴシック" panose="020B0600070205080204" pitchFamily="34" charset="-128"/>
              </a:rPr>
              <a:t>2. How often do you use the OSY Educational Outcomes Table’s four quadrants? Is it, in your opinion, an accurate way to inform lesson plans and educational goals for OSY? Why or why not?</a:t>
            </a:r>
          </a:p>
          <a:p>
            <a:pPr marL="0" indent="0">
              <a:buFont typeface="Arial" panose="020B0604020202020204" pitchFamily="34" charset="0"/>
              <a:buNone/>
            </a:pPr>
            <a:r>
              <a:rPr lang="en-US" altLang="en-US" sz="1800" u="sng">
                <a:ea typeface="ＭＳ Ｐゴシック" panose="020B0600070205080204" pitchFamily="34" charset="-128"/>
              </a:rPr>
              <a:t>OSY Student Profile</a:t>
            </a:r>
            <a:endParaRPr lang="en-US" altLang="en-US" sz="1800">
              <a:ea typeface="ＭＳ Ｐゴシック" panose="020B0600070205080204" pitchFamily="34" charset="-128"/>
            </a:endParaRPr>
          </a:p>
          <a:p>
            <a:pPr marL="0" indent="0">
              <a:buFont typeface="Arial" panose="020B0604020202020204" pitchFamily="34" charset="0"/>
              <a:buNone/>
            </a:pPr>
            <a:r>
              <a:rPr lang="en-US" altLang="en-US" sz="1800">
                <a:ea typeface="ＭＳ Ｐゴシック" panose="020B0600070205080204" pitchFamily="34" charset="-128"/>
              </a:rPr>
              <a:t>1. Do you have established guidelines for how quickly and completely an OSY Student Profile will be completed?</a:t>
            </a:r>
          </a:p>
          <a:p>
            <a:pPr marL="0" indent="0">
              <a:buFont typeface="Arial" panose="020B0604020202020204" pitchFamily="34" charset="0"/>
              <a:buNone/>
            </a:pPr>
            <a:r>
              <a:rPr lang="en-US" altLang="en-US" sz="1800">
                <a:ea typeface="ＭＳ Ｐゴシック" panose="020B0600070205080204" pitchFamily="34" charset="-128"/>
              </a:rPr>
              <a:t>2. Do you train your staff on how to administer the OSY Student Profile?</a:t>
            </a:r>
          </a:p>
          <a:p>
            <a:pPr marL="0" indent="0">
              <a:buFont typeface="Arial" panose="020B0604020202020204" pitchFamily="34" charset="0"/>
              <a:buNone/>
            </a:pPr>
            <a:r>
              <a:rPr lang="en-US" altLang="en-US" sz="1800">
                <a:ea typeface="ＭＳ Ｐゴシック" panose="020B0600070205080204" pitchFamily="34" charset="-128"/>
              </a:rPr>
              <a:t>3. Do you collect OSY Student Profile data in a systematic way? How do you use that data (besides reporting to GOSOSY)?</a:t>
            </a:r>
          </a:p>
        </p:txBody>
      </p:sp>
      <p:cxnSp>
        <p:nvCxnSpPr>
          <p:cNvPr id="5" name="Straight Connector 4">
            <a:extLst>
              <a:ext uri="{FF2B5EF4-FFF2-40B4-BE49-F238E27FC236}">
                <a16:creationId xmlns:a16="http://schemas.microsoft.com/office/drawing/2014/main" id="{4A8A5E61-4C0D-C54D-8310-3DBCA3E2B0DE}"/>
              </a:ext>
            </a:extLst>
          </p:cNvPr>
          <p:cNvCxnSpPr/>
          <p:nvPr/>
        </p:nvCxnSpPr>
        <p:spPr>
          <a:xfrm>
            <a:off x="381000" y="120808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068C401B-1BCC-1F4A-81B9-C8A025D78580}"/>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Shape 88">
            <a:extLst>
              <a:ext uri="{FF2B5EF4-FFF2-40B4-BE49-F238E27FC236}">
                <a16:creationId xmlns:a16="http://schemas.microsoft.com/office/drawing/2014/main" id="{61D5DF9F-74F2-BF4A-A1E8-33EA300B556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2">
            <a:extLst>
              <a:ext uri="{FF2B5EF4-FFF2-40B4-BE49-F238E27FC236}">
                <a16:creationId xmlns:a16="http://schemas.microsoft.com/office/drawing/2014/main" id="{8AB850AF-E181-AE4D-9BDA-7DA171AE3F1D}"/>
              </a:ext>
            </a:extLst>
          </p:cNvPr>
          <p:cNvSpPr>
            <a:spLocks noGrp="1"/>
          </p:cNvSpPr>
          <p:nvPr>
            <p:ph type="title"/>
          </p:nvPr>
        </p:nvSpPr>
        <p:spPr/>
        <p:txBody>
          <a:bodyPr/>
          <a:lstStyle/>
          <a:p>
            <a:r>
              <a:rPr lang="en-US" altLang="en-US" sz="4800">
                <a:ea typeface="ＭＳ Ｐゴシック" panose="020B0600070205080204" pitchFamily="34" charset="-128"/>
              </a:rPr>
              <a:t>	TST Networking Questions</a:t>
            </a:r>
          </a:p>
        </p:txBody>
      </p:sp>
      <p:sp>
        <p:nvSpPr>
          <p:cNvPr id="79875" name="Content Placeholder 1">
            <a:extLst>
              <a:ext uri="{FF2B5EF4-FFF2-40B4-BE49-F238E27FC236}">
                <a16:creationId xmlns:a16="http://schemas.microsoft.com/office/drawing/2014/main" id="{0B615657-3EFC-A64A-BDE3-527D098E475D}"/>
              </a:ext>
            </a:extLst>
          </p:cNvPr>
          <p:cNvSpPr>
            <a:spLocks noGrp="1"/>
          </p:cNvSpPr>
          <p:nvPr>
            <p:ph idx="1"/>
          </p:nvPr>
        </p:nvSpPr>
        <p:spPr/>
        <p:txBody>
          <a:bodyPr/>
          <a:lstStyle/>
          <a:p>
            <a:pPr marL="0" indent="0">
              <a:buFont typeface="Arial" panose="020B0604020202020204" pitchFamily="34" charset="0"/>
              <a:buNone/>
            </a:pPr>
            <a:r>
              <a:rPr lang="en-US" altLang="en-US" sz="2000" u="sng">
                <a:ea typeface="ＭＳ Ｐゴシック" panose="020B0600070205080204" pitchFamily="34" charset="-128"/>
              </a:rPr>
              <a:t>OSY Student Goals and Services Plan/OSY Personal Learning Plan</a:t>
            </a:r>
            <a:endParaRPr lang="en-US" altLang="en-US" sz="2000">
              <a:ea typeface="ＭＳ Ｐゴシック" panose="020B0600070205080204" pitchFamily="34" charset="-128"/>
            </a:endParaRPr>
          </a:p>
          <a:p>
            <a:pPr marL="0" indent="0">
              <a:buFont typeface="Arial" panose="020B0604020202020204" pitchFamily="34" charset="0"/>
              <a:buNone/>
            </a:pPr>
            <a:r>
              <a:rPr lang="en-US" altLang="en-US" sz="2000">
                <a:ea typeface="ＭＳ Ｐゴシック" panose="020B0600070205080204" pitchFamily="34" charset="-128"/>
              </a:rPr>
              <a:t>1. Do you have established guidelines for helping OSY set goals? How do staff work through this process with OSY?</a:t>
            </a:r>
          </a:p>
          <a:p>
            <a:pPr marL="0" indent="0">
              <a:buFont typeface="Arial" panose="020B0604020202020204" pitchFamily="34" charset="0"/>
              <a:buNone/>
            </a:pPr>
            <a:r>
              <a:rPr lang="en-US" altLang="en-US" sz="2000">
                <a:ea typeface="ＭＳ Ｐゴシック" panose="020B0600070205080204" pitchFamily="34" charset="-128"/>
              </a:rPr>
              <a:t>2. Do you train your staff on how to develop the OSY Learning Plan? Do you have established guidelines for how quickly an OSY Learning Plan will be completed?</a:t>
            </a:r>
          </a:p>
          <a:p>
            <a:pPr marL="0" indent="0">
              <a:buFont typeface="Arial" panose="020B0604020202020204" pitchFamily="34" charset="0"/>
              <a:buNone/>
            </a:pPr>
            <a:r>
              <a:rPr lang="en-US" altLang="en-US" sz="2000">
                <a:ea typeface="ＭＳ Ｐゴシック" panose="020B0600070205080204" pitchFamily="34" charset="-128"/>
              </a:rPr>
              <a:t>3. Do you collect OSY Learning Plan data in a systematic way? How do you use that data?</a:t>
            </a:r>
          </a:p>
          <a:p>
            <a:pPr marL="0" indent="0">
              <a:buFont typeface="Arial" panose="020B0604020202020204" pitchFamily="34" charset="0"/>
              <a:buNone/>
            </a:pPr>
            <a:r>
              <a:rPr lang="en-US" altLang="en-US" sz="2000" u="sng">
                <a:ea typeface="ＭＳ Ｐゴシック" panose="020B0600070205080204" pitchFamily="34" charset="-128"/>
              </a:rPr>
              <a:t>GOSOSY Resources/Lessons and Instructional Support</a:t>
            </a:r>
            <a:endParaRPr lang="en-US" altLang="en-US" sz="2000">
              <a:ea typeface="ＭＳ Ｐゴシック" panose="020B0600070205080204" pitchFamily="34" charset="-128"/>
            </a:endParaRPr>
          </a:p>
          <a:p>
            <a:pPr marL="0" indent="0">
              <a:buFont typeface="Arial" panose="020B0604020202020204" pitchFamily="34" charset="0"/>
              <a:buNone/>
            </a:pPr>
            <a:r>
              <a:rPr lang="en-US" altLang="en-US" sz="2000">
                <a:ea typeface="ＭＳ Ｐゴシック" panose="020B0600070205080204" pitchFamily="34" charset="-128"/>
              </a:rPr>
              <a:t>1. Do you utilize the GOSOSY resources/lessons with every OSY? Why or why not?</a:t>
            </a:r>
          </a:p>
          <a:p>
            <a:pPr marL="0" indent="0">
              <a:buFont typeface="Arial" panose="020B0604020202020204" pitchFamily="34" charset="0"/>
              <a:buNone/>
            </a:pPr>
            <a:r>
              <a:rPr lang="en-US" altLang="en-US" sz="2000">
                <a:ea typeface="ＭＳ Ｐゴシック" panose="020B0600070205080204" pitchFamily="34" charset="-128"/>
              </a:rPr>
              <a:t>2. How do you decide which resources/lessons to use and in which order? Is this decision made by one staff member or discussed?</a:t>
            </a:r>
          </a:p>
          <a:p>
            <a:pPr marL="0" indent="0">
              <a:buFont typeface="Arial" panose="020B0604020202020204" pitchFamily="34" charset="0"/>
              <a:buNone/>
            </a:pPr>
            <a:endParaRPr lang="en-US" altLang="en-US" sz="2000">
              <a:ea typeface="ＭＳ Ｐゴシック" panose="020B0600070205080204" pitchFamily="34" charset="-128"/>
            </a:endParaRPr>
          </a:p>
        </p:txBody>
      </p:sp>
      <p:cxnSp>
        <p:nvCxnSpPr>
          <p:cNvPr id="5" name="Straight Connector 4">
            <a:extLst>
              <a:ext uri="{FF2B5EF4-FFF2-40B4-BE49-F238E27FC236}">
                <a16:creationId xmlns:a16="http://schemas.microsoft.com/office/drawing/2014/main" id="{AD541A81-5EB4-7D4B-9591-B502D71CC8E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CEC3BC96-C9C9-524D-B662-948707F4B279}"/>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Shape 88">
            <a:extLst>
              <a:ext uri="{FF2B5EF4-FFF2-40B4-BE49-F238E27FC236}">
                <a16:creationId xmlns:a16="http://schemas.microsoft.com/office/drawing/2014/main" id="{A4DF01CC-A61F-F649-B188-0B731D884AB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2" name="Title 2">
            <a:extLst>
              <a:ext uri="{FF2B5EF4-FFF2-40B4-BE49-F238E27FC236}">
                <a16:creationId xmlns:a16="http://schemas.microsoft.com/office/drawing/2014/main" id="{58D1413B-4B8C-B54F-AAD3-07F1303F234C}"/>
              </a:ext>
            </a:extLst>
          </p:cNvPr>
          <p:cNvSpPr>
            <a:spLocks noGrp="1"/>
          </p:cNvSpPr>
          <p:nvPr>
            <p:ph type="title"/>
          </p:nvPr>
        </p:nvSpPr>
        <p:spPr/>
        <p:txBody>
          <a:bodyPr/>
          <a:lstStyle/>
          <a:p>
            <a:r>
              <a:rPr lang="en-US" altLang="en-US" sz="4800">
                <a:ea typeface="ＭＳ Ｐゴシック" panose="020B0600070205080204" pitchFamily="34" charset="-128"/>
              </a:rPr>
              <a:t>	TST Networking Questions	</a:t>
            </a:r>
          </a:p>
        </p:txBody>
      </p:sp>
      <p:sp>
        <p:nvSpPr>
          <p:cNvPr id="52227" name="Content Placeholder 1">
            <a:extLst>
              <a:ext uri="{FF2B5EF4-FFF2-40B4-BE49-F238E27FC236}">
                <a16:creationId xmlns:a16="http://schemas.microsoft.com/office/drawing/2014/main" id="{92367E9C-E1F7-E14E-A363-42B261CAF119}"/>
              </a:ext>
            </a:extLst>
          </p:cNvPr>
          <p:cNvSpPr>
            <a:spLocks noGrp="1"/>
          </p:cNvSpPr>
          <p:nvPr>
            <p:ph idx="1"/>
          </p:nvPr>
        </p:nvSpPr>
        <p:spPr>
          <a:xfrm>
            <a:off x="457200" y="1295400"/>
            <a:ext cx="8229600" cy="4830763"/>
          </a:xfrm>
        </p:spPr>
        <p:txBody>
          <a:bodyPr/>
          <a:lstStyle/>
          <a:p>
            <a:pPr marL="0" indent="0">
              <a:buFont typeface="Arial" charset="0"/>
              <a:buNone/>
              <a:defRPr/>
            </a:pPr>
            <a:r>
              <a:rPr lang="en-US" sz="2000" dirty="0"/>
              <a:t>3. Are you consistent in administering the pre- and post-assessments for GOSOSY resources/lessons? How do you collect the scores? How do you use this data to inform instruction?</a:t>
            </a:r>
          </a:p>
          <a:p>
            <a:pPr marL="0" indent="0">
              <a:buFont typeface="Arial" charset="0"/>
              <a:buNone/>
              <a:defRPr/>
            </a:pPr>
            <a:r>
              <a:rPr lang="en-US" sz="2000" dirty="0"/>
              <a:t>4. How do you progress monitor your OSY?</a:t>
            </a:r>
          </a:p>
          <a:p>
            <a:pPr marL="0" indent="0">
              <a:buFont typeface="Arial" charset="0"/>
              <a:buNone/>
              <a:defRPr/>
            </a:pPr>
            <a:r>
              <a:rPr lang="en-US" sz="2000" dirty="0"/>
              <a:t>5. How do you determine if an OSY is a good candidate for the GED/HSED? </a:t>
            </a:r>
          </a:p>
          <a:p>
            <a:pPr marL="0" indent="0">
              <a:buFont typeface="Arial" charset="0"/>
              <a:buNone/>
              <a:defRPr/>
            </a:pPr>
            <a:r>
              <a:rPr lang="en-US" sz="2000" dirty="0"/>
              <a:t>6. What have you found to be the best resources/lessons to prepare an OSY for the GED/HSED?</a:t>
            </a:r>
          </a:p>
          <a:p>
            <a:pPr marL="0" indent="0">
              <a:buFont typeface="Arial" charset="0"/>
              <a:buNone/>
              <a:defRPr/>
            </a:pPr>
            <a:r>
              <a:rPr lang="en-US" sz="2000" dirty="0"/>
              <a:t>7. Is it better, in your opinion, to pursue the GED/HSED in English or Spanish? Why?</a:t>
            </a:r>
          </a:p>
          <a:p>
            <a:pPr marL="0" indent="0">
              <a:buFont typeface="Arial" charset="0"/>
              <a:buNone/>
              <a:defRPr/>
            </a:pPr>
            <a:r>
              <a:rPr lang="en-US" sz="2000" dirty="0"/>
              <a:t>8. Are you using </a:t>
            </a:r>
            <a:r>
              <a:rPr lang="en-US" sz="2000" dirty="0" err="1"/>
              <a:t>ACReS</a:t>
            </a:r>
            <a:r>
              <a:rPr lang="en-US" sz="2000" dirty="0"/>
              <a:t>? </a:t>
            </a:r>
          </a:p>
          <a:p>
            <a:pPr marL="0" indent="0">
              <a:buFont typeface="Arial" charset="0"/>
              <a:buNone/>
              <a:defRPr/>
            </a:pPr>
            <a:r>
              <a:rPr lang="en-US" sz="2000" dirty="0"/>
              <a:t>9. Do you prefer the </a:t>
            </a:r>
            <a:r>
              <a:rPr lang="en-US" sz="2000" dirty="0" err="1"/>
              <a:t>ACReS</a:t>
            </a:r>
            <a:r>
              <a:rPr lang="en-US" sz="2000" dirty="0"/>
              <a:t> printable version on the GOSOSY website or the online version on Schoology? Why?</a:t>
            </a:r>
          </a:p>
          <a:p>
            <a:pPr marL="0" indent="0">
              <a:buFont typeface="Arial" charset="0"/>
              <a:buNone/>
              <a:defRPr/>
            </a:pPr>
            <a:r>
              <a:rPr lang="en-US" sz="2000" dirty="0"/>
              <a:t>10. Would you use the online version of </a:t>
            </a:r>
            <a:r>
              <a:rPr lang="en-US" sz="2000" dirty="0" err="1"/>
              <a:t>ACReS</a:t>
            </a:r>
            <a:r>
              <a:rPr lang="en-US" sz="2000" dirty="0"/>
              <a:t> more often if it was hosted on a different platform?</a:t>
            </a:r>
          </a:p>
          <a:p>
            <a:pPr>
              <a:buFont typeface="Arial" charset="0"/>
              <a:buChar char="•"/>
              <a:defRPr/>
            </a:pPr>
            <a:endParaRPr lang="en-US" dirty="0"/>
          </a:p>
        </p:txBody>
      </p:sp>
      <p:cxnSp>
        <p:nvCxnSpPr>
          <p:cNvPr id="5" name="Straight Connector 4">
            <a:extLst>
              <a:ext uri="{FF2B5EF4-FFF2-40B4-BE49-F238E27FC236}">
                <a16:creationId xmlns:a16="http://schemas.microsoft.com/office/drawing/2014/main" id="{F2C58B5A-9143-4E41-9BEC-C1C84CE53B3D}"/>
              </a:ext>
            </a:extLst>
          </p:cNvPr>
          <p:cNvCxnSpPr/>
          <p:nvPr/>
        </p:nvCxnSpPr>
        <p:spPr>
          <a:xfrm>
            <a:off x="457200" y="1138238"/>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158E0CE1-1E13-8044-9666-B90D4CFDFA6A}"/>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Shape 88">
            <a:extLst>
              <a:ext uri="{FF2B5EF4-FFF2-40B4-BE49-F238E27FC236}">
                <a16:creationId xmlns:a16="http://schemas.microsoft.com/office/drawing/2014/main" id="{9FA4D9E7-F4D4-B446-BCED-07D66410E38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2">
            <a:extLst>
              <a:ext uri="{FF2B5EF4-FFF2-40B4-BE49-F238E27FC236}">
                <a16:creationId xmlns:a16="http://schemas.microsoft.com/office/drawing/2014/main" id="{6521A1CD-A6CB-6345-BB3E-650127B3099F}"/>
              </a:ext>
            </a:extLst>
          </p:cNvPr>
          <p:cNvSpPr>
            <a:spLocks noGrp="1"/>
          </p:cNvSpPr>
          <p:nvPr>
            <p:ph type="title"/>
          </p:nvPr>
        </p:nvSpPr>
        <p:spPr/>
        <p:txBody>
          <a:bodyPr/>
          <a:lstStyle/>
          <a:p>
            <a:r>
              <a:rPr lang="en-US" altLang="en-US" sz="4800">
                <a:ea typeface="ＭＳ Ｐゴシック" panose="020B0600070205080204" pitchFamily="34" charset="-128"/>
              </a:rPr>
              <a:t>	Interwork Group Networking</a:t>
            </a:r>
          </a:p>
        </p:txBody>
      </p:sp>
      <p:sp>
        <p:nvSpPr>
          <p:cNvPr id="83971" name="Content Placeholder 1">
            <a:extLst>
              <a:ext uri="{FF2B5EF4-FFF2-40B4-BE49-F238E27FC236}">
                <a16:creationId xmlns:a16="http://schemas.microsoft.com/office/drawing/2014/main" id="{3EC99F60-66CD-1542-A7E9-F8ADDF621C7E}"/>
              </a:ext>
            </a:extLst>
          </p:cNvPr>
          <p:cNvSpPr>
            <a:spLocks noGrp="1"/>
          </p:cNvSpPr>
          <p:nvPr>
            <p:ph idx="1"/>
          </p:nvPr>
        </p:nvSpPr>
        <p:spPr/>
        <p:txBody>
          <a:bodyPr/>
          <a:lstStyle/>
          <a:p>
            <a:r>
              <a:rPr lang="en-US" altLang="en-US" sz="3600">
                <a:ea typeface="ＭＳ Ｐゴシック" panose="020B0600070205080204" pitchFamily="34" charset="-128"/>
              </a:rPr>
              <a:t>PD and Curriculum</a:t>
            </a:r>
          </a:p>
          <a:p>
            <a:endParaRPr lang="en-US" altLang="en-US" sz="3600">
              <a:ea typeface="ＭＳ Ｐゴシック" panose="020B0600070205080204" pitchFamily="34" charset="-128"/>
            </a:endParaRPr>
          </a:p>
          <a:p>
            <a:r>
              <a:rPr lang="en-US" altLang="en-US" sz="3600">
                <a:ea typeface="ＭＳ Ｐゴシック" panose="020B0600070205080204" pitchFamily="34" charset="-128"/>
              </a:rPr>
              <a:t>Goal Setting and OSY Learning Plan</a:t>
            </a:r>
          </a:p>
        </p:txBody>
      </p:sp>
      <p:cxnSp>
        <p:nvCxnSpPr>
          <p:cNvPr id="5" name="Straight Connector 4">
            <a:extLst>
              <a:ext uri="{FF2B5EF4-FFF2-40B4-BE49-F238E27FC236}">
                <a16:creationId xmlns:a16="http://schemas.microsoft.com/office/drawing/2014/main" id="{4B0F6AB8-73DC-1E47-9DA6-D2F0B79BA349}"/>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6" name="TextBox 5">
            <a:extLst>
              <a:ext uri="{FF2B5EF4-FFF2-40B4-BE49-F238E27FC236}">
                <a16:creationId xmlns:a16="http://schemas.microsoft.com/office/drawing/2014/main" id="{784597BE-2B99-754D-B01F-6038E86A3150}"/>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a:extLst>
              <a:ext uri="{FF2B5EF4-FFF2-40B4-BE49-F238E27FC236}">
                <a16:creationId xmlns:a16="http://schemas.microsoft.com/office/drawing/2014/main" id="{67A3C3FD-CE60-1146-8485-F035F4011510}"/>
              </a:ext>
            </a:extLst>
          </p:cNvPr>
          <p:cNvSpPr>
            <a:spLocks noGrp="1"/>
          </p:cNvSpPr>
          <p:nvPr>
            <p:ph type="title"/>
          </p:nvPr>
        </p:nvSpPr>
        <p:spPr/>
        <p:txBody>
          <a:bodyPr/>
          <a:lstStyle/>
          <a:p>
            <a:pPr eaLnBrk="1" hangingPunct="1"/>
            <a:r>
              <a:rPr lang="en-US" altLang="en-US">
                <a:ea typeface="ＭＳ Ｐゴシック" panose="020B0600070205080204" pitchFamily="34" charset="-128"/>
              </a:rPr>
              <a:t>Partner States</a:t>
            </a:r>
          </a:p>
        </p:txBody>
      </p:sp>
      <p:sp>
        <p:nvSpPr>
          <p:cNvPr id="20482" name="Content Placeholder 1">
            <a:extLst>
              <a:ext uri="{FF2B5EF4-FFF2-40B4-BE49-F238E27FC236}">
                <a16:creationId xmlns:a16="http://schemas.microsoft.com/office/drawing/2014/main" id="{8AE35C94-8651-1146-B486-5971328BF522}"/>
              </a:ext>
            </a:extLst>
          </p:cNvPr>
          <p:cNvSpPr>
            <a:spLocks noGrp="1"/>
          </p:cNvSpPr>
          <p:nvPr>
            <p:ph sz="half" idx="1"/>
          </p:nvPr>
        </p:nvSpPr>
        <p:spPr/>
        <p:txBody>
          <a:bodyPr/>
          <a:lstStyle/>
          <a:p>
            <a:r>
              <a:rPr lang="en-US" altLang="en-US">
                <a:ea typeface="ＭＳ Ｐゴシック" panose="020B0600070205080204" pitchFamily="34" charset="-128"/>
              </a:rPr>
              <a:t>Alaska</a:t>
            </a:r>
          </a:p>
          <a:p>
            <a:r>
              <a:rPr lang="en-US" altLang="en-US">
                <a:ea typeface="ＭＳ Ｐゴシック" panose="020B0600070205080204" pitchFamily="34" charset="-128"/>
              </a:rPr>
              <a:t>Arkansas</a:t>
            </a:r>
          </a:p>
          <a:p>
            <a:r>
              <a:rPr lang="en-US" altLang="en-US">
                <a:ea typeface="ＭＳ Ｐゴシック" panose="020B0600070205080204" pitchFamily="34" charset="-128"/>
              </a:rPr>
              <a:t>California</a:t>
            </a:r>
          </a:p>
          <a:p>
            <a:r>
              <a:rPr lang="en-US" altLang="en-US">
                <a:ea typeface="ＭＳ Ｐゴシック" panose="020B0600070205080204" pitchFamily="34" charset="-128"/>
              </a:rPr>
              <a:t>Colorado</a:t>
            </a:r>
          </a:p>
          <a:p>
            <a:r>
              <a:rPr lang="en-US" altLang="en-US">
                <a:ea typeface="ＭＳ Ｐゴシック" panose="020B0600070205080204" pitchFamily="34" charset="-128"/>
              </a:rPr>
              <a:t>Idaho</a:t>
            </a:r>
          </a:p>
          <a:p>
            <a:r>
              <a:rPr lang="en-US" altLang="en-US">
                <a:ea typeface="ＭＳ Ｐゴシック" panose="020B0600070205080204" pitchFamily="34" charset="-128"/>
              </a:rPr>
              <a:t>Maryland</a:t>
            </a:r>
          </a:p>
        </p:txBody>
      </p:sp>
      <p:sp>
        <p:nvSpPr>
          <p:cNvPr id="20483" name="Content Placeholder 2">
            <a:extLst>
              <a:ext uri="{FF2B5EF4-FFF2-40B4-BE49-F238E27FC236}">
                <a16:creationId xmlns:a16="http://schemas.microsoft.com/office/drawing/2014/main" id="{7B36A181-B2BF-E445-B56B-B57AFBCFDFF3}"/>
              </a:ext>
            </a:extLst>
          </p:cNvPr>
          <p:cNvSpPr>
            <a:spLocks noGrp="1"/>
          </p:cNvSpPr>
          <p:nvPr>
            <p:ph sz="half" idx="2"/>
          </p:nvPr>
        </p:nvSpPr>
        <p:spPr/>
        <p:txBody>
          <a:bodyPr/>
          <a:lstStyle/>
          <a:p>
            <a:r>
              <a:rPr lang="en-US" altLang="en-US">
                <a:ea typeface="ＭＳ Ｐゴシック" panose="020B0600070205080204" pitchFamily="34" charset="-128"/>
              </a:rPr>
              <a:t>Minnesota</a:t>
            </a:r>
          </a:p>
          <a:p>
            <a:r>
              <a:rPr lang="en-US" altLang="en-US">
                <a:ea typeface="ＭＳ Ｐゴシック" panose="020B0600070205080204" pitchFamily="34" charset="-128"/>
              </a:rPr>
              <a:t>Missouri</a:t>
            </a:r>
          </a:p>
          <a:p>
            <a:r>
              <a:rPr lang="en-US" altLang="en-US">
                <a:ea typeface="ＭＳ Ｐゴシック" panose="020B0600070205080204" pitchFamily="34" charset="-128"/>
              </a:rPr>
              <a:t>Montana</a:t>
            </a:r>
          </a:p>
          <a:p>
            <a:r>
              <a:rPr lang="en-US" altLang="en-US">
                <a:ea typeface="ＭＳ Ｐゴシック" panose="020B0600070205080204" pitchFamily="34" charset="-128"/>
              </a:rPr>
              <a:t>Oregon</a:t>
            </a:r>
          </a:p>
          <a:p>
            <a:r>
              <a:rPr lang="en-US" altLang="en-US">
                <a:ea typeface="ＭＳ Ｐゴシック" panose="020B0600070205080204" pitchFamily="34" charset="-128"/>
              </a:rPr>
              <a:t>Washington</a:t>
            </a:r>
          </a:p>
          <a:p>
            <a:r>
              <a:rPr lang="en-US" altLang="en-US">
                <a:ea typeface="ＭＳ Ｐゴシック" panose="020B0600070205080204" pitchFamily="34" charset="-128"/>
              </a:rPr>
              <a:t>Wisconsin</a:t>
            </a:r>
          </a:p>
        </p:txBody>
      </p:sp>
      <p:cxnSp>
        <p:nvCxnSpPr>
          <p:cNvPr id="10" name="Straight Connector 9">
            <a:extLst>
              <a:ext uri="{FF2B5EF4-FFF2-40B4-BE49-F238E27FC236}">
                <a16:creationId xmlns:a16="http://schemas.microsoft.com/office/drawing/2014/main" id="{D93F8B38-F48E-504B-B1A4-B25B70F7BC3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EE11433D-B42C-3744-8086-15FD8BF53044}"/>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0486" name="Picture 9">
            <a:extLst>
              <a:ext uri="{FF2B5EF4-FFF2-40B4-BE49-F238E27FC236}">
                <a16:creationId xmlns:a16="http://schemas.microsoft.com/office/drawing/2014/main" id="{F748EDD9-370C-884A-9859-D85C43CCD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8">
            <a:extLst>
              <a:ext uri="{FF2B5EF4-FFF2-40B4-BE49-F238E27FC236}">
                <a16:creationId xmlns:a16="http://schemas.microsoft.com/office/drawing/2014/main" id="{A2F75C33-FBA1-4E4E-8596-285799ED9721}"/>
              </a:ext>
            </a:extLst>
          </p:cNvPr>
          <p:cNvSpPr>
            <a:spLocks noGrp="1"/>
          </p:cNvSpPr>
          <p:nvPr>
            <p:ph type="title"/>
          </p:nvPr>
        </p:nvSpPr>
        <p:spPr/>
        <p:txBody>
          <a:bodyPr/>
          <a:lstStyle/>
          <a:p>
            <a:pPr eaLnBrk="1" hangingPunct="1"/>
            <a:r>
              <a:rPr lang="en-US" altLang="en-US">
                <a:ea typeface="ＭＳ Ｐゴシック" panose="020B0600070205080204" pitchFamily="34" charset="-128"/>
              </a:rPr>
              <a:t>Future Meeting Dates</a:t>
            </a:r>
          </a:p>
        </p:txBody>
      </p:sp>
      <p:sp>
        <p:nvSpPr>
          <p:cNvPr id="86018" name="Content Placeholder 10">
            <a:extLst>
              <a:ext uri="{FF2B5EF4-FFF2-40B4-BE49-F238E27FC236}">
                <a16:creationId xmlns:a16="http://schemas.microsoft.com/office/drawing/2014/main" id="{A27CE5DA-65F7-C54E-88CC-01783B994B5E}"/>
              </a:ext>
            </a:extLst>
          </p:cNvPr>
          <p:cNvSpPr>
            <a:spLocks noGrp="1"/>
          </p:cNvSpPr>
          <p:nvPr>
            <p:ph idx="1"/>
          </p:nvPr>
        </p:nvSpPr>
        <p:spPr/>
        <p:txBody>
          <a:bodyPr/>
          <a:lstStyle/>
          <a:p>
            <a:pPr eaLnBrk="1" hangingPunct="1"/>
            <a:r>
              <a:rPr lang="en-US" altLang="en-US">
                <a:ea typeface="ＭＳ Ｐゴシック" panose="020B0600070205080204" pitchFamily="34" charset="-128"/>
              </a:rPr>
              <a:t>New States/Staff Webinar: TBD</a:t>
            </a:r>
          </a:p>
          <a:p>
            <a:pPr eaLnBrk="1" hangingPunct="1"/>
            <a:r>
              <a:rPr lang="en-US" altLang="en-US">
                <a:ea typeface="ＭＳ Ｐゴシック" panose="020B0600070205080204" pitchFamily="34" charset="-128"/>
              </a:rPr>
              <a:t>Future Meetings: </a:t>
            </a:r>
          </a:p>
          <a:p>
            <a:pPr lvl="1" eaLnBrk="1" hangingPunct="1"/>
            <a:r>
              <a:rPr lang="en-US" altLang="en-US">
                <a:ea typeface="ＭＳ Ｐゴシック" panose="020B0600070205080204" pitchFamily="34" charset="-128"/>
              </a:rPr>
              <a:t>Winter meeting: January 31- February 1, 2017- Montgomery, AL</a:t>
            </a:r>
          </a:p>
          <a:p>
            <a:pPr lvl="1" eaLnBrk="1" hangingPunct="1"/>
            <a:r>
              <a:rPr lang="en-US" altLang="en-US">
                <a:ea typeface="ＭＳ Ｐゴシック" panose="020B0600070205080204" pitchFamily="34" charset="-128"/>
              </a:rPr>
              <a:t>Spring meeting: TBD, Chicago, IL </a:t>
            </a:r>
          </a:p>
          <a:p>
            <a:pPr eaLnBrk="1" hangingPunct="1"/>
            <a:r>
              <a:rPr lang="en-US" altLang="en-US">
                <a:ea typeface="ＭＳ Ｐゴシック" panose="020B0600070205080204" pitchFamily="34" charset="-128"/>
              </a:rPr>
              <a:t>Team Lead Conference Calls: scheduled prior to next meeting</a:t>
            </a:r>
          </a:p>
        </p:txBody>
      </p:sp>
      <p:cxnSp>
        <p:nvCxnSpPr>
          <p:cNvPr id="10" name="Straight Connector 9">
            <a:extLst>
              <a:ext uri="{FF2B5EF4-FFF2-40B4-BE49-F238E27FC236}">
                <a16:creationId xmlns:a16="http://schemas.microsoft.com/office/drawing/2014/main" id="{B68010E5-8FBE-2041-86BC-221A43B88CF2}"/>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D63852F-91C8-8B42-91B5-74ECCCAE862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86021" name="Picture 9">
            <a:extLst>
              <a:ext uri="{FF2B5EF4-FFF2-40B4-BE49-F238E27FC236}">
                <a16:creationId xmlns:a16="http://schemas.microsoft.com/office/drawing/2014/main" id="{5120AC2A-21A0-7148-892E-333D65252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8">
            <a:extLst>
              <a:ext uri="{FF2B5EF4-FFF2-40B4-BE49-F238E27FC236}">
                <a16:creationId xmlns:a16="http://schemas.microsoft.com/office/drawing/2014/main" id="{4186F523-86C3-A84E-9AC8-1BBD25F75B1C}"/>
              </a:ext>
            </a:extLst>
          </p:cNvPr>
          <p:cNvSpPr>
            <a:spLocks noGrp="1"/>
          </p:cNvSpPr>
          <p:nvPr>
            <p:ph type="title"/>
          </p:nvPr>
        </p:nvSpPr>
        <p:spPr>
          <a:solidFill>
            <a:schemeClr val="accent3">
              <a:lumMod val="20000"/>
              <a:lumOff val="80000"/>
            </a:schemeClr>
          </a:solidFill>
        </p:spPr>
        <p:txBody>
          <a:bodyPr/>
          <a:lstStyle/>
          <a:p>
            <a:pPr eaLnBrk="1" hangingPunct="1">
              <a:defRPr/>
            </a:pPr>
            <a:r>
              <a:rPr lang="en-US" dirty="0">
                <a:cs typeface="+mj-cs"/>
              </a:rPr>
              <a:t>Technical Support Team</a:t>
            </a:r>
          </a:p>
        </p:txBody>
      </p:sp>
      <p:sp>
        <p:nvSpPr>
          <p:cNvPr id="40962" name="Content Placeholder 10">
            <a:extLst>
              <a:ext uri="{FF2B5EF4-FFF2-40B4-BE49-F238E27FC236}">
                <a16:creationId xmlns:a16="http://schemas.microsoft.com/office/drawing/2014/main" id="{764D4D93-710F-B741-9924-726AC9C57BB5}"/>
              </a:ext>
            </a:extLst>
          </p:cNvPr>
          <p:cNvSpPr>
            <a:spLocks noGrp="1"/>
          </p:cNvSpPr>
          <p:nvPr>
            <p:ph sz="half" idx="1"/>
          </p:nvPr>
        </p:nvSpPr>
        <p:spPr>
          <a:xfrm>
            <a:off x="457200" y="1447800"/>
            <a:ext cx="4038600" cy="4678363"/>
          </a:xfrm>
        </p:spPr>
        <p:txBody>
          <a:bodyPr/>
          <a:lstStyle/>
          <a:p>
            <a:pPr marL="0" indent="0" eaLnBrk="1" hangingPunct="1">
              <a:buFont typeface="Arial" charset="0"/>
              <a:buNone/>
              <a:defRPr/>
            </a:pPr>
            <a:r>
              <a:rPr lang="en-US" altLang="en-US" sz="2400" dirty="0">
                <a:ea typeface="ＭＳ Ｐゴシック" charset="-128"/>
              </a:rPr>
              <a:t>Expectations</a:t>
            </a:r>
          </a:p>
          <a:p>
            <a:pPr eaLnBrk="1" hangingPunct="1">
              <a:buFont typeface="Arial" charset="0"/>
              <a:buChar char="•"/>
              <a:defRPr/>
            </a:pPr>
            <a:r>
              <a:rPr lang="en-US" altLang="en-US" sz="2400" dirty="0">
                <a:ea typeface="ＭＳ Ｐゴシック" charset="-128"/>
              </a:rPr>
              <a:t>Membership</a:t>
            </a:r>
          </a:p>
          <a:p>
            <a:pPr eaLnBrk="1" hangingPunct="1">
              <a:buFont typeface="Arial" charset="0"/>
              <a:buChar char="•"/>
              <a:defRPr/>
            </a:pPr>
            <a:r>
              <a:rPr lang="en-US" altLang="en-US" sz="2400" dirty="0">
                <a:ea typeface="ＭＳ Ｐゴシック" charset="-128"/>
              </a:rPr>
              <a:t>State Director expectations</a:t>
            </a:r>
          </a:p>
          <a:p>
            <a:pPr eaLnBrk="1" hangingPunct="1">
              <a:buFont typeface="Arial" charset="0"/>
              <a:buChar char="•"/>
              <a:defRPr/>
            </a:pPr>
            <a:r>
              <a:rPr lang="en-US" altLang="en-US" sz="2400" dirty="0">
                <a:ea typeface="ＭＳ Ｐゴシック" charset="-128"/>
              </a:rPr>
              <a:t>Requirements</a:t>
            </a:r>
          </a:p>
          <a:p>
            <a:pPr lvl="1" eaLnBrk="1" hangingPunct="1">
              <a:buFont typeface="Arial" charset="0"/>
              <a:buChar char="–"/>
              <a:defRPr/>
            </a:pPr>
            <a:r>
              <a:rPr lang="en-US" altLang="en-US" sz="1800" dirty="0">
                <a:ea typeface="ＭＳ Ｐゴシック" charset="-128"/>
              </a:rPr>
              <a:t>3 meetings per year</a:t>
            </a:r>
          </a:p>
          <a:p>
            <a:pPr lvl="1" eaLnBrk="1" hangingPunct="1">
              <a:buFont typeface="Arial" charset="0"/>
              <a:buChar char="–"/>
              <a:defRPr/>
            </a:pPr>
            <a:r>
              <a:rPr lang="en-US" altLang="en-US" sz="1800" dirty="0">
                <a:ea typeface="ＭＳ Ｐゴシック" charset="-128"/>
              </a:rPr>
              <a:t>Conference calls</a:t>
            </a:r>
          </a:p>
          <a:p>
            <a:pPr lvl="1" eaLnBrk="1" hangingPunct="1">
              <a:buFont typeface="Arial" charset="0"/>
              <a:buChar char="–"/>
              <a:defRPr/>
            </a:pPr>
            <a:r>
              <a:rPr lang="en-US" altLang="en-US" sz="1800" dirty="0">
                <a:ea typeface="ＭＳ Ｐゴシック" charset="-128"/>
              </a:rPr>
              <a:t>Work assignments</a:t>
            </a:r>
          </a:p>
          <a:p>
            <a:pPr lvl="1" eaLnBrk="1" hangingPunct="1">
              <a:buFont typeface="Arial" charset="0"/>
              <a:buChar char="–"/>
              <a:defRPr/>
            </a:pPr>
            <a:r>
              <a:rPr lang="en-US" altLang="en-US" sz="1800" dirty="0">
                <a:ea typeface="ＭＳ Ｐゴシック" charset="-128"/>
              </a:rPr>
              <a:t>Team Lead meeting </a:t>
            </a:r>
          </a:p>
          <a:p>
            <a:pPr lvl="1" eaLnBrk="1" hangingPunct="1">
              <a:buFont typeface="Arial" charset="0"/>
              <a:buChar char="–"/>
              <a:defRPr/>
            </a:pPr>
            <a:r>
              <a:rPr lang="en-US" altLang="en-US" sz="1800" dirty="0">
                <a:ea typeface="ＭＳ Ｐゴシック" charset="-128"/>
              </a:rPr>
              <a:t>Collaboration and coordination across groups</a:t>
            </a:r>
          </a:p>
        </p:txBody>
      </p:sp>
      <p:sp>
        <p:nvSpPr>
          <p:cNvPr id="40963" name="Content Placeholder 1">
            <a:extLst>
              <a:ext uri="{FF2B5EF4-FFF2-40B4-BE49-F238E27FC236}">
                <a16:creationId xmlns:a16="http://schemas.microsoft.com/office/drawing/2014/main" id="{D031EBDD-F63B-974E-88BD-0E7C321E7EE4}"/>
              </a:ext>
            </a:extLst>
          </p:cNvPr>
          <p:cNvSpPr>
            <a:spLocks noGrp="1"/>
          </p:cNvSpPr>
          <p:nvPr>
            <p:ph sz="half" idx="2"/>
          </p:nvPr>
        </p:nvSpPr>
        <p:spPr>
          <a:xfrm>
            <a:off x="4648200" y="1447800"/>
            <a:ext cx="4038600" cy="5410200"/>
          </a:xfrm>
        </p:spPr>
        <p:txBody>
          <a:bodyPr/>
          <a:lstStyle/>
          <a:p>
            <a:pPr marL="0" indent="0">
              <a:buFont typeface="Arial" charset="0"/>
              <a:buNone/>
              <a:defRPr/>
            </a:pPr>
            <a:r>
              <a:rPr lang="en-US" sz="2000" dirty="0">
                <a:ea typeface="ＭＳ Ｐゴシック" charset="-128"/>
              </a:rPr>
              <a:t>Work Norms</a:t>
            </a:r>
          </a:p>
          <a:p>
            <a:pPr marL="514350" indent="-514350">
              <a:buFont typeface="Arial" charset="0"/>
              <a:buAutoNum type="arabicPeriod"/>
              <a:defRPr/>
            </a:pPr>
            <a:r>
              <a:rPr lang="en-US" sz="1800" dirty="0"/>
              <a:t>Be fully committed to the work and will demonstrate this commitment by meeting agreed upon deadlines, participating/attending meetings and calls until outcomes/goals are fully met.</a:t>
            </a:r>
          </a:p>
          <a:p>
            <a:pPr marL="514350" indent="-514350">
              <a:buFont typeface="Arial" charset="0"/>
              <a:buAutoNum type="arabicPeriod"/>
              <a:defRPr/>
            </a:pPr>
            <a:r>
              <a:rPr lang="en-US" sz="1800" dirty="0"/>
              <a:t>Leave each meeting with tangible products/achievements synthesizing our meeting outcomes.</a:t>
            </a:r>
          </a:p>
          <a:p>
            <a:pPr marL="514350" indent="-514350">
              <a:buFont typeface="Arial" charset="0"/>
              <a:buAutoNum type="arabicPeriod"/>
              <a:defRPr/>
            </a:pPr>
            <a:r>
              <a:rPr lang="en-US" sz="1800" dirty="0"/>
              <a:t>Use included reflection time to promote spontaneous, creative discussion.</a:t>
            </a:r>
          </a:p>
          <a:p>
            <a:pPr eaLnBrk="1" hangingPunct="1">
              <a:buFont typeface="Arial" charset="0"/>
              <a:buChar char="•"/>
              <a:defRPr/>
            </a:pPr>
            <a:endParaRPr lang="en-US" dirty="0"/>
          </a:p>
          <a:p>
            <a:pPr marL="0" indent="0">
              <a:buFont typeface="Arial" charset="0"/>
              <a:buChar char="•"/>
              <a:defRPr/>
            </a:pPr>
            <a:endParaRPr lang="en-US" altLang="en-US" sz="2400" dirty="0">
              <a:ea typeface="ＭＳ Ｐゴシック" charset="-128"/>
            </a:endParaRPr>
          </a:p>
        </p:txBody>
      </p:sp>
      <p:cxnSp>
        <p:nvCxnSpPr>
          <p:cNvPr id="10" name="Straight Connector 9">
            <a:extLst>
              <a:ext uri="{FF2B5EF4-FFF2-40B4-BE49-F238E27FC236}">
                <a16:creationId xmlns:a16="http://schemas.microsoft.com/office/drawing/2014/main" id="{0A5087D6-BC6B-2242-9352-D324505086A1}"/>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CBD24528-775B-6A40-8271-35C0F3C32770}"/>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1510" name="Picture 9">
            <a:extLst>
              <a:ext uri="{FF2B5EF4-FFF2-40B4-BE49-F238E27FC236}">
                <a16:creationId xmlns:a16="http://schemas.microsoft.com/office/drawing/2014/main" id="{4F4BD217-BF75-C746-A3F8-7B341E7D35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8">
            <a:extLst>
              <a:ext uri="{FF2B5EF4-FFF2-40B4-BE49-F238E27FC236}">
                <a16:creationId xmlns:a16="http://schemas.microsoft.com/office/drawing/2014/main" id="{92E7A706-F0AD-D440-A7E4-F5D775CD184B}"/>
              </a:ext>
            </a:extLst>
          </p:cNvPr>
          <p:cNvSpPr>
            <a:spLocks noGrp="1"/>
          </p:cNvSpPr>
          <p:nvPr>
            <p:ph type="title"/>
          </p:nvPr>
        </p:nvSpPr>
        <p:spPr/>
        <p:txBody>
          <a:bodyPr/>
          <a:lstStyle/>
          <a:p>
            <a:pPr eaLnBrk="1" hangingPunct="1"/>
            <a:r>
              <a:rPr lang="en-US" altLang="en-US">
                <a:ea typeface="ＭＳ Ｐゴシック" panose="020B0600070205080204" pitchFamily="34" charset="-128"/>
              </a:rPr>
              <a:t>Work Groups</a:t>
            </a:r>
          </a:p>
        </p:txBody>
      </p:sp>
      <p:sp>
        <p:nvSpPr>
          <p:cNvPr id="23554" name="Content Placeholder 10">
            <a:extLst>
              <a:ext uri="{FF2B5EF4-FFF2-40B4-BE49-F238E27FC236}">
                <a16:creationId xmlns:a16="http://schemas.microsoft.com/office/drawing/2014/main" id="{D53914C1-73FC-0F48-A1D0-7E6628C3DAA7}"/>
              </a:ext>
            </a:extLst>
          </p:cNvPr>
          <p:cNvSpPr>
            <a:spLocks noGrp="1"/>
          </p:cNvSpPr>
          <p:nvPr>
            <p:ph idx="1"/>
          </p:nvPr>
        </p:nvSpPr>
        <p:spPr/>
        <p:txBody>
          <a:bodyPr/>
          <a:lstStyle/>
          <a:p>
            <a:pPr lvl="1">
              <a:buFont typeface="Arial" panose="020B0604020202020204" pitchFamily="34" charset="0"/>
              <a:buChar char="•"/>
            </a:pPr>
            <a:r>
              <a:rPr lang="en-US" altLang="en-US" sz="4000">
                <a:ea typeface="ＭＳ Ｐゴシック" panose="020B0600070205080204" pitchFamily="34" charset="-128"/>
              </a:rPr>
              <a:t>OSY Learning Plan</a:t>
            </a:r>
          </a:p>
          <a:p>
            <a:pPr lvl="1">
              <a:buFont typeface="Arial" panose="020B0604020202020204" pitchFamily="34" charset="0"/>
              <a:buChar char="•"/>
            </a:pPr>
            <a:r>
              <a:rPr lang="en-US" altLang="en-US" sz="4000">
                <a:ea typeface="ＭＳ Ｐゴシック" panose="020B0600070205080204" pitchFamily="34" charset="-128"/>
              </a:rPr>
              <a:t>Goal Setting</a:t>
            </a:r>
          </a:p>
          <a:p>
            <a:pPr lvl="1">
              <a:buFont typeface="Arial" panose="020B0604020202020204" pitchFamily="34" charset="0"/>
              <a:buChar char="•"/>
            </a:pPr>
            <a:r>
              <a:rPr lang="en-US" altLang="en-US" sz="4000">
                <a:ea typeface="ＭＳ Ｐゴシック" panose="020B0600070205080204" pitchFamily="34" charset="-128"/>
              </a:rPr>
              <a:t>Professional Development</a:t>
            </a:r>
          </a:p>
          <a:p>
            <a:pPr lvl="1">
              <a:buFont typeface="Arial" panose="020B0604020202020204" pitchFamily="34" charset="0"/>
              <a:buChar char="•"/>
            </a:pPr>
            <a:r>
              <a:rPr lang="en-US" altLang="en-US" sz="4000">
                <a:ea typeface="ＭＳ Ｐゴシック" panose="020B0600070205080204" pitchFamily="34" charset="-128"/>
              </a:rPr>
              <a:t>Material and Curriculum Development</a:t>
            </a:r>
          </a:p>
          <a:p>
            <a:pPr lvl="1">
              <a:buFont typeface="Arial" panose="020B0604020202020204" pitchFamily="34" charset="0"/>
              <a:buChar char="•"/>
            </a:pPr>
            <a:r>
              <a:rPr lang="en-US" altLang="en-US" sz="4000">
                <a:ea typeface="ＭＳ Ｐゴシック" panose="020B0600070205080204" pitchFamily="34" charset="-128"/>
              </a:rPr>
              <a:t>Identification and Recruitment</a:t>
            </a:r>
          </a:p>
          <a:p>
            <a:pPr eaLnBrk="1" hangingPunct="1"/>
            <a:endParaRPr lang="en-US" altLang="en-US">
              <a:ea typeface="ＭＳ Ｐゴシック" panose="020B0600070205080204" pitchFamily="34" charset="-128"/>
            </a:endParaRPr>
          </a:p>
        </p:txBody>
      </p:sp>
      <p:cxnSp>
        <p:nvCxnSpPr>
          <p:cNvPr id="10" name="Straight Connector 9">
            <a:extLst>
              <a:ext uri="{FF2B5EF4-FFF2-40B4-BE49-F238E27FC236}">
                <a16:creationId xmlns:a16="http://schemas.microsoft.com/office/drawing/2014/main" id="{BFD0D98C-9E8B-2F4B-9012-98C43AF2DEF7}"/>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18" name="TextBox 17">
            <a:extLst>
              <a:ext uri="{FF2B5EF4-FFF2-40B4-BE49-F238E27FC236}">
                <a16:creationId xmlns:a16="http://schemas.microsoft.com/office/drawing/2014/main" id="{69617EDC-35B3-0242-821E-830BE814E44C}"/>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pic>
        <p:nvPicPr>
          <p:cNvPr id="23557" name="Picture 9">
            <a:extLst>
              <a:ext uri="{FF2B5EF4-FFF2-40B4-BE49-F238E27FC236}">
                <a16:creationId xmlns:a16="http://schemas.microsoft.com/office/drawing/2014/main" id="{1C5D6A46-3493-6646-9AA7-10EF751A2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8" y="381000"/>
            <a:ext cx="9255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5694A1A-7BEB-BD49-A2C8-E3D08A214329}"/>
              </a:ext>
            </a:extLst>
          </p:cNvPr>
          <p:cNvSpPr txBox="1"/>
          <p:nvPr/>
        </p:nvSpPr>
        <p:spPr>
          <a:xfrm>
            <a:off x="457200" y="6126163"/>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www.osymigrant.org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5D7DBB3-D858-D64A-B04C-5CECCF6FCF71}"/>
              </a:ext>
            </a:extLst>
          </p:cNvPr>
          <p:cNvSpPr>
            <a:spLocks noGrp="1"/>
          </p:cNvSpPr>
          <p:nvPr>
            <p:ph type="title"/>
          </p:nvPr>
        </p:nvSpPr>
        <p:spPr/>
        <p:txBody>
          <a:bodyPr/>
          <a:lstStyle/>
          <a:p>
            <a:r>
              <a:rPr lang="en-US" altLang="en-US">
                <a:ea typeface="ＭＳ Ｐゴシック" panose="020B0600070205080204" pitchFamily="34" charset="-128"/>
              </a:rPr>
              <a:t>Expectations of Our Time</a:t>
            </a:r>
          </a:p>
        </p:txBody>
      </p:sp>
      <p:sp>
        <p:nvSpPr>
          <p:cNvPr id="24578" name="Content Placeholder 2">
            <a:extLst>
              <a:ext uri="{FF2B5EF4-FFF2-40B4-BE49-F238E27FC236}">
                <a16:creationId xmlns:a16="http://schemas.microsoft.com/office/drawing/2014/main" id="{C7B38247-D6D0-A142-9E7D-ADCC36E270FE}"/>
              </a:ext>
            </a:extLst>
          </p:cNvPr>
          <p:cNvSpPr>
            <a:spLocks noGrp="1"/>
          </p:cNvSpPr>
          <p:nvPr>
            <p:ph idx="1"/>
          </p:nvPr>
        </p:nvSpPr>
        <p:spPr/>
        <p:txBody>
          <a:bodyPr/>
          <a:lstStyle/>
          <a:p>
            <a:r>
              <a:rPr lang="en-US" altLang="en-US" sz="2800">
                <a:ea typeface="ＭＳ Ｐゴシック" panose="020B0600070205080204" pitchFamily="34" charset="-128"/>
              </a:rPr>
              <a:t>Provide feedback on agenda items, including lesson drafts and material development</a:t>
            </a:r>
          </a:p>
          <a:p>
            <a:r>
              <a:rPr lang="en-US" altLang="en-US" sz="2800">
                <a:ea typeface="ＭＳ Ｐゴシック" panose="020B0600070205080204" pitchFamily="34" charset="-128"/>
              </a:rPr>
              <a:t>Complete work group tasks, outline timelines, and establish follow-up conference calls</a:t>
            </a:r>
          </a:p>
          <a:p>
            <a:r>
              <a:rPr lang="en-US" altLang="en-US" sz="2800">
                <a:ea typeface="ＭＳ Ｐゴシック" panose="020B0600070205080204" pitchFamily="34" charset="-128"/>
              </a:rPr>
              <a:t>Understand the GOSOSY performance measures and data requirements</a:t>
            </a:r>
          </a:p>
          <a:p>
            <a:r>
              <a:rPr lang="en-US" altLang="en-US" sz="2800">
                <a:ea typeface="ＭＳ Ｐゴシック" panose="020B0600070205080204" pitchFamily="34" charset="-128"/>
              </a:rPr>
              <a:t>Prepare for SST presentations </a:t>
            </a:r>
          </a:p>
          <a:p>
            <a:r>
              <a:rPr lang="en-US" altLang="en-US" sz="2800">
                <a:ea typeface="ＭＳ Ｐゴシック" panose="020B0600070205080204" pitchFamily="34" charset="-128"/>
              </a:rPr>
              <a:t>Discuss TST Dissemination Event Committee and structure of event</a:t>
            </a:r>
          </a:p>
        </p:txBody>
      </p:sp>
      <p:cxnSp>
        <p:nvCxnSpPr>
          <p:cNvPr id="4" name="Straight Connector 3">
            <a:extLst>
              <a:ext uri="{FF2B5EF4-FFF2-40B4-BE49-F238E27FC236}">
                <a16:creationId xmlns:a16="http://schemas.microsoft.com/office/drawing/2014/main" id="{1EBA2934-6B77-4842-8EBC-75B155490955}"/>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3501AE0E-A01D-1645-9580-354649C9B22E}"/>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24581" name="Shape 88">
            <a:extLst>
              <a:ext uri="{FF2B5EF4-FFF2-40B4-BE49-F238E27FC236}">
                <a16:creationId xmlns:a16="http://schemas.microsoft.com/office/drawing/2014/main" id="{B43C3625-44CF-E048-A832-7DB5D7C5966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EFA39BE9-99D2-8542-B784-D04BC50F7801}"/>
              </a:ext>
            </a:extLst>
          </p:cNvPr>
          <p:cNvSpPr>
            <a:spLocks noGrp="1"/>
          </p:cNvSpPr>
          <p:nvPr>
            <p:ph type="title"/>
          </p:nvPr>
        </p:nvSpPr>
        <p:spPr>
          <a:xfrm>
            <a:off x="457200" y="304800"/>
            <a:ext cx="8229600" cy="1143000"/>
          </a:xfrm>
        </p:spPr>
        <p:txBody>
          <a:bodyPr/>
          <a:lstStyle/>
          <a:p>
            <a:r>
              <a:rPr lang="en-US" altLang="en-US">
                <a:ea typeface="ＭＳ Ｐゴシック" panose="020B0600070205080204" pitchFamily="34" charset="-128"/>
              </a:rPr>
              <a:t>State Steering Team Prep</a:t>
            </a:r>
          </a:p>
        </p:txBody>
      </p:sp>
      <p:sp>
        <p:nvSpPr>
          <p:cNvPr id="25602" name="Content Placeholder 2">
            <a:extLst>
              <a:ext uri="{FF2B5EF4-FFF2-40B4-BE49-F238E27FC236}">
                <a16:creationId xmlns:a16="http://schemas.microsoft.com/office/drawing/2014/main" id="{CD869E90-4ADD-7F44-A269-C5511D20E185}"/>
              </a:ext>
            </a:extLst>
          </p:cNvPr>
          <p:cNvSpPr>
            <a:spLocks noGrp="1"/>
          </p:cNvSpPr>
          <p:nvPr>
            <p:ph idx="1"/>
          </p:nvPr>
        </p:nvSpPr>
        <p:spPr/>
        <p:txBody>
          <a:bodyPr/>
          <a:lstStyle/>
          <a:p>
            <a:r>
              <a:rPr lang="en-US" altLang="en-US">
                <a:ea typeface="ＭＳ Ｐゴシック" panose="020B0600070205080204" pitchFamily="34" charset="-128"/>
              </a:rPr>
              <a:t>Attendance</a:t>
            </a:r>
          </a:p>
          <a:p>
            <a:r>
              <a:rPr lang="en-US" altLang="en-US">
                <a:ea typeface="ＭＳ Ｐゴシック" panose="020B0600070205080204" pitchFamily="34" charset="-128"/>
              </a:rPr>
              <a:t>Expectations and Structure</a:t>
            </a:r>
          </a:p>
          <a:p>
            <a:r>
              <a:rPr lang="en-US" altLang="en-US">
                <a:ea typeface="ＭＳ Ｐゴシック" panose="020B0600070205080204" pitchFamily="34" charset="-128"/>
              </a:rPr>
              <a:t>TST Work Group Presentations</a:t>
            </a:r>
          </a:p>
          <a:p>
            <a:r>
              <a:rPr lang="en-US" altLang="en-US">
                <a:ea typeface="ＭＳ Ｐゴシック" panose="020B0600070205080204" pitchFamily="34" charset="-128"/>
              </a:rPr>
              <a:t>Panel and discussion</a:t>
            </a:r>
          </a:p>
          <a:p>
            <a:r>
              <a:rPr lang="en-US" altLang="en-US">
                <a:ea typeface="ＭＳ Ｐゴシック" panose="020B0600070205080204" pitchFamily="34" charset="-128"/>
              </a:rPr>
              <a:t>Proxy votes</a:t>
            </a:r>
          </a:p>
        </p:txBody>
      </p:sp>
      <p:cxnSp>
        <p:nvCxnSpPr>
          <p:cNvPr id="4" name="Straight Connector 3">
            <a:extLst>
              <a:ext uri="{FF2B5EF4-FFF2-40B4-BE49-F238E27FC236}">
                <a16:creationId xmlns:a16="http://schemas.microsoft.com/office/drawing/2014/main" id="{CD66ABB6-A405-0044-99C6-5AA3E3121ED6}"/>
              </a:ext>
            </a:extLst>
          </p:cNvPr>
          <p:cNvCxnSpPr/>
          <p:nvPr/>
        </p:nvCxnSpPr>
        <p:spPr>
          <a:xfrm>
            <a:off x="457200" y="1447800"/>
            <a:ext cx="8305800" cy="0"/>
          </a:xfrm>
          <a:prstGeom prst="line">
            <a:avLst/>
          </a:prstGeom>
          <a:ln w="57150"/>
        </p:spPr>
        <p:style>
          <a:lnRef idx="1">
            <a:schemeClr val="accent3"/>
          </a:lnRef>
          <a:fillRef idx="0">
            <a:schemeClr val="accent3"/>
          </a:fillRef>
          <a:effectRef idx="0">
            <a:schemeClr val="accent3"/>
          </a:effectRef>
          <a:fontRef idx="minor">
            <a:schemeClr val="tx1"/>
          </a:fontRef>
        </p:style>
      </p:cxnSp>
      <p:sp>
        <p:nvSpPr>
          <p:cNvPr id="5" name="TextBox 4">
            <a:extLst>
              <a:ext uri="{FF2B5EF4-FFF2-40B4-BE49-F238E27FC236}">
                <a16:creationId xmlns:a16="http://schemas.microsoft.com/office/drawing/2014/main" id="{93D2515D-BD1B-8847-82B5-3CBAF61C4CD3}"/>
              </a:ext>
            </a:extLst>
          </p:cNvPr>
          <p:cNvSpPr txBox="1"/>
          <p:nvPr/>
        </p:nvSpPr>
        <p:spPr>
          <a:xfrm>
            <a:off x="457200" y="6096000"/>
            <a:ext cx="8229600" cy="381000"/>
          </a:xfrm>
          <a:prstGeom prst="rect">
            <a:avLst/>
          </a:prstGeom>
          <a:solidFill>
            <a:srgbClr val="89CC40"/>
          </a:solidFill>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en-US" dirty="0">
                <a:solidFill>
                  <a:schemeClr val="tx1"/>
                </a:solidFill>
              </a:rPr>
              <a:t>www.osymigrant.org</a:t>
            </a:r>
          </a:p>
        </p:txBody>
      </p:sp>
      <p:pic>
        <p:nvPicPr>
          <p:cNvPr id="25605" name="Shape 88">
            <a:extLst>
              <a:ext uri="{FF2B5EF4-FFF2-40B4-BE49-F238E27FC236}">
                <a16:creationId xmlns:a16="http://schemas.microsoft.com/office/drawing/2014/main" id="{2BD32833-EA79-764B-9826-BCED492F239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5035" t="11337" r="64566" b="9927"/>
          <a:stretch>
            <a:fillRect/>
          </a:stretch>
        </p:blipFill>
        <p:spPr bwMode="auto">
          <a:xfrm>
            <a:off x="322263" y="0"/>
            <a:ext cx="11747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2871</Words>
  <Application>Microsoft Macintosh PowerPoint</Application>
  <PresentationFormat>On-screen Show (4:3)</PresentationFormat>
  <Paragraphs>352</Paragraphs>
  <Slides>50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ＭＳ Ｐゴシック</vt:lpstr>
      <vt:lpstr>Calibri</vt:lpstr>
      <vt:lpstr>Mangal</vt:lpstr>
      <vt:lpstr>Office Theme</vt:lpstr>
      <vt:lpstr>GOSOSY Technical Support Team </vt:lpstr>
      <vt:lpstr>Agenda– November 2</vt:lpstr>
      <vt:lpstr>Welcome</vt:lpstr>
      <vt:lpstr>Member States</vt:lpstr>
      <vt:lpstr>Partner States</vt:lpstr>
      <vt:lpstr>Technical Support Team</vt:lpstr>
      <vt:lpstr>Work Groups</vt:lpstr>
      <vt:lpstr>Expectations of Our Time</vt:lpstr>
      <vt:lpstr>State Steering Team Prep</vt:lpstr>
      <vt:lpstr> GOSOSY Updates</vt:lpstr>
      <vt:lpstr>Objective 1: Achievement &amp; Learning Plans </vt:lpstr>
      <vt:lpstr>Objective 2: Professional Development </vt:lpstr>
      <vt:lpstr>Objective 3: State Processes </vt:lpstr>
      <vt:lpstr>Performance Measures</vt:lpstr>
      <vt:lpstr>Performance Measure 1.1</vt:lpstr>
      <vt:lpstr>Data Collection</vt:lpstr>
      <vt:lpstr>Performance Measure 2.1</vt:lpstr>
      <vt:lpstr>Data Collection</vt:lpstr>
      <vt:lpstr>Performance Measure 2.2</vt:lpstr>
      <vt:lpstr>What is a collaboration?</vt:lpstr>
      <vt:lpstr>Data Collection</vt:lpstr>
      <vt:lpstr> Performance Measures for  Years 2 &amp; 3</vt:lpstr>
      <vt:lpstr>Performance Measure 1.2</vt:lpstr>
      <vt:lpstr>Timeline</vt:lpstr>
      <vt:lpstr>Performance Measure 1.3</vt:lpstr>
      <vt:lpstr>Timeline</vt:lpstr>
      <vt:lpstr>Performance Measure 2.3</vt:lpstr>
      <vt:lpstr>Performance Measure 3.1</vt:lpstr>
      <vt:lpstr>Performance Measure 3.2</vt:lpstr>
      <vt:lpstr>Timeline</vt:lpstr>
      <vt:lpstr> Pilot Feedback</vt:lpstr>
      <vt:lpstr> Instructional Materials</vt:lpstr>
      <vt:lpstr> Year 2 Fidelity Implementation Index</vt:lpstr>
      <vt:lpstr>     Work Group Assignments: Curriculum </vt:lpstr>
      <vt:lpstr>FII Links</vt:lpstr>
      <vt:lpstr> Work Group Assignments: Professional Development</vt:lpstr>
      <vt:lpstr>FII Links</vt:lpstr>
      <vt:lpstr> Work Group Assignment: ID&amp;R</vt:lpstr>
      <vt:lpstr>FII Links</vt:lpstr>
      <vt:lpstr> Work Group Assignment: OSY Learning Plan</vt:lpstr>
      <vt:lpstr>FII Links</vt:lpstr>
      <vt:lpstr> Work Group Assignment: Goal Setting</vt:lpstr>
      <vt:lpstr>FII Links</vt:lpstr>
      <vt:lpstr> </vt:lpstr>
      <vt:lpstr> Agenda- November 3</vt:lpstr>
      <vt:lpstr> TST Networking Discussion</vt:lpstr>
      <vt:lpstr> TST Networking Questions</vt:lpstr>
      <vt:lpstr> TST Networking Questions </vt:lpstr>
      <vt:lpstr> Interwork Group Networking</vt:lpstr>
      <vt:lpstr>Future Meeting Dates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GOSOSY Technical Support Team </dc:title>
  <dc:creator>Microsoft Office User</dc:creator>
  <cp:lastModifiedBy>Susanna Bartee</cp:lastModifiedBy>
  <cp:revision>1</cp:revision>
  <dcterms:created xsi:type="dcterms:W3CDTF">2016-12-12T22:16:14Z</dcterms:created>
  <dcterms:modified xsi:type="dcterms:W3CDTF">2021-04-20T22:35:15Z</dcterms:modified>
</cp:coreProperties>
</file>