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94" r:id="rId2"/>
    <p:sldId id="295" r:id="rId3"/>
    <p:sldId id="296" r:id="rId4"/>
    <p:sldId id="406" r:id="rId5"/>
    <p:sldId id="404" r:id="rId6"/>
    <p:sldId id="370" r:id="rId7"/>
    <p:sldId id="395" r:id="rId8"/>
    <p:sldId id="396" r:id="rId9"/>
    <p:sldId id="371" r:id="rId10"/>
    <p:sldId id="397" r:id="rId11"/>
    <p:sldId id="398" r:id="rId12"/>
    <p:sldId id="399" r:id="rId13"/>
    <p:sldId id="400" r:id="rId14"/>
    <p:sldId id="401" r:id="rId15"/>
    <p:sldId id="402" r:id="rId16"/>
    <p:sldId id="403" r:id="rId17"/>
    <p:sldId id="407" r:id="rId18"/>
    <p:sldId id="257" r:id="rId19"/>
    <p:sldId id="259" r:id="rId20"/>
    <p:sldId id="260" r:id="rId21"/>
    <p:sldId id="264" r:id="rId22"/>
    <p:sldId id="278" r:id="rId23"/>
    <p:sldId id="265" r:id="rId24"/>
    <p:sldId id="268" r:id="rId25"/>
    <p:sldId id="270" r:id="rId26"/>
    <p:sldId id="282" r:id="rId27"/>
    <p:sldId id="272" r:id="rId28"/>
    <p:sldId id="280" r:id="rId29"/>
    <p:sldId id="292" r:id="rId30"/>
    <p:sldId id="273" r:id="rId31"/>
    <p:sldId id="287" r:id="rId32"/>
    <p:sldId id="291" r:id="rId33"/>
    <p:sldId id="281" r:id="rId34"/>
    <p:sldId id="279" r:id="rId35"/>
    <p:sldId id="288" r:id="rId36"/>
    <p:sldId id="289" r:id="rId37"/>
    <p:sldId id="290" r:id="rId38"/>
    <p:sldId id="274" r:id="rId39"/>
    <p:sldId id="275" r:id="rId40"/>
    <p:sldId id="293"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60" r:id="rId55"/>
    <p:sldId id="315" r:id="rId56"/>
    <p:sldId id="408" r:id="rId57"/>
    <p:sldId id="405" r:id="rId58"/>
    <p:sldId id="313" r:id="rId59"/>
    <p:sldId id="324" r:id="rId60"/>
    <p:sldId id="325" r:id="rId61"/>
    <p:sldId id="361" r:id="rId62"/>
    <p:sldId id="362" r:id="rId63"/>
    <p:sldId id="363" r:id="rId64"/>
    <p:sldId id="329" r:id="rId65"/>
    <p:sldId id="330" r:id="rId66"/>
    <p:sldId id="364" r:id="rId67"/>
    <p:sldId id="334" r:id="rId68"/>
    <p:sldId id="335" r:id="rId69"/>
    <p:sldId id="336" r:id="rId70"/>
    <p:sldId id="337" r:id="rId71"/>
    <p:sldId id="338" r:id="rId72"/>
    <p:sldId id="339" r:id="rId73"/>
    <p:sldId id="343" r:id="rId74"/>
    <p:sldId id="344" r:id="rId75"/>
    <p:sldId id="345" r:id="rId76"/>
    <p:sldId id="347" r:id="rId77"/>
    <p:sldId id="348" r:id="rId78"/>
    <p:sldId id="349" r:id="rId79"/>
    <p:sldId id="350" r:id="rId80"/>
    <p:sldId id="351" r:id="rId81"/>
    <p:sldId id="356" r:id="rId82"/>
    <p:sldId id="373" r:id="rId83"/>
    <p:sldId id="319" r:id="rId84"/>
    <p:sldId id="321" r:id="rId85"/>
    <p:sldId id="320" r:id="rId86"/>
    <p:sldId id="374" r:id="rId87"/>
    <p:sldId id="359" r:id="rId8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94" autoAdjust="0"/>
  </p:normalViewPr>
  <p:slideViewPr>
    <p:cSldViewPr snapToGrid="0">
      <p:cViewPr varScale="1">
        <p:scale>
          <a:sx n="121" d="100"/>
          <a:sy n="121" d="100"/>
        </p:scale>
        <p:origin x="720" y="176"/>
      </p:cViewPr>
      <p:guideLst>
        <p:guide orient="horz" pos="2160"/>
        <p:guide pos="3840"/>
      </p:guideLst>
    </p:cSldViewPr>
  </p:slideViewPr>
  <p:outlineViewPr>
    <p:cViewPr>
      <p:scale>
        <a:sx n="33" d="100"/>
        <a:sy n="33" d="100"/>
      </p:scale>
      <p:origin x="120" y="38376"/>
    </p:cViewPr>
  </p:outlineViewPr>
  <p:notesTextViewPr>
    <p:cViewPr>
      <p:scale>
        <a:sx n="1" d="1"/>
        <a:sy n="1" d="1"/>
      </p:scale>
      <p:origin x="0" y="0"/>
    </p:cViewPr>
  </p:notesTextViewPr>
  <p:notesViewPr>
    <p:cSldViewPr snapToGrid="0">
      <p:cViewPr varScale="1">
        <p:scale>
          <a:sx n="70" d="100"/>
          <a:sy n="70" d="100"/>
        </p:scale>
        <p:origin x="2568" y="1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1C2C400-F5C9-4B04-A2B5-5FFCA7260CA1}" type="datetimeFigureOut">
              <a:rPr lang="en-US" smtClean="0"/>
              <a:t>4/20/21</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9ED93DFD-E5B7-4EC0-9D4D-E02712A00473}" type="slidenum">
              <a:rPr lang="en-US" smtClean="0"/>
              <a:t>‹#›</a:t>
            </a:fld>
            <a:endParaRPr lang="en-US"/>
          </a:p>
        </p:txBody>
      </p:sp>
    </p:spTree>
    <p:extLst>
      <p:ext uri="{BB962C8B-B14F-4D97-AF65-F5344CB8AC3E}">
        <p14:creationId xmlns:p14="http://schemas.microsoft.com/office/powerpoint/2010/main" val="308321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1</a:t>
            </a:fld>
            <a:endParaRPr lang="en-US"/>
          </a:p>
        </p:txBody>
      </p:sp>
    </p:spTree>
    <p:extLst>
      <p:ext uri="{BB962C8B-B14F-4D97-AF65-F5344CB8AC3E}">
        <p14:creationId xmlns:p14="http://schemas.microsoft.com/office/powerpoint/2010/main" val="18525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10</a:t>
            </a:fld>
            <a:endParaRPr lang="en-US" dirty="0"/>
          </a:p>
        </p:txBody>
      </p:sp>
    </p:spTree>
    <p:extLst>
      <p:ext uri="{BB962C8B-B14F-4D97-AF65-F5344CB8AC3E}">
        <p14:creationId xmlns:p14="http://schemas.microsoft.com/office/powerpoint/2010/main" val="264049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11</a:t>
            </a:fld>
            <a:endParaRPr lang="en-US" dirty="0"/>
          </a:p>
        </p:txBody>
      </p:sp>
    </p:spTree>
    <p:extLst>
      <p:ext uri="{BB962C8B-B14F-4D97-AF65-F5344CB8AC3E}">
        <p14:creationId xmlns:p14="http://schemas.microsoft.com/office/powerpoint/2010/main" val="225866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12</a:t>
            </a:fld>
            <a:endParaRPr lang="en-US" dirty="0"/>
          </a:p>
        </p:txBody>
      </p:sp>
    </p:spTree>
    <p:extLst>
      <p:ext uri="{BB962C8B-B14F-4D97-AF65-F5344CB8AC3E}">
        <p14:creationId xmlns:p14="http://schemas.microsoft.com/office/powerpoint/2010/main" val="268483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13</a:t>
            </a:fld>
            <a:endParaRPr lang="en-US" dirty="0"/>
          </a:p>
        </p:txBody>
      </p:sp>
    </p:spTree>
    <p:extLst>
      <p:ext uri="{BB962C8B-B14F-4D97-AF65-F5344CB8AC3E}">
        <p14:creationId xmlns:p14="http://schemas.microsoft.com/office/powerpoint/2010/main" val="1402772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14</a:t>
            </a:fld>
            <a:endParaRPr lang="en-US" dirty="0"/>
          </a:p>
        </p:txBody>
      </p:sp>
    </p:spTree>
    <p:extLst>
      <p:ext uri="{BB962C8B-B14F-4D97-AF65-F5344CB8AC3E}">
        <p14:creationId xmlns:p14="http://schemas.microsoft.com/office/powerpoint/2010/main" val="398652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begin by thinking about the challenges that face our OSY. While we tend to think of challenges to participating in instructional activities, it’s valuable to think about the whole range of challenges our students face.</a:t>
            </a:r>
          </a:p>
        </p:txBody>
      </p:sp>
      <p:sp>
        <p:nvSpPr>
          <p:cNvPr id="4" name="Slide Number Placeholder 3"/>
          <p:cNvSpPr>
            <a:spLocks noGrp="1"/>
          </p:cNvSpPr>
          <p:nvPr>
            <p:ph type="sldNum" sz="quarter" idx="10"/>
          </p:nvPr>
        </p:nvSpPr>
        <p:spPr/>
        <p:txBody>
          <a:bodyPr/>
          <a:lstStyle/>
          <a:p>
            <a:fld id="{EC36E497-9206-4C84-B0D2-C3751DC97A78}" type="slidenum">
              <a:rPr lang="en-US" smtClean="0"/>
              <a:t>15</a:t>
            </a:fld>
            <a:endParaRPr lang="en-US" dirty="0"/>
          </a:p>
        </p:txBody>
      </p:sp>
    </p:spTree>
    <p:extLst>
      <p:ext uri="{BB962C8B-B14F-4D97-AF65-F5344CB8AC3E}">
        <p14:creationId xmlns:p14="http://schemas.microsoft.com/office/powerpoint/2010/main" val="39095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begin by thinking about the challenges that face our OSY. While we tend to think of challenges to participating in instructional activities, it’s valuable to think about the whole range of challenges our students face.</a:t>
            </a:r>
          </a:p>
        </p:txBody>
      </p:sp>
      <p:sp>
        <p:nvSpPr>
          <p:cNvPr id="4" name="Slide Number Placeholder 3"/>
          <p:cNvSpPr>
            <a:spLocks noGrp="1"/>
          </p:cNvSpPr>
          <p:nvPr>
            <p:ph type="sldNum" sz="quarter" idx="10"/>
          </p:nvPr>
        </p:nvSpPr>
        <p:spPr/>
        <p:txBody>
          <a:bodyPr/>
          <a:lstStyle/>
          <a:p>
            <a:fld id="{EC36E497-9206-4C84-B0D2-C3751DC97A78}" type="slidenum">
              <a:rPr lang="en-US" smtClean="0"/>
              <a:t>16</a:t>
            </a:fld>
            <a:endParaRPr lang="en-US" dirty="0"/>
          </a:p>
        </p:txBody>
      </p:sp>
    </p:spTree>
    <p:extLst>
      <p:ext uri="{BB962C8B-B14F-4D97-AF65-F5344CB8AC3E}">
        <p14:creationId xmlns:p14="http://schemas.microsoft.com/office/powerpoint/2010/main" val="2466552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17</a:t>
            </a:fld>
            <a:endParaRPr lang="en-US"/>
          </a:p>
        </p:txBody>
      </p:sp>
    </p:spTree>
    <p:extLst>
      <p:ext uri="{BB962C8B-B14F-4D97-AF65-F5344CB8AC3E}">
        <p14:creationId xmlns:p14="http://schemas.microsoft.com/office/powerpoint/2010/main" val="430437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18</a:t>
            </a:fld>
            <a:endParaRPr lang="en-US"/>
          </a:p>
        </p:txBody>
      </p:sp>
    </p:spTree>
    <p:extLst>
      <p:ext uri="{BB962C8B-B14F-4D97-AF65-F5344CB8AC3E}">
        <p14:creationId xmlns:p14="http://schemas.microsoft.com/office/powerpoint/2010/main" val="264032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19</a:t>
            </a:fld>
            <a:endParaRPr lang="en-US"/>
          </a:p>
        </p:txBody>
      </p:sp>
    </p:spTree>
    <p:extLst>
      <p:ext uri="{BB962C8B-B14F-4D97-AF65-F5344CB8AC3E}">
        <p14:creationId xmlns:p14="http://schemas.microsoft.com/office/powerpoint/2010/main" val="5786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a:t>
            </a:fld>
            <a:endParaRPr lang="en-US"/>
          </a:p>
        </p:txBody>
      </p:sp>
    </p:spTree>
    <p:extLst>
      <p:ext uri="{BB962C8B-B14F-4D97-AF65-F5344CB8AC3E}">
        <p14:creationId xmlns:p14="http://schemas.microsoft.com/office/powerpoint/2010/main" val="117639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20</a:t>
            </a:fld>
            <a:endParaRPr lang="en-US"/>
          </a:p>
        </p:txBody>
      </p:sp>
    </p:spTree>
    <p:extLst>
      <p:ext uri="{BB962C8B-B14F-4D97-AF65-F5344CB8AC3E}">
        <p14:creationId xmlns:p14="http://schemas.microsoft.com/office/powerpoint/2010/main" val="73189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21</a:t>
            </a:fld>
            <a:endParaRPr lang="en-US"/>
          </a:p>
        </p:txBody>
      </p:sp>
    </p:spTree>
    <p:extLst>
      <p:ext uri="{BB962C8B-B14F-4D97-AF65-F5344CB8AC3E}">
        <p14:creationId xmlns:p14="http://schemas.microsoft.com/office/powerpoint/2010/main" val="1648350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22</a:t>
            </a:fld>
            <a:endParaRPr lang="en-US"/>
          </a:p>
        </p:txBody>
      </p:sp>
    </p:spTree>
    <p:extLst>
      <p:ext uri="{BB962C8B-B14F-4D97-AF65-F5344CB8AC3E}">
        <p14:creationId xmlns:p14="http://schemas.microsoft.com/office/powerpoint/2010/main" val="229029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23</a:t>
            </a:fld>
            <a:endParaRPr lang="en-US"/>
          </a:p>
        </p:txBody>
      </p:sp>
    </p:spTree>
    <p:extLst>
      <p:ext uri="{BB962C8B-B14F-4D97-AF65-F5344CB8AC3E}">
        <p14:creationId xmlns:p14="http://schemas.microsoft.com/office/powerpoint/2010/main" val="139146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24</a:t>
            </a:fld>
            <a:endParaRPr lang="en-US"/>
          </a:p>
        </p:txBody>
      </p:sp>
    </p:spTree>
    <p:extLst>
      <p:ext uri="{BB962C8B-B14F-4D97-AF65-F5344CB8AC3E}">
        <p14:creationId xmlns:p14="http://schemas.microsoft.com/office/powerpoint/2010/main" val="184381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25</a:t>
            </a:fld>
            <a:endParaRPr lang="en-US"/>
          </a:p>
        </p:txBody>
      </p:sp>
    </p:spTree>
    <p:extLst>
      <p:ext uri="{BB962C8B-B14F-4D97-AF65-F5344CB8AC3E}">
        <p14:creationId xmlns:p14="http://schemas.microsoft.com/office/powerpoint/2010/main" val="2881122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26</a:t>
            </a:fld>
            <a:endParaRPr lang="en-US"/>
          </a:p>
        </p:txBody>
      </p:sp>
    </p:spTree>
    <p:extLst>
      <p:ext uri="{BB962C8B-B14F-4D97-AF65-F5344CB8AC3E}">
        <p14:creationId xmlns:p14="http://schemas.microsoft.com/office/powerpoint/2010/main" val="3431265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27</a:t>
            </a:fld>
            <a:endParaRPr lang="en-US"/>
          </a:p>
        </p:txBody>
      </p:sp>
    </p:spTree>
    <p:extLst>
      <p:ext uri="{BB962C8B-B14F-4D97-AF65-F5344CB8AC3E}">
        <p14:creationId xmlns:p14="http://schemas.microsoft.com/office/powerpoint/2010/main" val="1858153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28</a:t>
            </a:fld>
            <a:endParaRPr lang="en-US"/>
          </a:p>
        </p:txBody>
      </p:sp>
    </p:spTree>
    <p:extLst>
      <p:ext uri="{BB962C8B-B14F-4D97-AF65-F5344CB8AC3E}">
        <p14:creationId xmlns:p14="http://schemas.microsoft.com/office/powerpoint/2010/main" val="2864467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29</a:t>
            </a:fld>
            <a:endParaRPr lang="en-US"/>
          </a:p>
        </p:txBody>
      </p:sp>
    </p:spTree>
    <p:extLst>
      <p:ext uri="{BB962C8B-B14F-4D97-AF65-F5344CB8AC3E}">
        <p14:creationId xmlns:p14="http://schemas.microsoft.com/office/powerpoint/2010/main" val="242544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a:t>
            </a:fld>
            <a:endParaRPr lang="en-US"/>
          </a:p>
        </p:txBody>
      </p:sp>
    </p:spTree>
    <p:extLst>
      <p:ext uri="{BB962C8B-B14F-4D97-AF65-F5344CB8AC3E}">
        <p14:creationId xmlns:p14="http://schemas.microsoft.com/office/powerpoint/2010/main" val="551547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30</a:t>
            </a:fld>
            <a:endParaRPr lang="en-US"/>
          </a:p>
        </p:txBody>
      </p:sp>
    </p:spTree>
    <p:extLst>
      <p:ext uri="{BB962C8B-B14F-4D97-AF65-F5344CB8AC3E}">
        <p14:creationId xmlns:p14="http://schemas.microsoft.com/office/powerpoint/2010/main" val="41420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31</a:t>
            </a:fld>
            <a:endParaRPr lang="en-US"/>
          </a:p>
        </p:txBody>
      </p:sp>
    </p:spTree>
    <p:extLst>
      <p:ext uri="{BB962C8B-B14F-4D97-AF65-F5344CB8AC3E}">
        <p14:creationId xmlns:p14="http://schemas.microsoft.com/office/powerpoint/2010/main" val="3694871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32</a:t>
            </a:fld>
            <a:endParaRPr lang="en-US"/>
          </a:p>
        </p:txBody>
      </p:sp>
    </p:spTree>
    <p:extLst>
      <p:ext uri="{BB962C8B-B14F-4D97-AF65-F5344CB8AC3E}">
        <p14:creationId xmlns:p14="http://schemas.microsoft.com/office/powerpoint/2010/main" val="2430205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33</a:t>
            </a:fld>
            <a:endParaRPr lang="en-US"/>
          </a:p>
        </p:txBody>
      </p:sp>
    </p:spTree>
    <p:extLst>
      <p:ext uri="{BB962C8B-B14F-4D97-AF65-F5344CB8AC3E}">
        <p14:creationId xmlns:p14="http://schemas.microsoft.com/office/powerpoint/2010/main" val="1183830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34</a:t>
            </a:fld>
            <a:endParaRPr lang="en-US"/>
          </a:p>
        </p:txBody>
      </p:sp>
    </p:spTree>
    <p:extLst>
      <p:ext uri="{BB962C8B-B14F-4D97-AF65-F5344CB8AC3E}">
        <p14:creationId xmlns:p14="http://schemas.microsoft.com/office/powerpoint/2010/main" val="1519401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35</a:t>
            </a:fld>
            <a:endParaRPr lang="en-US"/>
          </a:p>
        </p:txBody>
      </p:sp>
    </p:spTree>
    <p:extLst>
      <p:ext uri="{BB962C8B-B14F-4D97-AF65-F5344CB8AC3E}">
        <p14:creationId xmlns:p14="http://schemas.microsoft.com/office/powerpoint/2010/main" val="387627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36</a:t>
            </a:fld>
            <a:endParaRPr lang="en-US"/>
          </a:p>
        </p:txBody>
      </p:sp>
    </p:spTree>
    <p:extLst>
      <p:ext uri="{BB962C8B-B14F-4D97-AF65-F5344CB8AC3E}">
        <p14:creationId xmlns:p14="http://schemas.microsoft.com/office/powerpoint/2010/main" val="1181830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93DFD-E5B7-4EC0-9D4D-E02712A00473}" type="slidenum">
              <a:rPr lang="en-US" smtClean="0"/>
              <a:t>37</a:t>
            </a:fld>
            <a:endParaRPr lang="en-US"/>
          </a:p>
        </p:txBody>
      </p:sp>
    </p:spTree>
    <p:extLst>
      <p:ext uri="{BB962C8B-B14F-4D97-AF65-F5344CB8AC3E}">
        <p14:creationId xmlns:p14="http://schemas.microsoft.com/office/powerpoint/2010/main" val="478748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38</a:t>
            </a:fld>
            <a:endParaRPr lang="en-US"/>
          </a:p>
        </p:txBody>
      </p:sp>
    </p:spTree>
    <p:extLst>
      <p:ext uri="{BB962C8B-B14F-4D97-AF65-F5344CB8AC3E}">
        <p14:creationId xmlns:p14="http://schemas.microsoft.com/office/powerpoint/2010/main" val="414479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39</a:t>
            </a:fld>
            <a:endParaRPr lang="en-US"/>
          </a:p>
        </p:txBody>
      </p:sp>
    </p:spTree>
    <p:extLst>
      <p:ext uri="{BB962C8B-B14F-4D97-AF65-F5344CB8AC3E}">
        <p14:creationId xmlns:p14="http://schemas.microsoft.com/office/powerpoint/2010/main" val="616796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4</a:t>
            </a:fld>
            <a:endParaRPr lang="en-US"/>
          </a:p>
        </p:txBody>
      </p:sp>
    </p:spTree>
    <p:extLst>
      <p:ext uri="{BB962C8B-B14F-4D97-AF65-F5344CB8AC3E}">
        <p14:creationId xmlns:p14="http://schemas.microsoft.com/office/powerpoint/2010/main" val="3010436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40</a:t>
            </a:fld>
            <a:endParaRPr lang="en-US"/>
          </a:p>
        </p:txBody>
      </p:sp>
    </p:spTree>
    <p:extLst>
      <p:ext uri="{BB962C8B-B14F-4D97-AF65-F5344CB8AC3E}">
        <p14:creationId xmlns:p14="http://schemas.microsoft.com/office/powerpoint/2010/main" val="417234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41</a:t>
            </a:fld>
            <a:endParaRPr lang="en-US"/>
          </a:p>
        </p:txBody>
      </p:sp>
    </p:spTree>
    <p:extLst>
      <p:ext uri="{BB962C8B-B14F-4D97-AF65-F5344CB8AC3E}">
        <p14:creationId xmlns:p14="http://schemas.microsoft.com/office/powerpoint/2010/main" val="643355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42</a:t>
            </a:fld>
            <a:endParaRPr lang="en-US"/>
          </a:p>
        </p:txBody>
      </p:sp>
    </p:spTree>
    <p:extLst>
      <p:ext uri="{BB962C8B-B14F-4D97-AF65-F5344CB8AC3E}">
        <p14:creationId xmlns:p14="http://schemas.microsoft.com/office/powerpoint/2010/main" val="375470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43</a:t>
            </a:fld>
            <a:endParaRPr lang="en-US"/>
          </a:p>
        </p:txBody>
      </p:sp>
    </p:spTree>
    <p:extLst>
      <p:ext uri="{BB962C8B-B14F-4D97-AF65-F5344CB8AC3E}">
        <p14:creationId xmlns:p14="http://schemas.microsoft.com/office/powerpoint/2010/main" val="601951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A4CB256F-11D8-354C-9E88-9DA610312E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3B075C24-B471-854D-BF9B-4D108450D2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C6E09286-DB76-884D-9678-3D67A0BEC8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05A4B2-4DFE-CC40-B891-7CDCF033E238}" type="slidenum">
              <a:rPr lang="en-US" altLang="en-US">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2608165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C54E8971-AF43-5A4A-B3A7-B76AE728F3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F11D44A0-85D7-EB42-9B00-E3789C4377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3" name="Slide Number Placeholder 3">
            <a:extLst>
              <a:ext uri="{FF2B5EF4-FFF2-40B4-BE49-F238E27FC236}">
                <a16:creationId xmlns:a16="http://schemas.microsoft.com/office/drawing/2014/main" id="{76D19460-4F2C-C64D-AB58-C9EA4478BC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3B89F3-841E-7448-9BB5-4439FD9CE646}"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4125289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61B82BE6-B72A-964D-A9C8-DAAB0DC90D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877AD43E-E94F-784F-A828-74CF9E1E62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1" name="Slide Number Placeholder 3">
            <a:extLst>
              <a:ext uri="{FF2B5EF4-FFF2-40B4-BE49-F238E27FC236}">
                <a16:creationId xmlns:a16="http://schemas.microsoft.com/office/drawing/2014/main" id="{2A46CE42-4DF4-234A-8F96-6861BB2761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35C32F-FFA5-B041-A0F3-6865385190C4}"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2392650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EDC338F-E112-3E4D-8597-D7F869C64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6DB18544-8E16-5F48-A659-1BD4DA41EB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79" name="Slide Number Placeholder 3">
            <a:extLst>
              <a:ext uri="{FF2B5EF4-FFF2-40B4-BE49-F238E27FC236}">
                <a16:creationId xmlns:a16="http://schemas.microsoft.com/office/drawing/2014/main" id="{847E1F07-49A2-6348-B560-9C251DED43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81FF28-E045-BE4C-B274-E670E3825233}" type="slidenum">
              <a:rPr lang="en-US" altLang="en-US">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1532490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C17685EC-37C5-E240-BA76-1A25EAD14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EF7F68D8-8C9E-8F4E-86C1-81D88A4F04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7" name="Slide Number Placeholder 3">
            <a:extLst>
              <a:ext uri="{FF2B5EF4-FFF2-40B4-BE49-F238E27FC236}">
                <a16:creationId xmlns:a16="http://schemas.microsoft.com/office/drawing/2014/main" id="{78CF0855-B2E0-9E44-91A2-2B9C256BC1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4B63DB-2983-604E-B3D9-0A1ACAD605EB}"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2506852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9AEB2E68-AB47-5E4D-8F40-740AEFA769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E0FE86BD-D493-EA40-B644-870155C78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 willing to adjust the lesson on the fly – blank stare example</a:t>
            </a:r>
          </a:p>
        </p:txBody>
      </p:sp>
      <p:sp>
        <p:nvSpPr>
          <p:cNvPr id="28675" name="Slide Number Placeholder 3">
            <a:extLst>
              <a:ext uri="{FF2B5EF4-FFF2-40B4-BE49-F238E27FC236}">
                <a16:creationId xmlns:a16="http://schemas.microsoft.com/office/drawing/2014/main" id="{E53D673D-7329-AD42-90EB-E513D4891E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D8A32D-5026-4940-884F-E56D46221DB0}" type="slidenum">
              <a:rPr lang="en-US" altLang="en-US">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425410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36E497-9206-4C84-B0D2-C3751DC97A78}" type="slidenum">
              <a:rPr lang="en-US" smtClean="0"/>
              <a:t>5</a:t>
            </a:fld>
            <a:endParaRPr lang="en-US" dirty="0"/>
          </a:p>
        </p:txBody>
      </p:sp>
    </p:spTree>
    <p:extLst>
      <p:ext uri="{BB962C8B-B14F-4D97-AF65-F5344CB8AC3E}">
        <p14:creationId xmlns:p14="http://schemas.microsoft.com/office/powerpoint/2010/main" val="3809900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E196F8E8-9D99-3945-97DC-DDC47449C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65E3BCE9-3453-1945-BA40-9B11C55789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 willing to adjust the lesson on the fly – blank stare example</a:t>
            </a:r>
          </a:p>
        </p:txBody>
      </p:sp>
      <p:sp>
        <p:nvSpPr>
          <p:cNvPr id="30723" name="Slide Number Placeholder 3">
            <a:extLst>
              <a:ext uri="{FF2B5EF4-FFF2-40B4-BE49-F238E27FC236}">
                <a16:creationId xmlns:a16="http://schemas.microsoft.com/office/drawing/2014/main" id="{E93914E0-D441-8B49-B88A-02AE20278C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C5A013-7E64-C04A-978D-6EC35E41A9CA}" type="slidenum">
              <a:rPr lang="en-US" altLang="en-US">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3806758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282DEC37-04A1-FD44-B1D1-8579E81D25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C10DE978-F116-2D42-88A1-DCA202D28A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1" name="Slide Number Placeholder 3">
            <a:extLst>
              <a:ext uri="{FF2B5EF4-FFF2-40B4-BE49-F238E27FC236}">
                <a16:creationId xmlns:a16="http://schemas.microsoft.com/office/drawing/2014/main" id="{2BE913D2-8525-3540-9CEB-16C67555A2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63C65B-7ED1-824B-BD36-EA2DC11615F4}" type="slidenum">
              <a:rPr lang="en-US" altLang="en-US">
                <a:latin typeface="Calibri" panose="020F0502020204030204" pitchFamily="34" charset="0"/>
              </a:rPr>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3148501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07957BE4-FA50-2143-B27A-8D4EAB7379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46AF03F1-18FE-6347-987E-506FF48C2E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19" name="Slide Number Placeholder 3">
            <a:extLst>
              <a:ext uri="{FF2B5EF4-FFF2-40B4-BE49-F238E27FC236}">
                <a16:creationId xmlns:a16="http://schemas.microsoft.com/office/drawing/2014/main" id="{3BC2D53A-4757-C348-B9E6-AD6F2BC9C0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224893-26E0-B74E-A64C-2A66F1673E5E}" type="slidenum">
              <a:rPr lang="en-US" altLang="en-US">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3637100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53</a:t>
            </a:fld>
            <a:endParaRPr lang="en-US"/>
          </a:p>
        </p:txBody>
      </p:sp>
    </p:spTree>
    <p:extLst>
      <p:ext uri="{BB962C8B-B14F-4D97-AF65-F5344CB8AC3E}">
        <p14:creationId xmlns:p14="http://schemas.microsoft.com/office/powerpoint/2010/main" val="24130041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54</a:t>
            </a:fld>
            <a:endParaRPr lang="en-US"/>
          </a:p>
        </p:txBody>
      </p:sp>
    </p:spTree>
    <p:extLst>
      <p:ext uri="{BB962C8B-B14F-4D97-AF65-F5344CB8AC3E}">
        <p14:creationId xmlns:p14="http://schemas.microsoft.com/office/powerpoint/2010/main" val="4018468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55</a:t>
            </a:fld>
            <a:endParaRPr lang="en-US"/>
          </a:p>
        </p:txBody>
      </p:sp>
    </p:spTree>
    <p:extLst>
      <p:ext uri="{BB962C8B-B14F-4D97-AF65-F5344CB8AC3E}">
        <p14:creationId xmlns:p14="http://schemas.microsoft.com/office/powerpoint/2010/main" val="2265458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56</a:t>
            </a:fld>
            <a:endParaRPr lang="en-US"/>
          </a:p>
        </p:txBody>
      </p:sp>
    </p:spTree>
    <p:extLst>
      <p:ext uri="{BB962C8B-B14F-4D97-AF65-F5344CB8AC3E}">
        <p14:creationId xmlns:p14="http://schemas.microsoft.com/office/powerpoint/2010/main" val="2019177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57</a:t>
            </a:fld>
            <a:endParaRPr lang="en-US"/>
          </a:p>
        </p:txBody>
      </p:sp>
    </p:spTree>
    <p:extLst>
      <p:ext uri="{BB962C8B-B14F-4D97-AF65-F5344CB8AC3E}">
        <p14:creationId xmlns:p14="http://schemas.microsoft.com/office/powerpoint/2010/main" val="3327242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58</a:t>
            </a:fld>
            <a:endParaRPr lang="en-US"/>
          </a:p>
        </p:txBody>
      </p:sp>
    </p:spTree>
    <p:extLst>
      <p:ext uri="{BB962C8B-B14F-4D97-AF65-F5344CB8AC3E}">
        <p14:creationId xmlns:p14="http://schemas.microsoft.com/office/powerpoint/2010/main" val="2760045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59</a:t>
            </a:fld>
            <a:endParaRPr lang="en-US"/>
          </a:p>
        </p:txBody>
      </p:sp>
    </p:spTree>
    <p:extLst>
      <p:ext uri="{BB962C8B-B14F-4D97-AF65-F5344CB8AC3E}">
        <p14:creationId xmlns:p14="http://schemas.microsoft.com/office/powerpoint/2010/main" val="39514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6</a:t>
            </a:fld>
            <a:endParaRPr lang="en-US" dirty="0"/>
          </a:p>
        </p:txBody>
      </p:sp>
    </p:spTree>
    <p:extLst>
      <p:ext uri="{BB962C8B-B14F-4D97-AF65-F5344CB8AC3E}">
        <p14:creationId xmlns:p14="http://schemas.microsoft.com/office/powerpoint/2010/main" val="13262851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64A19AA-79DE-4409-9ED6-F3118B38E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C684CBD-BCE6-4516-9441-C00271488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4043D2ED-3AFE-4374-98A0-0EDDE1278A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D5A520-11EE-40C7-A210-8E6C93DCA26E}" type="slidenum">
              <a:rPr lang="en-US" altLang="en-US">
                <a:latin typeface="Calibri" panose="020F0502020204030204" pitchFamily="34" charset="0"/>
              </a:rPr>
              <a:pPr/>
              <a:t>60</a:t>
            </a:fld>
            <a:endParaRPr lang="en-US" altLang="en-US">
              <a:latin typeface="Calibri" panose="020F0502020204030204" pitchFamily="34" charset="0"/>
            </a:endParaRPr>
          </a:p>
        </p:txBody>
      </p:sp>
    </p:spTree>
    <p:extLst>
      <p:ext uri="{BB962C8B-B14F-4D97-AF65-F5344CB8AC3E}">
        <p14:creationId xmlns:p14="http://schemas.microsoft.com/office/powerpoint/2010/main" val="15311406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64A19AA-79DE-4409-9ED6-F3118B38E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C684CBD-BCE6-4516-9441-C00271488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4043D2ED-3AFE-4374-98A0-0EDDE1278A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D5A520-11EE-40C7-A210-8E6C93DCA26E}" type="slidenum">
              <a:rPr lang="en-US" altLang="en-US">
                <a:latin typeface="Calibri" panose="020F0502020204030204" pitchFamily="34" charset="0"/>
              </a:rPr>
              <a:pPr/>
              <a:t>61</a:t>
            </a:fld>
            <a:endParaRPr lang="en-US" altLang="en-US">
              <a:latin typeface="Calibri" panose="020F0502020204030204" pitchFamily="34" charset="0"/>
            </a:endParaRPr>
          </a:p>
        </p:txBody>
      </p:sp>
    </p:spTree>
    <p:extLst>
      <p:ext uri="{BB962C8B-B14F-4D97-AF65-F5344CB8AC3E}">
        <p14:creationId xmlns:p14="http://schemas.microsoft.com/office/powerpoint/2010/main" val="2127823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64A19AA-79DE-4409-9ED6-F3118B38E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C684CBD-BCE6-4516-9441-C00271488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4043D2ED-3AFE-4374-98A0-0EDDE1278A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D5A520-11EE-40C7-A210-8E6C93DCA26E}" type="slidenum">
              <a:rPr lang="en-US" altLang="en-US">
                <a:latin typeface="Calibri" panose="020F0502020204030204" pitchFamily="34" charset="0"/>
              </a:rPr>
              <a:pPr/>
              <a:t>62</a:t>
            </a:fld>
            <a:endParaRPr lang="en-US" altLang="en-US">
              <a:latin typeface="Calibri" panose="020F0502020204030204" pitchFamily="34" charset="0"/>
            </a:endParaRPr>
          </a:p>
        </p:txBody>
      </p:sp>
    </p:spTree>
    <p:extLst>
      <p:ext uri="{BB962C8B-B14F-4D97-AF65-F5344CB8AC3E}">
        <p14:creationId xmlns:p14="http://schemas.microsoft.com/office/powerpoint/2010/main" val="2999022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64A19AA-79DE-4409-9ED6-F3118B38E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C684CBD-BCE6-4516-9441-C00271488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4043D2ED-3AFE-4374-98A0-0EDDE1278A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D5A520-11EE-40C7-A210-8E6C93DCA26E}" type="slidenum">
              <a:rPr lang="en-US" altLang="en-US">
                <a:latin typeface="Calibri" panose="020F0502020204030204" pitchFamily="34" charset="0"/>
              </a:rPr>
              <a:pPr/>
              <a:t>63</a:t>
            </a:fld>
            <a:endParaRPr lang="en-US" altLang="en-US">
              <a:latin typeface="Calibri" panose="020F0502020204030204" pitchFamily="34" charset="0"/>
            </a:endParaRPr>
          </a:p>
        </p:txBody>
      </p:sp>
    </p:spTree>
    <p:extLst>
      <p:ext uri="{BB962C8B-B14F-4D97-AF65-F5344CB8AC3E}">
        <p14:creationId xmlns:p14="http://schemas.microsoft.com/office/powerpoint/2010/main" val="1320299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64</a:t>
            </a:fld>
            <a:endParaRPr lang="en-US"/>
          </a:p>
        </p:txBody>
      </p:sp>
    </p:spTree>
    <p:extLst>
      <p:ext uri="{BB962C8B-B14F-4D97-AF65-F5344CB8AC3E}">
        <p14:creationId xmlns:p14="http://schemas.microsoft.com/office/powerpoint/2010/main" val="9846223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65</a:t>
            </a:fld>
            <a:endParaRPr lang="en-US"/>
          </a:p>
        </p:txBody>
      </p:sp>
    </p:spTree>
    <p:extLst>
      <p:ext uri="{BB962C8B-B14F-4D97-AF65-F5344CB8AC3E}">
        <p14:creationId xmlns:p14="http://schemas.microsoft.com/office/powerpoint/2010/main" val="25165330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66</a:t>
            </a:fld>
            <a:endParaRPr lang="en-US"/>
          </a:p>
        </p:txBody>
      </p:sp>
    </p:spTree>
    <p:extLst>
      <p:ext uri="{BB962C8B-B14F-4D97-AF65-F5344CB8AC3E}">
        <p14:creationId xmlns:p14="http://schemas.microsoft.com/office/powerpoint/2010/main" val="39989568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67</a:t>
            </a:fld>
            <a:endParaRPr lang="en-US"/>
          </a:p>
        </p:txBody>
      </p:sp>
    </p:spTree>
    <p:extLst>
      <p:ext uri="{BB962C8B-B14F-4D97-AF65-F5344CB8AC3E}">
        <p14:creationId xmlns:p14="http://schemas.microsoft.com/office/powerpoint/2010/main" val="2287527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68</a:t>
            </a:fld>
            <a:endParaRPr lang="en-US"/>
          </a:p>
        </p:txBody>
      </p:sp>
    </p:spTree>
    <p:extLst>
      <p:ext uri="{BB962C8B-B14F-4D97-AF65-F5344CB8AC3E}">
        <p14:creationId xmlns:p14="http://schemas.microsoft.com/office/powerpoint/2010/main" val="37857242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69</a:t>
            </a:fld>
            <a:endParaRPr lang="en-US"/>
          </a:p>
        </p:txBody>
      </p:sp>
    </p:spTree>
    <p:extLst>
      <p:ext uri="{BB962C8B-B14F-4D97-AF65-F5344CB8AC3E}">
        <p14:creationId xmlns:p14="http://schemas.microsoft.com/office/powerpoint/2010/main" val="254865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7</a:t>
            </a:fld>
            <a:endParaRPr lang="en-US" dirty="0"/>
          </a:p>
        </p:txBody>
      </p:sp>
    </p:spTree>
    <p:extLst>
      <p:ext uri="{BB962C8B-B14F-4D97-AF65-F5344CB8AC3E}">
        <p14:creationId xmlns:p14="http://schemas.microsoft.com/office/powerpoint/2010/main" val="14162074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70</a:t>
            </a:fld>
            <a:endParaRPr lang="en-US"/>
          </a:p>
        </p:txBody>
      </p:sp>
    </p:spTree>
    <p:extLst>
      <p:ext uri="{BB962C8B-B14F-4D97-AF65-F5344CB8AC3E}">
        <p14:creationId xmlns:p14="http://schemas.microsoft.com/office/powerpoint/2010/main" val="23128111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71</a:t>
            </a:fld>
            <a:endParaRPr lang="en-US"/>
          </a:p>
        </p:txBody>
      </p:sp>
    </p:spTree>
    <p:extLst>
      <p:ext uri="{BB962C8B-B14F-4D97-AF65-F5344CB8AC3E}">
        <p14:creationId xmlns:p14="http://schemas.microsoft.com/office/powerpoint/2010/main" val="15983278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72</a:t>
            </a:fld>
            <a:endParaRPr lang="en-US"/>
          </a:p>
        </p:txBody>
      </p:sp>
    </p:spTree>
    <p:extLst>
      <p:ext uri="{BB962C8B-B14F-4D97-AF65-F5344CB8AC3E}">
        <p14:creationId xmlns:p14="http://schemas.microsoft.com/office/powerpoint/2010/main" val="18314563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73</a:t>
            </a:fld>
            <a:endParaRPr lang="en-US"/>
          </a:p>
        </p:txBody>
      </p:sp>
    </p:spTree>
    <p:extLst>
      <p:ext uri="{BB962C8B-B14F-4D97-AF65-F5344CB8AC3E}">
        <p14:creationId xmlns:p14="http://schemas.microsoft.com/office/powerpoint/2010/main" val="37003395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74</a:t>
            </a:fld>
            <a:endParaRPr lang="en-US"/>
          </a:p>
        </p:txBody>
      </p:sp>
    </p:spTree>
    <p:extLst>
      <p:ext uri="{BB962C8B-B14F-4D97-AF65-F5344CB8AC3E}">
        <p14:creationId xmlns:p14="http://schemas.microsoft.com/office/powerpoint/2010/main" val="40372546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75</a:t>
            </a:fld>
            <a:endParaRPr lang="en-US"/>
          </a:p>
        </p:txBody>
      </p:sp>
    </p:spTree>
    <p:extLst>
      <p:ext uri="{BB962C8B-B14F-4D97-AF65-F5344CB8AC3E}">
        <p14:creationId xmlns:p14="http://schemas.microsoft.com/office/powerpoint/2010/main" val="33184614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76</a:t>
            </a:fld>
            <a:endParaRPr lang="en-US"/>
          </a:p>
        </p:txBody>
      </p:sp>
    </p:spTree>
    <p:extLst>
      <p:ext uri="{BB962C8B-B14F-4D97-AF65-F5344CB8AC3E}">
        <p14:creationId xmlns:p14="http://schemas.microsoft.com/office/powerpoint/2010/main" val="37827692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77</a:t>
            </a:fld>
            <a:endParaRPr lang="en-US"/>
          </a:p>
        </p:txBody>
      </p:sp>
    </p:spTree>
    <p:extLst>
      <p:ext uri="{BB962C8B-B14F-4D97-AF65-F5344CB8AC3E}">
        <p14:creationId xmlns:p14="http://schemas.microsoft.com/office/powerpoint/2010/main" val="17232525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78</a:t>
            </a:fld>
            <a:endParaRPr lang="en-US"/>
          </a:p>
        </p:txBody>
      </p:sp>
    </p:spTree>
    <p:extLst>
      <p:ext uri="{BB962C8B-B14F-4D97-AF65-F5344CB8AC3E}">
        <p14:creationId xmlns:p14="http://schemas.microsoft.com/office/powerpoint/2010/main" val="40098330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79</a:t>
            </a:fld>
            <a:endParaRPr lang="en-US"/>
          </a:p>
        </p:txBody>
      </p:sp>
    </p:spTree>
    <p:extLst>
      <p:ext uri="{BB962C8B-B14F-4D97-AF65-F5344CB8AC3E}">
        <p14:creationId xmlns:p14="http://schemas.microsoft.com/office/powerpoint/2010/main" val="233685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8</a:t>
            </a:fld>
            <a:endParaRPr lang="en-US" dirty="0"/>
          </a:p>
        </p:txBody>
      </p:sp>
    </p:spTree>
    <p:extLst>
      <p:ext uri="{BB962C8B-B14F-4D97-AF65-F5344CB8AC3E}">
        <p14:creationId xmlns:p14="http://schemas.microsoft.com/office/powerpoint/2010/main" val="4909953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80</a:t>
            </a:fld>
            <a:endParaRPr lang="en-US"/>
          </a:p>
        </p:txBody>
      </p:sp>
    </p:spTree>
    <p:extLst>
      <p:ext uri="{BB962C8B-B14F-4D97-AF65-F5344CB8AC3E}">
        <p14:creationId xmlns:p14="http://schemas.microsoft.com/office/powerpoint/2010/main" val="19109163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81</a:t>
            </a:fld>
            <a:endParaRPr lang="en-US"/>
          </a:p>
        </p:txBody>
      </p:sp>
    </p:spTree>
    <p:extLst>
      <p:ext uri="{BB962C8B-B14F-4D97-AF65-F5344CB8AC3E}">
        <p14:creationId xmlns:p14="http://schemas.microsoft.com/office/powerpoint/2010/main" val="38235735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82</a:t>
            </a:fld>
            <a:endParaRPr lang="en-US"/>
          </a:p>
        </p:txBody>
      </p:sp>
    </p:spTree>
    <p:extLst>
      <p:ext uri="{BB962C8B-B14F-4D97-AF65-F5344CB8AC3E}">
        <p14:creationId xmlns:p14="http://schemas.microsoft.com/office/powerpoint/2010/main" val="31308136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46100"/>
            <a:ext cx="6156325" cy="3463925"/>
          </a:xfrm>
        </p:spPr>
      </p:sp>
      <p:sp>
        <p:nvSpPr>
          <p:cNvPr id="3" name="Notes Placeholder 2"/>
          <p:cNvSpPr>
            <a:spLocks noGrp="1"/>
          </p:cNvSpPr>
          <p:nvPr>
            <p:ph type="body" idx="1"/>
          </p:nvPr>
        </p:nvSpPr>
        <p:spPr/>
        <p:txBody>
          <a:bodyPr/>
          <a:lstStyle/>
          <a:p>
            <a:endParaRPr lang="en-US" dirty="0"/>
          </a:p>
          <a:p>
            <a:pPr lvl="1"/>
            <a:r>
              <a:rPr lang="en-US" dirty="0"/>
              <a:t>State directors should have the discretion to select who in their state they would like GOSOSY to support (whether this is a presenter/facilitator or state director)</a:t>
            </a:r>
          </a:p>
          <a:p>
            <a:endParaRPr lang="en-US" dirty="0"/>
          </a:p>
        </p:txBody>
      </p:sp>
      <p:sp>
        <p:nvSpPr>
          <p:cNvPr id="4" name="Slide Number Placeholder 3"/>
          <p:cNvSpPr>
            <a:spLocks noGrp="1"/>
          </p:cNvSpPr>
          <p:nvPr>
            <p:ph type="sldNum" sz="quarter" idx="10"/>
          </p:nvPr>
        </p:nvSpPr>
        <p:spPr/>
        <p:txBody>
          <a:bodyPr/>
          <a:lstStyle/>
          <a:p>
            <a:fld id="{9ED93DFD-E5B7-4EC0-9D4D-E02712A00473}" type="slidenum">
              <a:rPr lang="en-US" smtClean="0"/>
              <a:t>83</a:t>
            </a:fld>
            <a:endParaRPr lang="en-US"/>
          </a:p>
        </p:txBody>
      </p:sp>
    </p:spTree>
    <p:extLst>
      <p:ext uri="{BB962C8B-B14F-4D97-AF65-F5344CB8AC3E}">
        <p14:creationId xmlns:p14="http://schemas.microsoft.com/office/powerpoint/2010/main" val="3419214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E8428A10-0F4A-2F4B-967F-9B0BC7C2C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a:extLst>
              <a:ext uri="{FF2B5EF4-FFF2-40B4-BE49-F238E27FC236}">
                <a16:creationId xmlns:a16="http://schemas.microsoft.com/office/drawing/2014/main" id="{785052D1-FA4A-6944-9D8E-0E1C6FA26A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a:t>Involvement of OSY</a:t>
            </a:r>
          </a:p>
          <a:p>
            <a:pPr lvl="1"/>
            <a:r>
              <a:rPr lang="en-US" dirty="0"/>
              <a:t>Attend the keynote session and work with John</a:t>
            </a:r>
          </a:p>
          <a:p>
            <a:pPr lvl="1"/>
            <a:r>
              <a:rPr lang="en-US" dirty="0"/>
              <a:t>Leadership Academy	</a:t>
            </a:r>
          </a:p>
          <a:p>
            <a:pPr lvl="2"/>
            <a:r>
              <a:rPr lang="en-US" dirty="0"/>
              <a:t>Public speaking</a:t>
            </a:r>
          </a:p>
          <a:p>
            <a:pPr lvl="2"/>
            <a:r>
              <a:rPr lang="en-US" dirty="0"/>
              <a:t>Choose younger staff who are tech savvy to gain input from OSY on website, materials, tools, etc.</a:t>
            </a:r>
          </a:p>
          <a:p>
            <a:pPr lvl="2"/>
            <a:r>
              <a:rPr lang="en-US" dirty="0"/>
              <a:t>Delegates representing OSY- help us figure out how best to help the Consortium move forward</a:t>
            </a:r>
          </a:p>
          <a:p>
            <a:pPr lvl="2"/>
            <a:r>
              <a:rPr lang="en-US" dirty="0"/>
              <a:t>Goal Setting</a:t>
            </a:r>
          </a:p>
          <a:p>
            <a:pPr lvl="1"/>
            <a:r>
              <a:rPr lang="en-US" dirty="0"/>
              <a:t>OSY Panel</a:t>
            </a:r>
          </a:p>
          <a:p>
            <a:pPr eaLnBrk="1" hangingPunct="1">
              <a:spcBef>
                <a:spcPct val="0"/>
              </a:spcBef>
            </a:pPr>
            <a:endParaRPr lang="en-US" altLang="en-US" dirty="0">
              <a:ea typeface="ＭＳ Ｐゴシック" panose="020B0600070205080204" pitchFamily="34" charset="-128"/>
            </a:endParaRPr>
          </a:p>
        </p:txBody>
      </p:sp>
      <p:sp>
        <p:nvSpPr>
          <p:cNvPr id="144387" name="Slide Number Placeholder 3">
            <a:extLst>
              <a:ext uri="{FF2B5EF4-FFF2-40B4-BE49-F238E27FC236}">
                <a16:creationId xmlns:a16="http://schemas.microsoft.com/office/drawing/2014/main" id="{9C8B596C-7A9E-AF45-A217-734F8B816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B046E61-4F86-384A-98A3-8139DB5B7ADB}" type="slidenum">
              <a:rPr lang="en-US" altLang="en-US" smtClean="0"/>
              <a:pPr>
                <a:spcBef>
                  <a:spcPct val="0"/>
                </a:spcBef>
              </a:pPr>
              <a:t>84</a:t>
            </a:fld>
            <a:endParaRPr lang="en-US" altLang="en-US"/>
          </a:p>
        </p:txBody>
      </p:sp>
    </p:spTree>
    <p:extLst>
      <p:ext uri="{BB962C8B-B14F-4D97-AF65-F5344CB8AC3E}">
        <p14:creationId xmlns:p14="http://schemas.microsoft.com/office/powerpoint/2010/main" val="24717671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Day 1: opening session</a:t>
            </a:r>
          </a:p>
          <a:p>
            <a:r>
              <a:rPr lang="en-US" sz="1000" dirty="0"/>
              <a:t>Welcome—when people are taking their seats—Michael and Tracie could welcome</a:t>
            </a:r>
          </a:p>
          <a:p>
            <a:r>
              <a:rPr lang="en-US" sz="1000" dirty="0"/>
              <a:t>Serve lunch- 30 minutes </a:t>
            </a:r>
          </a:p>
          <a:p>
            <a:r>
              <a:rPr lang="en-US" sz="1000" dirty="0"/>
              <a:t>Preset salad and desert on the table –</a:t>
            </a:r>
          </a:p>
          <a:p>
            <a:r>
              <a:rPr lang="en-US" sz="1000" dirty="0"/>
              <a:t>Allow time for networking </a:t>
            </a:r>
          </a:p>
          <a:p>
            <a:r>
              <a:rPr lang="en-US" sz="1000" dirty="0"/>
              <a:t>Welcome to FL—</a:t>
            </a:r>
            <a:r>
              <a:rPr lang="en-US" sz="1000" dirty="0" err="1"/>
              <a:t>Dihn</a:t>
            </a:r>
            <a:endParaRPr lang="en-US" sz="1000" dirty="0"/>
          </a:p>
          <a:p>
            <a:r>
              <a:rPr lang="en-US" sz="1000" dirty="0"/>
              <a:t>OME Welcome-- Lisa</a:t>
            </a:r>
          </a:p>
          <a:p>
            <a:r>
              <a:rPr lang="en-US" sz="1000" dirty="0"/>
              <a:t>Keynote 45 minutes</a:t>
            </a:r>
          </a:p>
          <a:p>
            <a:endParaRPr lang="en-US" sz="1000" dirty="0"/>
          </a:p>
          <a:p>
            <a:r>
              <a:rPr lang="en-US" sz="1000" dirty="0"/>
              <a:t>12:00-2:00 pm	Opening session/Lunch</a:t>
            </a:r>
          </a:p>
          <a:p>
            <a:r>
              <a:rPr lang="en-US" sz="1000" dirty="0"/>
              <a:t>5 meeting rooms available</a:t>
            </a:r>
          </a:p>
          <a:p>
            <a:r>
              <a:rPr lang="en-US" sz="1000" dirty="0"/>
              <a:t>(PI and OSY will each have a meeting room for a total of 7 rooms)</a:t>
            </a:r>
          </a:p>
          <a:p>
            <a:r>
              <a:rPr lang="en-US" sz="1000" dirty="0"/>
              <a:t> </a:t>
            </a:r>
          </a:p>
          <a:p>
            <a:r>
              <a:rPr lang="en-US" sz="1000" dirty="0"/>
              <a:t>2:30- 3:15 pm 	Networking </a:t>
            </a:r>
          </a:p>
          <a:p>
            <a:r>
              <a:rPr lang="en-US" sz="1000" dirty="0"/>
              <a:t>3:30-5:00 pm		Breakout #1</a:t>
            </a:r>
          </a:p>
          <a:p>
            <a:r>
              <a:rPr lang="en-US" sz="1000" dirty="0"/>
              <a:t> </a:t>
            </a:r>
          </a:p>
          <a:p>
            <a:r>
              <a:rPr lang="en-US" sz="1000" dirty="0"/>
              <a:t>Day 2</a:t>
            </a:r>
          </a:p>
          <a:p>
            <a:r>
              <a:rPr lang="en-US" sz="1000" dirty="0"/>
              <a:t>8:30- 10:00		Breakout #2</a:t>
            </a:r>
          </a:p>
          <a:p>
            <a:r>
              <a:rPr lang="en-US" sz="1000" dirty="0"/>
              <a:t>10:15- 11:45 am 	Breakout #3</a:t>
            </a:r>
          </a:p>
          <a:p>
            <a:r>
              <a:rPr lang="en-US" sz="1000" dirty="0"/>
              <a:t>12:00- 1:30 pm 	Lunch on your own</a:t>
            </a:r>
          </a:p>
          <a:p>
            <a:r>
              <a:rPr lang="en-US" sz="1000" dirty="0"/>
              <a:t>1:45- 3:15 pm 	Breakout #4</a:t>
            </a:r>
          </a:p>
          <a:p>
            <a:r>
              <a:rPr lang="en-US" sz="1000" dirty="0"/>
              <a:t>Break</a:t>
            </a:r>
          </a:p>
          <a:p>
            <a:r>
              <a:rPr lang="en-US" sz="1000" dirty="0"/>
              <a:t>3:30 pm		Closing Session 	</a:t>
            </a:r>
          </a:p>
          <a:p>
            <a:r>
              <a:rPr lang="en-US" sz="1000" dirty="0"/>
              <a:t>			Raffle off other books or something to lure folks </a:t>
            </a:r>
          </a:p>
          <a:p>
            <a:r>
              <a:rPr lang="en-US" sz="1000" dirty="0"/>
              <a:t>			Punch card? </a:t>
            </a:r>
          </a:p>
          <a:p>
            <a:r>
              <a:rPr lang="en-US" sz="1000" dirty="0"/>
              <a:t>			Snapchat—Tracie will mention this during opening</a:t>
            </a:r>
          </a:p>
          <a:p>
            <a:r>
              <a:rPr lang="en-US" sz="1000" dirty="0"/>
              <a:t>OSY who are invited – we’ll ask to Snapchat their experiences/ video and photos</a:t>
            </a:r>
          </a:p>
          <a:p>
            <a:r>
              <a:rPr lang="en-US" dirty="0"/>
              <a:t> </a:t>
            </a:r>
          </a:p>
          <a:p>
            <a:endParaRPr lang="en-US" dirty="0"/>
          </a:p>
        </p:txBody>
      </p:sp>
      <p:sp>
        <p:nvSpPr>
          <p:cNvPr id="4" name="Slide Number Placeholder 3"/>
          <p:cNvSpPr>
            <a:spLocks noGrp="1"/>
          </p:cNvSpPr>
          <p:nvPr>
            <p:ph type="sldNum" sz="quarter" idx="10"/>
          </p:nvPr>
        </p:nvSpPr>
        <p:spPr/>
        <p:txBody>
          <a:bodyPr/>
          <a:lstStyle/>
          <a:p>
            <a:fld id="{9ED93DFD-E5B7-4EC0-9D4D-E02712A00473}" type="slidenum">
              <a:rPr lang="en-US" smtClean="0"/>
              <a:t>85</a:t>
            </a:fld>
            <a:endParaRPr lang="en-US"/>
          </a:p>
        </p:txBody>
      </p:sp>
    </p:spTree>
    <p:extLst>
      <p:ext uri="{BB962C8B-B14F-4D97-AF65-F5344CB8AC3E}">
        <p14:creationId xmlns:p14="http://schemas.microsoft.com/office/powerpoint/2010/main" val="23824182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86</a:t>
            </a:fld>
            <a:endParaRPr lang="en-US"/>
          </a:p>
        </p:txBody>
      </p:sp>
    </p:spTree>
    <p:extLst>
      <p:ext uri="{BB962C8B-B14F-4D97-AF65-F5344CB8AC3E}">
        <p14:creationId xmlns:p14="http://schemas.microsoft.com/office/powerpoint/2010/main" val="40923306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93DFD-E5B7-4EC0-9D4D-E02712A00473}" type="slidenum">
              <a:rPr lang="en-US" smtClean="0"/>
              <a:t>87</a:t>
            </a:fld>
            <a:endParaRPr lang="en-US"/>
          </a:p>
        </p:txBody>
      </p:sp>
    </p:spTree>
    <p:extLst>
      <p:ext uri="{BB962C8B-B14F-4D97-AF65-F5344CB8AC3E}">
        <p14:creationId xmlns:p14="http://schemas.microsoft.com/office/powerpoint/2010/main" val="17008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t>9</a:t>
            </a:fld>
            <a:endParaRPr lang="en-US" dirty="0"/>
          </a:p>
        </p:txBody>
      </p:sp>
    </p:spTree>
    <p:extLst>
      <p:ext uri="{BB962C8B-B14F-4D97-AF65-F5344CB8AC3E}">
        <p14:creationId xmlns:p14="http://schemas.microsoft.com/office/powerpoint/2010/main" val="33410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2AD8E6-A917-483C-A55C-18FFF485C9B6}"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415307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AD8E6-A917-483C-A55C-18FFF485C9B6}"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182488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AD8E6-A917-483C-A55C-18FFF485C9B6}"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63514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AD8E6-A917-483C-A55C-18FFF485C9B6}"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164944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2AD8E6-A917-483C-A55C-18FFF485C9B6}"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386410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2AD8E6-A917-483C-A55C-18FFF485C9B6}" type="datetimeFigureOut">
              <a:rPr lang="en-US" smtClean="0"/>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428413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2AD8E6-A917-483C-A55C-18FFF485C9B6}" type="datetimeFigureOut">
              <a:rPr lang="en-US" smtClean="0"/>
              <a:t>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65106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2AD8E6-A917-483C-A55C-18FFF485C9B6}" type="datetimeFigureOut">
              <a:rPr lang="en-US" smtClean="0"/>
              <a:t>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125110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D8E6-A917-483C-A55C-18FFF485C9B6}" type="datetimeFigureOut">
              <a:rPr lang="en-US" smtClean="0"/>
              <a:t>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392088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AD8E6-A917-483C-A55C-18FFF485C9B6}" type="datetimeFigureOut">
              <a:rPr lang="en-US" smtClean="0"/>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106607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AD8E6-A917-483C-A55C-18FFF485C9B6}" type="datetimeFigureOut">
              <a:rPr lang="en-US" smtClean="0"/>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241089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D8E6-A917-483C-A55C-18FFF485C9B6}" type="datetimeFigureOut">
              <a:rPr lang="en-US" smtClean="0"/>
              <a:t>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CB498-E618-4EC5-9DB9-5EE22362B2B4}" type="slidenum">
              <a:rPr lang="en-US" smtClean="0"/>
              <a:t>‹#›</a:t>
            </a:fld>
            <a:endParaRPr lang="en-US"/>
          </a:p>
        </p:txBody>
      </p:sp>
    </p:spTree>
    <p:extLst>
      <p:ext uri="{BB962C8B-B14F-4D97-AF65-F5344CB8AC3E}">
        <p14:creationId xmlns:p14="http://schemas.microsoft.com/office/powerpoint/2010/main" val="191567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osymigrant.org/For%20Your%20Health%20HealthyMouth.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s://www.sascurriculumpathways.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7.jpeg"/><Relationship Id="rId4" Type="http://schemas.openxmlformats.org/officeDocument/2006/relationships/hyperlink" Target="http://www.mobymax.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hyperlink" Target="http://education.ky.gov/educational/diff/documents/strategiesthatdifferentiateinstruction4.12.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edutopia.org/stw-differentiated-instruction-replication-tips" TargetMode="External"/><Relationship Id="rId4" Type="http://schemas.openxmlformats.org/officeDocument/2006/relationships/hyperlink" Target="https://www.cultofpedagogy.com/starter-kit-differentiated-instru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urveymonkey.com/r/PGY5NK5"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hyperlink" Target="https://www.surveymonkey.com/r/PGY5NK5"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image" Target="../media/image48.emf"/></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25815FD-B643-0644-A80F-276897F8E63E}"/>
              </a:ext>
            </a:extLst>
          </p:cNvPr>
          <p:cNvSpPr>
            <a:spLocks noGrp="1"/>
          </p:cNvSpPr>
          <p:nvPr>
            <p:ph type="ctrTitle"/>
          </p:nvPr>
        </p:nvSpPr>
        <p:spPr/>
        <p:txBody>
          <a:bodyPr/>
          <a:lstStyle/>
          <a:p>
            <a:r>
              <a:rPr lang="en-US" altLang="en-US" dirty="0">
                <a:ea typeface="ＭＳ Ｐゴシック" panose="020B0600070205080204" pitchFamily="34" charset="-128"/>
              </a:rPr>
              <a:t>GOSOSY Technical Support Team Meeting</a:t>
            </a:r>
          </a:p>
        </p:txBody>
      </p:sp>
      <p:sp>
        <p:nvSpPr>
          <p:cNvPr id="3" name="Subtitle 2">
            <a:extLst>
              <a:ext uri="{FF2B5EF4-FFF2-40B4-BE49-F238E27FC236}">
                <a16:creationId xmlns:a16="http://schemas.microsoft.com/office/drawing/2014/main" id="{DCAC4E01-28C9-5049-B738-EF3B390F303D}"/>
              </a:ext>
            </a:extLst>
          </p:cNvPr>
          <p:cNvSpPr>
            <a:spLocks noGrp="1"/>
          </p:cNvSpPr>
          <p:nvPr>
            <p:ph type="subTitle" idx="1"/>
          </p:nvPr>
        </p:nvSpPr>
        <p:spPr/>
        <p:txBody>
          <a:bodyPr/>
          <a:lstStyle/>
          <a:p>
            <a:pPr>
              <a:buFont typeface="Arial" charset="0"/>
              <a:buNone/>
              <a:defRPr/>
            </a:pPr>
            <a:r>
              <a:rPr lang="en-US" dirty="0"/>
              <a:t>April 11-12</a:t>
            </a:r>
            <a:r>
              <a:rPr lang="en-US" dirty="0">
                <a:cs typeface="+mn-cs"/>
              </a:rPr>
              <a:t>, 2018</a:t>
            </a:r>
          </a:p>
          <a:p>
            <a:pPr>
              <a:buFont typeface="Arial" charset="0"/>
              <a:buNone/>
              <a:defRPr/>
            </a:pPr>
            <a:r>
              <a:rPr lang="en-US" dirty="0"/>
              <a:t>Saratoga Springs, NY</a:t>
            </a:r>
            <a:endParaRPr lang="en-US" dirty="0">
              <a:cs typeface="+mn-cs"/>
            </a:endParaRPr>
          </a:p>
        </p:txBody>
      </p:sp>
      <p:cxnSp>
        <p:nvCxnSpPr>
          <p:cNvPr id="10" name="Straight Connector 9">
            <a:extLst>
              <a:ext uri="{FF2B5EF4-FFF2-40B4-BE49-F238E27FC236}">
                <a16:creationId xmlns:a16="http://schemas.microsoft.com/office/drawing/2014/main" id="{ACB29A45-5754-8A4A-B937-CFFE054AC1AF}"/>
              </a:ext>
            </a:extLst>
          </p:cNvPr>
          <p:cNvCxnSpPr/>
          <p:nvPr/>
        </p:nvCxnSpPr>
        <p:spPr>
          <a:xfrm>
            <a:off x="1981200" y="1447800"/>
            <a:ext cx="8305800"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57297EC-F3E4-3B41-AE67-97325A838180}"/>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5365" name="Picture 9">
            <a:extLst>
              <a:ext uri="{FF2B5EF4-FFF2-40B4-BE49-F238E27FC236}">
                <a16:creationId xmlns:a16="http://schemas.microsoft.com/office/drawing/2014/main" id="{B11E7A91-7200-F649-A121-57F5AD566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81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a:bodyPr>
          <a:lstStyle/>
          <a:p>
            <a:pPr algn="r"/>
            <a:r>
              <a:rPr lang="en-US" dirty="0"/>
              <a:t>Demographic Overview</a:t>
            </a:r>
          </a:p>
        </p:txBody>
      </p:sp>
      <p:pic>
        <p:nvPicPr>
          <p:cNvPr id="9" name="Picture 8">
            <a:extLst>
              <a:ext uri="{FF2B5EF4-FFF2-40B4-BE49-F238E27FC236}">
                <a16:creationId xmlns:a16="http://schemas.microsoft.com/office/drawing/2014/main" id="{90D054FF-8001-B245-80E7-EB452032A86E}"/>
              </a:ext>
            </a:extLst>
          </p:cNvPr>
          <p:cNvPicPr>
            <a:picLocks noChangeAspect="1"/>
          </p:cNvPicPr>
          <p:nvPr/>
        </p:nvPicPr>
        <p:blipFill>
          <a:blip r:embed="rId4"/>
          <a:stretch>
            <a:fillRect/>
          </a:stretch>
        </p:blipFill>
        <p:spPr>
          <a:xfrm>
            <a:off x="1958010" y="1808023"/>
            <a:ext cx="8252791" cy="3754577"/>
          </a:xfrm>
          <a:prstGeom prst="rect">
            <a:avLst/>
          </a:prstGeom>
        </p:spPr>
      </p:pic>
    </p:spTree>
    <p:extLst>
      <p:ext uri="{BB962C8B-B14F-4D97-AF65-F5344CB8AC3E}">
        <p14:creationId xmlns:p14="http://schemas.microsoft.com/office/powerpoint/2010/main" val="83024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a:bodyPr>
          <a:lstStyle/>
          <a:p>
            <a:pPr algn="r"/>
            <a:r>
              <a:rPr lang="en-US" dirty="0"/>
              <a:t> Our audience comes from:</a:t>
            </a:r>
          </a:p>
        </p:txBody>
      </p:sp>
      <p:pic>
        <p:nvPicPr>
          <p:cNvPr id="7" name="Picture 6">
            <a:extLst>
              <a:ext uri="{FF2B5EF4-FFF2-40B4-BE49-F238E27FC236}">
                <a16:creationId xmlns:a16="http://schemas.microsoft.com/office/drawing/2014/main" id="{9E2A7A70-3E0A-4646-9105-D9EB3F82ACD1}"/>
              </a:ext>
            </a:extLst>
          </p:cNvPr>
          <p:cNvPicPr>
            <a:picLocks noChangeAspect="1"/>
          </p:cNvPicPr>
          <p:nvPr/>
        </p:nvPicPr>
        <p:blipFill>
          <a:blip r:embed="rId4"/>
          <a:stretch>
            <a:fillRect/>
          </a:stretch>
        </p:blipFill>
        <p:spPr>
          <a:xfrm>
            <a:off x="1905000" y="1613453"/>
            <a:ext cx="8345779" cy="3872947"/>
          </a:xfrm>
          <a:prstGeom prst="rect">
            <a:avLst/>
          </a:prstGeom>
        </p:spPr>
      </p:pic>
    </p:spTree>
    <p:extLst>
      <p:ext uri="{BB962C8B-B14F-4D97-AF65-F5344CB8AC3E}">
        <p14:creationId xmlns:p14="http://schemas.microsoft.com/office/powerpoint/2010/main" val="265209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a:bodyPr>
          <a:lstStyle/>
          <a:p>
            <a:pPr algn="r"/>
            <a:r>
              <a:rPr lang="en-US" dirty="0"/>
              <a:t>What devices they are using</a:t>
            </a:r>
          </a:p>
        </p:txBody>
      </p:sp>
      <p:pic>
        <p:nvPicPr>
          <p:cNvPr id="9" name="Picture 8">
            <a:extLst>
              <a:ext uri="{FF2B5EF4-FFF2-40B4-BE49-F238E27FC236}">
                <a16:creationId xmlns:a16="http://schemas.microsoft.com/office/drawing/2014/main" id="{AA531C6E-652A-E94B-A10B-E0A376C3C018}"/>
              </a:ext>
            </a:extLst>
          </p:cNvPr>
          <p:cNvPicPr>
            <a:picLocks noChangeAspect="1"/>
          </p:cNvPicPr>
          <p:nvPr/>
        </p:nvPicPr>
        <p:blipFill>
          <a:blip r:embed="rId4"/>
          <a:stretch>
            <a:fillRect/>
          </a:stretch>
        </p:blipFill>
        <p:spPr>
          <a:xfrm>
            <a:off x="2209800" y="1616403"/>
            <a:ext cx="7848600" cy="4463033"/>
          </a:xfrm>
          <a:prstGeom prst="rect">
            <a:avLst/>
          </a:prstGeom>
        </p:spPr>
      </p:pic>
    </p:spTree>
    <p:extLst>
      <p:ext uri="{BB962C8B-B14F-4D97-AF65-F5344CB8AC3E}">
        <p14:creationId xmlns:p14="http://schemas.microsoft.com/office/powerpoint/2010/main" val="415766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fontScale="90000"/>
          </a:bodyPr>
          <a:lstStyle/>
          <a:p>
            <a:pPr algn="r"/>
            <a:r>
              <a:rPr lang="en-US"/>
              <a:t>Where they are going </a:t>
            </a:r>
            <a:r>
              <a:rPr lang="en-US" dirty="0"/>
              <a:t>on the site-</a:t>
            </a:r>
            <a:br>
              <a:rPr lang="en-US" dirty="0"/>
            </a:br>
            <a:r>
              <a:rPr lang="en-US" dirty="0"/>
              <a:t>last year</a:t>
            </a:r>
          </a:p>
        </p:txBody>
      </p:sp>
      <p:pic>
        <p:nvPicPr>
          <p:cNvPr id="7" name="Picture 6">
            <a:extLst>
              <a:ext uri="{FF2B5EF4-FFF2-40B4-BE49-F238E27FC236}">
                <a16:creationId xmlns:a16="http://schemas.microsoft.com/office/drawing/2014/main" id="{48E9D428-6D1D-0342-995D-85FCDFBDC055}"/>
              </a:ext>
            </a:extLst>
          </p:cNvPr>
          <p:cNvPicPr>
            <a:picLocks noChangeAspect="1"/>
          </p:cNvPicPr>
          <p:nvPr/>
        </p:nvPicPr>
        <p:blipFill>
          <a:blip r:embed="rId4"/>
          <a:stretch>
            <a:fillRect/>
          </a:stretch>
        </p:blipFill>
        <p:spPr>
          <a:xfrm>
            <a:off x="1838325" y="1600201"/>
            <a:ext cx="8439150" cy="4343398"/>
          </a:xfrm>
          <a:prstGeom prst="rect">
            <a:avLst/>
          </a:prstGeom>
        </p:spPr>
      </p:pic>
    </p:spTree>
    <p:extLst>
      <p:ext uri="{BB962C8B-B14F-4D97-AF65-F5344CB8AC3E}">
        <p14:creationId xmlns:p14="http://schemas.microsoft.com/office/powerpoint/2010/main" val="305602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a:bodyPr>
          <a:lstStyle/>
          <a:p>
            <a:pPr algn="r"/>
            <a:r>
              <a:rPr lang="en-US" dirty="0"/>
              <a:t>Most visited pages</a:t>
            </a:r>
            <a:r>
              <a:rPr lang="en-US" dirty="0">
                <a:sym typeface="Wingdings" pitchFamily="2" charset="2"/>
              </a:rPr>
              <a:t>:</a:t>
            </a:r>
            <a:endParaRPr lang="en-US" dirty="0"/>
          </a:p>
        </p:txBody>
      </p:sp>
      <p:pic>
        <p:nvPicPr>
          <p:cNvPr id="9" name="Picture 8">
            <a:extLst>
              <a:ext uri="{FF2B5EF4-FFF2-40B4-BE49-F238E27FC236}">
                <a16:creationId xmlns:a16="http://schemas.microsoft.com/office/drawing/2014/main" id="{1D653C1E-E04C-EB48-991A-5D1E2658F972}"/>
              </a:ext>
            </a:extLst>
          </p:cNvPr>
          <p:cNvPicPr>
            <a:picLocks noChangeAspect="1"/>
          </p:cNvPicPr>
          <p:nvPr/>
        </p:nvPicPr>
        <p:blipFill>
          <a:blip r:embed="rId4"/>
          <a:stretch>
            <a:fillRect/>
          </a:stretch>
        </p:blipFill>
        <p:spPr>
          <a:xfrm>
            <a:off x="1905000" y="1600202"/>
            <a:ext cx="8342194" cy="4713011"/>
          </a:xfrm>
          <a:prstGeom prst="rect">
            <a:avLst/>
          </a:prstGeom>
        </p:spPr>
      </p:pic>
    </p:spTree>
    <p:extLst>
      <p:ext uri="{BB962C8B-B14F-4D97-AF65-F5344CB8AC3E}">
        <p14:creationId xmlns:p14="http://schemas.microsoft.com/office/powerpoint/2010/main" val="195980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a:bodyPr>
          <a:lstStyle/>
          <a:p>
            <a:pPr algn="r"/>
            <a:r>
              <a:rPr lang="en-US" dirty="0"/>
              <a:t>Most visited pages continued</a:t>
            </a:r>
            <a:r>
              <a:rPr lang="en-US" dirty="0">
                <a:sym typeface="Wingdings" pitchFamily="2" charset="2"/>
              </a:rPr>
              <a:t>:</a:t>
            </a:r>
            <a:endParaRPr lang="en-US" dirty="0"/>
          </a:p>
        </p:txBody>
      </p:sp>
      <p:pic>
        <p:nvPicPr>
          <p:cNvPr id="6" name="Picture 5">
            <a:extLst>
              <a:ext uri="{FF2B5EF4-FFF2-40B4-BE49-F238E27FC236}">
                <a16:creationId xmlns:a16="http://schemas.microsoft.com/office/drawing/2014/main" id="{11FE2B6C-620F-594A-A00C-DA5C2227F9FF}"/>
              </a:ext>
            </a:extLst>
          </p:cNvPr>
          <p:cNvPicPr>
            <a:picLocks noChangeAspect="1"/>
          </p:cNvPicPr>
          <p:nvPr/>
        </p:nvPicPr>
        <p:blipFill>
          <a:blip r:embed="rId4"/>
          <a:stretch>
            <a:fillRect/>
          </a:stretch>
        </p:blipFill>
        <p:spPr>
          <a:xfrm>
            <a:off x="1834784" y="1676400"/>
            <a:ext cx="8376016" cy="4572000"/>
          </a:xfrm>
          <a:prstGeom prst="rect">
            <a:avLst/>
          </a:prstGeom>
        </p:spPr>
      </p:pic>
    </p:spTree>
    <p:extLst>
      <p:ext uri="{BB962C8B-B14F-4D97-AF65-F5344CB8AC3E}">
        <p14:creationId xmlns:p14="http://schemas.microsoft.com/office/powerpoint/2010/main" val="62307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a:bodyPr>
          <a:lstStyle/>
          <a:p>
            <a:pPr algn="r"/>
            <a:r>
              <a:rPr lang="en-US" dirty="0"/>
              <a:t>Most visited pages continued</a:t>
            </a:r>
            <a:r>
              <a:rPr lang="en-US" dirty="0">
                <a:sym typeface="Wingdings" pitchFamily="2" charset="2"/>
              </a:rPr>
              <a:t>:</a:t>
            </a:r>
            <a:endParaRPr lang="en-US" dirty="0"/>
          </a:p>
        </p:txBody>
      </p:sp>
      <p:pic>
        <p:nvPicPr>
          <p:cNvPr id="7" name="Picture 6">
            <a:extLst>
              <a:ext uri="{FF2B5EF4-FFF2-40B4-BE49-F238E27FC236}">
                <a16:creationId xmlns:a16="http://schemas.microsoft.com/office/drawing/2014/main" id="{A7E44FCF-A1E7-E949-823F-185ED2DC5151}"/>
              </a:ext>
            </a:extLst>
          </p:cNvPr>
          <p:cNvPicPr>
            <a:picLocks noChangeAspect="1"/>
          </p:cNvPicPr>
          <p:nvPr/>
        </p:nvPicPr>
        <p:blipFill>
          <a:blip r:embed="rId4"/>
          <a:stretch>
            <a:fillRect/>
          </a:stretch>
        </p:blipFill>
        <p:spPr>
          <a:xfrm>
            <a:off x="1905000" y="1676400"/>
            <a:ext cx="8338249" cy="4495800"/>
          </a:xfrm>
          <a:prstGeom prst="rect">
            <a:avLst/>
          </a:prstGeom>
        </p:spPr>
      </p:pic>
    </p:spTree>
    <p:extLst>
      <p:ext uri="{BB962C8B-B14F-4D97-AF65-F5344CB8AC3E}">
        <p14:creationId xmlns:p14="http://schemas.microsoft.com/office/powerpoint/2010/main" val="18723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D056-F2EB-3D4A-B585-D52DE38CA582}"/>
              </a:ext>
            </a:extLst>
          </p:cNvPr>
          <p:cNvSpPr>
            <a:spLocks noGrp="1"/>
          </p:cNvSpPr>
          <p:nvPr>
            <p:ph type="title"/>
          </p:nvPr>
        </p:nvSpPr>
        <p:spPr/>
        <p:txBody>
          <a:bodyPr/>
          <a:lstStyle/>
          <a:p>
            <a:pPr algn="r"/>
            <a:r>
              <a:rPr lang="en-US" dirty="0"/>
              <a:t>Future Planning</a:t>
            </a:r>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p:txBody>
          <a:bodyPr/>
          <a:lstStyle/>
          <a:p>
            <a:pPr marL="0" indent="0">
              <a:buNone/>
              <a:defRPr/>
            </a:pPr>
            <a:r>
              <a:rPr lang="en-US" sz="1800" dirty="0"/>
              <a:t>	</a:t>
            </a:r>
            <a:r>
              <a:rPr lang="en-US" dirty="0"/>
              <a:t>Marty Jacobson, GOSOSY Evaluator, META &amp; Associates</a:t>
            </a:r>
          </a:p>
          <a:p>
            <a:pPr marL="0" indent="0">
              <a:buNone/>
              <a:defRPr/>
            </a:pPr>
            <a:endParaRPr lang="en-US" sz="1600" dirty="0"/>
          </a:p>
          <a:p>
            <a:pPr marL="0" indent="0">
              <a:buNone/>
              <a:defRPr/>
            </a:pPr>
            <a:r>
              <a:rPr lang="en-US" dirty="0"/>
              <a:t>Next CIG? Possible 4</a:t>
            </a:r>
            <a:r>
              <a:rPr lang="en-US" baseline="30000" dirty="0"/>
              <a:t>th</a:t>
            </a:r>
            <a:r>
              <a:rPr lang="en-US" dirty="0"/>
              <a:t> Year</a:t>
            </a:r>
          </a:p>
          <a:p>
            <a:pPr marL="0" indent="0">
              <a:buNone/>
              <a:defRPr/>
            </a:pPr>
            <a:r>
              <a:rPr lang="en-US" dirty="0"/>
              <a:t>Options for our work</a:t>
            </a:r>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632F61D-0EE5-8E49-B83D-AF6404596769}"/>
              </a:ext>
            </a:extLst>
          </p:cNvPr>
          <p:cNvCxnSpPr/>
          <p:nvPr/>
        </p:nvCxnSpPr>
        <p:spPr>
          <a:xfrm>
            <a:off x="1981200" y="1447800"/>
            <a:ext cx="8305800"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6021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8"/>
          <p:cNvSpPr>
            <a:spLocks noGrp="1"/>
          </p:cNvSpPr>
          <p:nvPr>
            <p:ph type="title"/>
          </p:nvPr>
        </p:nvSpPr>
        <p:spPr>
          <a:xfrm>
            <a:off x="324441" y="315533"/>
            <a:ext cx="10940096" cy="798332"/>
          </a:xfrm>
        </p:spPr>
        <p:txBody>
          <a:bodyPr>
            <a:noAutofit/>
          </a:bodyPr>
          <a:lstStyle/>
          <a:p>
            <a:pPr algn="r" eaLnBrk="1" hangingPunct="1"/>
            <a:r>
              <a:rPr lang="en-US" altLang="en-US" sz="4800" dirty="0"/>
              <a:t>                      Professional Development</a:t>
            </a:r>
          </a:p>
        </p:txBody>
      </p:sp>
      <p:sp>
        <p:nvSpPr>
          <p:cNvPr id="2051" name="Content Placeholder 10"/>
          <p:cNvSpPr>
            <a:spLocks noGrp="1"/>
          </p:cNvSpPr>
          <p:nvPr>
            <p:ph idx="1"/>
          </p:nvPr>
        </p:nvSpPr>
        <p:spPr>
          <a:xfrm>
            <a:off x="860854" y="1872853"/>
            <a:ext cx="10515600" cy="4351338"/>
          </a:xfrm>
        </p:spPr>
        <p:txBody>
          <a:bodyPr/>
          <a:lstStyle/>
          <a:p>
            <a:pPr marL="0" indent="0" algn="ctr">
              <a:buNone/>
              <a:defRPr/>
            </a:pPr>
            <a:r>
              <a:rPr lang="en-US" altLang="en-US" sz="4000" dirty="0">
                <a:latin typeface="Century Gothic" charset="0"/>
                <a:ea typeface="Century Gothic" charset="0"/>
                <a:cs typeface="Century Gothic" charset="0"/>
              </a:rPr>
              <a:t>GOSOSY Professional Development </a:t>
            </a:r>
          </a:p>
          <a:p>
            <a:pPr marL="0" indent="0" algn="ctr">
              <a:buNone/>
              <a:defRPr/>
            </a:pPr>
            <a:r>
              <a:rPr lang="en-US" altLang="en-US" sz="4000" dirty="0">
                <a:latin typeface="Century Gothic" charset="0"/>
                <a:ea typeface="Century Gothic" charset="0"/>
                <a:cs typeface="Century Gothic" charset="0"/>
              </a:rPr>
              <a:t>for OSY Instructors: </a:t>
            </a:r>
          </a:p>
          <a:p>
            <a:pPr marL="0" indent="0" algn="ctr">
              <a:buNone/>
              <a:defRPr/>
            </a:pPr>
            <a:endParaRPr lang="en-US" sz="4800" dirty="0">
              <a:ea typeface="Century Gothic" charset="0"/>
              <a:cs typeface="Century Gothic" charset="0"/>
            </a:endParaRPr>
          </a:p>
          <a:p>
            <a:pPr marL="0" indent="0" algn="ctr">
              <a:buNone/>
              <a:defRPr/>
            </a:pPr>
            <a:r>
              <a:rPr lang="en-US" sz="4800" dirty="0">
                <a:ea typeface="Century Gothic" charset="0"/>
                <a:cs typeface="Century Gothic" charset="0"/>
              </a:rPr>
              <a:t>Using Differentiation Strategies when Working with Various Learning Styles </a:t>
            </a:r>
            <a:endParaRPr lang="en-US" altLang="en-US" sz="4800" dirty="0">
              <a:ea typeface="Century Gothic" charset="0"/>
              <a:cs typeface="Century Gothic" charset="0"/>
            </a:endParaRPr>
          </a:p>
          <a:p>
            <a:pPr marL="0" indent="0" algn="ctr">
              <a:buNone/>
              <a:defRPr/>
            </a:pPr>
            <a:r>
              <a:rPr lang="en-US" sz="4800" dirty="0">
                <a:latin typeface="Calibri"/>
                <a:ea typeface="Calibri"/>
                <a:cs typeface="Times New Roman"/>
              </a:rPr>
              <a:t> </a:t>
            </a:r>
            <a:endParaRPr lang="en-US" altLang="en-US" sz="4800" b="1" dirty="0">
              <a:solidFill>
                <a:schemeClr val="accent3"/>
              </a:solidFill>
            </a:endParaRPr>
          </a:p>
        </p:txBody>
      </p:sp>
      <p:sp>
        <p:nvSpPr>
          <p:cNvPr id="30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015C46BF-C692-4872-A90F-7DA9698ADA03}" type="slidenum">
              <a:rPr lang="en-US" altLang="en-US" sz="1200">
                <a:solidFill>
                  <a:srgbClr val="898989"/>
                </a:solidFill>
                <a:latin typeface="Calibri" panose="020F0502020204030204" pitchFamily="34" charset="0"/>
              </a:rPr>
              <a:pPr>
                <a:spcBef>
                  <a:spcPct val="0"/>
                </a:spcBef>
                <a:buFontTx/>
                <a:buNone/>
              </a:pPr>
              <a:t>18</a:t>
            </a:fld>
            <a:endParaRPr lang="en-US" altLang="en-US" sz="1200">
              <a:solidFill>
                <a:srgbClr val="898989"/>
              </a:solidFill>
              <a:latin typeface="Calibri" panose="020F0502020204030204" pitchFamily="34" charset="0"/>
            </a:endParaRPr>
          </a:p>
        </p:txBody>
      </p: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307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047" y="286378"/>
            <a:ext cx="815658" cy="80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44052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8"/>
          <p:cNvSpPr>
            <a:spLocks noGrp="1"/>
          </p:cNvSpPr>
          <p:nvPr>
            <p:ph type="title"/>
          </p:nvPr>
        </p:nvSpPr>
        <p:spPr>
          <a:xfrm>
            <a:off x="1279357" y="300173"/>
            <a:ext cx="9829367" cy="739089"/>
          </a:xfrm>
        </p:spPr>
        <p:txBody>
          <a:bodyPr>
            <a:noAutofit/>
          </a:bodyPr>
          <a:lstStyle/>
          <a:p>
            <a:pPr algn="r" eaLnBrk="1" hangingPunct="1"/>
            <a:r>
              <a:rPr lang="en-US" altLang="en-US" sz="4800" dirty="0"/>
              <a:t>Acknowledgements</a:t>
            </a:r>
            <a:endParaRPr lang="en-US" altLang="en-US" sz="6600" dirty="0"/>
          </a:p>
        </p:txBody>
      </p:sp>
      <p:sp>
        <p:nvSpPr>
          <p:cNvPr id="2051" name="Content Placeholder 10"/>
          <p:cNvSpPr>
            <a:spLocks noGrp="1"/>
          </p:cNvSpPr>
          <p:nvPr>
            <p:ph idx="1"/>
          </p:nvPr>
        </p:nvSpPr>
        <p:spPr>
          <a:xfrm>
            <a:off x="1385456" y="1744662"/>
            <a:ext cx="10291679" cy="4351338"/>
          </a:xfrm>
        </p:spPr>
        <p:txBody>
          <a:bodyPr>
            <a:normAutofit/>
          </a:bodyPr>
          <a:lstStyle/>
          <a:p>
            <a:pPr marL="0" indent="0">
              <a:buNone/>
              <a:defRPr/>
            </a:pPr>
            <a:r>
              <a:rPr lang="en-US" sz="2400" dirty="0">
                <a:solidFill>
                  <a:prstClr val="black"/>
                </a:solidFill>
                <a:latin typeface="Century Gothic" charset="0"/>
                <a:ea typeface="Century Gothic" charset="0"/>
                <a:cs typeface="Century Gothic" charset="0"/>
              </a:rPr>
              <a:t>GOSOSY Professional Development Group and Contributors</a:t>
            </a:r>
          </a:p>
          <a:p>
            <a:pPr marL="0" indent="0">
              <a:buNone/>
              <a:defRPr/>
            </a:pPr>
            <a:endParaRPr lang="en-US" sz="2400" dirty="0">
              <a:solidFill>
                <a:prstClr val="black"/>
              </a:solidFill>
              <a:latin typeface="Century Gothic" charset="0"/>
              <a:ea typeface="Century Gothic" charset="0"/>
              <a:cs typeface="Century Gothic" charset="0"/>
            </a:endParaRPr>
          </a:p>
          <a:p>
            <a:pPr>
              <a:defRPr/>
            </a:pPr>
            <a:r>
              <a:rPr lang="en-US" sz="2400" dirty="0">
                <a:solidFill>
                  <a:prstClr val="black"/>
                </a:solidFill>
                <a:latin typeface="Century Gothic" charset="0"/>
                <a:ea typeface="Century Gothic" charset="0"/>
                <a:cs typeface="Century Gothic" charset="0"/>
              </a:rPr>
              <a:t>Lysandra Alexander (PA); Susanna Bartee (KS); </a:t>
            </a:r>
            <a:r>
              <a:rPr lang="en-US" sz="2400" dirty="0" err="1">
                <a:solidFill>
                  <a:prstClr val="black"/>
                </a:solidFill>
                <a:latin typeface="Century Gothic" charset="0"/>
                <a:ea typeface="Century Gothic" charset="0"/>
                <a:cs typeface="Century Gothic" charset="0"/>
              </a:rPr>
              <a:t>Odilia</a:t>
            </a:r>
            <a:r>
              <a:rPr lang="en-US" sz="2400" dirty="0">
                <a:solidFill>
                  <a:prstClr val="black"/>
                </a:solidFill>
                <a:latin typeface="Century Gothic" charset="0"/>
                <a:ea typeface="Century Gothic" charset="0"/>
                <a:cs typeface="Century Gothic" charset="0"/>
              </a:rPr>
              <a:t> </a:t>
            </a:r>
            <a:r>
              <a:rPr lang="en-US" sz="2400" dirty="0" err="1">
                <a:solidFill>
                  <a:prstClr val="black"/>
                </a:solidFill>
                <a:latin typeface="Century Gothic" charset="0"/>
                <a:ea typeface="Century Gothic" charset="0"/>
                <a:cs typeface="Century Gothic" charset="0"/>
              </a:rPr>
              <a:t>Coffta</a:t>
            </a:r>
            <a:r>
              <a:rPr lang="en-US" sz="2400" dirty="0">
                <a:solidFill>
                  <a:prstClr val="black"/>
                </a:solidFill>
                <a:latin typeface="Century Gothic" charset="0"/>
                <a:ea typeface="Century Gothic" charset="0"/>
                <a:cs typeface="Century Gothic" charset="0"/>
              </a:rPr>
              <a:t> (NY); Joan Geraci (NJ); Tracie Kalic (KS); Sabrina Pineda (GA); Kiowa Rogers (NE)</a:t>
            </a:r>
          </a:p>
          <a:p>
            <a:pPr marL="0" indent="0">
              <a:buNone/>
              <a:defRPr/>
            </a:pPr>
            <a:endParaRPr lang="en-US" sz="2400" dirty="0">
              <a:solidFill>
                <a:prstClr val="black"/>
              </a:solidFill>
              <a:latin typeface="Century Gothic" charset="0"/>
              <a:ea typeface="Century Gothic" charset="0"/>
              <a:cs typeface="Century Gothic" charset="0"/>
            </a:endParaRPr>
          </a:p>
          <a:p>
            <a:pPr>
              <a:defRPr/>
            </a:pPr>
            <a:r>
              <a:rPr lang="en-US" sz="2400" dirty="0">
                <a:solidFill>
                  <a:prstClr val="black"/>
                </a:solidFill>
                <a:latin typeface="Century Gothic" charset="0"/>
                <a:ea typeface="Century Gothic" charset="0"/>
                <a:cs typeface="Century Gothic" charset="0"/>
              </a:rPr>
              <a:t>GOSOSY PD Reviewers and Technical Support Team members and the State Steering Support Team</a:t>
            </a:r>
            <a:endParaRPr lang="en-US" sz="3600" dirty="0">
              <a:latin typeface="Century Gothic" charset="0"/>
              <a:ea typeface="Century Gothic" charset="0"/>
              <a:cs typeface="Century Gothic" charset="0"/>
            </a:endParaRPr>
          </a:p>
        </p:txBody>
      </p:sp>
      <p:sp>
        <p:nvSpPr>
          <p:cNvPr id="30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ABFE0EF8-A241-4137-80C9-1163F0BCEEA9}" type="slidenum">
              <a:rPr lang="en-US" altLang="en-US" sz="1200">
                <a:solidFill>
                  <a:srgbClr val="898989"/>
                </a:solidFill>
                <a:latin typeface="Calibri" panose="020F0502020204030204" pitchFamily="34" charset="0"/>
              </a:rPr>
              <a:pPr>
                <a:spcBef>
                  <a:spcPct val="0"/>
                </a:spcBef>
                <a:buFontTx/>
                <a:buNone/>
              </a:pPr>
              <a:t>19</a:t>
            </a:fld>
            <a:endParaRPr lang="en-US" altLang="en-US" sz="1200">
              <a:solidFill>
                <a:srgbClr val="898989"/>
              </a:solidFill>
              <a:latin typeface="Calibri" panose="020F0502020204030204" pitchFamily="34" charset="0"/>
            </a:endParaRPr>
          </a:p>
        </p:txBody>
      </p: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307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357" y="251546"/>
            <a:ext cx="912411" cy="83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7506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EAC3-A747-5040-ACC9-89084700CA42}"/>
              </a:ext>
            </a:extLst>
          </p:cNvPr>
          <p:cNvSpPr>
            <a:spLocks noGrp="1"/>
          </p:cNvSpPr>
          <p:nvPr>
            <p:ph type="title"/>
          </p:nvPr>
        </p:nvSpPr>
        <p:spPr/>
        <p:txBody>
          <a:bodyPr/>
          <a:lstStyle/>
          <a:p>
            <a:pPr algn="r"/>
            <a:r>
              <a:rPr lang="en-US" dirty="0"/>
              <a:t>Agenda April 11, 2018</a:t>
            </a:r>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p:txBody>
          <a:bodyPr>
            <a:normAutofit fontScale="92500" lnSpcReduction="20000"/>
          </a:bodyPr>
          <a:lstStyle/>
          <a:p>
            <a:pPr lvl="0"/>
            <a:r>
              <a:rPr lang="en-US" dirty="0"/>
              <a:t>Welcome and Introductions – Tracie </a:t>
            </a:r>
          </a:p>
          <a:p>
            <a:pPr lvl="0"/>
            <a:r>
              <a:rPr lang="en-US" dirty="0"/>
              <a:t>Welcome to New York and Overview of NY MEP	</a:t>
            </a:r>
          </a:p>
          <a:p>
            <a:pPr lvl="0"/>
            <a:r>
              <a:rPr lang="en-US" dirty="0"/>
              <a:t>TST Agenda Review and Expectations for Our Time</a:t>
            </a:r>
          </a:p>
          <a:p>
            <a:pPr lvl="0"/>
            <a:r>
              <a:rPr lang="en-US" dirty="0"/>
              <a:t>Updates from GOSOSY – Tracie Kalic and Others	</a:t>
            </a:r>
          </a:p>
          <a:p>
            <a:pPr lvl="0"/>
            <a:r>
              <a:rPr lang="en-US" dirty="0"/>
              <a:t>Future Planning—Marty Jacobson </a:t>
            </a:r>
          </a:p>
          <a:p>
            <a:pPr lvl="0"/>
            <a:r>
              <a:rPr lang="en-US" dirty="0"/>
              <a:t>Discussion and feedback on Professional Development Module </a:t>
            </a:r>
          </a:p>
          <a:p>
            <a:pPr lvl="0"/>
            <a:r>
              <a:rPr lang="en-US" dirty="0"/>
              <a:t>Discussion of and feedback on </a:t>
            </a:r>
            <a:r>
              <a:rPr lang="en-US" dirty="0" err="1"/>
              <a:t>ACeS</a:t>
            </a:r>
            <a:r>
              <a:rPr lang="en-US" dirty="0"/>
              <a:t> Strategies for Supporting OSY</a:t>
            </a:r>
          </a:p>
          <a:p>
            <a:pPr lvl="0"/>
            <a:r>
              <a:rPr lang="en-US" dirty="0"/>
              <a:t>Lunch on your own</a:t>
            </a:r>
          </a:p>
          <a:p>
            <a:pPr lvl="0"/>
            <a:r>
              <a:rPr lang="en-US" dirty="0"/>
              <a:t>Expectations of Work Groups and Assignments and Tasks outlined/ Work Group time </a:t>
            </a:r>
          </a:p>
          <a:p>
            <a:r>
              <a:rPr lang="en-US" sz="1400" dirty="0"/>
              <a:t>	</a:t>
            </a:r>
            <a:endParaRPr lang="en-US" sz="1200" dirty="0"/>
          </a:p>
        </p:txBody>
      </p:sp>
      <p:sp>
        <p:nvSpPr>
          <p:cNvPr id="18435" name="Content Placeholder 1">
            <a:extLst>
              <a:ext uri="{FF2B5EF4-FFF2-40B4-BE49-F238E27FC236}">
                <a16:creationId xmlns:a16="http://schemas.microsoft.com/office/drawing/2014/main" id="{116E793A-601F-6D40-8ED9-7DA03684A19A}"/>
              </a:ext>
            </a:extLst>
          </p:cNvPr>
          <p:cNvSpPr>
            <a:spLocks noGrp="1"/>
          </p:cNvSpPr>
          <p:nvPr>
            <p:ph sz="half" idx="4294967295"/>
          </p:nvPr>
        </p:nvSpPr>
        <p:spPr>
          <a:xfrm>
            <a:off x="7772400" y="1981200"/>
            <a:ext cx="4419600" cy="3394075"/>
          </a:xfrm>
        </p:spPr>
        <p:txBody>
          <a:bodyPr/>
          <a:lstStyle/>
          <a:p>
            <a:pPr marL="0" indent="0">
              <a:buNone/>
              <a:defRPr/>
            </a:pPr>
            <a:endParaRPr lang="en-US" altLang="en-US" sz="1400" dirty="0">
              <a:ea typeface="ＭＳ Ｐゴシック" charset="-128"/>
            </a:endParaRPr>
          </a:p>
          <a:p>
            <a:pPr>
              <a:buFont typeface="Arial" charset="0"/>
              <a:buChar char="•"/>
              <a:defRPr/>
            </a:pPr>
            <a:endParaRPr lang="en-US" altLang="x-none" sz="2000" dirty="0">
              <a:ea typeface="ＭＳ Ｐゴシック" charset="-128"/>
            </a:endParaRPr>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986B4798-E3FC-3844-8A39-F9340ED2F1E5}"/>
              </a:ext>
            </a:extLst>
          </p:cNvPr>
          <p:cNvCxnSpPr/>
          <p:nvPr/>
        </p:nvCxnSpPr>
        <p:spPr>
          <a:xfrm>
            <a:off x="1981200" y="1447800"/>
            <a:ext cx="8305800"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208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828" y="281665"/>
            <a:ext cx="9968343" cy="782476"/>
          </a:xfrm>
        </p:spPr>
        <p:txBody>
          <a:bodyPr>
            <a:normAutofit fontScale="90000"/>
          </a:bodyPr>
          <a:lstStyle/>
          <a:p>
            <a:pPr algn="r"/>
            <a:r>
              <a:rPr lang="en-US" sz="6000" dirty="0"/>
              <a:t> </a:t>
            </a:r>
            <a:r>
              <a:rPr lang="en-US" sz="5300" dirty="0"/>
              <a:t>Statement of Purpose</a:t>
            </a:r>
            <a:endParaRPr lang="en-US" sz="6000" dirty="0"/>
          </a:p>
        </p:txBody>
      </p:sp>
      <p:sp>
        <p:nvSpPr>
          <p:cNvPr id="3" name="Content Placeholder 2"/>
          <p:cNvSpPr>
            <a:spLocks noGrp="1"/>
          </p:cNvSpPr>
          <p:nvPr>
            <p:ph idx="1"/>
          </p:nvPr>
        </p:nvSpPr>
        <p:spPr>
          <a:xfrm>
            <a:off x="1296192" y="1640273"/>
            <a:ext cx="10013691" cy="4351338"/>
          </a:xfrm>
        </p:spPr>
        <p:txBody>
          <a:bodyPr/>
          <a:lstStyle/>
          <a:p>
            <a:pPr marL="0" indent="0">
              <a:buNone/>
            </a:pPr>
            <a:endParaRPr lang="en-US" dirty="0"/>
          </a:p>
          <a:p>
            <a:pPr marL="0" indent="0">
              <a:buNone/>
            </a:pPr>
            <a:r>
              <a:rPr lang="en-US" sz="3600" dirty="0">
                <a:latin typeface="Century Gothic" charset="0"/>
                <a:ea typeface="Century Gothic" charset="0"/>
                <a:cs typeface="Century Gothic" charset="0"/>
              </a:rPr>
              <a:t>This module will teach you how to provide effective  lessons when instructing groups of students with varying levels and learning styles. </a:t>
            </a: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28" y="220131"/>
            <a:ext cx="930678" cy="8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7" name="Straight Connector 6"/>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5993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lancing, In Love, Cartoon Charac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254" y="4081948"/>
            <a:ext cx="2014051" cy="20140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90832" y="702396"/>
            <a:ext cx="10626393" cy="4779042"/>
          </a:xfrm>
        </p:spPr>
        <p:txBody>
          <a:bodyPr>
            <a:normAutofit/>
          </a:bodyPr>
          <a:lstStyle/>
          <a:p>
            <a:pPr marL="457200" indent="-457200"/>
            <a:r>
              <a:rPr lang="en-US" sz="3200" dirty="0"/>
              <a:t>	</a:t>
            </a:r>
            <a:r>
              <a:rPr lang="en-US" sz="2800" dirty="0">
                <a:latin typeface="Century Gothic" charset="0"/>
                <a:ea typeface="Century Gothic" charset="0"/>
                <a:cs typeface="Century Gothic" charset="0"/>
              </a:rPr>
              <a:t>A differentiated lesson is one where all students are learning the same material in different ways.</a:t>
            </a:r>
            <a:br>
              <a:rPr lang="en-US" sz="2800" dirty="0">
                <a:latin typeface="Century Gothic" charset="0"/>
                <a:ea typeface="Century Gothic" charset="0"/>
                <a:cs typeface="Century Gothic" charset="0"/>
              </a:rPr>
            </a:br>
            <a:br>
              <a:rPr lang="en-US" sz="2800" dirty="0">
                <a:latin typeface="Century Gothic" charset="0"/>
                <a:ea typeface="Century Gothic" charset="0"/>
                <a:cs typeface="Century Gothic" charset="0"/>
              </a:rPr>
            </a:br>
            <a:r>
              <a:rPr lang="en-US" sz="2800" dirty="0">
                <a:latin typeface="Century Gothic" charset="0"/>
                <a:ea typeface="Century Gothic" charset="0"/>
                <a:cs typeface="Century Gothic" charset="0"/>
              </a:rPr>
              <a:t>To create an effective lesson using differentiated instruction, it is important to have a balance between what you are teaching and how the students are learning.</a:t>
            </a:r>
            <a:br>
              <a:rPr lang="en-US" sz="3200" dirty="0"/>
            </a:br>
            <a:endParaRPr lang="en-US" sz="3200" dirty="0"/>
          </a:p>
        </p:txBody>
      </p:sp>
      <p:pic>
        <p:nvPicPr>
          <p:cNvPr id="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6193" y="349029"/>
            <a:ext cx="840810" cy="77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3" name="TextBox 2"/>
          <p:cNvSpPr txBox="1"/>
          <p:nvPr/>
        </p:nvSpPr>
        <p:spPr>
          <a:xfrm>
            <a:off x="2109589" y="490563"/>
            <a:ext cx="9153386" cy="1077218"/>
          </a:xfrm>
          <a:prstGeom prst="rect">
            <a:avLst/>
          </a:prstGeom>
          <a:noFill/>
        </p:spPr>
        <p:txBody>
          <a:bodyPr wrap="square" rtlCol="0">
            <a:spAutoFit/>
          </a:bodyPr>
          <a:lstStyle/>
          <a:p>
            <a:pPr algn="r"/>
            <a:r>
              <a:rPr lang="en-US" sz="3200" dirty="0">
                <a:latin typeface="Century Gothic" charset="0"/>
                <a:ea typeface="Century Gothic" charset="0"/>
                <a:cs typeface="Century Gothic" charset="0"/>
              </a:rPr>
              <a:t>Differentiated Instruction: What is it?</a:t>
            </a:r>
            <a:br>
              <a:rPr lang="en-US" sz="3200" b="1" u="sng" dirty="0">
                <a:latin typeface="Century Gothic" charset="0"/>
                <a:ea typeface="Century Gothic" charset="0"/>
                <a:cs typeface="Century Gothic" charset="0"/>
              </a:rPr>
            </a:br>
            <a:endParaRPr lang="en-US" sz="3200" dirty="0">
              <a:latin typeface="Century Gothic" charset="0"/>
              <a:ea typeface="Century Gothic" charset="0"/>
              <a:cs typeface="Century Gothic" charset="0"/>
            </a:endParaRPr>
          </a:p>
        </p:txBody>
      </p:sp>
      <p:sp>
        <p:nvSpPr>
          <p:cNvPr id="7" name="TextBox 6"/>
          <p:cNvSpPr txBox="1"/>
          <p:nvPr/>
        </p:nvSpPr>
        <p:spPr>
          <a:xfrm>
            <a:off x="6797964" y="5190836"/>
            <a:ext cx="2059709" cy="369332"/>
          </a:xfrm>
          <a:prstGeom prst="rect">
            <a:avLst/>
          </a:prstGeom>
          <a:noFill/>
        </p:spPr>
        <p:txBody>
          <a:bodyPr wrap="square" rtlCol="0">
            <a:spAutoFit/>
          </a:bodyPr>
          <a:lstStyle/>
          <a:p>
            <a:r>
              <a:rPr lang="en-US" dirty="0"/>
              <a:t>teaching</a:t>
            </a:r>
          </a:p>
        </p:txBody>
      </p:sp>
      <p:sp>
        <p:nvSpPr>
          <p:cNvPr id="9" name="TextBox 8"/>
          <p:cNvSpPr txBox="1"/>
          <p:nvPr/>
        </p:nvSpPr>
        <p:spPr>
          <a:xfrm>
            <a:off x="3708400" y="5163373"/>
            <a:ext cx="2059709" cy="369332"/>
          </a:xfrm>
          <a:prstGeom prst="rect">
            <a:avLst/>
          </a:prstGeom>
          <a:noFill/>
        </p:spPr>
        <p:txBody>
          <a:bodyPr wrap="square" rtlCol="0">
            <a:spAutoFit/>
          </a:bodyPr>
          <a:lstStyle/>
          <a:p>
            <a:r>
              <a:rPr lang="en-US" dirty="0"/>
              <a:t>learning</a:t>
            </a:r>
          </a:p>
        </p:txBody>
      </p:sp>
      <p:cxnSp>
        <p:nvCxnSpPr>
          <p:cNvPr id="10" name="Straight Connector 9"/>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4700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515"/>
            <a:ext cx="10270524" cy="545123"/>
          </a:xfrm>
        </p:spPr>
        <p:txBody>
          <a:bodyPr>
            <a:noAutofit/>
          </a:bodyPr>
          <a:lstStyle/>
          <a:p>
            <a:pPr algn="r">
              <a:lnSpc>
                <a:spcPct val="100000"/>
              </a:lnSpc>
            </a:pPr>
            <a:r>
              <a:rPr lang="en-US" sz="3200" dirty="0">
                <a:latin typeface="Century Gothic" charset="0"/>
                <a:ea typeface="Century Gothic" charset="0"/>
                <a:cs typeface="Century Gothic" charset="0"/>
              </a:rPr>
              <a:t>     Before the Lesson: Elements to Consider</a:t>
            </a:r>
            <a:endParaRPr lang="en-US" sz="3200" b="1" u="sng" dirty="0">
              <a:latin typeface="Century Gothic" charset="0"/>
              <a:ea typeface="Century Gothic" charset="0"/>
              <a:cs typeface="Century Gothic" charset="0"/>
            </a:endParaRPr>
          </a:p>
        </p:txBody>
      </p:sp>
      <p:sp>
        <p:nvSpPr>
          <p:cNvPr id="3" name="Content Placeholder 2"/>
          <p:cNvSpPr>
            <a:spLocks noGrp="1"/>
          </p:cNvSpPr>
          <p:nvPr>
            <p:ph idx="1"/>
          </p:nvPr>
        </p:nvSpPr>
        <p:spPr>
          <a:xfrm>
            <a:off x="1296192" y="1766550"/>
            <a:ext cx="9804809" cy="3937531"/>
          </a:xfrm>
        </p:spPr>
        <p:txBody>
          <a:bodyPr>
            <a:normAutofit lnSpcReduction="10000"/>
          </a:bodyPr>
          <a:lstStyle/>
          <a:p>
            <a:pPr marL="60325" indent="-60325">
              <a:lnSpc>
                <a:spcPct val="100000"/>
              </a:lnSpc>
              <a:spcBef>
                <a:spcPts val="0"/>
              </a:spcBef>
              <a:buFont typeface="Wingdings" panose="05000000000000000000" pitchFamily="2" charset="2"/>
              <a:buChar char="v"/>
            </a:pPr>
            <a:r>
              <a:rPr lang="en-US" sz="2000" b="1" dirty="0">
                <a:latin typeface="Century Gothic" charset="0"/>
                <a:ea typeface="Century Gothic" charset="0"/>
                <a:cs typeface="Century Gothic" charset="0"/>
              </a:rPr>
              <a:t>The students level of readiness </a:t>
            </a:r>
            <a:r>
              <a:rPr lang="en-US" sz="2000" dirty="0">
                <a:latin typeface="Century Gothic" charset="0"/>
                <a:ea typeface="Century Gothic" charset="0"/>
                <a:cs typeface="Century Gothic" charset="0"/>
              </a:rPr>
              <a:t>- how prepared they are to learn specific </a:t>
            </a:r>
          </a:p>
          <a:p>
            <a:pPr marL="282575" indent="-282575">
              <a:lnSpc>
                <a:spcPct val="100000"/>
              </a:lnSpc>
              <a:spcBef>
                <a:spcPts val="0"/>
              </a:spcBef>
              <a:buNone/>
            </a:pPr>
            <a:r>
              <a:rPr lang="en-US" sz="2000" dirty="0">
                <a:latin typeface="Century Gothic" charset="0"/>
                <a:ea typeface="Century Gothic" charset="0"/>
                <a:cs typeface="Century Gothic" charset="0"/>
              </a:rPr>
              <a:t>     information or skills.</a:t>
            </a:r>
            <a:r>
              <a:rPr lang="en-US" dirty="0">
                <a:latin typeface="Century Gothic" charset="0"/>
                <a:ea typeface="Century Gothic" charset="0"/>
                <a:cs typeface="Century Gothic" charset="0"/>
              </a:rPr>
              <a:t> </a:t>
            </a:r>
            <a:r>
              <a:rPr lang="en-US" sz="2000" dirty="0">
                <a:latin typeface="Century Gothic" charset="0"/>
                <a:ea typeface="Century Gothic" charset="0"/>
                <a:cs typeface="Century Gothic" charset="0"/>
              </a:rPr>
              <a:t>An informal assessment should be conducted to make this determination. </a:t>
            </a:r>
          </a:p>
          <a:p>
            <a:pPr marL="282575" indent="-282575">
              <a:lnSpc>
                <a:spcPct val="100000"/>
              </a:lnSpc>
              <a:spcBef>
                <a:spcPts val="0"/>
              </a:spcBef>
              <a:buNone/>
            </a:pPr>
            <a:endParaRPr lang="en-US" sz="2000" dirty="0">
              <a:latin typeface="Century Gothic" charset="0"/>
              <a:ea typeface="Century Gothic" charset="0"/>
              <a:cs typeface="Century Gothic" charset="0"/>
            </a:endParaRPr>
          </a:p>
          <a:p>
            <a:pPr>
              <a:lnSpc>
                <a:spcPct val="100000"/>
              </a:lnSpc>
              <a:spcBef>
                <a:spcPts val="0"/>
              </a:spcBef>
              <a:buFont typeface="Wingdings" panose="05000000000000000000" pitchFamily="2" charset="2"/>
              <a:buChar char="v"/>
            </a:pPr>
            <a:r>
              <a:rPr lang="en-US" sz="2000" b="1" dirty="0">
                <a:latin typeface="Century Gothic" charset="0"/>
                <a:ea typeface="Century Gothic" charset="0"/>
                <a:cs typeface="Century Gothic" charset="0"/>
              </a:rPr>
              <a:t>Interest</a:t>
            </a:r>
            <a:r>
              <a:rPr lang="en-US" sz="2000" dirty="0">
                <a:latin typeface="Century Gothic" charset="0"/>
                <a:ea typeface="Century Gothic" charset="0"/>
                <a:cs typeface="Century Gothic" charset="0"/>
              </a:rPr>
              <a:t> – What appeals to the students’ interests?</a:t>
            </a:r>
          </a:p>
          <a:p>
            <a:pPr marL="1196975" indent="-171450">
              <a:lnSpc>
                <a:spcPct val="100000"/>
              </a:lnSpc>
              <a:spcBef>
                <a:spcPts val="0"/>
              </a:spcBef>
            </a:pPr>
            <a:r>
              <a:rPr lang="en-US" sz="2000" dirty="0">
                <a:latin typeface="Century Gothic" charset="0"/>
                <a:ea typeface="Century Gothic" charset="0"/>
                <a:cs typeface="Century Gothic" charset="0"/>
              </a:rPr>
              <a:t>If they are interested in what they are being taught they will be  more motivated to learn.   </a:t>
            </a:r>
          </a:p>
          <a:p>
            <a:pPr marL="1196975" indent="-171450">
              <a:lnSpc>
                <a:spcPct val="100000"/>
              </a:lnSpc>
              <a:spcBef>
                <a:spcPts val="0"/>
              </a:spcBef>
            </a:pPr>
            <a:r>
              <a:rPr lang="en-US" sz="2000" dirty="0">
                <a:latin typeface="Century Gothic" charset="0"/>
                <a:ea typeface="Century Gothic" charset="0"/>
                <a:cs typeface="Century Gothic" charset="0"/>
              </a:rPr>
              <a:t>Determine what they like, their hobbies, which sports, places, or food they enjoy</a:t>
            </a:r>
          </a:p>
          <a:p>
            <a:pPr marL="1025525" indent="0">
              <a:lnSpc>
                <a:spcPct val="100000"/>
              </a:lnSpc>
              <a:spcBef>
                <a:spcPts val="0"/>
              </a:spcBef>
              <a:buNone/>
            </a:pPr>
            <a:endParaRPr lang="en-US" sz="2000" dirty="0">
              <a:latin typeface="Century Gothic" charset="0"/>
              <a:ea typeface="Century Gothic" charset="0"/>
              <a:cs typeface="Century Gothic" charset="0"/>
            </a:endParaRPr>
          </a:p>
          <a:p>
            <a:pPr>
              <a:lnSpc>
                <a:spcPct val="100000"/>
              </a:lnSpc>
              <a:spcBef>
                <a:spcPts val="0"/>
              </a:spcBef>
              <a:buFont typeface="Wingdings" panose="05000000000000000000" pitchFamily="2" charset="2"/>
              <a:buChar char="v"/>
            </a:pPr>
            <a:r>
              <a:rPr lang="en-US" sz="2000" b="1" dirty="0">
                <a:latin typeface="Century Gothic" charset="0"/>
                <a:ea typeface="Century Gothic" charset="0"/>
                <a:cs typeface="Century Gothic" charset="0"/>
              </a:rPr>
              <a:t>Learning Profile </a:t>
            </a:r>
            <a:r>
              <a:rPr lang="en-US" sz="2000" dirty="0">
                <a:latin typeface="Century Gothic" charset="0"/>
                <a:ea typeface="Century Gothic" charset="0"/>
                <a:cs typeface="Century Gothic" charset="0"/>
              </a:rPr>
              <a:t>– How the student approaches learning and learns best:</a:t>
            </a:r>
          </a:p>
          <a:p>
            <a:pPr marL="1025525" indent="0">
              <a:lnSpc>
                <a:spcPct val="100000"/>
              </a:lnSpc>
              <a:spcBef>
                <a:spcPts val="0"/>
              </a:spcBef>
            </a:pPr>
            <a:r>
              <a:rPr lang="en-US" sz="2000" dirty="0">
                <a:latin typeface="Century Gothic" charset="0"/>
                <a:ea typeface="Century Gothic" charset="0"/>
                <a:cs typeface="Century Gothic" charset="0"/>
              </a:rPr>
              <a:t>  visual, auditory, kinesthetic, multi-modality.</a:t>
            </a:r>
          </a:p>
          <a:p>
            <a:pPr marL="0" indent="0">
              <a:spcBef>
                <a:spcPts val="0"/>
              </a:spcBef>
              <a:buNone/>
            </a:pPr>
            <a:r>
              <a:rPr lang="en-US" dirty="0"/>
              <a:t>     </a:t>
            </a:r>
          </a:p>
          <a:p>
            <a:pPr marL="0" indent="0">
              <a:buNone/>
            </a:pPr>
            <a:endParaRPr lang="en-US" dirty="0"/>
          </a:p>
          <a:p>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193" y="314447"/>
            <a:ext cx="880586" cy="8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46484" y="6158741"/>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7" name="Straight Connector 6"/>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3943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95" y="1457861"/>
            <a:ext cx="10908323" cy="994118"/>
          </a:xfrm>
        </p:spPr>
        <p:txBody>
          <a:bodyPr>
            <a:normAutofit/>
          </a:bodyPr>
          <a:lstStyle/>
          <a:p>
            <a:pPr algn="ctr"/>
            <a:r>
              <a:rPr lang="en-US" sz="2800" dirty="0">
                <a:latin typeface="Century Gothic" charset="0"/>
                <a:ea typeface="Century Gothic" charset="0"/>
                <a:cs typeface="Century Gothic" charset="0"/>
              </a:rPr>
              <a:t>In order to achieve balance for an effective lesson, </a:t>
            </a:r>
            <a:br>
              <a:rPr lang="en-US" sz="2800" dirty="0">
                <a:latin typeface="Century Gothic" charset="0"/>
                <a:ea typeface="Century Gothic" charset="0"/>
                <a:cs typeface="Century Gothic" charset="0"/>
              </a:rPr>
            </a:br>
            <a:r>
              <a:rPr lang="en-US" sz="2800" dirty="0">
                <a:latin typeface="Century Gothic" charset="0"/>
                <a:ea typeface="Century Gothic" charset="0"/>
                <a:cs typeface="Century Gothic" charset="0"/>
              </a:rPr>
              <a:t>the following four elements need to be considered:</a:t>
            </a:r>
          </a:p>
        </p:txBody>
      </p:sp>
      <p:sp>
        <p:nvSpPr>
          <p:cNvPr id="3" name="Content Placeholder 2"/>
          <p:cNvSpPr>
            <a:spLocks noGrp="1"/>
          </p:cNvSpPr>
          <p:nvPr>
            <p:ph idx="1"/>
          </p:nvPr>
        </p:nvSpPr>
        <p:spPr>
          <a:xfrm>
            <a:off x="1036189" y="2593429"/>
            <a:ext cx="10416745" cy="4451177"/>
          </a:xfrm>
        </p:spPr>
        <p:txBody>
          <a:bodyPr>
            <a:normAutofit/>
          </a:bodyPr>
          <a:lstStyle/>
          <a:p>
            <a:pPr marL="457200" indent="-457200">
              <a:buAutoNum type="arabicPeriod"/>
            </a:pPr>
            <a:r>
              <a:rPr lang="en-US" sz="1900" b="1" u="sng" dirty="0">
                <a:latin typeface="Century Gothic" charset="0"/>
                <a:ea typeface="Century Gothic" charset="0"/>
                <a:cs typeface="Century Gothic" charset="0"/>
              </a:rPr>
              <a:t>Content</a:t>
            </a:r>
            <a:r>
              <a:rPr lang="en-US" sz="1900" dirty="0">
                <a:latin typeface="Century Gothic" charset="0"/>
                <a:ea typeface="Century Gothic" charset="0"/>
                <a:cs typeface="Century Gothic" charset="0"/>
              </a:rPr>
              <a:t>: What does the student need to learn?</a:t>
            </a:r>
          </a:p>
          <a:p>
            <a:pPr marL="0" indent="0">
              <a:buNone/>
            </a:pPr>
            <a:endParaRPr lang="en-US" sz="1900" dirty="0">
              <a:latin typeface="Century Gothic" charset="0"/>
              <a:ea typeface="Century Gothic" charset="0"/>
              <a:cs typeface="Century Gothic" charset="0"/>
            </a:endParaRPr>
          </a:p>
          <a:p>
            <a:pPr marL="457200" indent="-457200">
              <a:buAutoNum type="arabicPeriod" startAt="2"/>
            </a:pPr>
            <a:r>
              <a:rPr lang="en-US" sz="1900" b="1" u="sng" dirty="0">
                <a:latin typeface="Century Gothic" charset="0"/>
                <a:ea typeface="Century Gothic" charset="0"/>
                <a:cs typeface="Century Gothic" charset="0"/>
              </a:rPr>
              <a:t>Process</a:t>
            </a:r>
            <a:r>
              <a:rPr lang="en-US" sz="1900" b="1" dirty="0">
                <a:latin typeface="Century Gothic" charset="0"/>
                <a:ea typeface="Century Gothic" charset="0"/>
                <a:cs typeface="Century Gothic" charset="0"/>
              </a:rPr>
              <a:t>:  </a:t>
            </a:r>
            <a:r>
              <a:rPr lang="en-US" sz="1900" dirty="0">
                <a:latin typeface="Century Gothic" charset="0"/>
                <a:ea typeface="Century Gothic" charset="0"/>
                <a:cs typeface="Century Gothic" charset="0"/>
              </a:rPr>
              <a:t>How the student makes sense of the content being taught.  Students have  </a:t>
            </a:r>
          </a:p>
          <a:p>
            <a:pPr marL="0" indent="0">
              <a:buNone/>
            </a:pPr>
            <a:r>
              <a:rPr lang="en-US" sz="1900" dirty="0">
                <a:latin typeface="Century Gothic" charset="0"/>
                <a:ea typeface="Century Gothic" charset="0"/>
                <a:cs typeface="Century Gothic" charset="0"/>
              </a:rPr>
              <a:t>                         different ways of learning such as</a:t>
            </a:r>
          </a:p>
          <a:p>
            <a:pPr marL="0" indent="0">
              <a:buNone/>
            </a:pPr>
            <a:r>
              <a:rPr lang="en-US" sz="1900" b="1" dirty="0">
                <a:latin typeface="Century Gothic" charset="0"/>
                <a:ea typeface="Century Gothic" charset="0"/>
                <a:cs typeface="Century Gothic" charset="0"/>
                <a:sym typeface="Wingdings 2" panose="05020102010507070707" pitchFamily="18" charset="2"/>
              </a:rPr>
              <a:t>	  </a:t>
            </a:r>
            <a:r>
              <a:rPr lang="en-US" sz="1900" b="1" dirty="0">
                <a:latin typeface="Century Gothic" charset="0"/>
                <a:ea typeface="Century Gothic" charset="0"/>
                <a:cs typeface="Century Gothic" charset="0"/>
              </a:rPr>
              <a:t>Visual </a:t>
            </a:r>
            <a:r>
              <a:rPr lang="en-US" sz="1900" dirty="0">
                <a:latin typeface="Century Gothic" charset="0"/>
                <a:ea typeface="Century Gothic" charset="0"/>
                <a:cs typeface="Century Gothic" charset="0"/>
              </a:rPr>
              <a:t>– Student learns better by seeing (pictures, photographs, textbooks)</a:t>
            </a:r>
          </a:p>
          <a:p>
            <a:pPr marL="0" indent="0">
              <a:buNone/>
            </a:pPr>
            <a:r>
              <a:rPr lang="en-US" sz="1900" b="1" dirty="0">
                <a:latin typeface="Century Gothic" charset="0"/>
                <a:ea typeface="Century Gothic" charset="0"/>
                <a:cs typeface="Century Gothic" charset="0"/>
                <a:sym typeface="Wingdings 2" panose="05020102010507070707" pitchFamily="18" charset="2"/>
              </a:rPr>
              <a:t>	  </a:t>
            </a:r>
            <a:r>
              <a:rPr lang="en-US" sz="1900" b="1" dirty="0">
                <a:latin typeface="Century Gothic" charset="0"/>
                <a:ea typeface="Century Gothic" charset="0"/>
                <a:cs typeface="Century Gothic" charset="0"/>
              </a:rPr>
              <a:t>Auditory </a:t>
            </a:r>
            <a:r>
              <a:rPr lang="en-US" sz="1900" dirty="0">
                <a:latin typeface="Century Gothic" charset="0"/>
                <a:ea typeface="Century Gothic" charset="0"/>
                <a:cs typeface="Century Gothic" charset="0"/>
              </a:rPr>
              <a:t>– Student learns better by listening (audio books, music, lecture)</a:t>
            </a:r>
          </a:p>
          <a:p>
            <a:pPr marL="0" indent="0">
              <a:buNone/>
            </a:pPr>
            <a:r>
              <a:rPr lang="en-US" sz="1900" b="1" dirty="0">
                <a:solidFill>
                  <a:prstClr val="black"/>
                </a:solidFill>
                <a:latin typeface="Century Gothic" charset="0"/>
                <a:ea typeface="Century Gothic" charset="0"/>
                <a:cs typeface="Century Gothic" charset="0"/>
                <a:sym typeface="Wingdings 2" panose="05020102010507070707" pitchFamily="18" charset="2"/>
              </a:rPr>
              <a:t>	  </a:t>
            </a:r>
            <a:r>
              <a:rPr lang="en-US" sz="1900" b="1" dirty="0">
                <a:latin typeface="Century Gothic" charset="0"/>
                <a:ea typeface="Century Gothic" charset="0"/>
                <a:cs typeface="Century Gothic" charset="0"/>
              </a:rPr>
              <a:t>Kinesthetic </a:t>
            </a:r>
            <a:r>
              <a:rPr lang="en-US" sz="19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Student learns better by using hands-on activities and movement</a:t>
            </a:r>
          </a:p>
          <a:p>
            <a:pPr marL="0" indent="0">
              <a:buNone/>
            </a:pPr>
            <a:r>
              <a:rPr lang="en-US" sz="1800" b="1" dirty="0">
                <a:solidFill>
                  <a:prstClr val="black"/>
                </a:solidFill>
                <a:latin typeface="Century Gothic" charset="0"/>
                <a:ea typeface="Century Gothic" charset="0"/>
                <a:cs typeface="Century Gothic" charset="0"/>
                <a:sym typeface="Wingdings 2" panose="05020102010507070707" pitchFamily="18" charset="2"/>
              </a:rPr>
              <a:t>	</a:t>
            </a:r>
            <a:r>
              <a:rPr lang="en-US" sz="1900" b="1" dirty="0">
                <a:solidFill>
                  <a:prstClr val="black"/>
                </a:solidFill>
                <a:latin typeface="Century Gothic" charset="0"/>
                <a:ea typeface="Century Gothic" charset="0"/>
                <a:cs typeface="Century Gothic" charset="0"/>
                <a:sym typeface="Wingdings 2" panose="05020102010507070707" pitchFamily="18" charset="2"/>
              </a:rPr>
              <a:t>  </a:t>
            </a:r>
            <a:r>
              <a:rPr lang="en-US" sz="1900" b="1" dirty="0">
                <a:latin typeface="Century Gothic" charset="0"/>
                <a:ea typeface="Century Gothic" charset="0"/>
                <a:cs typeface="Century Gothic" charset="0"/>
              </a:rPr>
              <a:t>Multi-modality</a:t>
            </a:r>
            <a:r>
              <a:rPr lang="en-US" sz="1900" dirty="0">
                <a:latin typeface="Century Gothic" charset="0"/>
                <a:ea typeface="Century Gothic" charset="0"/>
                <a:cs typeface="Century Gothic" charset="0"/>
              </a:rPr>
              <a:t> – </a:t>
            </a:r>
            <a:r>
              <a:rPr lang="en-US" sz="1800" dirty="0">
                <a:latin typeface="Century Gothic" charset="0"/>
                <a:ea typeface="Century Gothic" charset="0"/>
                <a:cs typeface="Century Gothic" charset="0"/>
              </a:rPr>
              <a:t>students learn by a combination of more than one learning style  </a:t>
            </a:r>
          </a:p>
          <a:p>
            <a:pPr marL="0" indent="0" defTabSz="1371600">
              <a:buNone/>
            </a:pPr>
            <a:endParaRPr lang="en-US" sz="2000" dirty="0"/>
          </a:p>
          <a:p>
            <a:pPr marL="0" indent="0" algn="r" defTabSz="1371600">
              <a:buNone/>
            </a:pPr>
            <a:endParaRPr lang="en-US" sz="2000" dirty="0"/>
          </a:p>
          <a:p>
            <a:pPr marL="0" indent="0" algn="r" defTabSz="1371600">
              <a:buNone/>
            </a:pPr>
            <a:r>
              <a:rPr lang="en-US" sz="2000" dirty="0"/>
              <a:t>continued                                                                                 </a:t>
            </a:r>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193" y="253571"/>
            <a:ext cx="956990" cy="87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7" name="TextBox 6"/>
          <p:cNvSpPr txBox="1"/>
          <p:nvPr/>
        </p:nvSpPr>
        <p:spPr>
          <a:xfrm>
            <a:off x="1605304" y="541123"/>
            <a:ext cx="9598717" cy="584775"/>
          </a:xfrm>
          <a:prstGeom prst="rect">
            <a:avLst/>
          </a:prstGeom>
          <a:noFill/>
        </p:spPr>
        <p:txBody>
          <a:bodyPr wrap="square" rtlCol="0">
            <a:spAutoFit/>
          </a:bodyPr>
          <a:lstStyle/>
          <a:p>
            <a:pPr algn="r"/>
            <a:r>
              <a:rPr lang="en-US" sz="3200" dirty="0">
                <a:latin typeface="Century Gothic" charset="0"/>
                <a:ea typeface="Century Gothic" charset="0"/>
                <a:cs typeface="Century Gothic" charset="0"/>
              </a:rPr>
              <a:t>Before the Lesson: Elements to Consider</a:t>
            </a:r>
          </a:p>
        </p:txBody>
      </p:sp>
      <p:cxnSp>
        <p:nvCxnSpPr>
          <p:cNvPr id="8" name="Straight Connector 7"/>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55298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16" y="1781553"/>
            <a:ext cx="9995019" cy="206615"/>
          </a:xfrm>
        </p:spPr>
        <p:txBody>
          <a:bodyPr>
            <a:normAutofit fontScale="90000"/>
          </a:bodyPr>
          <a:lstStyle/>
          <a:p>
            <a:pPr marL="395288" indent="-395288" defTabSz="685800">
              <a:lnSpc>
                <a:spcPct val="100000"/>
              </a:lnSpc>
              <a:spcBef>
                <a:spcPts val="1000"/>
              </a:spcBef>
              <a:spcAft>
                <a:spcPts val="600"/>
              </a:spcAft>
              <a:tabLst>
                <a:tab pos="914400" algn="l"/>
                <a:tab pos="976313" algn="l"/>
              </a:tabLst>
            </a:pPr>
            <a:br>
              <a:rPr lang="en-US" dirty="0"/>
            </a:br>
            <a:br>
              <a:rPr lang="en-US" dirty="0"/>
            </a:br>
            <a:r>
              <a:rPr lang="en-US" sz="3100" b="1" dirty="0">
                <a:latin typeface="Calibri body"/>
              </a:rPr>
              <a:t>   </a:t>
            </a:r>
            <a:br>
              <a:rPr lang="en-US" sz="3100" b="1" dirty="0">
                <a:latin typeface="Calibri body"/>
              </a:rPr>
            </a:br>
            <a:br>
              <a:rPr lang="en-US" sz="3100" b="1" dirty="0">
                <a:latin typeface="Calibri body"/>
              </a:rPr>
            </a:br>
            <a:br>
              <a:rPr lang="en-US" sz="3100" b="1" dirty="0">
                <a:latin typeface="Calibri body"/>
              </a:rPr>
            </a:br>
            <a:r>
              <a:rPr lang="en-US" sz="2200" b="1" dirty="0">
                <a:latin typeface="Century Gothic" charset="0"/>
                <a:ea typeface="Century Gothic" charset="0"/>
                <a:cs typeface="Century Gothic" charset="0"/>
              </a:rPr>
              <a:t>3</a:t>
            </a:r>
            <a:r>
              <a:rPr lang="en-US" sz="2200" dirty="0">
                <a:latin typeface="Century Gothic" charset="0"/>
                <a:ea typeface="Century Gothic" charset="0"/>
                <a:cs typeface="Century Gothic" charset="0"/>
              </a:rPr>
              <a:t>.</a:t>
            </a:r>
            <a:r>
              <a:rPr lang="en-US" sz="2000" dirty="0">
                <a:latin typeface="Century Gothic" charset="0"/>
                <a:ea typeface="Century Gothic" charset="0"/>
                <a:cs typeface="Century Gothic" charset="0"/>
              </a:rPr>
              <a:t>  </a:t>
            </a:r>
            <a:r>
              <a:rPr lang="en-US" sz="2000" b="1" u="sng" dirty="0">
                <a:latin typeface="Century Gothic" charset="0"/>
                <a:ea typeface="Century Gothic" charset="0"/>
                <a:cs typeface="Century Gothic" charset="0"/>
              </a:rPr>
              <a:t>Product</a:t>
            </a:r>
            <a:r>
              <a:rPr lang="en-US" sz="2000" u="sng" dirty="0">
                <a:latin typeface="Century Gothic" charset="0"/>
                <a:ea typeface="Century Gothic" charset="0"/>
                <a:cs typeface="Century Gothic" charset="0"/>
              </a:rPr>
              <a:t>:</a:t>
            </a:r>
            <a:r>
              <a:rPr lang="en-US" sz="2000" dirty="0">
                <a:latin typeface="Century Gothic" charset="0"/>
                <a:ea typeface="Century Gothic" charset="0"/>
                <a:cs typeface="Century Gothic" charset="0"/>
              </a:rPr>
              <a:t>  How the student demonstrates what they have learned.</a:t>
            </a:r>
            <a:br>
              <a:rPr lang="en-US" sz="2000" dirty="0">
                <a:latin typeface="Century Gothic" charset="0"/>
                <a:ea typeface="Century Gothic" charset="0"/>
                <a:cs typeface="Century Gothic" charset="0"/>
              </a:rPr>
            </a:br>
            <a:r>
              <a:rPr lang="en-US" sz="2000" dirty="0">
                <a:latin typeface="Century Gothic" charset="0"/>
                <a:ea typeface="Century Gothic" charset="0"/>
                <a:cs typeface="Century Gothic" charset="0"/>
              </a:rPr>
              <a:t> </a:t>
            </a:r>
            <a:br>
              <a:rPr lang="en-US" sz="2200" dirty="0">
                <a:latin typeface="Century Gothic" charset="0"/>
                <a:ea typeface="Century Gothic" charset="0"/>
                <a:cs typeface="Century Gothic" charset="0"/>
              </a:rPr>
            </a:br>
            <a:r>
              <a:rPr lang="en-US" sz="2200" dirty="0">
                <a:latin typeface="Century Gothic" charset="0"/>
                <a:ea typeface="Century Gothic" charset="0"/>
                <a:cs typeface="Century Gothic" charset="0"/>
              </a:rPr>
              <a:t>                    </a:t>
            </a:r>
            <a:r>
              <a:rPr lang="en-US" sz="2200" b="1" dirty="0">
                <a:latin typeface="Century Gothic" charset="0"/>
                <a:ea typeface="Century Gothic" charset="0"/>
                <a:cs typeface="Century Gothic" charset="0"/>
                <a:sym typeface="Wingdings 2" panose="05020102010507070707" pitchFamily="18" charset="2"/>
              </a:rPr>
              <a:t> </a:t>
            </a:r>
            <a:r>
              <a:rPr lang="en-US" sz="2200" dirty="0">
                <a:latin typeface="Century Gothic" charset="0"/>
                <a:ea typeface="Century Gothic" charset="0"/>
                <a:cs typeface="Century Gothic" charset="0"/>
                <a:sym typeface="Wingdings 2" panose="05020102010507070707" pitchFamily="18" charset="2"/>
              </a:rPr>
              <a:t>quizzes/</a:t>
            </a:r>
            <a:r>
              <a:rPr lang="en-US" sz="2200" dirty="0">
                <a:latin typeface="Century Gothic" charset="0"/>
                <a:ea typeface="Century Gothic" charset="0"/>
                <a:cs typeface="Century Gothic" charset="0"/>
              </a:rPr>
              <a:t>tests</a:t>
            </a:r>
            <a:br>
              <a:rPr lang="en-US" sz="2200" b="1" dirty="0">
                <a:latin typeface="Century Gothic" charset="0"/>
                <a:ea typeface="Century Gothic" charset="0"/>
                <a:cs typeface="Century Gothic" charset="0"/>
              </a:rPr>
            </a:br>
            <a:r>
              <a:rPr lang="en-US" sz="2200" b="1" dirty="0">
                <a:latin typeface="Century Gothic" charset="0"/>
                <a:ea typeface="Century Gothic" charset="0"/>
                <a:cs typeface="Century Gothic" charset="0"/>
              </a:rPr>
              <a:t>                    </a:t>
            </a:r>
            <a:r>
              <a:rPr lang="en-US" sz="2200" b="1" dirty="0">
                <a:latin typeface="Century Gothic" charset="0"/>
                <a:ea typeface="Century Gothic" charset="0"/>
                <a:cs typeface="Century Gothic" charset="0"/>
                <a:sym typeface="Wingdings 2" panose="05020102010507070707" pitchFamily="18" charset="2"/>
              </a:rPr>
              <a:t>  </a:t>
            </a:r>
            <a:r>
              <a:rPr lang="en-US" sz="2200" dirty="0">
                <a:latin typeface="Century Gothic" charset="0"/>
                <a:ea typeface="Century Gothic" charset="0"/>
                <a:cs typeface="Century Gothic" charset="0"/>
              </a:rPr>
              <a:t>projects</a:t>
            </a:r>
            <a:br>
              <a:rPr lang="en-US" sz="2200" b="1" dirty="0">
                <a:latin typeface="Century Gothic" charset="0"/>
                <a:ea typeface="Century Gothic" charset="0"/>
                <a:cs typeface="Century Gothic" charset="0"/>
              </a:rPr>
            </a:br>
            <a:r>
              <a:rPr lang="en-US" sz="2200" b="1" dirty="0">
                <a:latin typeface="Century Gothic" charset="0"/>
                <a:ea typeface="Century Gothic" charset="0"/>
                <a:cs typeface="Century Gothic" charset="0"/>
              </a:rPr>
              <a:t>                    </a:t>
            </a:r>
            <a:r>
              <a:rPr lang="en-US" sz="2200" b="1" dirty="0">
                <a:solidFill>
                  <a:prstClr val="black"/>
                </a:solidFill>
                <a:latin typeface="Century Gothic" charset="0"/>
                <a:ea typeface="Century Gothic" charset="0"/>
                <a:cs typeface="Century Gothic" charset="0"/>
                <a:sym typeface="Wingdings 2" panose="05020102010507070707" pitchFamily="18" charset="2"/>
              </a:rPr>
              <a:t>  </a:t>
            </a:r>
            <a:r>
              <a:rPr lang="en-US" sz="2200" dirty="0">
                <a:latin typeface="Century Gothic" charset="0"/>
                <a:ea typeface="Century Gothic" charset="0"/>
                <a:cs typeface="Century Gothic" charset="0"/>
              </a:rPr>
              <a:t>activities</a:t>
            </a:r>
            <a:br>
              <a:rPr lang="en-US" sz="2200" b="1" dirty="0">
                <a:latin typeface="Century Gothic" charset="0"/>
                <a:ea typeface="Century Gothic" charset="0"/>
                <a:cs typeface="Century Gothic" charset="0"/>
              </a:rPr>
            </a:br>
            <a:r>
              <a:rPr lang="en-US" sz="2200" b="1" dirty="0">
                <a:latin typeface="Century Gothic" charset="0"/>
                <a:ea typeface="Century Gothic" charset="0"/>
                <a:cs typeface="Century Gothic" charset="0"/>
              </a:rPr>
              <a:t>                    </a:t>
            </a:r>
            <a:r>
              <a:rPr lang="en-US" sz="2200" b="1" dirty="0">
                <a:solidFill>
                  <a:prstClr val="black"/>
                </a:solidFill>
                <a:latin typeface="Century Gothic" charset="0"/>
                <a:ea typeface="Century Gothic" charset="0"/>
                <a:cs typeface="Century Gothic" charset="0"/>
                <a:sym typeface="Wingdings 2" panose="05020102010507070707" pitchFamily="18" charset="2"/>
              </a:rPr>
              <a:t>  </a:t>
            </a:r>
            <a:r>
              <a:rPr lang="en-US" sz="2200" dirty="0">
                <a:latin typeface="Century Gothic" charset="0"/>
                <a:ea typeface="Century Gothic" charset="0"/>
                <a:cs typeface="Century Gothic" charset="0"/>
              </a:rPr>
              <a:t>oral reports and/or written reports, etc.</a:t>
            </a:r>
            <a:br>
              <a:rPr lang="en-US" sz="2000" b="1" dirty="0"/>
            </a:br>
            <a:br>
              <a:rPr lang="en-US" sz="2000" b="1" dirty="0">
                <a:latin typeface="Calibri body"/>
              </a:rPr>
            </a:br>
            <a:endParaRPr lang="en-US" b="1" dirty="0"/>
          </a:p>
        </p:txBody>
      </p:sp>
      <p:sp>
        <p:nvSpPr>
          <p:cNvPr id="3" name="Content Placeholder 2"/>
          <p:cNvSpPr>
            <a:spLocks noGrp="1"/>
          </p:cNvSpPr>
          <p:nvPr>
            <p:ph idx="1"/>
          </p:nvPr>
        </p:nvSpPr>
        <p:spPr>
          <a:xfrm>
            <a:off x="364335" y="3898033"/>
            <a:ext cx="10515600" cy="2801388"/>
          </a:xfrm>
        </p:spPr>
        <p:txBody>
          <a:bodyPr>
            <a:normAutofit/>
          </a:bodyPr>
          <a:lstStyle/>
          <a:p>
            <a:pPr marL="0" indent="0">
              <a:lnSpc>
                <a:spcPct val="100000"/>
              </a:lnSpc>
              <a:spcBef>
                <a:spcPts val="0"/>
              </a:spcBef>
              <a:buNone/>
            </a:pPr>
            <a:r>
              <a:rPr lang="en-US" sz="2000" dirty="0"/>
              <a:t>	</a:t>
            </a:r>
            <a:r>
              <a:rPr lang="en-US" sz="2000" b="1" dirty="0">
                <a:latin typeface="Century Gothic" charset="0"/>
                <a:ea typeface="Century Gothic" charset="0"/>
                <a:cs typeface="Century Gothic" charset="0"/>
              </a:rPr>
              <a:t>4.  </a:t>
            </a:r>
            <a:r>
              <a:rPr lang="en-US" sz="2000" b="1" u="sng" dirty="0">
                <a:latin typeface="Century Gothic" charset="0"/>
                <a:ea typeface="Century Gothic" charset="0"/>
                <a:cs typeface="Century Gothic" charset="0"/>
              </a:rPr>
              <a:t>Affect</a:t>
            </a:r>
            <a:r>
              <a:rPr lang="en-US" sz="2000" dirty="0">
                <a:latin typeface="Century Gothic" charset="0"/>
                <a:ea typeface="Century Gothic" charset="0"/>
                <a:cs typeface="Century Gothic" charset="0"/>
              </a:rPr>
              <a:t>:  The feelings and attitudes that impact the students’ learning.  </a:t>
            </a:r>
          </a:p>
          <a:p>
            <a:pPr marL="0" indent="0">
              <a:lnSpc>
                <a:spcPct val="100000"/>
              </a:lnSpc>
              <a:spcBef>
                <a:spcPts val="0"/>
              </a:spcBef>
              <a:buNone/>
            </a:pPr>
            <a:endParaRPr lang="en-US" sz="2000" dirty="0">
              <a:latin typeface="Century Gothic" charset="0"/>
              <a:ea typeface="Century Gothic" charset="0"/>
              <a:cs typeface="Century Gothic" charset="0"/>
            </a:endParaRPr>
          </a:p>
          <a:p>
            <a:pPr marL="2063750" indent="222250">
              <a:lnSpc>
                <a:spcPct val="100000"/>
              </a:lnSpc>
              <a:spcBef>
                <a:spcPts val="0"/>
              </a:spcBef>
            </a:pPr>
            <a:r>
              <a:rPr lang="en-US" sz="2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Create a safe and supportive environment  </a:t>
            </a:r>
          </a:p>
          <a:p>
            <a:pPr marL="2063750" indent="222250">
              <a:lnSpc>
                <a:spcPct val="100000"/>
              </a:lnSpc>
              <a:spcBef>
                <a:spcPts val="0"/>
              </a:spcBef>
            </a:pPr>
            <a:r>
              <a:rPr lang="en-US" sz="1800" dirty="0">
                <a:latin typeface="Century Gothic" charset="0"/>
                <a:ea typeface="Century Gothic" charset="0"/>
                <a:cs typeface="Century Gothic" charset="0"/>
              </a:rPr>
              <a:t> Be respective of the students’ thoughts and feelings  </a:t>
            </a:r>
          </a:p>
          <a:p>
            <a:pPr marL="2063750" indent="222250">
              <a:lnSpc>
                <a:spcPct val="100000"/>
              </a:lnSpc>
              <a:spcBef>
                <a:spcPts val="0"/>
              </a:spcBef>
            </a:pPr>
            <a:r>
              <a:rPr lang="en-US" sz="1800" dirty="0">
                <a:latin typeface="Century Gothic" charset="0"/>
                <a:ea typeface="Century Gothic" charset="0"/>
                <a:cs typeface="Century Gothic" charset="0"/>
              </a:rPr>
              <a:t> Lessons should be interesting and challenging </a:t>
            </a:r>
          </a:p>
          <a:p>
            <a:pPr marL="2347913" indent="-284163">
              <a:lnSpc>
                <a:spcPct val="100000"/>
              </a:lnSpc>
              <a:spcBef>
                <a:spcPts val="0"/>
              </a:spcBef>
            </a:pPr>
            <a:r>
              <a:rPr lang="en-US" sz="1800" dirty="0">
                <a:latin typeface="Century Gothic" charset="0"/>
                <a:ea typeface="Century Gothic" charset="0"/>
                <a:cs typeface="Century Gothic" charset="0"/>
              </a:rPr>
              <a:t>If the students are interested in the subject matter and feel supported by their teacher and peers, they will be motivated to learn</a:t>
            </a:r>
            <a:endParaRPr lang="en-US" sz="1800" u="sng" dirty="0">
              <a:latin typeface="Century Gothic" charset="0"/>
              <a:ea typeface="Century Gothic" charset="0"/>
              <a:cs typeface="Century Gothic" charset="0"/>
            </a:endParaRPr>
          </a:p>
          <a:p>
            <a:pPr marL="0" indent="0">
              <a:lnSpc>
                <a:spcPct val="150000"/>
              </a:lnSpc>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86" y="302081"/>
            <a:ext cx="922452" cy="84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29762" y="6318421"/>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7" name="Title 1"/>
          <p:cNvSpPr txBox="1">
            <a:spLocks/>
          </p:cNvSpPr>
          <p:nvPr/>
        </p:nvSpPr>
        <p:spPr>
          <a:xfrm>
            <a:off x="555341" y="314078"/>
            <a:ext cx="10553383" cy="994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latin typeface="Century Gothic" charset="0"/>
                <a:ea typeface="Century Gothic" charset="0"/>
                <a:cs typeface="Century Gothic" charset="0"/>
              </a:rPr>
              <a:t>Before the Lesson: More Elements to Consider</a:t>
            </a:r>
          </a:p>
        </p:txBody>
      </p:sp>
      <p:pic>
        <p:nvPicPr>
          <p:cNvPr id="6" name="Picture 5"/>
          <p:cNvPicPr>
            <a:picLocks noChangeAspect="1"/>
          </p:cNvPicPr>
          <p:nvPr/>
        </p:nvPicPr>
        <p:blipFill>
          <a:blip r:embed="rId4"/>
          <a:stretch>
            <a:fillRect/>
          </a:stretch>
        </p:blipFill>
        <p:spPr>
          <a:xfrm>
            <a:off x="8342262" y="2141449"/>
            <a:ext cx="2911185" cy="1638182"/>
          </a:xfrm>
          <a:prstGeom prst="rect">
            <a:avLst/>
          </a:prstGeom>
        </p:spPr>
      </p:pic>
      <p:cxnSp>
        <p:nvCxnSpPr>
          <p:cNvPr id="9" name="Straight Connector 8"/>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6094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78" y="757381"/>
            <a:ext cx="10470031" cy="917461"/>
          </a:xfrm>
        </p:spPr>
        <p:txBody>
          <a:bodyPr>
            <a:noAutofit/>
          </a:bodyPr>
          <a:lstStyle/>
          <a:p>
            <a:pPr algn="r"/>
            <a:r>
              <a:rPr lang="en-US" sz="2800" dirty="0">
                <a:latin typeface="Century Gothic" charset="0"/>
                <a:ea typeface="Century Gothic" charset="0"/>
                <a:cs typeface="Century Gothic" charset="0"/>
              </a:rPr>
              <a:t>      </a:t>
            </a:r>
            <a:br>
              <a:rPr lang="en-US" sz="2800" dirty="0">
                <a:latin typeface="Century Gothic" charset="0"/>
                <a:ea typeface="Century Gothic" charset="0"/>
                <a:cs typeface="Century Gothic" charset="0"/>
              </a:rPr>
            </a:br>
            <a:r>
              <a:rPr lang="en-US" sz="2800" dirty="0">
                <a:latin typeface="Century Gothic" charset="0"/>
                <a:ea typeface="Century Gothic" charset="0"/>
                <a:cs typeface="Century Gothic" charset="0"/>
              </a:rPr>
              <a:t>	During the Lesson: </a:t>
            </a:r>
            <a:br>
              <a:rPr lang="en-US" sz="2800" dirty="0">
                <a:latin typeface="Century Gothic" charset="0"/>
                <a:ea typeface="Century Gothic" charset="0"/>
                <a:cs typeface="Century Gothic" charset="0"/>
              </a:rPr>
            </a:br>
            <a:r>
              <a:rPr lang="en-US" sz="2800" dirty="0">
                <a:latin typeface="Century Gothic" charset="0"/>
                <a:ea typeface="Century Gothic" charset="0"/>
                <a:cs typeface="Century Gothic" charset="0"/>
              </a:rPr>
              <a:t>Creating Successful Differentiated Group Instruction</a:t>
            </a:r>
            <a:br>
              <a:rPr lang="en-US" sz="2800" dirty="0">
                <a:latin typeface="Century Gothic" charset="0"/>
                <a:ea typeface="Century Gothic" charset="0"/>
                <a:cs typeface="Century Gothic" charset="0"/>
              </a:rPr>
            </a:br>
            <a:br>
              <a:rPr lang="en-US" sz="2800" u="sng" dirty="0">
                <a:latin typeface="Century Gothic" charset="0"/>
                <a:ea typeface="Century Gothic" charset="0"/>
                <a:cs typeface="Century Gothic" charset="0"/>
              </a:rPr>
            </a:br>
            <a:br>
              <a:rPr lang="en-US" sz="2800" u="sng" dirty="0">
                <a:latin typeface="Century Gothic" charset="0"/>
                <a:ea typeface="Century Gothic" charset="0"/>
                <a:cs typeface="Century Gothic" charset="0"/>
              </a:rPr>
            </a:br>
            <a:r>
              <a:rPr lang="en-US" sz="2800" dirty="0">
                <a:latin typeface="Century Gothic" charset="0"/>
                <a:ea typeface="Century Gothic" charset="0"/>
                <a:cs typeface="Century Gothic" charset="0"/>
              </a:rPr>
              <a:t>              </a:t>
            </a:r>
            <a:endParaRPr lang="en-US" sz="2800" u="sng" dirty="0">
              <a:latin typeface="Century Gothic" charset="0"/>
              <a:ea typeface="Century Gothic" charset="0"/>
              <a:cs typeface="Century Gothic" charset="0"/>
            </a:endParaRPr>
          </a:p>
        </p:txBody>
      </p:sp>
      <p:sp>
        <p:nvSpPr>
          <p:cNvPr id="3" name="Content Placeholder 2"/>
          <p:cNvSpPr>
            <a:spLocks noGrp="1"/>
          </p:cNvSpPr>
          <p:nvPr>
            <p:ph idx="1"/>
          </p:nvPr>
        </p:nvSpPr>
        <p:spPr>
          <a:xfrm>
            <a:off x="1296193" y="1701082"/>
            <a:ext cx="9081447" cy="4444794"/>
          </a:xfrm>
        </p:spPr>
        <p:txBody>
          <a:bodyPr>
            <a:normAutofit/>
          </a:bodyPr>
          <a:lstStyle/>
          <a:p>
            <a:pPr marL="0" indent="0">
              <a:buNone/>
            </a:pPr>
            <a:r>
              <a:rPr lang="en-US" sz="2000" dirty="0">
                <a:latin typeface="Century Gothic" charset="0"/>
                <a:ea typeface="Century Gothic" charset="0"/>
                <a:cs typeface="Century Gothic" charset="0"/>
              </a:rPr>
              <a:t>Flexible grouping can be used to ensure success. Groups don’t always have to be the same; they can continually change.</a:t>
            </a:r>
          </a:p>
          <a:p>
            <a:pPr marL="0" indent="0">
              <a:buNone/>
            </a:pPr>
            <a:r>
              <a:rPr lang="en-US" sz="2000" dirty="0">
                <a:latin typeface="Century Gothic" charset="0"/>
                <a:ea typeface="Century Gothic" charset="0"/>
                <a:cs typeface="Century Gothic" charset="0"/>
              </a:rPr>
              <a:t>Here are some suggestions: </a:t>
            </a:r>
          </a:p>
          <a:p>
            <a:r>
              <a:rPr lang="en-US" sz="2000" dirty="0">
                <a:latin typeface="Century Gothic" charset="0"/>
                <a:ea typeface="Century Gothic" charset="0"/>
                <a:cs typeface="Century Gothic" charset="0"/>
              </a:rPr>
              <a:t>Group according to academic level</a:t>
            </a:r>
          </a:p>
          <a:p>
            <a:r>
              <a:rPr lang="en-US" sz="2000" dirty="0">
                <a:latin typeface="Century Gothic" charset="0"/>
                <a:ea typeface="Century Gothic" charset="0"/>
                <a:cs typeface="Century Gothic" charset="0"/>
              </a:rPr>
              <a:t>Group according to learning styles (visual, auditory, or kinesthetic)</a:t>
            </a:r>
          </a:p>
          <a:p>
            <a:r>
              <a:rPr lang="en-US" sz="2000" dirty="0">
                <a:latin typeface="Century Gothic" charset="0"/>
                <a:ea typeface="Century Gothic" charset="0"/>
                <a:cs typeface="Century Gothic" charset="0"/>
              </a:rPr>
              <a:t>Group based on prior knowledge (how much the students know about the topic)</a:t>
            </a:r>
          </a:p>
          <a:p>
            <a:r>
              <a:rPr lang="en-US" sz="2000" dirty="0">
                <a:latin typeface="Century Gothic" charset="0"/>
                <a:ea typeface="Century Gothic" charset="0"/>
                <a:cs typeface="Century Gothic" charset="0"/>
              </a:rPr>
              <a:t> Group according to interests</a:t>
            </a:r>
          </a:p>
          <a:p>
            <a:r>
              <a:rPr lang="en-US" sz="2000" dirty="0">
                <a:latin typeface="Century Gothic" charset="0"/>
                <a:ea typeface="Century Gothic" charset="0"/>
                <a:cs typeface="Century Gothic" charset="0"/>
              </a:rPr>
              <a:t> Group based on English language skills </a:t>
            </a:r>
            <a:endParaRPr lang="en-US" sz="2000" dirty="0">
              <a:solidFill>
                <a:srgbClr val="FF0000"/>
              </a:solidFill>
              <a:latin typeface="Century Gothic" charset="0"/>
              <a:ea typeface="Century Gothic" charset="0"/>
              <a:cs typeface="Century Gothic" charset="0"/>
            </a:endParaRPr>
          </a:p>
          <a:p>
            <a:r>
              <a:rPr lang="en-US" sz="2000" dirty="0">
                <a:latin typeface="Century Gothic" charset="0"/>
                <a:ea typeface="Century Gothic" charset="0"/>
                <a:cs typeface="Century Gothic" charset="0"/>
              </a:rPr>
              <a:t>For more ideas: See One-on-One and Small Group Instruction</a:t>
            </a:r>
            <a:endParaRPr lang="en-US" sz="2000" dirty="0">
              <a:solidFill>
                <a:srgbClr val="FF0000"/>
              </a:solidFill>
              <a:latin typeface="Century Gothic" charset="0"/>
              <a:ea typeface="Century Gothic" charset="0"/>
              <a:cs typeface="Century Gothic" charset="0"/>
            </a:endParaRPr>
          </a:p>
          <a:p>
            <a:endParaRPr lang="en-US" sz="1800" dirty="0"/>
          </a:p>
          <a:p>
            <a:pPr marL="0" indent="0">
              <a:buNone/>
            </a:pPr>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659" y="211684"/>
            <a:ext cx="867772" cy="79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81694" y="6145876"/>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7" name="TextBox 4"/>
          <p:cNvSpPr txBox="1">
            <a:spLocks noChangeArrowheads="1"/>
          </p:cNvSpPr>
          <p:nvPr/>
        </p:nvSpPr>
        <p:spPr bwMode="auto">
          <a:xfrm>
            <a:off x="1010517" y="5746750"/>
            <a:ext cx="823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400" u="sng" dirty="0">
                <a:solidFill>
                  <a:srgbClr val="0070C0"/>
                </a:solidFill>
                <a:latin typeface="+mj-lt"/>
              </a:rPr>
              <a:t>One on One and Small Group Instruction</a:t>
            </a:r>
          </a:p>
        </p:txBody>
      </p:sp>
      <p:pic>
        <p:nvPicPr>
          <p:cNvPr id="8" name="Picture 11" descr="Image result for click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491" y="5703627"/>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African, Asian, Black, Brown, 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447" y="3486024"/>
            <a:ext cx="2332344" cy="17428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26418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6192" y="1544605"/>
            <a:ext cx="10057607" cy="4601270"/>
          </a:xfrm>
        </p:spPr>
        <p:txBody>
          <a:bodyPr>
            <a:normAutofit fontScale="92500" lnSpcReduction="10000"/>
          </a:bodyPr>
          <a:lstStyle/>
          <a:p>
            <a:pPr marL="0" indent="0">
              <a:buNone/>
            </a:pPr>
            <a:r>
              <a:rPr lang="en-US" sz="2200" dirty="0">
                <a:latin typeface="Century Gothic" charset="0"/>
                <a:ea typeface="Century Gothic" charset="0"/>
                <a:cs typeface="Century Gothic" charset="0"/>
              </a:rPr>
              <a:t>A Learning Community is a group of people who share common goals and attitudes. They help foster success among students with different ability levels and learning styles. </a:t>
            </a:r>
          </a:p>
          <a:p>
            <a:pPr marL="0" indent="0">
              <a:buNone/>
            </a:pPr>
            <a:endParaRPr lang="en-US" sz="2200" dirty="0">
              <a:latin typeface="Century Gothic" charset="0"/>
              <a:ea typeface="Century Gothic" charset="0"/>
              <a:cs typeface="Century Gothic" charset="0"/>
            </a:endParaRPr>
          </a:p>
          <a:p>
            <a:pPr marL="0" indent="0">
              <a:buNone/>
            </a:pPr>
            <a:r>
              <a:rPr lang="en-US" sz="2200" dirty="0">
                <a:latin typeface="Century Gothic" charset="0"/>
                <a:ea typeface="Century Gothic" charset="0"/>
                <a:cs typeface="Century Gothic" charset="0"/>
              </a:rPr>
              <a:t>Here are some suggestions for building a learning community:</a:t>
            </a:r>
          </a:p>
          <a:p>
            <a:r>
              <a:rPr lang="en-US" sz="2200" dirty="0">
                <a:latin typeface="Century Gothic" charset="0"/>
                <a:ea typeface="Century Gothic" charset="0"/>
                <a:cs typeface="Century Gothic" charset="0"/>
              </a:rPr>
              <a:t>Encourage students to collaborate. Allowing them to share individual strengths can increase productivity in the group as they learn from each other.</a:t>
            </a:r>
          </a:p>
          <a:p>
            <a:r>
              <a:rPr lang="en-US" sz="2200" dirty="0">
                <a:latin typeface="Century Gothic" charset="0"/>
                <a:ea typeface="Century Gothic" charset="0"/>
                <a:cs typeface="Century Gothic" charset="0"/>
              </a:rPr>
              <a:t>Encourage students to have a voice in how the learning community works and take responsibility for solving problems.  </a:t>
            </a:r>
          </a:p>
          <a:p>
            <a:r>
              <a:rPr lang="en-US" sz="2200" dirty="0">
                <a:latin typeface="Century Gothic" charset="0"/>
                <a:ea typeface="Century Gothic" charset="0"/>
                <a:cs typeface="Century Gothic" charset="0"/>
              </a:rPr>
              <a:t>Encourage different viewpoints and ideas.</a:t>
            </a:r>
          </a:p>
          <a:p>
            <a:r>
              <a:rPr lang="en-US" sz="2200" dirty="0">
                <a:latin typeface="Century Gothic" charset="0"/>
                <a:ea typeface="Century Gothic" charset="0"/>
                <a:cs typeface="Century Gothic" charset="0"/>
              </a:rPr>
              <a:t>Consider that relationships may already exist between students. Remember that many OSY live and work together and bring their life experience to the learning setting. Understanding and working with these relationships can impact the success of your group.</a:t>
            </a:r>
          </a:p>
          <a:p>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922" y="311426"/>
            <a:ext cx="867772" cy="79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38693" y="506626"/>
            <a:ext cx="10470031" cy="84277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a:t>
            </a:r>
            <a:br>
              <a:rPr lang="en-US" dirty="0"/>
            </a:br>
            <a:r>
              <a:rPr lang="en-US" sz="2200" dirty="0">
                <a:latin typeface="Calibri body"/>
              </a:rPr>
              <a:t>	</a:t>
            </a:r>
            <a:r>
              <a:rPr lang="en-US" sz="11200" dirty="0">
                <a:latin typeface="Century Gothic" charset="0"/>
                <a:ea typeface="Century Gothic" charset="0"/>
                <a:cs typeface="Century Gothic" charset="0"/>
              </a:rPr>
              <a:t>During the Lesson: </a:t>
            </a:r>
          </a:p>
          <a:p>
            <a:pPr algn="r"/>
            <a:r>
              <a:rPr lang="en-US" sz="11200" dirty="0">
                <a:latin typeface="Century Gothic" charset="0"/>
                <a:ea typeface="Century Gothic" charset="0"/>
                <a:cs typeface="Century Gothic" charset="0"/>
              </a:rPr>
              <a:t>Creating Successful Differentiated Group Instruction</a:t>
            </a:r>
            <a:br>
              <a:rPr lang="en-US" sz="2900" dirty="0">
                <a:latin typeface="Calibri body"/>
              </a:rPr>
            </a:br>
            <a:br>
              <a:rPr lang="en-US" sz="2900" u="sng" dirty="0">
                <a:latin typeface="Calibri body"/>
              </a:rPr>
            </a:br>
            <a:br>
              <a:rPr lang="en-US" sz="2900" u="sng" dirty="0">
                <a:latin typeface="Calibri body"/>
              </a:rPr>
            </a:br>
            <a:r>
              <a:rPr lang="en-US" sz="2200" dirty="0">
                <a:latin typeface="Calibri body"/>
              </a:rPr>
              <a:t>              </a:t>
            </a:r>
            <a:endParaRPr lang="en-US" sz="2200" u="sng" dirty="0"/>
          </a:p>
        </p:txBody>
      </p:sp>
      <p:sp>
        <p:nvSpPr>
          <p:cNvPr id="7" name="TextBox 6"/>
          <p:cNvSpPr txBox="1"/>
          <p:nvPr/>
        </p:nvSpPr>
        <p:spPr>
          <a:xfrm>
            <a:off x="1781694" y="6145876"/>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p:cNvCxnSpPr/>
          <p:nvPr/>
        </p:nvCxnSpPr>
        <p:spPr>
          <a:xfrm>
            <a:off x="1296193" y="1339109"/>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26368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827" y="284338"/>
            <a:ext cx="10034897" cy="1035904"/>
          </a:xfrm>
        </p:spPr>
        <p:txBody>
          <a:bodyPr>
            <a:normAutofit fontScale="90000"/>
          </a:bodyPr>
          <a:lstStyle/>
          <a:p>
            <a:pPr algn="r"/>
            <a:r>
              <a:rPr lang="en-US" dirty="0">
                <a:latin typeface="Century Gothic" charset="0"/>
                <a:ea typeface="Century Gothic" charset="0"/>
                <a:cs typeface="Century Gothic" charset="0"/>
              </a:rPr>
              <a:t>                     </a:t>
            </a:r>
            <a:br>
              <a:rPr lang="en-US" dirty="0">
                <a:latin typeface="Century Gothic" charset="0"/>
                <a:ea typeface="Century Gothic" charset="0"/>
                <a:cs typeface="Century Gothic" charset="0"/>
              </a:rPr>
            </a:br>
            <a:r>
              <a:rPr lang="en-US" dirty="0">
                <a:latin typeface="Century Gothic" charset="0"/>
                <a:ea typeface="Century Gothic" charset="0"/>
                <a:cs typeface="Century Gothic" charset="0"/>
              </a:rPr>
              <a:t>       </a:t>
            </a:r>
            <a:r>
              <a:rPr lang="en-US" sz="3600" dirty="0">
                <a:latin typeface="Century Gothic" charset="0"/>
                <a:ea typeface="Century Gothic" charset="0"/>
                <a:cs typeface="Century Gothic" charset="0"/>
              </a:rPr>
              <a:t>Strategies for Differentiated Instruction</a:t>
            </a:r>
            <a:br>
              <a:rPr lang="en-US" sz="2000" b="1" u="sng" dirty="0">
                <a:latin typeface="Century Gothic" charset="0"/>
                <a:ea typeface="Century Gothic" charset="0"/>
                <a:cs typeface="Century Gothic" charset="0"/>
              </a:rPr>
            </a:br>
            <a:r>
              <a:rPr lang="en-US" sz="2000" b="1" u="sng" dirty="0">
                <a:latin typeface="Century Gothic" charset="0"/>
                <a:ea typeface="Century Gothic" charset="0"/>
                <a:cs typeface="Century Gothic" charset="0"/>
              </a:rPr>
              <a:t>       </a:t>
            </a:r>
            <a:r>
              <a:rPr lang="en-US" sz="2000" dirty="0">
                <a:latin typeface="Century Gothic" charset="0"/>
                <a:ea typeface="Century Gothic" charset="0"/>
                <a:cs typeface="Century Gothic" charset="0"/>
              </a:rPr>
              <a:t>   </a:t>
            </a:r>
            <a:br>
              <a:rPr lang="en-US" sz="2000" b="1" u="sng" dirty="0">
                <a:latin typeface="Century Gothic" charset="0"/>
                <a:ea typeface="Century Gothic" charset="0"/>
                <a:cs typeface="Century Gothic" charset="0"/>
              </a:rPr>
            </a:br>
            <a:endParaRPr lang="en-US" u="sng" dirty="0">
              <a:latin typeface="Century Gothic" charset="0"/>
              <a:ea typeface="Century Gothic" charset="0"/>
              <a:cs typeface="Century Gothic" charset="0"/>
            </a:endParaRPr>
          </a:p>
        </p:txBody>
      </p:sp>
      <p:sp>
        <p:nvSpPr>
          <p:cNvPr id="3" name="Content Placeholder 2"/>
          <p:cNvSpPr>
            <a:spLocks noGrp="1"/>
          </p:cNvSpPr>
          <p:nvPr>
            <p:ph idx="1"/>
          </p:nvPr>
        </p:nvSpPr>
        <p:spPr>
          <a:xfrm>
            <a:off x="1288145" y="905218"/>
            <a:ext cx="10301282" cy="5038382"/>
          </a:xfrm>
        </p:spPr>
        <p:txBody>
          <a:bodyPr>
            <a:normAutofit fontScale="92500" lnSpcReduction="10000"/>
          </a:bodyPr>
          <a:lstStyle/>
          <a:p>
            <a:pPr>
              <a:lnSpc>
                <a:spcPct val="100000"/>
              </a:lnSpc>
              <a:spcBef>
                <a:spcPts val="0"/>
              </a:spcBef>
            </a:pPr>
            <a:endParaRPr lang="en-US" sz="2000" b="1" dirty="0">
              <a:latin typeface="Calibri body"/>
            </a:endParaRPr>
          </a:p>
          <a:p>
            <a:pPr marL="0" indent="0">
              <a:lnSpc>
                <a:spcPct val="100000"/>
              </a:lnSpc>
              <a:spcBef>
                <a:spcPts val="0"/>
              </a:spcBef>
              <a:buNone/>
            </a:pPr>
            <a:endParaRPr lang="en-US" sz="2000" dirty="0">
              <a:latin typeface="Calibri body"/>
            </a:endParaRPr>
          </a:p>
          <a:p>
            <a:pPr marL="0" indent="0">
              <a:lnSpc>
                <a:spcPct val="100000"/>
              </a:lnSpc>
              <a:spcBef>
                <a:spcPts val="0"/>
              </a:spcBef>
              <a:buNone/>
            </a:pPr>
            <a:endParaRPr lang="en-US" sz="2000" dirty="0">
              <a:latin typeface="Calibri body"/>
            </a:endParaRPr>
          </a:p>
          <a:p>
            <a:pPr marL="173037" indent="0">
              <a:lnSpc>
                <a:spcPct val="100000"/>
              </a:lnSpc>
              <a:spcBef>
                <a:spcPts val="0"/>
              </a:spcBef>
              <a:buNone/>
            </a:pPr>
            <a:r>
              <a:rPr lang="en-US" sz="2000" b="1" dirty="0">
                <a:latin typeface="Century Gothic" charset="0"/>
                <a:ea typeface="Century Gothic" charset="0"/>
                <a:cs typeface="Century Gothic" charset="0"/>
              </a:rPr>
              <a:t>RAFT – </a:t>
            </a:r>
            <a:r>
              <a:rPr lang="en-US" sz="2000" dirty="0">
                <a:latin typeface="Century Gothic" charset="0"/>
                <a:ea typeface="Century Gothic" charset="0"/>
                <a:cs typeface="Century Gothic" charset="0"/>
              </a:rPr>
              <a:t>is a writing strategy that can be used in all content areas and offers students a choice in how to focus and complete their writing assignments.  </a:t>
            </a:r>
          </a:p>
          <a:p>
            <a:pPr marL="173037" indent="0">
              <a:lnSpc>
                <a:spcPct val="100000"/>
              </a:lnSpc>
              <a:spcBef>
                <a:spcPts val="0"/>
              </a:spcBef>
              <a:buNone/>
            </a:pPr>
            <a:endParaRPr lang="en-US" sz="2000" dirty="0">
              <a:latin typeface="Century Gothic" charset="0"/>
              <a:ea typeface="Century Gothic" charset="0"/>
              <a:cs typeface="Century Gothic" charset="0"/>
            </a:endParaRPr>
          </a:p>
          <a:p>
            <a:pPr marL="0" indent="0">
              <a:lnSpc>
                <a:spcPct val="100000"/>
              </a:lnSpc>
              <a:spcBef>
                <a:spcPts val="0"/>
              </a:spcBef>
              <a:buNone/>
            </a:pPr>
            <a:r>
              <a:rPr lang="en-US" sz="2000" b="1" dirty="0">
                <a:latin typeface="Century Gothic" charset="0"/>
                <a:ea typeface="Century Gothic" charset="0"/>
                <a:cs typeface="Century Gothic" charset="0"/>
              </a:rPr>
              <a:t>                 R</a:t>
            </a:r>
            <a:r>
              <a:rPr lang="en-US" sz="2000" dirty="0">
                <a:latin typeface="Century Gothic" charset="0"/>
                <a:ea typeface="Century Gothic" charset="0"/>
                <a:cs typeface="Century Gothic" charset="0"/>
              </a:rPr>
              <a:t> is for Role – the person or thing that the students will become.</a:t>
            </a:r>
          </a:p>
          <a:p>
            <a:pPr marL="1433513" indent="-1433513">
              <a:lnSpc>
                <a:spcPct val="100000"/>
              </a:lnSpc>
              <a:spcBef>
                <a:spcPts val="0"/>
              </a:spcBef>
              <a:buNone/>
            </a:pPr>
            <a:r>
              <a:rPr lang="en-US" sz="2000" b="1" dirty="0">
                <a:latin typeface="Century Gothic" charset="0"/>
                <a:ea typeface="Century Gothic" charset="0"/>
                <a:cs typeface="Century Gothic" charset="0"/>
              </a:rPr>
              <a:t>                 A </a:t>
            </a:r>
            <a:r>
              <a:rPr lang="en-US" sz="2000" dirty="0">
                <a:latin typeface="Century Gothic" charset="0"/>
                <a:ea typeface="Century Gothic" charset="0"/>
                <a:cs typeface="Century Gothic" charset="0"/>
              </a:rPr>
              <a:t>is for Audience – the person or people who will be reading the finished    product. </a:t>
            </a:r>
          </a:p>
          <a:p>
            <a:pPr marL="0" indent="0">
              <a:lnSpc>
                <a:spcPct val="100000"/>
              </a:lnSpc>
              <a:spcBef>
                <a:spcPts val="0"/>
              </a:spcBef>
              <a:buNone/>
            </a:pPr>
            <a:r>
              <a:rPr lang="en-US" sz="2000" dirty="0">
                <a:latin typeface="Century Gothic" charset="0"/>
                <a:ea typeface="Century Gothic" charset="0"/>
                <a:cs typeface="Century Gothic" charset="0"/>
              </a:rPr>
              <a:t>                  </a:t>
            </a:r>
            <a:r>
              <a:rPr lang="en-US" sz="2000" b="1" dirty="0">
                <a:latin typeface="Century Gothic" charset="0"/>
                <a:ea typeface="Century Gothic" charset="0"/>
                <a:cs typeface="Century Gothic" charset="0"/>
              </a:rPr>
              <a:t>F</a:t>
            </a:r>
            <a:r>
              <a:rPr lang="en-US" sz="2000" dirty="0">
                <a:latin typeface="Century Gothic" charset="0"/>
                <a:ea typeface="Century Gothic" charset="0"/>
                <a:cs typeface="Century Gothic" charset="0"/>
              </a:rPr>
              <a:t> is for Format – the way in which the writing will be done. Examples might</a:t>
            </a:r>
          </a:p>
          <a:p>
            <a:pPr marL="0" indent="0">
              <a:lnSpc>
                <a:spcPct val="100000"/>
              </a:lnSpc>
              <a:spcBef>
                <a:spcPts val="0"/>
              </a:spcBef>
              <a:buNone/>
            </a:pPr>
            <a:r>
              <a:rPr lang="en-US" sz="2000" dirty="0">
                <a:latin typeface="Century Gothic" charset="0"/>
                <a:ea typeface="Century Gothic" charset="0"/>
                <a:cs typeface="Century Gothic" charset="0"/>
              </a:rPr>
              <a:t>                                             include letter, brochure, memo, speech, comic or 					    advertisement.  </a:t>
            </a:r>
          </a:p>
          <a:p>
            <a:pPr marL="0" indent="0">
              <a:lnSpc>
                <a:spcPct val="100000"/>
              </a:lnSpc>
              <a:spcBef>
                <a:spcPts val="0"/>
              </a:spcBef>
              <a:buNone/>
            </a:pPr>
            <a:r>
              <a:rPr lang="en-US" dirty="0">
                <a:latin typeface="Century Gothic" charset="0"/>
                <a:ea typeface="Century Gothic" charset="0"/>
                <a:cs typeface="Century Gothic" charset="0"/>
              </a:rPr>
              <a:t>             </a:t>
            </a:r>
            <a:r>
              <a:rPr lang="en-US" sz="2000" b="1" dirty="0">
                <a:latin typeface="Century Gothic" charset="0"/>
                <a:ea typeface="Century Gothic" charset="0"/>
                <a:cs typeface="Century Gothic" charset="0"/>
              </a:rPr>
              <a:t>T </a:t>
            </a:r>
            <a:r>
              <a:rPr lang="en-US" sz="2000" dirty="0">
                <a:latin typeface="Century Gothic" charset="0"/>
                <a:ea typeface="Century Gothic" charset="0"/>
                <a:cs typeface="Century Gothic" charset="0"/>
              </a:rPr>
              <a:t>is for Topic – what the writing will discuss.  Students can demonstrate their </a:t>
            </a:r>
          </a:p>
          <a:p>
            <a:pPr marL="0" indent="0">
              <a:lnSpc>
                <a:spcPct val="100000"/>
              </a:lnSpc>
              <a:spcBef>
                <a:spcPts val="0"/>
              </a:spcBef>
              <a:buNone/>
            </a:pPr>
            <a:r>
              <a:rPr lang="en-US" sz="2000" dirty="0">
                <a:latin typeface="Century Gothic" charset="0"/>
                <a:ea typeface="Century Gothic" charset="0"/>
                <a:cs typeface="Century Gothic" charset="0"/>
              </a:rPr>
              <a:t>                                          mastery of content knowledge in this matter.</a:t>
            </a:r>
          </a:p>
          <a:p>
            <a:pPr marL="0" indent="0">
              <a:lnSpc>
                <a:spcPct val="100000"/>
              </a:lnSpc>
              <a:spcBef>
                <a:spcPts val="0"/>
              </a:spcBef>
              <a:buNone/>
            </a:pPr>
            <a:r>
              <a:rPr lang="en-US" sz="2000" dirty="0">
                <a:latin typeface="Century Gothic" charset="0"/>
                <a:ea typeface="Century Gothic" charset="0"/>
                <a:cs typeface="Century Gothic" charset="0"/>
              </a:rPr>
              <a:t> </a:t>
            </a:r>
          </a:p>
          <a:p>
            <a:pPr marL="0" indent="0">
              <a:buNone/>
            </a:pPr>
            <a:r>
              <a:rPr lang="en-US" sz="2000" b="1" dirty="0">
                <a:latin typeface="Century Gothic" charset="0"/>
                <a:ea typeface="Century Gothic" charset="0"/>
                <a:cs typeface="Century Gothic" charset="0"/>
              </a:rPr>
              <a:t>RAFT </a:t>
            </a:r>
            <a:r>
              <a:rPr lang="en-US" sz="2000" dirty="0">
                <a:latin typeface="Century Gothic" charset="0"/>
                <a:ea typeface="Century Gothic" charset="0"/>
                <a:cs typeface="Century Gothic" charset="0"/>
              </a:rPr>
              <a:t>allows for differentiated instruction because students get a choice in their 	 	 assignments based on their interest and preferred style of learning.</a:t>
            </a:r>
          </a:p>
          <a:p>
            <a:pPr marL="0" indent="0">
              <a:buNone/>
            </a:pPr>
            <a:endParaRPr lang="en-US" sz="2000" dirty="0">
              <a:latin typeface="Calibri body"/>
            </a:endParaRPr>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193" y="255634"/>
            <a:ext cx="930368" cy="85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5122" name="Picture 2" descr="Rafting, Whitewater, Challenge, A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962" y="2854037"/>
            <a:ext cx="2074702" cy="138313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40935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242" y="547501"/>
            <a:ext cx="10625835" cy="541192"/>
          </a:xfrm>
        </p:spPr>
        <p:txBody>
          <a:bodyPr>
            <a:normAutofit fontScale="90000"/>
          </a:bodyPr>
          <a:lstStyle/>
          <a:p>
            <a:pPr algn="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r>
              <a:rPr lang="en-US" sz="3600" dirty="0">
                <a:latin typeface="Century Gothic" charset="0"/>
                <a:ea typeface="Century Gothic" charset="0"/>
                <a:cs typeface="Century Gothic" charset="0"/>
              </a:rPr>
              <a:t>   </a:t>
            </a:r>
            <a:r>
              <a:rPr lang="en-US" sz="4900" dirty="0">
                <a:latin typeface="Century Gothic" charset="0"/>
                <a:ea typeface="Century Gothic" charset="0"/>
                <a:cs typeface="Century Gothic" charset="0"/>
              </a:rPr>
              <a:t>An Example of RAFT</a:t>
            </a:r>
          </a:p>
        </p:txBody>
      </p:sp>
      <p:sp>
        <p:nvSpPr>
          <p:cNvPr id="3" name="Subtitle 2"/>
          <p:cNvSpPr>
            <a:spLocks noGrp="1"/>
          </p:cNvSpPr>
          <p:nvPr>
            <p:ph type="subTitle" idx="1"/>
          </p:nvPr>
        </p:nvSpPr>
        <p:spPr>
          <a:xfrm>
            <a:off x="657314" y="1163322"/>
            <a:ext cx="10781606" cy="4806911"/>
          </a:xfrm>
        </p:spPr>
        <p:txBody>
          <a:bodyPr>
            <a:normAutofit/>
          </a:bodyPr>
          <a:lstStyle/>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546" y="164812"/>
            <a:ext cx="882585" cy="8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79174" y="61375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11" name="Rectangle 1"/>
          <p:cNvSpPr>
            <a:spLocks noChangeArrowheads="1"/>
          </p:cNvSpPr>
          <p:nvPr/>
        </p:nvSpPr>
        <p:spPr bwMode="auto">
          <a:xfrm>
            <a:off x="1978161" y="10902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2080774" y="1559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332546" y="1420812"/>
            <a:ext cx="9812531" cy="4524315"/>
          </a:xfrm>
          <a:prstGeom prst="rect">
            <a:avLst/>
          </a:prstGeom>
        </p:spPr>
        <p:txBody>
          <a:bodyPr wrap="square">
            <a:spAutoFit/>
          </a:bodyPr>
          <a:lstStyle/>
          <a:p>
            <a:pPr lvl="0"/>
            <a:r>
              <a:rPr lang="en-US" dirty="0">
                <a:solidFill>
                  <a:prstClr val="black"/>
                </a:solidFill>
                <a:latin typeface="Calibri body"/>
                <a:sym typeface="Wingdings 2" panose="05020102010507070707" pitchFamily="18" charset="2"/>
              </a:rPr>
              <a:t> </a:t>
            </a:r>
            <a:r>
              <a:rPr lang="en-US" b="1" dirty="0">
                <a:solidFill>
                  <a:prstClr val="black"/>
                </a:solidFill>
                <a:latin typeface="Century Gothic" charset="0"/>
                <a:ea typeface="Century Gothic" charset="0"/>
                <a:cs typeface="Century Gothic" charset="0"/>
                <a:sym typeface="Wingdings 2" panose="05020102010507070707" pitchFamily="18" charset="2"/>
              </a:rPr>
              <a:t>Example: </a:t>
            </a:r>
            <a:r>
              <a:rPr lang="en-US" dirty="0">
                <a:solidFill>
                  <a:prstClr val="black"/>
                </a:solidFill>
                <a:latin typeface="Century Gothic" charset="0"/>
                <a:ea typeface="Century Gothic" charset="0"/>
                <a:cs typeface="Century Gothic" charset="0"/>
                <a:sym typeface="Wingdings 2" panose="05020102010507070707" pitchFamily="18" charset="2"/>
              </a:rPr>
              <a:t>Topic – </a:t>
            </a:r>
            <a:r>
              <a:rPr lang="en-US" i="1" dirty="0">
                <a:solidFill>
                  <a:prstClr val="black"/>
                </a:solidFill>
                <a:latin typeface="Century Gothic" charset="0"/>
                <a:ea typeface="Century Gothic" charset="0"/>
                <a:cs typeface="Century Gothic" charset="0"/>
                <a:sym typeface="Wingdings 2" panose="05020102010507070707" pitchFamily="18" charset="2"/>
              </a:rPr>
              <a:t>Popular Place </a:t>
            </a:r>
          </a:p>
          <a:p>
            <a:pPr lvl="0"/>
            <a:r>
              <a:rPr lang="en-US" dirty="0">
                <a:solidFill>
                  <a:prstClr val="black"/>
                </a:solidFill>
                <a:latin typeface="Century Gothic" charset="0"/>
                <a:ea typeface="Century Gothic" charset="0"/>
                <a:cs typeface="Century Gothic" charset="0"/>
                <a:sym typeface="Wingdings 2" panose="05020102010507070707" pitchFamily="18" charset="2"/>
              </a:rPr>
              <a:t>Teacher reads aloud to all students a paragraph on a popular place they all said they want to visit, sharing important facts about the location.  </a:t>
            </a:r>
          </a:p>
          <a:p>
            <a:pPr lvl="0"/>
            <a:endParaRPr lang="en-US" dirty="0">
              <a:solidFill>
                <a:prstClr val="black"/>
              </a:solidFill>
              <a:latin typeface="Century Gothic" charset="0"/>
              <a:ea typeface="Century Gothic" charset="0"/>
              <a:cs typeface="Century Gothic" charset="0"/>
              <a:sym typeface="Wingdings 2" panose="05020102010507070707" pitchFamily="18" charset="2"/>
            </a:endParaRPr>
          </a:p>
          <a:p>
            <a:r>
              <a:rPr lang="en-US" dirty="0">
                <a:solidFill>
                  <a:prstClr val="black"/>
                </a:solidFill>
                <a:latin typeface="Century Gothic" charset="0"/>
                <a:ea typeface="Century Gothic" charset="0"/>
                <a:cs typeface="Century Gothic" charset="0"/>
                <a:sym typeface="Wingdings 2" panose="05020102010507070707" pitchFamily="18" charset="2"/>
              </a:rPr>
              <a:t>RAFT activity:</a:t>
            </a:r>
          </a:p>
          <a:p>
            <a:endParaRPr lang="en-US" dirty="0">
              <a:solidFill>
                <a:prstClr val="black"/>
              </a:solidFill>
              <a:latin typeface="Century Gothic" charset="0"/>
              <a:ea typeface="Century Gothic" charset="0"/>
              <a:cs typeface="Century Gothic" charset="0"/>
              <a:sym typeface="Wingdings 2" panose="05020102010507070707" pitchFamily="18" charset="2"/>
            </a:endParaRPr>
          </a:p>
          <a:p>
            <a:r>
              <a:rPr lang="en-US" u="sng" dirty="0">
                <a:solidFill>
                  <a:prstClr val="black"/>
                </a:solidFill>
                <a:latin typeface="Century Gothic" charset="0"/>
                <a:ea typeface="Century Gothic" charset="0"/>
                <a:cs typeface="Century Gothic" charset="0"/>
                <a:sym typeface="Wingdings 2" panose="05020102010507070707" pitchFamily="18" charset="2"/>
              </a:rPr>
              <a:t>Advanced students </a:t>
            </a:r>
            <a:r>
              <a:rPr lang="en-US" dirty="0">
                <a:solidFill>
                  <a:prstClr val="black"/>
                </a:solidFill>
                <a:latin typeface="Century Gothic" charset="0"/>
                <a:ea typeface="Century Gothic" charset="0"/>
                <a:cs typeface="Century Gothic" charset="0"/>
                <a:sym typeface="Wingdings 2" panose="05020102010507070707" pitchFamily="18" charset="2"/>
              </a:rPr>
              <a:t>-  take the </a:t>
            </a:r>
            <a:r>
              <a:rPr lang="en-US" b="1" dirty="0">
                <a:solidFill>
                  <a:prstClr val="black"/>
                </a:solidFill>
                <a:latin typeface="Century Gothic" charset="0"/>
                <a:ea typeface="Century Gothic" charset="0"/>
                <a:cs typeface="Century Gothic" charset="0"/>
                <a:sym typeface="Wingdings 2" panose="05020102010507070707" pitchFamily="18" charset="2"/>
              </a:rPr>
              <a:t>role</a:t>
            </a:r>
            <a:r>
              <a:rPr lang="en-US" dirty="0">
                <a:solidFill>
                  <a:prstClr val="black"/>
                </a:solidFill>
                <a:latin typeface="Century Gothic" charset="0"/>
                <a:ea typeface="Century Gothic" charset="0"/>
                <a:cs typeface="Century Gothic" charset="0"/>
                <a:sym typeface="Wingdings 2" panose="05020102010507070707" pitchFamily="18" charset="2"/>
              </a:rPr>
              <a:t> of a travel agent and the </a:t>
            </a:r>
            <a:r>
              <a:rPr lang="en-US" b="1" dirty="0">
                <a:solidFill>
                  <a:prstClr val="black"/>
                </a:solidFill>
                <a:latin typeface="Century Gothic" charset="0"/>
                <a:ea typeface="Century Gothic" charset="0"/>
                <a:cs typeface="Century Gothic" charset="0"/>
                <a:sym typeface="Wingdings 2" panose="05020102010507070707" pitchFamily="18" charset="2"/>
              </a:rPr>
              <a:t>format</a:t>
            </a:r>
            <a:r>
              <a:rPr lang="en-US" dirty="0">
                <a:solidFill>
                  <a:prstClr val="black"/>
                </a:solidFill>
                <a:latin typeface="Century Gothic" charset="0"/>
                <a:ea typeface="Century Gothic" charset="0"/>
                <a:cs typeface="Century Gothic" charset="0"/>
                <a:sym typeface="Wingdings 2" panose="05020102010507070707" pitchFamily="18" charset="2"/>
              </a:rPr>
              <a:t> of creating a travel brochure for an </a:t>
            </a:r>
            <a:r>
              <a:rPr lang="en-US" b="1" dirty="0">
                <a:solidFill>
                  <a:prstClr val="black"/>
                </a:solidFill>
                <a:latin typeface="Century Gothic" charset="0"/>
                <a:ea typeface="Century Gothic" charset="0"/>
                <a:cs typeface="Century Gothic" charset="0"/>
                <a:sym typeface="Wingdings 2" panose="05020102010507070707" pitchFamily="18" charset="2"/>
              </a:rPr>
              <a:t>audience</a:t>
            </a:r>
            <a:r>
              <a:rPr lang="en-US" dirty="0">
                <a:solidFill>
                  <a:prstClr val="black"/>
                </a:solidFill>
                <a:latin typeface="Century Gothic" charset="0"/>
                <a:ea typeface="Century Gothic" charset="0"/>
                <a:cs typeface="Century Gothic" charset="0"/>
                <a:sym typeface="Wingdings 2" panose="05020102010507070707" pitchFamily="18" charset="2"/>
              </a:rPr>
              <a:t> of tourists</a:t>
            </a:r>
          </a:p>
          <a:p>
            <a:endParaRPr lang="en-US" dirty="0">
              <a:solidFill>
                <a:prstClr val="black"/>
              </a:solidFill>
              <a:latin typeface="Century Gothic" charset="0"/>
              <a:ea typeface="Century Gothic" charset="0"/>
              <a:cs typeface="Century Gothic" charset="0"/>
              <a:sym typeface="Wingdings 2" panose="05020102010507070707" pitchFamily="18" charset="2"/>
            </a:endParaRPr>
          </a:p>
          <a:p>
            <a:r>
              <a:rPr lang="en-US" u="sng" dirty="0">
                <a:solidFill>
                  <a:prstClr val="black"/>
                </a:solidFill>
                <a:latin typeface="Century Gothic" charset="0"/>
                <a:ea typeface="Century Gothic" charset="0"/>
                <a:cs typeface="Century Gothic" charset="0"/>
                <a:sym typeface="Wingdings 2" panose="05020102010507070707" pitchFamily="18" charset="2"/>
              </a:rPr>
              <a:t>Intermediate students </a:t>
            </a:r>
            <a:r>
              <a:rPr lang="en-US" dirty="0">
                <a:solidFill>
                  <a:prstClr val="black"/>
                </a:solidFill>
                <a:latin typeface="Century Gothic" charset="0"/>
                <a:ea typeface="Century Gothic" charset="0"/>
                <a:cs typeface="Century Gothic" charset="0"/>
                <a:sym typeface="Wingdings 2" panose="05020102010507070707" pitchFamily="18" charset="2"/>
              </a:rPr>
              <a:t>- take the </a:t>
            </a:r>
            <a:r>
              <a:rPr lang="en-US" b="1" dirty="0">
                <a:solidFill>
                  <a:prstClr val="black"/>
                </a:solidFill>
                <a:latin typeface="Century Gothic" charset="0"/>
                <a:ea typeface="Century Gothic" charset="0"/>
                <a:cs typeface="Century Gothic" charset="0"/>
                <a:sym typeface="Wingdings 2" panose="05020102010507070707" pitchFamily="18" charset="2"/>
              </a:rPr>
              <a:t>role</a:t>
            </a:r>
            <a:r>
              <a:rPr lang="en-US" dirty="0">
                <a:solidFill>
                  <a:prstClr val="black"/>
                </a:solidFill>
                <a:latin typeface="Century Gothic" charset="0"/>
                <a:ea typeface="Century Gothic" charset="0"/>
                <a:cs typeface="Century Gothic" charset="0"/>
                <a:sym typeface="Wingdings 2" panose="05020102010507070707" pitchFamily="18" charset="2"/>
              </a:rPr>
              <a:t> of a tourist writing and addressing the </a:t>
            </a:r>
            <a:r>
              <a:rPr lang="en-US" b="1" dirty="0">
                <a:solidFill>
                  <a:prstClr val="black"/>
                </a:solidFill>
                <a:latin typeface="Century Gothic" charset="0"/>
                <a:ea typeface="Century Gothic" charset="0"/>
                <a:cs typeface="Century Gothic" charset="0"/>
                <a:sym typeface="Wingdings 2" panose="05020102010507070707" pitchFamily="18" charset="2"/>
              </a:rPr>
              <a:t>format</a:t>
            </a:r>
            <a:r>
              <a:rPr lang="en-US" dirty="0">
                <a:solidFill>
                  <a:prstClr val="black"/>
                </a:solidFill>
                <a:latin typeface="Century Gothic" charset="0"/>
                <a:ea typeface="Century Gothic" charset="0"/>
                <a:cs typeface="Century Gothic" charset="0"/>
                <a:sym typeface="Wingdings 2" panose="05020102010507070707" pitchFamily="18" charset="2"/>
              </a:rPr>
              <a:t> of a postcard to the </a:t>
            </a:r>
            <a:r>
              <a:rPr lang="en-US" b="1" dirty="0">
                <a:solidFill>
                  <a:prstClr val="black"/>
                </a:solidFill>
                <a:latin typeface="Century Gothic" charset="0"/>
                <a:ea typeface="Century Gothic" charset="0"/>
                <a:cs typeface="Century Gothic" charset="0"/>
                <a:sym typeface="Wingdings 2" panose="05020102010507070707" pitchFamily="18" charset="2"/>
              </a:rPr>
              <a:t>audience</a:t>
            </a:r>
            <a:r>
              <a:rPr lang="en-US" dirty="0">
                <a:solidFill>
                  <a:prstClr val="black"/>
                </a:solidFill>
                <a:latin typeface="Century Gothic" charset="0"/>
                <a:ea typeface="Century Gothic" charset="0"/>
                <a:cs typeface="Century Gothic" charset="0"/>
                <a:sym typeface="Wingdings 2" panose="05020102010507070707" pitchFamily="18" charset="2"/>
              </a:rPr>
              <a:t> of friends</a:t>
            </a:r>
          </a:p>
          <a:p>
            <a:endParaRPr lang="en-US" dirty="0">
              <a:solidFill>
                <a:prstClr val="black"/>
              </a:solidFill>
              <a:latin typeface="Century Gothic" charset="0"/>
              <a:ea typeface="Century Gothic" charset="0"/>
              <a:cs typeface="Century Gothic" charset="0"/>
              <a:sym typeface="Wingdings 2" panose="05020102010507070707" pitchFamily="18" charset="2"/>
            </a:endParaRPr>
          </a:p>
          <a:p>
            <a:r>
              <a:rPr lang="en-US" u="sng" dirty="0">
                <a:solidFill>
                  <a:prstClr val="black"/>
                </a:solidFill>
                <a:latin typeface="Century Gothic" charset="0"/>
                <a:ea typeface="Century Gothic" charset="0"/>
                <a:cs typeface="Century Gothic" charset="0"/>
                <a:sym typeface="Wingdings 2" panose="05020102010507070707" pitchFamily="18" charset="2"/>
              </a:rPr>
              <a:t>Beginner students </a:t>
            </a:r>
            <a:r>
              <a:rPr lang="en-US" dirty="0">
                <a:solidFill>
                  <a:prstClr val="black"/>
                </a:solidFill>
                <a:latin typeface="Century Gothic" charset="0"/>
                <a:ea typeface="Century Gothic" charset="0"/>
                <a:cs typeface="Century Gothic" charset="0"/>
                <a:sym typeface="Wingdings 2" panose="05020102010507070707" pitchFamily="18" charset="2"/>
              </a:rPr>
              <a:t>– take the </a:t>
            </a:r>
            <a:r>
              <a:rPr lang="en-US" b="1" dirty="0">
                <a:solidFill>
                  <a:prstClr val="black"/>
                </a:solidFill>
                <a:latin typeface="Century Gothic" charset="0"/>
                <a:ea typeface="Century Gothic" charset="0"/>
                <a:cs typeface="Century Gothic" charset="0"/>
                <a:sym typeface="Wingdings 2" panose="05020102010507070707" pitchFamily="18" charset="2"/>
              </a:rPr>
              <a:t>role</a:t>
            </a:r>
            <a:r>
              <a:rPr lang="en-US" dirty="0">
                <a:solidFill>
                  <a:prstClr val="black"/>
                </a:solidFill>
                <a:latin typeface="Century Gothic" charset="0"/>
                <a:ea typeface="Century Gothic" charset="0"/>
                <a:cs typeface="Century Gothic" charset="0"/>
                <a:sym typeface="Wingdings 2" panose="05020102010507070707" pitchFamily="18" charset="2"/>
              </a:rPr>
              <a:t> of the interesting place creating the </a:t>
            </a:r>
            <a:r>
              <a:rPr lang="en-US" b="1" dirty="0">
                <a:solidFill>
                  <a:prstClr val="black"/>
                </a:solidFill>
                <a:latin typeface="Century Gothic" charset="0"/>
                <a:ea typeface="Century Gothic" charset="0"/>
                <a:cs typeface="Century Gothic" charset="0"/>
                <a:sym typeface="Wingdings 2" panose="05020102010507070707" pitchFamily="18" charset="2"/>
              </a:rPr>
              <a:t>format</a:t>
            </a:r>
            <a:r>
              <a:rPr lang="en-US" dirty="0">
                <a:solidFill>
                  <a:prstClr val="black"/>
                </a:solidFill>
                <a:latin typeface="Century Gothic" charset="0"/>
                <a:ea typeface="Century Gothic" charset="0"/>
                <a:cs typeface="Century Gothic" charset="0"/>
                <a:sym typeface="Wingdings 2" panose="05020102010507070707" pitchFamily="18" charset="2"/>
              </a:rPr>
              <a:t> of a poster to encourage the </a:t>
            </a:r>
            <a:r>
              <a:rPr lang="en-US" b="1" dirty="0">
                <a:solidFill>
                  <a:prstClr val="black"/>
                </a:solidFill>
                <a:latin typeface="Century Gothic" charset="0"/>
                <a:ea typeface="Century Gothic" charset="0"/>
                <a:cs typeface="Century Gothic" charset="0"/>
                <a:sym typeface="Wingdings 2" panose="05020102010507070707" pitchFamily="18" charset="2"/>
              </a:rPr>
              <a:t>audience</a:t>
            </a:r>
            <a:r>
              <a:rPr lang="en-US" dirty="0">
                <a:solidFill>
                  <a:prstClr val="black"/>
                </a:solidFill>
                <a:latin typeface="Century Gothic" charset="0"/>
                <a:ea typeface="Century Gothic" charset="0"/>
                <a:cs typeface="Century Gothic" charset="0"/>
                <a:sym typeface="Wingdings 2" panose="05020102010507070707" pitchFamily="18" charset="2"/>
              </a:rPr>
              <a:t> of potential tourists to visit</a:t>
            </a:r>
          </a:p>
          <a:p>
            <a:endParaRPr lang="en-US" dirty="0">
              <a:solidFill>
                <a:prstClr val="black"/>
              </a:solidFill>
              <a:latin typeface="Calibri body"/>
              <a:sym typeface="Wingdings 2" panose="05020102010507070707" pitchFamily="18" charset="2"/>
            </a:endParaRPr>
          </a:p>
          <a:p>
            <a:pPr lvl="0"/>
            <a:endParaRPr lang="en-US" dirty="0"/>
          </a:p>
        </p:txBody>
      </p:sp>
      <p:cxnSp>
        <p:nvCxnSpPr>
          <p:cNvPr id="12" name="Straight Connector 11"/>
          <p:cNvCxnSpPr/>
          <p:nvPr/>
        </p:nvCxnSpPr>
        <p:spPr>
          <a:xfrm>
            <a:off x="1332546" y="1249604"/>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5681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242" y="543841"/>
            <a:ext cx="10589482" cy="541192"/>
          </a:xfrm>
        </p:spPr>
        <p:txBody>
          <a:bodyPr>
            <a:normAutofit fontScale="90000"/>
          </a:bodyPr>
          <a:lstStyle/>
          <a:p>
            <a:pPr algn="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br>
              <a:rPr lang="en-US" sz="3600" dirty="0">
                <a:latin typeface="Century Gothic" charset="0"/>
                <a:ea typeface="Century Gothic" charset="0"/>
                <a:cs typeface="Century Gothic" charset="0"/>
              </a:rPr>
            </a:br>
            <a:r>
              <a:rPr lang="en-US" sz="3600" dirty="0">
                <a:latin typeface="Century Gothic" charset="0"/>
                <a:ea typeface="Century Gothic" charset="0"/>
                <a:cs typeface="Century Gothic" charset="0"/>
              </a:rPr>
              <a:t>An Example of RAFT with GOSOSY Lesson</a:t>
            </a:r>
          </a:p>
        </p:txBody>
      </p:sp>
      <p:sp>
        <p:nvSpPr>
          <p:cNvPr id="3" name="Subtitle 2"/>
          <p:cNvSpPr>
            <a:spLocks noGrp="1"/>
          </p:cNvSpPr>
          <p:nvPr>
            <p:ph type="subTitle" idx="1"/>
          </p:nvPr>
        </p:nvSpPr>
        <p:spPr>
          <a:xfrm>
            <a:off x="657314" y="1163322"/>
            <a:ext cx="10781606" cy="4806911"/>
          </a:xfrm>
        </p:spPr>
        <p:txBody>
          <a:bodyPr>
            <a:normAutofit/>
          </a:bodyPr>
          <a:lstStyle/>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193" y="354321"/>
            <a:ext cx="882585" cy="8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79174" y="61375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11" name="Rectangle 1"/>
          <p:cNvSpPr>
            <a:spLocks noChangeArrowheads="1"/>
          </p:cNvSpPr>
          <p:nvPr/>
        </p:nvSpPr>
        <p:spPr bwMode="auto">
          <a:xfrm>
            <a:off x="1978161" y="10902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2080774" y="1559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296193" y="1420812"/>
            <a:ext cx="9848884" cy="4801314"/>
          </a:xfrm>
          <a:prstGeom prst="rect">
            <a:avLst/>
          </a:prstGeom>
        </p:spPr>
        <p:txBody>
          <a:bodyPr wrap="square">
            <a:spAutoFit/>
          </a:bodyPr>
          <a:lstStyle/>
          <a:p>
            <a:pPr lvl="0"/>
            <a:r>
              <a:rPr lang="en-US" dirty="0">
                <a:solidFill>
                  <a:prstClr val="black"/>
                </a:solidFill>
                <a:latin typeface="Century Gothic" charset="0"/>
                <a:ea typeface="Century Gothic" charset="0"/>
                <a:cs typeface="Century Gothic" charset="0"/>
                <a:sym typeface="Wingdings 2" panose="05020102010507070707" pitchFamily="18" charset="2"/>
              </a:rPr>
              <a:t> </a:t>
            </a:r>
            <a:r>
              <a:rPr lang="en-US" b="1" dirty="0">
                <a:solidFill>
                  <a:prstClr val="black"/>
                </a:solidFill>
                <a:latin typeface="Century Gothic" charset="0"/>
                <a:ea typeface="Century Gothic" charset="0"/>
                <a:cs typeface="Century Gothic" charset="0"/>
                <a:sym typeface="Wingdings 2" panose="05020102010507070707" pitchFamily="18" charset="2"/>
              </a:rPr>
              <a:t>Example: </a:t>
            </a:r>
            <a:r>
              <a:rPr lang="en-US" dirty="0">
                <a:solidFill>
                  <a:prstClr val="black"/>
                </a:solidFill>
                <a:latin typeface="Century Gothic" charset="0"/>
                <a:ea typeface="Century Gothic" charset="0"/>
                <a:cs typeface="Century Gothic" charset="0"/>
                <a:sym typeface="Wingdings 2" panose="05020102010507070707" pitchFamily="18" charset="2"/>
              </a:rPr>
              <a:t>Topic</a:t>
            </a:r>
            <a:r>
              <a:rPr lang="en-US" b="1" dirty="0">
                <a:solidFill>
                  <a:prstClr val="black"/>
                </a:solidFill>
                <a:latin typeface="Century Gothic" charset="0"/>
                <a:ea typeface="Century Gothic" charset="0"/>
                <a:cs typeface="Century Gothic" charset="0"/>
                <a:sym typeface="Wingdings 2" panose="05020102010507070707" pitchFamily="18" charset="2"/>
              </a:rPr>
              <a:t> </a:t>
            </a:r>
            <a:r>
              <a:rPr lang="en-US" dirty="0">
                <a:solidFill>
                  <a:prstClr val="black"/>
                </a:solidFill>
                <a:latin typeface="Century Gothic" charset="0"/>
                <a:ea typeface="Century Gothic" charset="0"/>
                <a:cs typeface="Century Gothic" charset="0"/>
                <a:sym typeface="Wingdings 2" panose="05020102010507070707" pitchFamily="18" charset="2"/>
              </a:rPr>
              <a:t>- </a:t>
            </a:r>
            <a:r>
              <a:rPr lang="en-US" i="1" dirty="0">
                <a:solidFill>
                  <a:prstClr val="black"/>
                </a:solidFill>
                <a:latin typeface="Century Gothic" charset="0"/>
                <a:ea typeface="Century Gothic" charset="0"/>
                <a:cs typeface="Century Gothic" charset="0"/>
                <a:sym typeface="Wingdings 2" panose="05020102010507070707" pitchFamily="18" charset="2"/>
              </a:rPr>
              <a:t>Healthy Mouth Lesson</a:t>
            </a:r>
          </a:p>
          <a:p>
            <a:pPr lvl="0"/>
            <a:r>
              <a:rPr lang="en-US" dirty="0">
                <a:solidFill>
                  <a:prstClr val="black"/>
                </a:solidFill>
                <a:latin typeface="Century Gothic" charset="0"/>
                <a:ea typeface="Century Gothic" charset="0"/>
                <a:cs typeface="Century Gothic" charset="0"/>
                <a:sym typeface="Wingdings 2" panose="05020102010507070707" pitchFamily="18" charset="2"/>
              </a:rPr>
              <a:t>Lesson can be found at: </a:t>
            </a:r>
            <a:r>
              <a:rPr lang="en-US" dirty="0">
                <a:solidFill>
                  <a:prstClr val="black"/>
                </a:solidFill>
                <a:latin typeface="Century Gothic" charset="0"/>
                <a:ea typeface="Century Gothic" charset="0"/>
                <a:cs typeface="Century Gothic" charset="0"/>
                <a:sym typeface="Wingdings 2" panose="05020102010507070707" pitchFamily="18" charset="2"/>
                <a:hlinkClick r:id="rId4" invalidUrl="http://osymigrant.org/For Your Health HealthyMouth.pdf"/>
              </a:rPr>
              <a:t>http://osymigrant.org/For%20Your%20Health%20HealthyMouth.pdf</a:t>
            </a:r>
            <a:endParaRPr lang="en-US" dirty="0">
              <a:solidFill>
                <a:prstClr val="black"/>
              </a:solidFill>
              <a:latin typeface="Century Gothic" charset="0"/>
              <a:ea typeface="Century Gothic" charset="0"/>
              <a:cs typeface="Century Gothic" charset="0"/>
              <a:sym typeface="Wingdings 2" panose="05020102010507070707" pitchFamily="18" charset="2"/>
            </a:endParaRPr>
          </a:p>
          <a:p>
            <a:pPr lvl="0"/>
            <a:endParaRPr lang="en-US" dirty="0">
              <a:solidFill>
                <a:prstClr val="black"/>
              </a:solidFill>
              <a:latin typeface="Century Gothic" charset="0"/>
              <a:ea typeface="Century Gothic" charset="0"/>
              <a:cs typeface="Century Gothic" charset="0"/>
              <a:sym typeface="Wingdings 2" panose="05020102010507070707" pitchFamily="18" charset="2"/>
            </a:endParaRPr>
          </a:p>
          <a:p>
            <a:r>
              <a:rPr lang="en-US" b="1" dirty="0">
                <a:solidFill>
                  <a:prstClr val="black"/>
                </a:solidFill>
                <a:latin typeface="Century Gothic" charset="0"/>
                <a:ea typeface="Century Gothic" charset="0"/>
                <a:cs typeface="Century Gothic" charset="0"/>
                <a:sym typeface="Wingdings 2" panose="05020102010507070707" pitchFamily="18" charset="2"/>
              </a:rPr>
              <a:t>RAFT</a:t>
            </a:r>
            <a:r>
              <a:rPr lang="en-US" dirty="0">
                <a:solidFill>
                  <a:prstClr val="black"/>
                </a:solidFill>
                <a:latin typeface="Century Gothic" charset="0"/>
                <a:ea typeface="Century Gothic" charset="0"/>
                <a:cs typeface="Century Gothic" charset="0"/>
                <a:sym typeface="Wingdings 2" panose="05020102010507070707" pitchFamily="18" charset="2"/>
              </a:rPr>
              <a:t> activity:</a:t>
            </a:r>
          </a:p>
          <a:p>
            <a:endParaRPr lang="en-US" dirty="0">
              <a:solidFill>
                <a:prstClr val="black"/>
              </a:solidFill>
              <a:latin typeface="Century Gothic" charset="0"/>
              <a:ea typeface="Century Gothic" charset="0"/>
              <a:cs typeface="Century Gothic" charset="0"/>
              <a:sym typeface="Wingdings 2" panose="05020102010507070707" pitchFamily="18" charset="2"/>
            </a:endParaRPr>
          </a:p>
          <a:p>
            <a:r>
              <a:rPr lang="en-US" u="sng" dirty="0">
                <a:solidFill>
                  <a:prstClr val="black"/>
                </a:solidFill>
                <a:latin typeface="Century Gothic" charset="0"/>
                <a:ea typeface="Century Gothic" charset="0"/>
                <a:cs typeface="Century Gothic" charset="0"/>
                <a:sym typeface="Wingdings 2" panose="05020102010507070707" pitchFamily="18" charset="2"/>
              </a:rPr>
              <a:t>Advanced students </a:t>
            </a:r>
            <a:r>
              <a:rPr lang="en-US" dirty="0">
                <a:solidFill>
                  <a:prstClr val="black"/>
                </a:solidFill>
                <a:latin typeface="Century Gothic" charset="0"/>
                <a:ea typeface="Century Gothic" charset="0"/>
                <a:cs typeface="Century Gothic" charset="0"/>
                <a:sym typeface="Wingdings 2" panose="05020102010507070707" pitchFamily="18" charset="2"/>
              </a:rPr>
              <a:t>-  take the </a:t>
            </a:r>
            <a:r>
              <a:rPr lang="en-US" b="1" dirty="0">
                <a:solidFill>
                  <a:prstClr val="black"/>
                </a:solidFill>
                <a:latin typeface="Century Gothic" charset="0"/>
                <a:ea typeface="Century Gothic" charset="0"/>
                <a:cs typeface="Century Gothic" charset="0"/>
                <a:sym typeface="Wingdings 2" panose="05020102010507070707" pitchFamily="18" charset="2"/>
              </a:rPr>
              <a:t>role</a:t>
            </a:r>
            <a:r>
              <a:rPr lang="en-US" dirty="0">
                <a:solidFill>
                  <a:prstClr val="black"/>
                </a:solidFill>
                <a:latin typeface="Century Gothic" charset="0"/>
                <a:ea typeface="Century Gothic" charset="0"/>
                <a:cs typeface="Century Gothic" charset="0"/>
                <a:sym typeface="Wingdings 2" panose="05020102010507070707" pitchFamily="18" charset="2"/>
              </a:rPr>
              <a:t> of a dentist with the </a:t>
            </a:r>
            <a:r>
              <a:rPr lang="en-US" b="1" dirty="0">
                <a:solidFill>
                  <a:prstClr val="black"/>
                </a:solidFill>
                <a:latin typeface="Century Gothic" charset="0"/>
                <a:ea typeface="Century Gothic" charset="0"/>
                <a:cs typeface="Century Gothic" charset="0"/>
                <a:sym typeface="Wingdings 2" panose="05020102010507070707" pitchFamily="18" charset="2"/>
              </a:rPr>
              <a:t>format</a:t>
            </a:r>
            <a:r>
              <a:rPr lang="en-US" dirty="0">
                <a:solidFill>
                  <a:prstClr val="black"/>
                </a:solidFill>
                <a:latin typeface="Century Gothic" charset="0"/>
                <a:ea typeface="Century Gothic" charset="0"/>
                <a:cs typeface="Century Gothic" charset="0"/>
                <a:sym typeface="Wingdings 2" panose="05020102010507070707" pitchFamily="18" charset="2"/>
              </a:rPr>
              <a:t> of writing a small brochure highlighting instructions on proper dental hygiene for an </a:t>
            </a:r>
            <a:r>
              <a:rPr lang="en-US" b="1" dirty="0">
                <a:solidFill>
                  <a:prstClr val="black"/>
                </a:solidFill>
                <a:latin typeface="Century Gothic" charset="0"/>
                <a:ea typeface="Century Gothic" charset="0"/>
                <a:cs typeface="Century Gothic" charset="0"/>
                <a:sym typeface="Wingdings 2" panose="05020102010507070707" pitchFamily="18" charset="2"/>
              </a:rPr>
              <a:t>audience</a:t>
            </a:r>
            <a:r>
              <a:rPr lang="en-US" dirty="0">
                <a:solidFill>
                  <a:prstClr val="black"/>
                </a:solidFill>
                <a:latin typeface="Century Gothic" charset="0"/>
                <a:ea typeface="Century Gothic" charset="0"/>
                <a:cs typeface="Century Gothic" charset="0"/>
                <a:sym typeface="Wingdings 2" panose="05020102010507070707" pitchFamily="18" charset="2"/>
              </a:rPr>
              <a:t> of patients</a:t>
            </a:r>
          </a:p>
          <a:p>
            <a:endParaRPr lang="en-US" dirty="0">
              <a:solidFill>
                <a:prstClr val="black"/>
              </a:solidFill>
              <a:latin typeface="Century Gothic" charset="0"/>
              <a:ea typeface="Century Gothic" charset="0"/>
              <a:cs typeface="Century Gothic" charset="0"/>
              <a:sym typeface="Wingdings 2" panose="05020102010507070707" pitchFamily="18" charset="2"/>
            </a:endParaRPr>
          </a:p>
          <a:p>
            <a:r>
              <a:rPr lang="en-US" u="sng" dirty="0">
                <a:solidFill>
                  <a:prstClr val="black"/>
                </a:solidFill>
                <a:latin typeface="Century Gothic" charset="0"/>
                <a:ea typeface="Century Gothic" charset="0"/>
                <a:cs typeface="Century Gothic" charset="0"/>
                <a:sym typeface="Wingdings 2" panose="05020102010507070707" pitchFamily="18" charset="2"/>
              </a:rPr>
              <a:t>Intermediate students </a:t>
            </a:r>
            <a:r>
              <a:rPr lang="en-US" dirty="0">
                <a:solidFill>
                  <a:prstClr val="black"/>
                </a:solidFill>
                <a:latin typeface="Century Gothic" charset="0"/>
                <a:ea typeface="Century Gothic" charset="0"/>
                <a:cs typeface="Century Gothic" charset="0"/>
                <a:sym typeface="Wingdings 2" panose="05020102010507070707" pitchFamily="18" charset="2"/>
              </a:rPr>
              <a:t>- take the </a:t>
            </a:r>
            <a:r>
              <a:rPr lang="en-US" b="1" dirty="0">
                <a:solidFill>
                  <a:prstClr val="black"/>
                </a:solidFill>
                <a:latin typeface="Century Gothic" charset="0"/>
                <a:ea typeface="Century Gothic" charset="0"/>
                <a:cs typeface="Century Gothic" charset="0"/>
                <a:sym typeface="Wingdings 2" panose="05020102010507070707" pitchFamily="18" charset="2"/>
              </a:rPr>
              <a:t>role</a:t>
            </a:r>
            <a:r>
              <a:rPr lang="en-US" dirty="0">
                <a:solidFill>
                  <a:prstClr val="black"/>
                </a:solidFill>
                <a:latin typeface="Century Gothic" charset="0"/>
                <a:ea typeface="Century Gothic" charset="0"/>
                <a:cs typeface="Century Gothic" charset="0"/>
                <a:sym typeface="Wingdings 2" panose="05020102010507070707" pitchFamily="18" charset="2"/>
              </a:rPr>
              <a:t> of a patient with the </a:t>
            </a:r>
            <a:r>
              <a:rPr lang="en-US" b="1" dirty="0">
                <a:solidFill>
                  <a:prstClr val="black"/>
                </a:solidFill>
                <a:latin typeface="Century Gothic" charset="0"/>
                <a:ea typeface="Century Gothic" charset="0"/>
                <a:cs typeface="Century Gothic" charset="0"/>
                <a:sym typeface="Wingdings 2" panose="05020102010507070707" pitchFamily="18" charset="2"/>
              </a:rPr>
              <a:t>format</a:t>
            </a:r>
            <a:r>
              <a:rPr lang="en-US" dirty="0">
                <a:solidFill>
                  <a:prstClr val="black"/>
                </a:solidFill>
                <a:latin typeface="Century Gothic" charset="0"/>
                <a:ea typeface="Century Gothic" charset="0"/>
                <a:cs typeface="Century Gothic" charset="0"/>
                <a:sym typeface="Wingdings 2" panose="05020102010507070707" pitchFamily="18" charset="2"/>
              </a:rPr>
              <a:t> of a written list of questions to be asked of the dentist, their </a:t>
            </a:r>
            <a:r>
              <a:rPr lang="en-US" b="1" dirty="0">
                <a:solidFill>
                  <a:prstClr val="black"/>
                </a:solidFill>
                <a:latin typeface="Century Gothic" charset="0"/>
                <a:ea typeface="Century Gothic" charset="0"/>
                <a:cs typeface="Century Gothic" charset="0"/>
                <a:sym typeface="Wingdings 2" panose="05020102010507070707" pitchFamily="18" charset="2"/>
              </a:rPr>
              <a:t>audience</a:t>
            </a:r>
          </a:p>
          <a:p>
            <a:endParaRPr lang="en-US" dirty="0">
              <a:solidFill>
                <a:prstClr val="black"/>
              </a:solidFill>
              <a:latin typeface="Century Gothic" charset="0"/>
              <a:ea typeface="Century Gothic" charset="0"/>
              <a:cs typeface="Century Gothic" charset="0"/>
              <a:sym typeface="Wingdings 2" panose="05020102010507070707" pitchFamily="18" charset="2"/>
            </a:endParaRPr>
          </a:p>
          <a:p>
            <a:r>
              <a:rPr lang="en-US" u="sng" dirty="0">
                <a:solidFill>
                  <a:prstClr val="black"/>
                </a:solidFill>
                <a:latin typeface="Century Gothic" charset="0"/>
                <a:ea typeface="Century Gothic" charset="0"/>
                <a:cs typeface="Century Gothic" charset="0"/>
                <a:sym typeface="Wingdings 2" panose="05020102010507070707" pitchFamily="18" charset="2"/>
              </a:rPr>
              <a:t>Beginner students </a:t>
            </a:r>
            <a:r>
              <a:rPr lang="en-US" dirty="0">
                <a:solidFill>
                  <a:prstClr val="black"/>
                </a:solidFill>
                <a:latin typeface="Century Gothic" charset="0"/>
                <a:ea typeface="Century Gothic" charset="0"/>
                <a:cs typeface="Century Gothic" charset="0"/>
                <a:sym typeface="Wingdings 2" panose="05020102010507070707" pitchFamily="18" charset="2"/>
              </a:rPr>
              <a:t>– take the </a:t>
            </a:r>
            <a:r>
              <a:rPr lang="en-US" b="1" dirty="0">
                <a:solidFill>
                  <a:prstClr val="black"/>
                </a:solidFill>
                <a:latin typeface="Century Gothic" charset="0"/>
                <a:ea typeface="Century Gothic" charset="0"/>
                <a:cs typeface="Century Gothic" charset="0"/>
                <a:sym typeface="Wingdings 2" panose="05020102010507070707" pitchFamily="18" charset="2"/>
              </a:rPr>
              <a:t>role</a:t>
            </a:r>
            <a:r>
              <a:rPr lang="en-US" dirty="0">
                <a:solidFill>
                  <a:prstClr val="black"/>
                </a:solidFill>
                <a:latin typeface="Century Gothic" charset="0"/>
                <a:ea typeface="Century Gothic" charset="0"/>
                <a:cs typeface="Century Gothic" charset="0"/>
                <a:sym typeface="Wingdings 2" panose="05020102010507070707" pitchFamily="18" charset="2"/>
              </a:rPr>
              <a:t> of the instructor and create the </a:t>
            </a:r>
            <a:r>
              <a:rPr lang="en-US" b="1" dirty="0">
                <a:solidFill>
                  <a:prstClr val="black"/>
                </a:solidFill>
                <a:latin typeface="Century Gothic" charset="0"/>
                <a:ea typeface="Century Gothic" charset="0"/>
                <a:cs typeface="Century Gothic" charset="0"/>
                <a:sym typeface="Wingdings 2" panose="05020102010507070707" pitchFamily="18" charset="2"/>
              </a:rPr>
              <a:t>format</a:t>
            </a:r>
            <a:r>
              <a:rPr lang="en-US" dirty="0">
                <a:solidFill>
                  <a:prstClr val="black"/>
                </a:solidFill>
                <a:latin typeface="Century Gothic" charset="0"/>
                <a:ea typeface="Century Gothic" charset="0"/>
                <a:cs typeface="Century Gothic" charset="0"/>
                <a:sym typeface="Wingdings 2" panose="05020102010507070707" pitchFamily="18" charset="2"/>
              </a:rPr>
              <a:t> of a poster with labels of the parts of the mouth to show proper dental hygiene to their roommates or other OSY as their </a:t>
            </a:r>
            <a:r>
              <a:rPr lang="en-US" b="1" dirty="0">
                <a:solidFill>
                  <a:prstClr val="black"/>
                </a:solidFill>
                <a:latin typeface="Century Gothic" charset="0"/>
                <a:ea typeface="Century Gothic" charset="0"/>
                <a:cs typeface="Century Gothic" charset="0"/>
                <a:sym typeface="Wingdings 2" panose="05020102010507070707" pitchFamily="18" charset="2"/>
              </a:rPr>
              <a:t>audience</a:t>
            </a:r>
            <a:r>
              <a:rPr lang="en-US" dirty="0">
                <a:solidFill>
                  <a:prstClr val="black"/>
                </a:solidFill>
                <a:latin typeface="Century Gothic" charset="0"/>
                <a:ea typeface="Century Gothic" charset="0"/>
                <a:cs typeface="Century Gothic" charset="0"/>
                <a:sym typeface="Wingdings 2" panose="05020102010507070707" pitchFamily="18" charset="2"/>
              </a:rPr>
              <a:t> </a:t>
            </a:r>
          </a:p>
          <a:p>
            <a:endParaRPr lang="en-US" dirty="0">
              <a:solidFill>
                <a:prstClr val="black"/>
              </a:solidFill>
              <a:latin typeface="Calibri body"/>
              <a:sym typeface="Wingdings 2" panose="05020102010507070707" pitchFamily="18" charset="2"/>
            </a:endParaRPr>
          </a:p>
          <a:p>
            <a:pPr lvl="0"/>
            <a:endParaRPr lang="en-US" dirty="0"/>
          </a:p>
        </p:txBody>
      </p:sp>
      <p:pic>
        <p:nvPicPr>
          <p:cNvPr id="6146" name="Picture 2" descr="Dental Care, Dental, Mascot, Tee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5156" y="1559960"/>
            <a:ext cx="1273568" cy="127356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8226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D056-F2EB-3D4A-B585-D52DE38CA582}"/>
              </a:ext>
            </a:extLst>
          </p:cNvPr>
          <p:cNvSpPr>
            <a:spLocks noGrp="1"/>
          </p:cNvSpPr>
          <p:nvPr>
            <p:ph type="title"/>
          </p:nvPr>
        </p:nvSpPr>
        <p:spPr/>
        <p:txBody>
          <a:bodyPr/>
          <a:lstStyle/>
          <a:p>
            <a:pPr algn="r"/>
            <a:endParaRPr lang="en-US" dirty="0"/>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p:txBody>
          <a:bodyPr/>
          <a:lstStyle/>
          <a:p>
            <a:pPr marL="0" indent="0">
              <a:buNone/>
              <a:defRPr/>
            </a:pPr>
            <a:r>
              <a:rPr lang="en-US" sz="1800" dirty="0"/>
              <a:t>	</a:t>
            </a:r>
            <a:endParaRPr lang="en-US" sz="1600" dirty="0"/>
          </a:p>
        </p:txBody>
      </p:sp>
      <p:sp>
        <p:nvSpPr>
          <p:cNvPr id="18435" name="Content Placeholder 1">
            <a:extLst>
              <a:ext uri="{FF2B5EF4-FFF2-40B4-BE49-F238E27FC236}">
                <a16:creationId xmlns:a16="http://schemas.microsoft.com/office/drawing/2014/main" id="{116E793A-601F-6D40-8ED9-7DA03684A19A}"/>
              </a:ext>
            </a:extLst>
          </p:cNvPr>
          <p:cNvSpPr>
            <a:spLocks noGrp="1"/>
          </p:cNvSpPr>
          <p:nvPr>
            <p:ph sz="half" idx="4294967295"/>
          </p:nvPr>
        </p:nvSpPr>
        <p:spPr>
          <a:xfrm>
            <a:off x="6248400" y="1600201"/>
            <a:ext cx="4419600" cy="4525963"/>
          </a:xfrm>
        </p:spPr>
        <p:txBody>
          <a:bodyPr/>
          <a:lstStyle/>
          <a:p>
            <a:pPr>
              <a:buFont typeface="Arial" charset="0"/>
              <a:buChar char="•"/>
              <a:defRPr/>
            </a:pPr>
            <a:endParaRPr lang="en-US" sz="1600" dirty="0"/>
          </a:p>
          <a:p>
            <a:pPr>
              <a:buFont typeface="Arial" charset="0"/>
              <a:buChar char="•"/>
              <a:defRPr/>
            </a:pPr>
            <a:endParaRPr lang="en-US" altLang="x-none" sz="2000" dirty="0">
              <a:ea typeface="ＭＳ Ｐゴシック" charset="-128"/>
            </a:endParaRPr>
          </a:p>
          <a:p>
            <a:pPr marL="0" indent="0">
              <a:buNone/>
              <a:defRPr/>
            </a:pPr>
            <a:endParaRPr lang="en-US" altLang="en-US" sz="1400" dirty="0">
              <a:ea typeface="ＭＳ Ｐゴシック" charset="-128"/>
            </a:endParaRPr>
          </a:p>
          <a:p>
            <a:pPr>
              <a:buFont typeface="Arial" charset="0"/>
              <a:buChar char="•"/>
              <a:defRPr/>
            </a:pPr>
            <a:endParaRPr lang="en-US" altLang="x-none" sz="2000" dirty="0">
              <a:ea typeface="ＭＳ Ｐゴシック" charset="-128"/>
            </a:endParaRPr>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632F61D-0EE5-8E49-B83D-AF6404596769}"/>
              </a:ext>
            </a:extLst>
          </p:cNvPr>
          <p:cNvCxnSpPr/>
          <p:nvPr/>
        </p:nvCxnSpPr>
        <p:spPr>
          <a:xfrm>
            <a:off x="1981200" y="1447800"/>
            <a:ext cx="8305800"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33340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658" y="323928"/>
            <a:ext cx="10164066" cy="999560"/>
          </a:xfrm>
        </p:spPr>
        <p:txBody>
          <a:bodyPr>
            <a:normAutofit/>
          </a:bodyPr>
          <a:lstStyle/>
          <a:p>
            <a:pPr algn="r"/>
            <a:r>
              <a:rPr lang="en-US" sz="3200" dirty="0">
                <a:latin typeface="Century Gothic" charset="0"/>
                <a:ea typeface="Century Gothic" charset="0"/>
                <a:cs typeface="Century Gothic" charset="0"/>
              </a:rPr>
              <a:t>Strategies for Differentiated Instruction-</a:t>
            </a:r>
            <a:br>
              <a:rPr lang="en-US" sz="3200" dirty="0">
                <a:latin typeface="Century Gothic" charset="0"/>
                <a:ea typeface="Century Gothic" charset="0"/>
                <a:cs typeface="Century Gothic" charset="0"/>
              </a:rPr>
            </a:br>
            <a:r>
              <a:rPr lang="en-US" sz="3200" dirty="0">
                <a:latin typeface="Century Gothic" charset="0"/>
                <a:ea typeface="Century Gothic" charset="0"/>
                <a:cs typeface="Century Gothic" charset="0"/>
              </a:rPr>
              <a:t>continued</a:t>
            </a:r>
          </a:p>
        </p:txBody>
      </p:sp>
      <p:sp>
        <p:nvSpPr>
          <p:cNvPr id="3" name="Content Placeholder 2"/>
          <p:cNvSpPr>
            <a:spLocks noGrp="1"/>
          </p:cNvSpPr>
          <p:nvPr>
            <p:ph idx="1"/>
          </p:nvPr>
        </p:nvSpPr>
        <p:spPr>
          <a:xfrm>
            <a:off x="1296193" y="1537061"/>
            <a:ext cx="10356229" cy="4734697"/>
          </a:xfrm>
        </p:spPr>
        <p:txBody>
          <a:bodyPr>
            <a:normAutofit/>
          </a:bodyPr>
          <a:lstStyle/>
          <a:p>
            <a:pPr marL="111125" indent="-111125">
              <a:lnSpc>
                <a:spcPct val="100000"/>
              </a:lnSpc>
              <a:spcBef>
                <a:spcPts val="0"/>
              </a:spcBef>
              <a:buNone/>
            </a:pPr>
            <a:r>
              <a:rPr lang="en-US" sz="1800" b="1" dirty="0">
                <a:latin typeface="Century Gothic" charset="0"/>
                <a:ea typeface="Century Gothic" charset="0"/>
                <a:cs typeface="Century Gothic" charset="0"/>
                <a:sym typeface="Wingdings 2" panose="05020102010507070707" pitchFamily="18" charset="2"/>
              </a:rPr>
              <a:t>Graphic Organizer </a:t>
            </a:r>
            <a:r>
              <a:rPr lang="en-US" sz="1800" dirty="0">
                <a:latin typeface="Century Gothic" charset="0"/>
                <a:ea typeface="Century Gothic" charset="0"/>
                <a:cs typeface="Century Gothic" charset="0"/>
                <a:sym typeface="Wingdings 2" panose="05020102010507070707" pitchFamily="18" charset="2"/>
              </a:rPr>
              <a:t>- uses visual symbols to give information, concepts, thoughts or ideas and show the relationship between them.</a:t>
            </a:r>
          </a:p>
          <a:p>
            <a:pPr marL="111125" indent="-111125">
              <a:lnSpc>
                <a:spcPct val="100000"/>
              </a:lnSpc>
              <a:spcBef>
                <a:spcPts val="0"/>
              </a:spcBef>
              <a:buNone/>
            </a:pPr>
            <a:endParaRPr lang="en-US" sz="1800" dirty="0">
              <a:latin typeface="Century Gothic" charset="0"/>
              <a:ea typeface="Century Gothic" charset="0"/>
              <a:cs typeface="Century Gothic" charset="0"/>
              <a:sym typeface="Wingdings 2" panose="05020102010507070707" pitchFamily="18" charset="2"/>
            </a:endParaRPr>
          </a:p>
          <a:p>
            <a:pPr marL="111125" indent="-111125">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rPr>
              <a:t>Example:         </a:t>
            </a:r>
          </a:p>
          <a:p>
            <a:pPr marL="111125" indent="-111125">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rPr>
              <a:t>A Venn diagram is a drawing that shows the relationship between and among sets or groups of objects that share something in common.</a:t>
            </a:r>
          </a:p>
          <a:p>
            <a:pPr marL="111125" indent="-111125">
              <a:lnSpc>
                <a:spcPct val="100000"/>
              </a:lnSpc>
              <a:spcBef>
                <a:spcPts val="0"/>
              </a:spcBef>
              <a:buNone/>
            </a:pPr>
            <a:r>
              <a:rPr lang="en-US" sz="2000" b="1" dirty="0">
                <a:latin typeface="Century Gothic" charset="0"/>
                <a:ea typeface="Century Gothic" charset="0"/>
                <a:cs typeface="Century Gothic" charset="0"/>
                <a:sym typeface="Wingdings 2" panose="05020102010507070707" pitchFamily="18" charset="2"/>
              </a:rPr>
              <a:t>                         </a:t>
            </a:r>
          </a:p>
          <a:p>
            <a:pPr marL="111125" indent="-111125">
              <a:lnSpc>
                <a:spcPct val="100000"/>
              </a:lnSpc>
              <a:spcBef>
                <a:spcPts val="0"/>
              </a:spcBef>
              <a:buNone/>
            </a:pPr>
            <a:endParaRPr lang="en-US" sz="2000" b="1" dirty="0">
              <a:latin typeface="Century Gothic" charset="0"/>
              <a:ea typeface="Century Gothic" charset="0"/>
              <a:cs typeface="Century Gothic" charset="0"/>
              <a:sym typeface="Wingdings 2" panose="05020102010507070707" pitchFamily="18" charset="2"/>
            </a:endParaRPr>
          </a:p>
          <a:p>
            <a:pPr marL="111125" indent="-111125">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193" y="260818"/>
            <a:ext cx="895740" cy="82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0" name="Picture 9"/>
          <p:cNvPicPr>
            <a:picLocks noChangeAspect="1"/>
          </p:cNvPicPr>
          <p:nvPr/>
        </p:nvPicPr>
        <p:blipFill rotWithShape="1">
          <a:blip r:embed="rId4"/>
          <a:srcRect l="14452" t="29099" r="6652"/>
          <a:stretch/>
        </p:blipFill>
        <p:spPr>
          <a:xfrm>
            <a:off x="2191933" y="3418325"/>
            <a:ext cx="7512908" cy="2107531"/>
          </a:xfrm>
          <a:prstGeom prst="rect">
            <a:avLst/>
          </a:prstGeom>
        </p:spPr>
      </p:pic>
      <p:cxnSp>
        <p:nvCxnSpPr>
          <p:cNvPr id="8" name="Straight Connector 7"/>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8155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22" y="171568"/>
            <a:ext cx="10196502" cy="999560"/>
          </a:xfrm>
        </p:spPr>
        <p:txBody>
          <a:bodyPr>
            <a:normAutofit/>
          </a:bodyPr>
          <a:lstStyle/>
          <a:p>
            <a:pPr algn="r"/>
            <a:r>
              <a:rPr lang="en-US" sz="3200" dirty="0">
                <a:latin typeface="Century Gothic" charset="0"/>
                <a:ea typeface="Century Gothic" charset="0"/>
                <a:cs typeface="Century Gothic" charset="0"/>
              </a:rPr>
              <a:t>Strategies for Differentiated Instruction-</a:t>
            </a:r>
            <a:br>
              <a:rPr lang="en-US" sz="3200" dirty="0">
                <a:latin typeface="Century Gothic" charset="0"/>
                <a:ea typeface="Century Gothic" charset="0"/>
                <a:cs typeface="Century Gothic" charset="0"/>
              </a:rPr>
            </a:br>
            <a:r>
              <a:rPr lang="en-US" sz="3200" dirty="0">
                <a:latin typeface="Century Gothic" charset="0"/>
                <a:ea typeface="Century Gothic" charset="0"/>
                <a:cs typeface="Century Gothic" charset="0"/>
              </a:rPr>
              <a:t>continued</a:t>
            </a:r>
          </a:p>
        </p:txBody>
      </p:sp>
      <p:sp>
        <p:nvSpPr>
          <p:cNvPr id="3" name="Content Placeholder 2"/>
          <p:cNvSpPr>
            <a:spLocks noGrp="1"/>
          </p:cNvSpPr>
          <p:nvPr>
            <p:ph idx="1"/>
          </p:nvPr>
        </p:nvSpPr>
        <p:spPr>
          <a:xfrm>
            <a:off x="1296193" y="1668162"/>
            <a:ext cx="9010947" cy="4808838"/>
          </a:xfrm>
        </p:spPr>
        <p:txBody>
          <a:bodyPr>
            <a:normAutofit/>
          </a:bodyPr>
          <a:lstStyle/>
          <a:p>
            <a:pPr marL="111125" indent="-111125">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rPr>
              <a:t>Examples: Bubble Map, double bubble map, flow chart        </a:t>
            </a:r>
          </a:p>
          <a:p>
            <a:pPr marL="111125" indent="-111125">
              <a:lnSpc>
                <a:spcPct val="100000"/>
              </a:lnSpc>
              <a:spcBef>
                <a:spcPts val="0"/>
              </a:spcBef>
              <a:buNone/>
            </a:pPr>
            <a:r>
              <a:rPr lang="en-US" sz="2000" b="1" dirty="0">
                <a:latin typeface="Calibri body"/>
                <a:sym typeface="Wingdings 2" panose="05020102010507070707" pitchFamily="18" charset="2"/>
              </a:rPr>
              <a:t>                         </a:t>
            </a:r>
          </a:p>
          <a:p>
            <a:pPr marL="111125" indent="-111125">
              <a:lnSpc>
                <a:spcPct val="100000"/>
              </a:lnSpc>
              <a:spcBef>
                <a:spcPts val="0"/>
              </a:spcBef>
              <a:buNone/>
            </a:pPr>
            <a:endParaRPr lang="en-US" sz="2000" b="1" dirty="0">
              <a:latin typeface="Calibri body"/>
              <a:sym typeface="Wingdings 2" panose="05020102010507070707" pitchFamily="18" charset="2"/>
            </a:endParaRPr>
          </a:p>
          <a:p>
            <a:pPr marL="111125" indent="-111125">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193" y="302935"/>
            <a:ext cx="895740" cy="82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444" y="2398469"/>
            <a:ext cx="29146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9915" y="2379419"/>
            <a:ext cx="446722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7219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22" y="279446"/>
            <a:ext cx="10196502" cy="999560"/>
          </a:xfrm>
        </p:spPr>
        <p:txBody>
          <a:bodyPr>
            <a:normAutofit/>
          </a:bodyPr>
          <a:lstStyle/>
          <a:p>
            <a:pPr algn="r"/>
            <a:r>
              <a:rPr lang="en-US" sz="3200" dirty="0">
                <a:latin typeface="Century Gothic" charset="0"/>
                <a:ea typeface="Century Gothic" charset="0"/>
                <a:cs typeface="Century Gothic" charset="0"/>
              </a:rPr>
              <a:t>Strategies for Differentiated Instruction-</a:t>
            </a:r>
            <a:br>
              <a:rPr lang="en-US" sz="3200" dirty="0">
                <a:latin typeface="Century Gothic" charset="0"/>
                <a:ea typeface="Century Gothic" charset="0"/>
                <a:cs typeface="Century Gothic" charset="0"/>
              </a:rPr>
            </a:br>
            <a:r>
              <a:rPr lang="en-US" sz="3200" dirty="0">
                <a:latin typeface="Century Gothic" charset="0"/>
                <a:ea typeface="Century Gothic" charset="0"/>
                <a:cs typeface="Century Gothic" charset="0"/>
              </a:rPr>
              <a:t>continued</a:t>
            </a:r>
          </a:p>
        </p:txBody>
      </p:sp>
      <p:sp>
        <p:nvSpPr>
          <p:cNvPr id="3" name="Content Placeholder 2"/>
          <p:cNvSpPr>
            <a:spLocks noGrp="1"/>
          </p:cNvSpPr>
          <p:nvPr>
            <p:ph idx="1"/>
          </p:nvPr>
        </p:nvSpPr>
        <p:spPr>
          <a:xfrm>
            <a:off x="1199853" y="1510880"/>
            <a:ext cx="10452569" cy="4966120"/>
          </a:xfrm>
        </p:spPr>
        <p:txBody>
          <a:bodyPr>
            <a:normAutofit/>
          </a:bodyPr>
          <a:lstStyle/>
          <a:p>
            <a:pPr marL="111125" indent="-111125">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rPr>
              <a:t>Example: Flow chart        </a:t>
            </a:r>
          </a:p>
          <a:p>
            <a:pPr marL="111125" indent="-111125">
              <a:lnSpc>
                <a:spcPct val="100000"/>
              </a:lnSpc>
              <a:spcBef>
                <a:spcPts val="0"/>
              </a:spcBef>
              <a:buNone/>
            </a:pPr>
            <a:r>
              <a:rPr lang="en-US" sz="2000" b="1" dirty="0">
                <a:latin typeface="Calibri body"/>
                <a:sym typeface="Wingdings 2" panose="05020102010507070707" pitchFamily="18" charset="2"/>
              </a:rPr>
              <a:t>                         </a:t>
            </a:r>
          </a:p>
          <a:p>
            <a:pPr marL="111125" indent="-111125">
              <a:lnSpc>
                <a:spcPct val="100000"/>
              </a:lnSpc>
              <a:spcBef>
                <a:spcPts val="0"/>
              </a:spcBef>
              <a:buNone/>
            </a:pPr>
            <a:endParaRPr lang="en-US" sz="2000" b="1" dirty="0">
              <a:latin typeface="Calibri body"/>
              <a:sym typeface="Wingdings 2" panose="05020102010507070707" pitchFamily="18" charset="2"/>
            </a:endParaRPr>
          </a:p>
          <a:p>
            <a:pPr marL="111125" indent="-111125">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193" y="296012"/>
            <a:ext cx="895740" cy="82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0" name="Picture 2" descr="http://www.nhcs.k12.nc.us/parsley/Curriculum/Graphics/TMaps/Flow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784" y="1983364"/>
            <a:ext cx="6670431" cy="396099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5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185" y="409683"/>
            <a:ext cx="9950180" cy="773083"/>
          </a:xfrm>
        </p:spPr>
        <p:txBody>
          <a:bodyPr>
            <a:normAutofit fontScale="90000"/>
          </a:bodyPr>
          <a:lstStyle/>
          <a:p>
            <a:pPr algn="r"/>
            <a:r>
              <a:rPr lang="en-US" sz="3200" dirty="0">
                <a:solidFill>
                  <a:prstClr val="black"/>
                </a:solidFill>
                <a:latin typeface="Century Gothic" charset="0"/>
                <a:ea typeface="Century Gothic" charset="0"/>
                <a:cs typeface="Century Gothic" charset="0"/>
              </a:rPr>
              <a:t>Strategies for Differentiated Instruction</a:t>
            </a:r>
            <a:br>
              <a:rPr lang="en-US" sz="3200" dirty="0">
                <a:solidFill>
                  <a:prstClr val="black"/>
                </a:solidFill>
                <a:latin typeface="Century Gothic" charset="0"/>
                <a:ea typeface="Century Gothic" charset="0"/>
                <a:cs typeface="Century Gothic" charset="0"/>
              </a:rPr>
            </a:br>
            <a:r>
              <a:rPr lang="en-US" sz="3200" dirty="0">
                <a:solidFill>
                  <a:prstClr val="black"/>
                </a:solidFill>
                <a:latin typeface="Century Gothic" charset="0"/>
                <a:ea typeface="Century Gothic" charset="0"/>
                <a:cs typeface="Century Gothic" charset="0"/>
              </a:rPr>
              <a:t>-continued</a:t>
            </a:r>
            <a:endParaRPr lang="en-US" sz="900" dirty="0">
              <a:latin typeface="Century Gothic" charset="0"/>
              <a:ea typeface="Century Gothic" charset="0"/>
              <a:cs typeface="Century Gothic" charset="0"/>
            </a:endParaRPr>
          </a:p>
        </p:txBody>
      </p:sp>
      <p:sp>
        <p:nvSpPr>
          <p:cNvPr id="3" name="Subtitle 2"/>
          <p:cNvSpPr>
            <a:spLocks noGrp="1"/>
          </p:cNvSpPr>
          <p:nvPr>
            <p:ph type="subTitle" idx="1"/>
          </p:nvPr>
        </p:nvSpPr>
        <p:spPr>
          <a:xfrm>
            <a:off x="1981200" y="1569309"/>
            <a:ext cx="9638870" cy="4139514"/>
          </a:xfrm>
        </p:spPr>
        <p:txBody>
          <a:bodyPr>
            <a:noAutofit/>
          </a:bodyPr>
          <a:lstStyle/>
          <a:p>
            <a:pPr lvl="0" algn="l">
              <a:lnSpc>
                <a:spcPct val="100000"/>
              </a:lnSpc>
              <a:spcBef>
                <a:spcPts val="0"/>
              </a:spcBef>
            </a:pPr>
            <a:r>
              <a:rPr lang="en-US" b="1" dirty="0">
                <a:solidFill>
                  <a:prstClr val="black"/>
                </a:solidFill>
                <a:latin typeface="Century Gothic" charset="0"/>
                <a:ea typeface="Century Gothic" charset="0"/>
                <a:cs typeface="Century Gothic" charset="0"/>
                <a:sym typeface="Wingdings 2" panose="05020102010507070707" pitchFamily="18" charset="2"/>
              </a:rPr>
              <a:t>Tiered Instruction</a:t>
            </a:r>
            <a:r>
              <a:rPr lang="en-US" dirty="0">
                <a:solidFill>
                  <a:prstClr val="black"/>
                </a:solidFill>
                <a:latin typeface="Century Gothic" charset="0"/>
                <a:ea typeface="Century Gothic" charset="0"/>
                <a:cs typeface="Century Gothic" charset="0"/>
                <a:sym typeface="Wingdings 2" panose="05020102010507070707" pitchFamily="18" charset="2"/>
              </a:rPr>
              <a:t>:</a:t>
            </a: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a:t>
            </a:r>
          </a:p>
          <a:p>
            <a:pPr marL="285750" lvl="0" indent="-55563" algn="l">
              <a:lnSpc>
                <a:spcPct val="100000"/>
              </a:lnSpc>
              <a:spcBef>
                <a:spcPts val="0"/>
              </a:spcBef>
              <a:buFont typeface="Wingdings" panose="05000000000000000000" pitchFamily="2" charset="2"/>
              <a:buChar char="ü"/>
            </a:pPr>
            <a:r>
              <a:rPr lang="en-US" sz="1400" dirty="0">
                <a:solidFill>
                  <a:prstClr val="black"/>
                </a:solidFill>
                <a:latin typeface="Century Gothic" charset="0"/>
                <a:ea typeface="Century Gothic" charset="0"/>
                <a:cs typeface="Century Gothic" charset="0"/>
                <a:sym typeface="Wingdings 2" panose="05020102010507070707" pitchFamily="18" charset="2"/>
              </a:rPr>
              <a:t>all students learn the same skills but at different levels. </a:t>
            </a: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a:t>
            </a:r>
          </a:p>
          <a:p>
            <a:pPr marL="285750" lvl="0" indent="-55563" algn="l">
              <a:lnSpc>
                <a:spcPct val="100000"/>
              </a:lnSpc>
              <a:spcBef>
                <a:spcPts val="0"/>
              </a:spcBef>
              <a:buFont typeface="Wingdings" panose="05000000000000000000" pitchFamily="2" charset="2"/>
              <a:buChar char="ü"/>
            </a:pPr>
            <a:r>
              <a:rPr lang="en-US" sz="1400" dirty="0">
                <a:solidFill>
                  <a:prstClr val="black"/>
                </a:solidFill>
                <a:latin typeface="Century Gothic" charset="0"/>
                <a:ea typeface="Century Gothic" charset="0"/>
                <a:cs typeface="Century Gothic" charset="0"/>
                <a:sym typeface="Wingdings 2" panose="05020102010507070707" pitchFamily="18" charset="2"/>
              </a:rPr>
              <a:t>Teachers make slight adjustments within the same lesson to meet needs of the students.  </a:t>
            </a:r>
          </a:p>
          <a:p>
            <a:pPr lvl="0" algn="l">
              <a:lnSpc>
                <a:spcPct val="100000"/>
              </a:lnSpc>
              <a:spcBef>
                <a:spcPts val="0"/>
              </a:spcBef>
            </a:pPr>
            <a:endParaRPr lang="en-US" sz="1400" dirty="0">
              <a:solidFill>
                <a:prstClr val="black"/>
              </a:solidFill>
              <a:latin typeface="Century Gothic" charset="0"/>
              <a:ea typeface="Century Gothic" charset="0"/>
              <a:cs typeface="Century Gothic" charset="0"/>
              <a:sym typeface="Wingdings 2" panose="05020102010507070707" pitchFamily="18" charset="2"/>
            </a:endParaRPr>
          </a:p>
          <a:p>
            <a:pPr marL="285750" lvl="0" indent="-55563" algn="l">
              <a:lnSpc>
                <a:spcPct val="100000"/>
              </a:lnSpc>
              <a:spcBef>
                <a:spcPts val="0"/>
              </a:spcBef>
              <a:buFont typeface="Wingdings" panose="05000000000000000000" pitchFamily="2" charset="2"/>
              <a:buChar char="ü"/>
            </a:pPr>
            <a:r>
              <a:rPr lang="en-US" sz="1400" dirty="0">
                <a:solidFill>
                  <a:prstClr val="black"/>
                </a:solidFill>
                <a:latin typeface="Century Gothic" charset="0"/>
                <a:ea typeface="Century Gothic" charset="0"/>
                <a:cs typeface="Century Gothic" charset="0"/>
                <a:sym typeface="Wingdings 2" panose="05020102010507070707" pitchFamily="18" charset="2"/>
              </a:rPr>
              <a:t>The activities challenge students at their ability level.</a:t>
            </a:r>
          </a:p>
          <a:p>
            <a:pPr lvl="0" algn="l">
              <a:lnSpc>
                <a:spcPct val="100000"/>
              </a:lnSpc>
              <a:spcBef>
                <a:spcPts val="0"/>
              </a:spcBef>
            </a:pPr>
            <a:endParaRPr lang="en-US" sz="1400" dirty="0">
              <a:solidFill>
                <a:prstClr val="black"/>
              </a:solidFill>
              <a:latin typeface="Century Gothic" charset="0"/>
              <a:ea typeface="Century Gothic" charset="0"/>
              <a:cs typeface="Century Gothic" charset="0"/>
              <a:sym typeface="Wingdings 2" panose="05020102010507070707" pitchFamily="18" charset="2"/>
            </a:endParaRP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a:t>
            </a:r>
            <a:r>
              <a:rPr lang="en-US" sz="1400" b="1" dirty="0">
                <a:solidFill>
                  <a:prstClr val="black"/>
                </a:solidFill>
                <a:latin typeface="Century Gothic" charset="0"/>
                <a:ea typeface="Century Gothic" charset="0"/>
                <a:cs typeface="Century Gothic" charset="0"/>
                <a:sym typeface="Wingdings 2" panose="05020102010507070707" pitchFamily="18" charset="2"/>
              </a:rPr>
              <a:t>Example: </a:t>
            </a:r>
            <a:r>
              <a:rPr lang="en-US" sz="1400" dirty="0">
                <a:solidFill>
                  <a:prstClr val="black"/>
                </a:solidFill>
                <a:latin typeface="Century Gothic" charset="0"/>
                <a:ea typeface="Century Gothic" charset="0"/>
                <a:cs typeface="Century Gothic" charset="0"/>
                <a:sym typeface="Wingdings 2" panose="05020102010507070707" pitchFamily="18" charset="2"/>
              </a:rPr>
              <a:t>Teacher reads aloud to all students a paragraph on a popular place they all said they want</a:t>
            </a: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to visit, sharing important facts about the location.  </a:t>
            </a:r>
          </a:p>
          <a:p>
            <a:pPr lvl="0" algn="l">
              <a:lnSpc>
                <a:spcPct val="100000"/>
              </a:lnSpc>
              <a:spcBef>
                <a:spcPts val="0"/>
              </a:spcBef>
            </a:pPr>
            <a:endParaRPr lang="en-US" sz="1400" dirty="0">
              <a:solidFill>
                <a:prstClr val="black"/>
              </a:solidFill>
              <a:latin typeface="Century Gothic" charset="0"/>
              <a:ea typeface="Century Gothic" charset="0"/>
              <a:cs typeface="Century Gothic" charset="0"/>
              <a:sym typeface="Wingdings 2" panose="05020102010507070707" pitchFamily="18" charset="2"/>
            </a:endParaRP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  Advanced students – can write a paragraph describing the place, what they found interesting 	and surprising and why.</a:t>
            </a:r>
          </a:p>
          <a:p>
            <a:pPr lvl="0" algn="l">
              <a:lnSpc>
                <a:spcPct val="100000"/>
              </a:lnSpc>
              <a:spcBef>
                <a:spcPts val="0"/>
              </a:spcBef>
            </a:pPr>
            <a:endParaRPr lang="en-US" sz="1400" dirty="0">
              <a:solidFill>
                <a:prstClr val="black"/>
              </a:solidFill>
              <a:latin typeface="Century Gothic" charset="0"/>
              <a:ea typeface="Century Gothic" charset="0"/>
              <a:cs typeface="Century Gothic" charset="0"/>
              <a:sym typeface="Wingdings 2" panose="05020102010507070707" pitchFamily="18" charset="2"/>
            </a:endParaRP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  Intermediate students - can list the facts they found most interesting or</a:t>
            </a: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surprising and write a sentence for each fact, stating what they found interesting/</a:t>
            </a: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surprising.</a:t>
            </a:r>
          </a:p>
          <a:p>
            <a:pPr lvl="0" algn="l">
              <a:lnSpc>
                <a:spcPct val="100000"/>
              </a:lnSpc>
              <a:spcBef>
                <a:spcPts val="0"/>
              </a:spcBef>
            </a:pPr>
            <a:endParaRPr lang="en-US" sz="1400" dirty="0">
              <a:solidFill>
                <a:prstClr val="black"/>
              </a:solidFill>
              <a:latin typeface="Century Gothic" charset="0"/>
              <a:ea typeface="Century Gothic" charset="0"/>
              <a:cs typeface="Century Gothic" charset="0"/>
              <a:sym typeface="Wingdings 2" panose="05020102010507070707" pitchFamily="18" charset="2"/>
            </a:endParaRP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  Beginner students – give students a Double Bubble graphic organizer. One bubble is labeled</a:t>
            </a: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“interesting” and the other labeled “surprising.”  Have students select words from a fact</a:t>
            </a:r>
          </a:p>
          <a:p>
            <a:pPr lvl="0" algn="l">
              <a:lnSpc>
                <a:spcPct val="100000"/>
              </a:lnSpc>
              <a:spcBef>
                <a:spcPts val="0"/>
              </a:spcBef>
            </a:pPr>
            <a:r>
              <a:rPr lang="en-US" sz="1400" dirty="0">
                <a:solidFill>
                  <a:prstClr val="black"/>
                </a:solidFill>
                <a:latin typeface="Century Gothic" charset="0"/>
                <a:ea typeface="Century Gothic" charset="0"/>
                <a:cs typeface="Century Gothic" charset="0"/>
                <a:sym typeface="Wingdings 2" panose="05020102010507070707" pitchFamily="18" charset="2"/>
              </a:rPr>
              <a:t>                      word bank you have provided and copy the words into the correct bubbles         	  		    	    (interesting/surprising), in which they believe the words belong.</a:t>
            </a:r>
          </a:p>
          <a:p>
            <a:pPr lvl="0" algn="l">
              <a:lnSpc>
                <a:spcPct val="100000"/>
              </a:lnSpc>
              <a:spcBef>
                <a:spcPts val="0"/>
              </a:spcBef>
            </a:pPr>
            <a:endParaRPr lang="en-US" sz="1400" dirty="0">
              <a:solidFill>
                <a:prstClr val="black"/>
              </a:solidFill>
              <a:latin typeface="Calibri body"/>
              <a:sym typeface="Wingdings 2" panose="05020102010507070707" pitchFamily="18" charset="2"/>
            </a:endParaRPr>
          </a:p>
          <a:p>
            <a:pPr lvl="0" algn="l">
              <a:lnSpc>
                <a:spcPct val="100000"/>
              </a:lnSpc>
              <a:spcBef>
                <a:spcPts val="0"/>
              </a:spcBef>
            </a:pPr>
            <a:endParaRPr lang="en-US" sz="1400" dirty="0">
              <a:solidFill>
                <a:prstClr val="black"/>
              </a:solidFill>
              <a:latin typeface="Calibri body"/>
              <a:sym typeface="Wingdings 2" panose="05020102010507070707" pitchFamily="18" charset="2"/>
            </a:endParaRPr>
          </a:p>
          <a:p>
            <a:pPr lvl="0" algn="l">
              <a:lnSpc>
                <a:spcPct val="100000"/>
              </a:lnSpc>
              <a:spcBef>
                <a:spcPts val="0"/>
              </a:spcBef>
            </a:pPr>
            <a:endParaRPr lang="en-US" sz="1400" dirty="0">
              <a:solidFill>
                <a:prstClr val="black"/>
              </a:solidFill>
              <a:latin typeface="Calibri body"/>
              <a:sym typeface="Wingdings 2" panose="05020102010507070707" pitchFamily="18" charset="2"/>
            </a:endParaRPr>
          </a:p>
          <a:p>
            <a:pPr lvl="0" algn="l">
              <a:lnSpc>
                <a:spcPct val="100000"/>
              </a:lnSpc>
              <a:spcBef>
                <a:spcPts val="0"/>
              </a:spcBef>
            </a:pPr>
            <a:r>
              <a:rPr lang="en-US" sz="1400" dirty="0">
                <a:solidFill>
                  <a:prstClr val="black"/>
                </a:solidFill>
                <a:latin typeface="Calibri body"/>
                <a:sym typeface="Wingdings 2" panose="05020102010507070707" pitchFamily="18" charset="2"/>
              </a:rPr>
              <a:t>     </a:t>
            </a:r>
            <a:endParaRPr lang="en-US" sz="1400" dirty="0">
              <a:solidFill>
                <a:prstClr val="black"/>
              </a:solidFill>
            </a:endParaRPr>
          </a:p>
          <a:p>
            <a:pPr marL="228600" lvl="0" indent="-228600" algn="l">
              <a:buFont typeface="Arial" panose="020B0604020202020204" pitchFamily="34" charset="0"/>
              <a:buChar char="•"/>
            </a:pPr>
            <a:endParaRPr lang="en-US" sz="1400" dirty="0">
              <a:solidFill>
                <a:prstClr val="black"/>
              </a:solidFill>
            </a:endParaRPr>
          </a:p>
          <a:p>
            <a:endParaRPr lang="en-US" sz="1400"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834" y="180807"/>
            <a:ext cx="1018510" cy="93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Stairs, Away, Gradually, Rise, Emerg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20" y="2073812"/>
            <a:ext cx="1688351" cy="253999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426834" y="1262604"/>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0882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108" y="346217"/>
            <a:ext cx="10004616" cy="862785"/>
          </a:xfrm>
        </p:spPr>
        <p:txBody>
          <a:bodyPr>
            <a:normAutofit fontScale="90000"/>
          </a:bodyPr>
          <a:lstStyle/>
          <a:p>
            <a:pPr algn="r"/>
            <a:r>
              <a:rPr lang="en-US" sz="3200" b="1" dirty="0">
                <a:latin typeface="Century Gothic" charset="0"/>
                <a:ea typeface="Century Gothic" charset="0"/>
                <a:cs typeface="Century Gothic" charset="0"/>
              </a:rPr>
              <a:t>     </a:t>
            </a:r>
            <a:r>
              <a:rPr lang="en-US" sz="3200" dirty="0">
                <a:latin typeface="Century Gothic" charset="0"/>
                <a:ea typeface="Century Gothic" charset="0"/>
                <a:cs typeface="Century Gothic" charset="0"/>
              </a:rPr>
              <a:t>Strategies for Differentiated Instruction-</a:t>
            </a:r>
            <a:br>
              <a:rPr lang="en-US" sz="3200" dirty="0">
                <a:latin typeface="Century Gothic" charset="0"/>
                <a:ea typeface="Century Gothic" charset="0"/>
                <a:cs typeface="Century Gothic" charset="0"/>
              </a:rPr>
            </a:br>
            <a:r>
              <a:rPr lang="en-US" sz="3200" dirty="0">
                <a:latin typeface="Century Gothic" charset="0"/>
                <a:ea typeface="Century Gothic" charset="0"/>
                <a:cs typeface="Century Gothic" charset="0"/>
              </a:rPr>
              <a:t>continued</a:t>
            </a:r>
          </a:p>
        </p:txBody>
      </p:sp>
      <p:sp>
        <p:nvSpPr>
          <p:cNvPr id="3" name="Content Placeholder 2"/>
          <p:cNvSpPr>
            <a:spLocks noGrp="1"/>
          </p:cNvSpPr>
          <p:nvPr>
            <p:ph idx="1"/>
          </p:nvPr>
        </p:nvSpPr>
        <p:spPr>
          <a:xfrm>
            <a:off x="1104108" y="1493950"/>
            <a:ext cx="10561146" cy="4202516"/>
          </a:xfrm>
        </p:spPr>
        <p:txBody>
          <a:bodyPr>
            <a:normAutofit lnSpcReduction="10000"/>
          </a:bodyPr>
          <a:lstStyle/>
          <a:p>
            <a:pPr marL="0" indent="0">
              <a:lnSpc>
                <a:spcPct val="100000"/>
              </a:lnSpc>
              <a:spcBef>
                <a:spcPts val="0"/>
              </a:spcBef>
              <a:buNone/>
            </a:pPr>
            <a:r>
              <a:rPr lang="en-US" sz="1800" b="1" dirty="0">
                <a:latin typeface="Century Gothic" charset="0"/>
                <a:ea typeface="Century Gothic" charset="0"/>
                <a:cs typeface="Century Gothic" charset="0"/>
                <a:sym typeface="Wingdings 2" panose="05020102010507070707" pitchFamily="18" charset="2"/>
              </a:rPr>
              <a:t>Technology</a:t>
            </a:r>
            <a:r>
              <a:rPr lang="en-US" sz="1800" dirty="0">
                <a:latin typeface="Century Gothic" charset="0"/>
                <a:ea typeface="Century Gothic" charset="0"/>
                <a:cs typeface="Century Gothic" charset="0"/>
                <a:sym typeface="Wingdings 2" panose="05020102010507070707" pitchFamily="18" charset="2"/>
              </a:rPr>
              <a:t> – Technology-based lessons (iPads, laptops, computers) are useful in teaching</a:t>
            </a:r>
          </a:p>
          <a:p>
            <a:pPr marL="0" indent="0">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rPr>
              <a:t>                        students of various learning styles.</a:t>
            </a:r>
          </a:p>
          <a:p>
            <a:pPr marL="0" indent="0">
              <a:lnSpc>
                <a:spcPct val="100000"/>
              </a:lnSpc>
              <a:spcBef>
                <a:spcPts val="0"/>
              </a:spcBef>
              <a:buNone/>
            </a:pPr>
            <a:endParaRPr lang="en-US" dirty="0">
              <a:latin typeface="Century Gothic" charset="0"/>
              <a:ea typeface="Century Gothic" charset="0"/>
              <a:cs typeface="Century Gothic" charset="0"/>
              <a:sym typeface="Wingdings 2" panose="05020102010507070707" pitchFamily="18" charset="2"/>
            </a:endParaRPr>
          </a:p>
          <a:p>
            <a:pPr marL="1482725" indent="-1482725">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rPr>
              <a:t>                        Examples:  </a:t>
            </a:r>
            <a:r>
              <a:rPr lang="en-US" sz="1800" b="1" dirty="0">
                <a:latin typeface="Century Gothic" charset="0"/>
                <a:ea typeface="Century Gothic" charset="0"/>
                <a:cs typeface="Century Gothic" charset="0"/>
                <a:sym typeface="Wingdings 2" panose="05020102010507070707" pitchFamily="18" charset="2"/>
              </a:rPr>
              <a:t>SAS Curriculum Pathways, Moby Max</a:t>
            </a:r>
          </a:p>
          <a:p>
            <a:pPr marL="1482725" indent="-1482725">
              <a:lnSpc>
                <a:spcPct val="100000"/>
              </a:lnSpc>
              <a:spcBef>
                <a:spcPts val="0"/>
              </a:spcBef>
              <a:buNone/>
            </a:pPr>
            <a:endParaRPr lang="en-US" sz="1800" dirty="0">
              <a:latin typeface="Century Gothic" charset="0"/>
              <a:ea typeface="Century Gothic" charset="0"/>
              <a:cs typeface="Century Gothic" charset="0"/>
              <a:sym typeface="Wingdings 2" panose="05020102010507070707" pitchFamily="18" charset="2"/>
            </a:endParaRPr>
          </a:p>
          <a:p>
            <a:pPr marL="1657350" indent="-230188">
              <a:lnSpc>
                <a:spcPct val="100000"/>
              </a:lnSpc>
              <a:spcBef>
                <a:spcPts val="0"/>
              </a:spcBef>
              <a:buFont typeface="Wingdings" panose="05000000000000000000" pitchFamily="2" charset="2"/>
              <a:buChar char="Ø"/>
            </a:pPr>
            <a:r>
              <a:rPr lang="en-US" sz="1800" dirty="0">
                <a:latin typeface="Century Gothic" charset="0"/>
                <a:ea typeface="Century Gothic" charset="0"/>
                <a:cs typeface="Century Gothic" charset="0"/>
                <a:sym typeface="Wingdings 2" panose="05020102010507070707" pitchFamily="18" charset="2"/>
              </a:rPr>
              <a:t>Online resources that provides interactive lessons, videos, audio tutorials, and apps for English language arts, mathematics, science, social studies, and Spanish. </a:t>
            </a:r>
          </a:p>
          <a:p>
            <a:pPr marL="1657350" indent="-230188">
              <a:lnSpc>
                <a:spcPct val="100000"/>
              </a:lnSpc>
              <a:spcBef>
                <a:spcPts val="0"/>
              </a:spcBef>
              <a:buFont typeface="Wingdings" panose="05000000000000000000" pitchFamily="2" charset="2"/>
              <a:buChar char="Ø"/>
            </a:pPr>
            <a:r>
              <a:rPr lang="en-US" sz="1800" dirty="0">
                <a:latin typeface="Century Gothic" charset="0"/>
                <a:ea typeface="Century Gothic" charset="0"/>
                <a:cs typeface="Century Gothic" charset="0"/>
                <a:sym typeface="Wingdings 2" panose="05020102010507070707" pitchFamily="18" charset="2"/>
              </a:rPr>
              <a:t>Through the various interactive resources students learn, practice skills, and have assessments to email, print, or save. </a:t>
            </a:r>
          </a:p>
          <a:p>
            <a:pPr marL="1427163" indent="0">
              <a:lnSpc>
                <a:spcPct val="100000"/>
              </a:lnSpc>
              <a:spcBef>
                <a:spcPts val="0"/>
              </a:spcBef>
              <a:buFont typeface="Wingdings" panose="05000000000000000000" pitchFamily="2" charset="2"/>
              <a:buChar char="Ø"/>
            </a:pPr>
            <a:r>
              <a:rPr lang="en-US" sz="1800" dirty="0">
                <a:latin typeface="Century Gothic" charset="0"/>
                <a:ea typeface="Century Gothic" charset="0"/>
                <a:cs typeface="Century Gothic" charset="0"/>
                <a:sym typeface="Wingdings 2" panose="05020102010507070707" pitchFamily="18" charset="2"/>
              </a:rPr>
              <a:t>This information helps teachers continue to group students based on their    	needs.</a:t>
            </a:r>
          </a:p>
          <a:p>
            <a:pPr marL="0" indent="0">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rPr>
              <a:t>                                      </a:t>
            </a:r>
          </a:p>
          <a:p>
            <a:pPr marL="0" indent="0">
              <a:lnSpc>
                <a:spcPct val="100000"/>
              </a:lnSpc>
              <a:spcBef>
                <a:spcPts val="0"/>
              </a:spcBef>
              <a:buNone/>
            </a:pPr>
            <a:endParaRPr lang="en-US" sz="1800" dirty="0">
              <a:latin typeface="Century Gothic" charset="0"/>
              <a:ea typeface="Century Gothic" charset="0"/>
              <a:cs typeface="Century Gothic" charset="0"/>
              <a:sym typeface="Wingdings 2" panose="05020102010507070707" pitchFamily="18" charset="2"/>
            </a:endParaRPr>
          </a:p>
          <a:p>
            <a:pPr marL="0" indent="0" algn="ctr">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hlinkClick r:id="rId3"/>
              </a:rPr>
              <a:t>https://www.sascurriculumpathways.com</a:t>
            </a:r>
            <a:endParaRPr lang="en-US" sz="1800" dirty="0">
              <a:latin typeface="Century Gothic" charset="0"/>
              <a:ea typeface="Century Gothic" charset="0"/>
              <a:cs typeface="Century Gothic" charset="0"/>
              <a:sym typeface="Wingdings 2" panose="05020102010507070707" pitchFamily="18" charset="2"/>
            </a:endParaRPr>
          </a:p>
          <a:p>
            <a:pPr marL="0" indent="0" algn="ctr">
              <a:lnSpc>
                <a:spcPct val="100000"/>
              </a:lnSpc>
              <a:spcBef>
                <a:spcPts val="0"/>
              </a:spcBef>
              <a:buNone/>
            </a:pPr>
            <a:r>
              <a:rPr lang="en-US" sz="1800" dirty="0">
                <a:latin typeface="Century Gothic" charset="0"/>
                <a:ea typeface="Century Gothic" charset="0"/>
                <a:cs typeface="Century Gothic" charset="0"/>
                <a:sym typeface="Wingdings 2" panose="05020102010507070707" pitchFamily="18" charset="2"/>
                <a:hlinkClick r:id="rId4"/>
              </a:rPr>
              <a:t>www.mobymax.com</a:t>
            </a:r>
            <a:endParaRPr lang="en-US" sz="1800" dirty="0">
              <a:latin typeface="Century Gothic" charset="0"/>
              <a:ea typeface="Century Gothic" charset="0"/>
              <a:cs typeface="Century Gothic" charset="0"/>
              <a:sym typeface="Wingdings 2" panose="05020102010507070707" pitchFamily="18" charset="2"/>
            </a:endParaRPr>
          </a:p>
          <a:p>
            <a:pPr marL="0" indent="0" algn="ctr">
              <a:lnSpc>
                <a:spcPct val="100000"/>
              </a:lnSpc>
              <a:spcBef>
                <a:spcPts val="0"/>
              </a:spcBef>
              <a:buNone/>
            </a:pPr>
            <a:endParaRPr lang="en-US" sz="1800" dirty="0">
              <a:latin typeface="Calibri body"/>
              <a:sym typeface="Wingdings 2" panose="05020102010507070707" pitchFamily="18" charset="2"/>
            </a:endParaRPr>
          </a:p>
          <a:p>
            <a:pPr marL="0" indent="0" algn="ctr">
              <a:lnSpc>
                <a:spcPct val="100000"/>
              </a:lnSpc>
              <a:spcBef>
                <a:spcPts val="0"/>
              </a:spcBef>
              <a:buNone/>
            </a:pPr>
            <a:endParaRPr lang="en-US" sz="1800" dirty="0">
              <a:latin typeface="Calibri body"/>
            </a:endParaRPr>
          </a:p>
          <a:p>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93" y="243517"/>
            <a:ext cx="988037" cy="9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194" name="Picture 2" descr="Mobile Phone, Mobile, Phone, Technolog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6693" y="4555228"/>
            <a:ext cx="2011507" cy="13410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0972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739" y="1500401"/>
            <a:ext cx="9837986" cy="4676563"/>
          </a:xfrm>
        </p:spPr>
        <p:txBody>
          <a:bodyPr>
            <a:normAutofit/>
          </a:bodyPr>
          <a:lstStyle/>
          <a:p>
            <a:pPr marL="0" indent="0">
              <a:buNone/>
            </a:pPr>
            <a:r>
              <a:rPr lang="en-US" sz="2200" dirty="0">
                <a:latin typeface="Century Gothic" charset="0"/>
                <a:ea typeface="Century Gothic" charset="0"/>
                <a:cs typeface="Century Gothic" charset="0"/>
              </a:rPr>
              <a:t>Providing continual assessment helps you see what information has been learned and where further instruction is needed.  Assessments help you plan grouping and activities based on your students’ levels.</a:t>
            </a:r>
          </a:p>
          <a:p>
            <a:pPr marL="0" indent="0">
              <a:buNone/>
            </a:pPr>
            <a:endParaRPr lang="en-US" sz="2200" dirty="0">
              <a:latin typeface="Century Gothic" charset="0"/>
              <a:ea typeface="Century Gothic" charset="0"/>
              <a:cs typeface="Century Gothic" charset="0"/>
            </a:endParaRPr>
          </a:p>
          <a:p>
            <a:pPr marL="0" indent="0">
              <a:buNone/>
            </a:pPr>
            <a:r>
              <a:rPr lang="en-US" sz="2200" dirty="0">
                <a:latin typeface="Century Gothic" charset="0"/>
                <a:ea typeface="Century Gothic" charset="0"/>
                <a:cs typeface="Century Gothic" charset="0"/>
              </a:rPr>
              <a:t>Here are some suggestions:</a:t>
            </a:r>
          </a:p>
          <a:p>
            <a:r>
              <a:rPr lang="en-US" sz="2200" dirty="0">
                <a:latin typeface="Century Gothic" charset="0"/>
                <a:ea typeface="Century Gothic" charset="0"/>
                <a:cs typeface="Century Gothic" charset="0"/>
              </a:rPr>
              <a:t>Review assessment results regularly to gauge student progress</a:t>
            </a:r>
          </a:p>
          <a:p>
            <a:r>
              <a:rPr lang="en-US" sz="2200" dirty="0">
                <a:latin typeface="Century Gothic" charset="0"/>
                <a:ea typeface="Century Gothic" charset="0"/>
                <a:cs typeface="Century Gothic" charset="0"/>
              </a:rPr>
              <a:t>Change instruction as needed based on assessment results</a:t>
            </a:r>
          </a:p>
          <a:p>
            <a:r>
              <a:rPr lang="en-US" sz="2200" dirty="0">
                <a:latin typeface="Century Gothic" charset="0"/>
                <a:ea typeface="Century Gothic" charset="0"/>
                <a:cs typeface="Century Gothic" charset="0"/>
              </a:rPr>
              <a:t>Use creative ways to help students prepare for assessments</a:t>
            </a:r>
          </a:p>
          <a:p>
            <a:pPr lvl="1"/>
            <a:r>
              <a:rPr lang="en-US" sz="2200" dirty="0">
                <a:latin typeface="Century Gothic" charset="0"/>
                <a:ea typeface="Century Gothic" charset="0"/>
                <a:cs typeface="Century Gothic" charset="0"/>
              </a:rPr>
              <a:t>Create charts or posters that can be left on display</a:t>
            </a:r>
          </a:p>
          <a:p>
            <a:pPr lvl="1"/>
            <a:r>
              <a:rPr lang="en-US" sz="2200" dirty="0">
                <a:latin typeface="Century Gothic" charset="0"/>
                <a:ea typeface="Century Gothic" charset="0"/>
                <a:cs typeface="Century Gothic" charset="0"/>
              </a:rPr>
              <a:t>Develop or have students create study guides</a:t>
            </a:r>
          </a:p>
          <a:p>
            <a:pPr lvl="1"/>
            <a:r>
              <a:rPr lang="en-US" sz="2200" dirty="0">
                <a:latin typeface="Century Gothic" charset="0"/>
                <a:ea typeface="Century Gothic" charset="0"/>
                <a:cs typeface="Century Gothic" charset="0"/>
              </a:rPr>
              <a:t>Leave instructional materials with students (flashcards, games, etc.) </a:t>
            </a:r>
          </a:p>
          <a:p>
            <a:pPr lvl="1"/>
            <a:endParaRPr lang="en-US" dirty="0"/>
          </a:p>
          <a:p>
            <a:pPr lvl="1"/>
            <a:endParaRPr lang="en-US" dirty="0"/>
          </a:p>
          <a:p>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738" y="316128"/>
            <a:ext cx="867772" cy="79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535662" y="360658"/>
            <a:ext cx="10573062" cy="84713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latin typeface="Century Gothic" charset="0"/>
                <a:ea typeface="Century Gothic" charset="0"/>
                <a:cs typeface="Century Gothic" charset="0"/>
              </a:rPr>
              <a:t>      </a:t>
            </a:r>
            <a:br>
              <a:rPr lang="en-US" dirty="0">
                <a:latin typeface="Century Gothic" charset="0"/>
                <a:ea typeface="Century Gothic" charset="0"/>
                <a:cs typeface="Century Gothic" charset="0"/>
              </a:rPr>
            </a:br>
            <a:r>
              <a:rPr lang="en-US" sz="2200" dirty="0">
                <a:latin typeface="Century Gothic" charset="0"/>
                <a:ea typeface="Century Gothic" charset="0"/>
                <a:cs typeface="Century Gothic" charset="0"/>
              </a:rPr>
              <a:t>	</a:t>
            </a:r>
            <a:r>
              <a:rPr lang="en-US" sz="4000" dirty="0">
                <a:latin typeface="Century Gothic" charset="0"/>
                <a:ea typeface="Century Gothic" charset="0"/>
                <a:cs typeface="Century Gothic" charset="0"/>
              </a:rPr>
              <a:t>After the Lesson: Assessment              </a:t>
            </a:r>
            <a:endParaRPr lang="en-US" sz="4000" u="sng" dirty="0">
              <a:latin typeface="Century Gothic" charset="0"/>
              <a:ea typeface="Century Gothic" charset="0"/>
              <a:cs typeface="Century Gothic" charset="0"/>
            </a:endParaRPr>
          </a:p>
        </p:txBody>
      </p:sp>
      <p:sp>
        <p:nvSpPr>
          <p:cNvPr id="7" name="TextBox 6"/>
          <p:cNvSpPr txBox="1"/>
          <p:nvPr/>
        </p:nvSpPr>
        <p:spPr>
          <a:xfrm>
            <a:off x="1781694" y="6145876"/>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p:cNvCxnSpPr/>
          <p:nvPr/>
        </p:nvCxnSpPr>
        <p:spPr>
          <a:xfrm>
            <a:off x="1296193" y="1276209"/>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4082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739" y="1618734"/>
            <a:ext cx="10083061" cy="4558229"/>
          </a:xfrm>
        </p:spPr>
        <p:txBody>
          <a:bodyPr>
            <a:normAutofit/>
          </a:bodyPr>
          <a:lstStyle/>
          <a:p>
            <a:pPr marL="0" indent="0">
              <a:buNone/>
            </a:pPr>
            <a:r>
              <a:rPr lang="en-US" sz="2400" dirty="0">
                <a:latin typeface="Century Gothic" charset="0"/>
                <a:ea typeface="Century Gothic" charset="0"/>
                <a:cs typeface="Century Gothic" charset="0"/>
              </a:rPr>
              <a:t>There are two types of assessment: formal and informal </a:t>
            </a:r>
          </a:p>
          <a:p>
            <a:pPr marL="0" indent="0">
              <a:buNone/>
            </a:pPr>
            <a:endParaRPr lang="en-US" sz="2400" dirty="0">
              <a:latin typeface="Century Gothic" charset="0"/>
              <a:ea typeface="Century Gothic" charset="0"/>
              <a:cs typeface="Century Gothic" charset="0"/>
            </a:endParaRPr>
          </a:p>
          <a:p>
            <a:pPr marL="0" indent="0">
              <a:buNone/>
            </a:pPr>
            <a:r>
              <a:rPr lang="en-US" sz="2400" dirty="0">
                <a:latin typeface="Century Gothic" charset="0"/>
                <a:ea typeface="Century Gothic" charset="0"/>
                <a:cs typeface="Century Gothic" charset="0"/>
              </a:rPr>
              <a:t>Formal assessments are given to students individually that systematically measure learning and can be scored. </a:t>
            </a:r>
          </a:p>
          <a:p>
            <a:pPr marL="0" indent="0">
              <a:buNone/>
            </a:pPr>
            <a:endParaRPr lang="en-US" sz="2400" dirty="0">
              <a:latin typeface="Century Gothic" charset="0"/>
              <a:ea typeface="Century Gothic" charset="0"/>
              <a:cs typeface="Century Gothic" charset="0"/>
            </a:endParaRPr>
          </a:p>
          <a:p>
            <a:pPr marL="0" indent="0">
              <a:buNone/>
            </a:pPr>
            <a:r>
              <a:rPr lang="en-US" sz="2400" dirty="0">
                <a:latin typeface="Century Gothic" charset="0"/>
                <a:ea typeface="Century Gothic" charset="0"/>
                <a:cs typeface="Century Gothic" charset="0"/>
              </a:rPr>
              <a:t>Examples of formal assessments:</a:t>
            </a:r>
          </a:p>
          <a:p>
            <a:r>
              <a:rPr lang="en-US" sz="2400" dirty="0">
                <a:latin typeface="Century Gothic" charset="0"/>
                <a:ea typeface="Century Gothic" charset="0"/>
                <a:cs typeface="Century Gothic" charset="0"/>
              </a:rPr>
              <a:t>Tests and quizzes </a:t>
            </a:r>
          </a:p>
          <a:p>
            <a:r>
              <a:rPr lang="en-US" sz="2400" dirty="0">
                <a:latin typeface="Century Gothic" charset="0"/>
                <a:ea typeface="Century Gothic" charset="0"/>
                <a:cs typeface="Century Gothic" charset="0"/>
              </a:rPr>
              <a:t>May be written, oral, multiple choice, etc. </a:t>
            </a:r>
          </a:p>
          <a:p>
            <a:r>
              <a:rPr lang="en-US" sz="2400" dirty="0">
                <a:latin typeface="Century Gothic" charset="0"/>
                <a:ea typeface="Century Gothic" charset="0"/>
                <a:cs typeface="Century Gothic" charset="0"/>
              </a:rPr>
              <a:t>Formal assessments available on the GOSOSY website are linked below</a:t>
            </a:r>
          </a:p>
          <a:p>
            <a:pPr marL="0" indent="0">
              <a:buNone/>
            </a:pPr>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739" y="151455"/>
            <a:ext cx="867772" cy="79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38693" y="336055"/>
            <a:ext cx="10444577" cy="874156"/>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latin typeface="Century Gothic" charset="0"/>
                <a:ea typeface="Century Gothic" charset="0"/>
                <a:cs typeface="Century Gothic" charset="0"/>
              </a:rPr>
              <a:t>      </a:t>
            </a:r>
            <a:br>
              <a:rPr lang="en-US" dirty="0">
                <a:latin typeface="Century Gothic" charset="0"/>
                <a:ea typeface="Century Gothic" charset="0"/>
                <a:cs typeface="Century Gothic" charset="0"/>
              </a:rPr>
            </a:br>
            <a:r>
              <a:rPr lang="en-US" sz="2200" dirty="0">
                <a:latin typeface="Century Gothic" charset="0"/>
                <a:ea typeface="Century Gothic" charset="0"/>
                <a:cs typeface="Century Gothic" charset="0"/>
              </a:rPr>
              <a:t>	</a:t>
            </a:r>
            <a:r>
              <a:rPr lang="en-US" sz="6000" dirty="0">
                <a:latin typeface="Century Gothic" charset="0"/>
                <a:ea typeface="Century Gothic" charset="0"/>
                <a:cs typeface="Century Gothic" charset="0"/>
              </a:rPr>
              <a:t>After the lesson: Assessment </a:t>
            </a:r>
            <a:br>
              <a:rPr lang="en-US" sz="6000" u="sng" dirty="0">
                <a:latin typeface="Century Gothic" charset="0"/>
                <a:ea typeface="Century Gothic" charset="0"/>
                <a:cs typeface="Century Gothic" charset="0"/>
              </a:rPr>
            </a:br>
            <a:r>
              <a:rPr lang="en-US" sz="2200" dirty="0">
                <a:latin typeface="Century Gothic" charset="0"/>
                <a:ea typeface="Century Gothic" charset="0"/>
                <a:cs typeface="Century Gothic" charset="0"/>
              </a:rPr>
              <a:t>              </a:t>
            </a:r>
            <a:endParaRPr lang="en-US" sz="2200" u="sng" dirty="0">
              <a:latin typeface="Century Gothic" charset="0"/>
              <a:ea typeface="Century Gothic" charset="0"/>
              <a:cs typeface="Century Gothic" charset="0"/>
            </a:endParaRPr>
          </a:p>
        </p:txBody>
      </p:sp>
      <p:sp>
        <p:nvSpPr>
          <p:cNvPr id="7" name="TextBox 6"/>
          <p:cNvSpPr txBox="1"/>
          <p:nvPr/>
        </p:nvSpPr>
        <p:spPr>
          <a:xfrm>
            <a:off x="1781694" y="6145876"/>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p:cNvCxnSpPr/>
          <p:nvPr/>
        </p:nvCxnSpPr>
        <p:spPr>
          <a:xfrm>
            <a:off x="1270739" y="1104344"/>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83923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738" y="1242955"/>
            <a:ext cx="10083061" cy="4902921"/>
          </a:xfrm>
        </p:spPr>
        <p:txBody>
          <a:bodyPr>
            <a:normAutofit fontScale="92500" lnSpcReduction="10000"/>
          </a:bodyPr>
          <a:lstStyle/>
          <a:p>
            <a:pPr marL="0" indent="0">
              <a:buNone/>
            </a:pPr>
            <a:r>
              <a:rPr lang="en-US" sz="2400" dirty="0">
                <a:latin typeface="Century Gothic" charset="0"/>
                <a:ea typeface="Century Gothic" charset="0"/>
                <a:cs typeface="Century Gothic" charset="0"/>
              </a:rPr>
              <a:t>Informal assessments enable an instructor to evaluate students’ performance. They can be interactive, engaging, and hands-on.</a:t>
            </a:r>
          </a:p>
          <a:p>
            <a:pPr marL="0" indent="0">
              <a:buNone/>
            </a:pPr>
            <a:endParaRPr lang="en-US" sz="2400" dirty="0">
              <a:latin typeface="Century Gothic" charset="0"/>
              <a:ea typeface="Century Gothic" charset="0"/>
              <a:cs typeface="Century Gothic" charset="0"/>
            </a:endParaRPr>
          </a:p>
          <a:p>
            <a:pPr marL="0" indent="0">
              <a:buNone/>
            </a:pPr>
            <a:r>
              <a:rPr lang="en-US" sz="2400" dirty="0">
                <a:latin typeface="Century Gothic" charset="0"/>
                <a:ea typeface="Century Gothic" charset="0"/>
                <a:cs typeface="Century Gothic" charset="0"/>
              </a:rPr>
              <a:t>Examples of informal assessments:</a:t>
            </a:r>
          </a:p>
          <a:p>
            <a:r>
              <a:rPr lang="en-US" sz="2400" dirty="0">
                <a:latin typeface="Century Gothic" charset="0"/>
                <a:ea typeface="Century Gothic" charset="0"/>
                <a:cs typeface="Century Gothic" charset="0"/>
              </a:rPr>
              <a:t>Thumbs up / thumbs down hand response to questions</a:t>
            </a:r>
          </a:p>
          <a:p>
            <a:r>
              <a:rPr lang="en-US" sz="2400" dirty="0">
                <a:latin typeface="Century Gothic" charset="0"/>
                <a:ea typeface="Century Gothic" charset="0"/>
                <a:cs typeface="Century Gothic" charset="0"/>
              </a:rPr>
              <a:t>Quick write (students write the answer on a whiteboard, note card etc.)</a:t>
            </a:r>
          </a:p>
          <a:p>
            <a:r>
              <a:rPr lang="en-US" sz="2400" dirty="0">
                <a:latin typeface="Century Gothic" charset="0"/>
                <a:ea typeface="Century Gothic" charset="0"/>
                <a:cs typeface="Century Gothic" charset="0"/>
              </a:rPr>
              <a:t>Holding up a yes / no card</a:t>
            </a:r>
          </a:p>
          <a:p>
            <a:r>
              <a:rPr lang="en-US" sz="2400" dirty="0">
                <a:latin typeface="Century Gothic" charset="0"/>
                <a:ea typeface="Century Gothic" charset="0"/>
                <a:cs typeface="Century Gothic" charset="0"/>
              </a:rPr>
              <a:t>Turn and share with a partner</a:t>
            </a:r>
          </a:p>
          <a:p>
            <a:r>
              <a:rPr lang="en-US" sz="2400" dirty="0">
                <a:latin typeface="Century Gothic" charset="0"/>
                <a:ea typeface="Century Gothic" charset="0"/>
                <a:cs typeface="Century Gothic" charset="0"/>
              </a:rPr>
              <a:t>Role play activities</a:t>
            </a:r>
          </a:p>
          <a:p>
            <a:r>
              <a:rPr lang="en-US" sz="2400" dirty="0">
                <a:latin typeface="Century Gothic" charset="0"/>
                <a:ea typeface="Century Gothic" charset="0"/>
                <a:cs typeface="Century Gothic" charset="0"/>
              </a:rPr>
              <a:t>Oral questions to which the student responds</a:t>
            </a:r>
          </a:p>
          <a:p>
            <a:pPr marL="0" indent="0">
              <a:buNone/>
            </a:pPr>
            <a:endParaRPr lang="en-US" sz="2400" dirty="0">
              <a:latin typeface="Century Gothic" charset="0"/>
              <a:ea typeface="Century Gothic" charset="0"/>
              <a:cs typeface="Century Gothic" charset="0"/>
            </a:endParaRPr>
          </a:p>
          <a:p>
            <a:pPr marL="0" indent="0">
              <a:buNone/>
            </a:pPr>
            <a:r>
              <a:rPr lang="en-US" sz="2400" dirty="0">
                <a:latin typeface="Century Gothic" charset="0"/>
                <a:ea typeface="Century Gothic" charset="0"/>
                <a:cs typeface="Century Gothic" charset="0"/>
              </a:rPr>
              <a:t>Be creative and have fun with your informal assessments!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739" y="198932"/>
            <a:ext cx="867772" cy="79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81694" y="6145876"/>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8" name="Title 1"/>
          <p:cNvSpPr txBox="1">
            <a:spLocks/>
          </p:cNvSpPr>
          <p:nvPr/>
        </p:nvSpPr>
        <p:spPr>
          <a:xfrm>
            <a:off x="638693" y="273367"/>
            <a:ext cx="10444577" cy="8741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latin typeface="Century Gothic" charset="0"/>
                <a:ea typeface="Century Gothic" charset="0"/>
                <a:cs typeface="Century Gothic" charset="0"/>
              </a:rPr>
              <a:t>      </a:t>
            </a:r>
            <a:br>
              <a:rPr lang="en-US" sz="2800" dirty="0">
                <a:latin typeface="Century Gothic" charset="0"/>
                <a:ea typeface="Century Gothic" charset="0"/>
                <a:cs typeface="Century Gothic" charset="0"/>
              </a:rPr>
            </a:br>
            <a:r>
              <a:rPr lang="en-US" sz="2800" dirty="0">
                <a:latin typeface="Century Gothic" charset="0"/>
                <a:ea typeface="Century Gothic" charset="0"/>
                <a:cs typeface="Century Gothic" charset="0"/>
              </a:rPr>
              <a:t>	After the lesson: Assessment </a:t>
            </a:r>
            <a:br>
              <a:rPr lang="en-US" sz="2800" u="sng" dirty="0">
                <a:latin typeface="Century Gothic" charset="0"/>
                <a:ea typeface="Century Gothic" charset="0"/>
                <a:cs typeface="Century Gothic" charset="0"/>
              </a:rPr>
            </a:br>
            <a:r>
              <a:rPr lang="en-US" sz="2800" dirty="0">
                <a:latin typeface="Century Gothic" charset="0"/>
                <a:ea typeface="Century Gothic" charset="0"/>
                <a:cs typeface="Century Gothic" charset="0"/>
              </a:rPr>
              <a:t>              </a:t>
            </a:r>
            <a:endParaRPr lang="en-US" sz="2800" u="sng" dirty="0">
              <a:latin typeface="Century Gothic" charset="0"/>
              <a:ea typeface="Century Gothic" charset="0"/>
              <a:cs typeface="Century Gothic" charset="0"/>
            </a:endParaRPr>
          </a:p>
        </p:txBody>
      </p:sp>
      <p:pic>
        <p:nvPicPr>
          <p:cNvPr id="2" name="Picture 1"/>
          <p:cNvPicPr>
            <a:picLocks noChangeAspect="1"/>
          </p:cNvPicPr>
          <p:nvPr/>
        </p:nvPicPr>
        <p:blipFill>
          <a:blip r:embed="rId4"/>
          <a:stretch>
            <a:fillRect/>
          </a:stretch>
        </p:blipFill>
        <p:spPr>
          <a:xfrm>
            <a:off x="8162132" y="3760615"/>
            <a:ext cx="2545123" cy="1267281"/>
          </a:xfrm>
          <a:prstGeom prst="rect">
            <a:avLst/>
          </a:prstGeom>
        </p:spPr>
      </p:pic>
      <p:cxnSp>
        <p:nvCxnSpPr>
          <p:cNvPr id="9" name="Straight Connector 8"/>
          <p:cNvCxnSpPr/>
          <p:nvPr/>
        </p:nvCxnSpPr>
        <p:spPr>
          <a:xfrm>
            <a:off x="1270739" y="1089787"/>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98312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320" y="266228"/>
            <a:ext cx="9885404" cy="1198381"/>
          </a:xfrm>
        </p:spPr>
        <p:txBody>
          <a:bodyPr>
            <a:normAutofit/>
          </a:bodyPr>
          <a:lstStyle/>
          <a:p>
            <a:pPr algn="r"/>
            <a:r>
              <a:rPr lang="en-US" sz="4000" dirty="0">
                <a:latin typeface="Century Gothic" charset="0"/>
                <a:ea typeface="Century Gothic" charset="0"/>
                <a:cs typeface="Century Gothic" charset="0"/>
              </a:rPr>
              <a:t>Experts in differentiated instruction recommend:</a:t>
            </a:r>
          </a:p>
        </p:txBody>
      </p:sp>
      <p:sp>
        <p:nvSpPr>
          <p:cNvPr id="3" name="Content Placeholder 2"/>
          <p:cNvSpPr>
            <a:spLocks noGrp="1"/>
          </p:cNvSpPr>
          <p:nvPr>
            <p:ph idx="1"/>
          </p:nvPr>
        </p:nvSpPr>
        <p:spPr>
          <a:xfrm>
            <a:off x="1223320" y="1724430"/>
            <a:ext cx="10130480" cy="3840479"/>
          </a:xfrm>
        </p:spPr>
        <p:txBody>
          <a:bodyPr>
            <a:normAutofit lnSpcReduction="10000"/>
          </a:bodyPr>
          <a:lstStyle/>
          <a:p>
            <a:pPr marL="0" indent="0">
              <a:buNone/>
            </a:pPr>
            <a:r>
              <a:rPr lang="en-US" sz="2600" dirty="0">
                <a:latin typeface="Century Gothic" charset="0"/>
                <a:ea typeface="Century Gothic" charset="0"/>
                <a:cs typeface="Century Gothic" charset="0"/>
              </a:rPr>
              <a:t>The teacher’s role in the differentiated classroom is to continually ask him/herself:</a:t>
            </a:r>
          </a:p>
          <a:p>
            <a:pPr marL="171450" indent="-171450">
              <a:buNone/>
            </a:pPr>
            <a:endParaRPr lang="en-US" sz="2600" dirty="0">
              <a:latin typeface="Century Gothic" charset="0"/>
              <a:ea typeface="Century Gothic" charset="0"/>
              <a:cs typeface="Century Gothic" charset="0"/>
            </a:endParaRPr>
          </a:p>
          <a:p>
            <a:pPr marL="171450" indent="-171450">
              <a:buNone/>
            </a:pPr>
            <a:r>
              <a:rPr lang="en-US" sz="2600" dirty="0">
                <a:latin typeface="Century Gothic" charset="0"/>
                <a:ea typeface="Century Gothic" charset="0"/>
                <a:cs typeface="Century Gothic" charset="0"/>
              </a:rPr>
              <a:t>“What does this student need at this moment in order to be      able to learn and progress with this content?”</a:t>
            </a:r>
          </a:p>
          <a:p>
            <a:pPr marL="0" indent="0">
              <a:buNone/>
            </a:pPr>
            <a:endParaRPr lang="en-US" sz="2600" dirty="0">
              <a:latin typeface="Century Gothic" charset="0"/>
              <a:ea typeface="Century Gothic" charset="0"/>
              <a:cs typeface="Century Gothic" charset="0"/>
            </a:endParaRPr>
          </a:p>
          <a:p>
            <a:pPr marL="0" indent="0">
              <a:buNone/>
            </a:pPr>
            <a:r>
              <a:rPr lang="en-US" sz="2600" dirty="0">
                <a:latin typeface="Century Gothic" charset="0"/>
                <a:ea typeface="Century Gothic" charset="0"/>
                <a:cs typeface="Century Gothic" charset="0"/>
              </a:rPr>
              <a:t>“What do I need to do to make that happen?”</a:t>
            </a:r>
          </a:p>
          <a:p>
            <a:pPr marL="0" indent="0">
              <a:buNone/>
            </a:pPr>
            <a:endParaRPr lang="en-US" sz="2600" dirty="0">
              <a:latin typeface="Century Gothic" charset="0"/>
              <a:ea typeface="Century Gothic" charset="0"/>
              <a:cs typeface="Century Gothic" charset="0"/>
            </a:endParaRPr>
          </a:p>
          <a:p>
            <a:pPr marL="0" indent="0">
              <a:buNone/>
            </a:pPr>
            <a:r>
              <a:rPr lang="en-US" sz="2400" dirty="0">
                <a:latin typeface="Century Gothic" charset="0"/>
                <a:ea typeface="Century Gothic" charset="0"/>
                <a:cs typeface="Century Gothic" charset="0"/>
              </a:rPr>
              <a:t>Tomlinson and </a:t>
            </a:r>
            <a:r>
              <a:rPr lang="en-US" sz="2400" dirty="0" err="1">
                <a:latin typeface="Century Gothic" charset="0"/>
                <a:ea typeface="Century Gothic" charset="0"/>
                <a:cs typeface="Century Gothic" charset="0"/>
              </a:rPr>
              <a:t>Imbeau</a:t>
            </a:r>
            <a:r>
              <a:rPr lang="en-US" sz="2400" dirty="0">
                <a:latin typeface="Century Gothic" charset="0"/>
                <a:ea typeface="Century Gothic" charset="0"/>
                <a:cs typeface="Century Gothic" charset="0"/>
              </a:rPr>
              <a:t> (2010)</a:t>
            </a:r>
          </a:p>
          <a:p>
            <a:endParaRPr lang="en-US" dirty="0"/>
          </a:p>
          <a:p>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320" y="224398"/>
            <a:ext cx="1018510" cy="93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9222" name="Picture 6" descr="Learn, Training, Education, Woman, 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454" y="3852005"/>
            <a:ext cx="2790825" cy="19727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96193" y="1424113"/>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20119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362" y="378999"/>
            <a:ext cx="10164065" cy="924569"/>
          </a:xfrm>
        </p:spPr>
        <p:txBody>
          <a:bodyPr>
            <a:normAutofit fontScale="90000"/>
          </a:bodyPr>
          <a:lstStyle/>
          <a:p>
            <a:pPr algn="r"/>
            <a:r>
              <a:rPr lang="en-US" dirty="0">
                <a:latin typeface="Century Gothic" charset="0"/>
                <a:ea typeface="Century Gothic" charset="0"/>
                <a:cs typeface="Century Gothic" charset="0"/>
              </a:rPr>
              <a:t>      </a:t>
            </a:r>
            <a:r>
              <a:rPr lang="en-US" sz="4000" dirty="0">
                <a:latin typeface="Century Gothic" charset="0"/>
                <a:ea typeface="Century Gothic" charset="0"/>
                <a:cs typeface="Century Gothic" charset="0"/>
              </a:rPr>
              <a:t>Helpful Differentiated Instruction Websites</a:t>
            </a:r>
          </a:p>
        </p:txBody>
      </p:sp>
      <p:sp>
        <p:nvSpPr>
          <p:cNvPr id="3" name="Content Placeholder 2"/>
          <p:cNvSpPr>
            <a:spLocks noGrp="1"/>
          </p:cNvSpPr>
          <p:nvPr>
            <p:ph idx="1"/>
          </p:nvPr>
        </p:nvSpPr>
        <p:spPr>
          <a:xfrm>
            <a:off x="1243226" y="1730251"/>
            <a:ext cx="10020422" cy="3475425"/>
          </a:xfrm>
        </p:spPr>
        <p:txBody>
          <a:bodyPr>
            <a:normAutofit fontScale="92500" lnSpcReduction="10000"/>
          </a:bodyPr>
          <a:lstStyle/>
          <a:p>
            <a:pPr marL="0" indent="0">
              <a:buNone/>
            </a:pPr>
            <a:endParaRPr lang="en-US" dirty="0"/>
          </a:p>
          <a:p>
            <a:r>
              <a:rPr lang="en-US" dirty="0">
                <a:hlinkClick r:id="rId3"/>
              </a:rPr>
              <a:t>http://education.ky.gov/educational/diff/documents/strategiesthatdifferentiateinstruction4.12.pdf</a:t>
            </a:r>
            <a:endParaRPr lang="en-US" dirty="0"/>
          </a:p>
          <a:p>
            <a:pPr marL="0" indent="0">
              <a:buNone/>
            </a:pPr>
            <a:endParaRPr lang="en-US" dirty="0"/>
          </a:p>
          <a:p>
            <a:r>
              <a:rPr lang="en-US" dirty="0">
                <a:hlinkClick r:id="rId4"/>
              </a:rPr>
              <a:t>https://www.cultofpedagogy.com/starter-kit-differentiated-instruction/</a:t>
            </a:r>
            <a:endParaRPr lang="en-US" dirty="0"/>
          </a:p>
          <a:p>
            <a:pPr marL="0" indent="0">
              <a:buNone/>
            </a:pPr>
            <a:endParaRPr lang="en-US" dirty="0"/>
          </a:p>
          <a:p>
            <a:r>
              <a:rPr lang="en-US" dirty="0">
                <a:hlinkClick r:id="rId5"/>
              </a:rPr>
              <a:t>https://www.edutopia.org/stw-differentiated-instruction-replication-tips</a:t>
            </a: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226" y="292774"/>
            <a:ext cx="1018510" cy="93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6" name="Straight Connector 5"/>
          <p:cNvCxnSpPr/>
          <p:nvPr/>
        </p:nvCxnSpPr>
        <p:spPr>
          <a:xfrm>
            <a:off x="1337896" y="1473161"/>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0397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D056-F2EB-3D4A-B585-D52DE38CA582}"/>
              </a:ext>
            </a:extLst>
          </p:cNvPr>
          <p:cNvSpPr>
            <a:spLocks noGrp="1"/>
          </p:cNvSpPr>
          <p:nvPr>
            <p:ph type="title"/>
          </p:nvPr>
        </p:nvSpPr>
        <p:spPr/>
        <p:txBody>
          <a:bodyPr/>
          <a:lstStyle/>
          <a:p>
            <a:pPr algn="r"/>
            <a:r>
              <a:rPr lang="en-US" dirty="0"/>
              <a:t>GOSOSY Updates</a:t>
            </a:r>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p:txBody>
          <a:bodyPr/>
          <a:lstStyle/>
          <a:p>
            <a:pPr marL="0" indent="0">
              <a:buNone/>
              <a:defRPr/>
            </a:pPr>
            <a:r>
              <a:rPr lang="en-US" sz="2600" dirty="0"/>
              <a:t>	</a:t>
            </a:r>
          </a:p>
          <a:p>
            <a:pPr>
              <a:defRPr/>
            </a:pPr>
            <a:r>
              <a:rPr lang="en-US" sz="2600" dirty="0"/>
              <a:t>SST Meeting on March 4</a:t>
            </a:r>
          </a:p>
          <a:p>
            <a:pPr>
              <a:defRPr/>
            </a:pPr>
            <a:r>
              <a:rPr lang="en-US" sz="2600" dirty="0"/>
              <a:t>Latest newsletter</a:t>
            </a:r>
          </a:p>
          <a:p>
            <a:pPr>
              <a:defRPr/>
            </a:pPr>
            <a:r>
              <a:rPr lang="en-US" sz="2600" dirty="0"/>
              <a:t>Planning for the future</a:t>
            </a:r>
          </a:p>
          <a:p>
            <a:pPr>
              <a:defRPr/>
            </a:pPr>
            <a:r>
              <a:rPr lang="en-US" sz="2600" dirty="0"/>
              <a:t>Google analytics</a:t>
            </a:r>
          </a:p>
          <a:p>
            <a:pPr marL="0" indent="0">
              <a:buNone/>
              <a:defRPr/>
            </a:pPr>
            <a:endParaRPr lang="en-US" sz="2600" dirty="0"/>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632F61D-0EE5-8E49-B83D-AF6404596769}"/>
              </a:ext>
            </a:extLst>
          </p:cNvPr>
          <p:cNvCxnSpPr/>
          <p:nvPr/>
        </p:nvCxnSpPr>
        <p:spPr>
          <a:xfrm>
            <a:off x="1981200" y="1447800"/>
            <a:ext cx="8305800"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02862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8"/>
          <p:cNvSpPr>
            <a:spLocks noGrp="1"/>
          </p:cNvSpPr>
          <p:nvPr>
            <p:ph type="title"/>
          </p:nvPr>
        </p:nvSpPr>
        <p:spPr>
          <a:xfrm>
            <a:off x="838200" y="365125"/>
            <a:ext cx="10270524" cy="1325563"/>
          </a:xfrm>
        </p:spPr>
        <p:txBody>
          <a:bodyPr/>
          <a:lstStyle/>
          <a:p>
            <a:pPr algn="r" eaLnBrk="1" hangingPunct="1"/>
            <a:r>
              <a:rPr lang="en-US" altLang="en-US" dirty="0"/>
              <a:t>			Participant Feedback</a:t>
            </a:r>
          </a:p>
        </p:txBody>
      </p:sp>
      <p:sp>
        <p:nvSpPr>
          <p:cNvPr id="58371" name="Content Placeholder 10"/>
          <p:cNvSpPr>
            <a:spLocks noGrp="1"/>
          </p:cNvSpPr>
          <p:nvPr>
            <p:ph idx="1"/>
          </p:nvPr>
        </p:nvSpPr>
        <p:spPr>
          <a:xfrm>
            <a:off x="1905000" y="1811167"/>
            <a:ext cx="8610600" cy="4314997"/>
          </a:xfrm>
          <a:solidFill>
            <a:schemeClr val="bg1"/>
          </a:solidFill>
        </p:spPr>
        <p:txBody>
          <a:bodyPr/>
          <a:lstStyle/>
          <a:p>
            <a:pPr eaLnBrk="1" hangingPunct="1">
              <a:defRPr/>
            </a:pPr>
            <a:r>
              <a:rPr lang="en-US" altLang="en-US" sz="2400" dirty="0">
                <a:latin typeface="Century Gothic" charset="0"/>
                <a:ea typeface="Century Gothic" charset="0"/>
                <a:cs typeface="Century Gothic" charset="0"/>
              </a:rPr>
              <a:t>Fill out the GOSOSY online evaluation below:</a:t>
            </a:r>
          </a:p>
          <a:p>
            <a:pPr marL="0" lvl="1" indent="0" algn="ctr">
              <a:buNone/>
              <a:defRPr/>
            </a:pPr>
            <a:r>
              <a:rPr lang="en-US" altLang="en-US" dirty="0">
                <a:latin typeface="Century Gothic" charset="0"/>
                <a:ea typeface="Century Gothic" charset="0"/>
                <a:cs typeface="Century Gothic" charset="0"/>
                <a:hlinkClick r:id="rId3"/>
              </a:rPr>
              <a:t>https://www.surveymonkey.com/r/PGY5NK5</a:t>
            </a:r>
            <a:endParaRPr lang="en-US" altLang="en-US" dirty="0">
              <a:latin typeface="Century Gothic" charset="0"/>
              <a:ea typeface="Century Gothic" charset="0"/>
              <a:cs typeface="Century Gothic" charset="0"/>
            </a:endParaRPr>
          </a:p>
          <a:p>
            <a:pPr marL="0" lvl="1" indent="0">
              <a:buNone/>
              <a:defRPr/>
            </a:pPr>
            <a:endParaRPr lang="en-US" altLang="en-US" dirty="0">
              <a:latin typeface="Century Gothic" charset="0"/>
              <a:ea typeface="Century Gothic" charset="0"/>
              <a:cs typeface="Century Gothic" charset="0"/>
            </a:endParaRPr>
          </a:p>
          <a:p>
            <a:pPr marL="0" lvl="1" indent="0">
              <a:buNone/>
              <a:defRPr/>
            </a:pPr>
            <a:r>
              <a:rPr lang="en-US" altLang="en-US" dirty="0">
                <a:latin typeface="Century Gothic" charset="0"/>
                <a:ea typeface="Century Gothic" charset="0"/>
                <a:cs typeface="Century Gothic" charset="0"/>
              </a:rPr>
              <a:t>Facilitator follow-up questions for group training:</a:t>
            </a:r>
          </a:p>
          <a:p>
            <a:pPr lvl="1" eaLnBrk="1" hangingPunct="1">
              <a:defRPr/>
            </a:pPr>
            <a:r>
              <a:rPr lang="en-US" altLang="en-US" dirty="0">
                <a:latin typeface="Century Gothic" charset="0"/>
                <a:ea typeface="Century Gothic" charset="0"/>
                <a:cs typeface="Century Gothic" charset="0"/>
              </a:rPr>
              <a:t>What did you learn?</a:t>
            </a:r>
          </a:p>
          <a:p>
            <a:pPr lvl="1" eaLnBrk="1" hangingPunct="1">
              <a:defRPr/>
            </a:pPr>
            <a:r>
              <a:rPr lang="en-US" altLang="en-US" dirty="0">
                <a:latin typeface="Century Gothic" charset="0"/>
                <a:ea typeface="Century Gothic" charset="0"/>
                <a:cs typeface="Century Gothic" charset="0"/>
              </a:rPr>
              <a:t>What did you find most helpful or beneficial?</a:t>
            </a:r>
          </a:p>
          <a:p>
            <a:pPr lvl="1" eaLnBrk="1" hangingPunct="1">
              <a:defRPr/>
            </a:pPr>
            <a:r>
              <a:rPr lang="en-US" altLang="en-US" dirty="0">
                <a:latin typeface="Century Gothic" charset="0"/>
                <a:ea typeface="Century Gothic" charset="0"/>
                <a:cs typeface="Century Gothic" charset="0"/>
              </a:rPr>
              <a:t>How will you be using this with your youth?</a:t>
            </a:r>
          </a:p>
          <a:p>
            <a:pPr lvl="1" eaLnBrk="1" hangingPunct="1">
              <a:defRPr/>
            </a:pPr>
            <a:r>
              <a:rPr lang="en-US" altLang="en-US" dirty="0">
                <a:latin typeface="Century Gothic" charset="0"/>
                <a:ea typeface="Century Gothic" charset="0"/>
                <a:cs typeface="Century Gothic" charset="0"/>
              </a:rPr>
              <a:t>What recommendations do you have for future training?  </a:t>
            </a:r>
          </a:p>
          <a:p>
            <a:pPr marL="457200" lvl="1" indent="0">
              <a:buNone/>
              <a:defRPr/>
            </a:pPr>
            <a:endParaRPr lang="en-US" altLang="en-US" dirty="0"/>
          </a:p>
          <a:p>
            <a:pPr lvl="1" eaLnBrk="1" hangingPunct="1">
              <a:defRPr/>
            </a:pPr>
            <a:endParaRPr lang="en-US" altLang="en-US" dirty="0"/>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54DDB6F1-22E7-4388-8DE8-B576E3EAEDB8}" type="slidenum">
              <a:rPr lang="en-US" altLang="en-US" sz="1200">
                <a:solidFill>
                  <a:srgbClr val="898989"/>
                </a:solidFill>
                <a:latin typeface="Calibri" panose="020F0502020204030204" pitchFamily="34" charset="0"/>
              </a:rPr>
              <a:pPr>
                <a:spcBef>
                  <a:spcPct val="0"/>
                </a:spcBef>
                <a:buFontTx/>
                <a:buNone/>
              </a:pPr>
              <a:t>40</a:t>
            </a:fld>
            <a:endParaRPr lang="en-US" altLang="en-US" sz="1200">
              <a:solidFill>
                <a:srgbClr val="898989"/>
              </a:solidFill>
              <a:latin typeface="Calibri" panose="020F0502020204030204" pitchFamily="34" charset="0"/>
            </a:endParaRPr>
          </a:p>
        </p:txBody>
      </p: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560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193" y="314067"/>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96193" y="1348946"/>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87759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8">
            <a:extLst>
              <a:ext uri="{FF2B5EF4-FFF2-40B4-BE49-F238E27FC236}">
                <a16:creationId xmlns:a16="http://schemas.microsoft.com/office/drawing/2014/main" id="{D42649F6-835A-2145-A13F-2CC6E87E939C}"/>
              </a:ext>
            </a:extLst>
          </p:cNvPr>
          <p:cNvSpPr>
            <a:spLocks noGrp="1"/>
          </p:cNvSpPr>
          <p:nvPr>
            <p:ph type="title"/>
          </p:nvPr>
        </p:nvSpPr>
        <p:spPr>
          <a:xfrm>
            <a:off x="838200" y="365125"/>
            <a:ext cx="10307594" cy="1325563"/>
          </a:xfrm>
        </p:spPr>
        <p:txBody>
          <a:bodyPr/>
          <a:lstStyle/>
          <a:p>
            <a:pPr algn="r" eaLnBrk="1" hangingPunct="1"/>
            <a:r>
              <a:rPr lang="en-US" altLang="en-US" sz="4000" dirty="0"/>
              <a:t>Professional Development</a:t>
            </a:r>
          </a:p>
        </p:txBody>
      </p:sp>
      <p:sp>
        <p:nvSpPr>
          <p:cNvPr id="2051" name="Content Placeholder 10">
            <a:extLst>
              <a:ext uri="{FF2B5EF4-FFF2-40B4-BE49-F238E27FC236}">
                <a16:creationId xmlns:a16="http://schemas.microsoft.com/office/drawing/2014/main" id="{6B031F3D-976A-5D43-9184-433B0759EC39}"/>
              </a:ext>
            </a:extLst>
          </p:cNvPr>
          <p:cNvSpPr>
            <a:spLocks noGrp="1"/>
          </p:cNvSpPr>
          <p:nvPr>
            <p:ph idx="1"/>
          </p:nvPr>
        </p:nvSpPr>
        <p:spPr>
          <a:xfrm>
            <a:off x="838200" y="2631989"/>
            <a:ext cx="10515600" cy="3544974"/>
          </a:xfrm>
        </p:spPr>
        <p:txBody>
          <a:bodyPr/>
          <a:lstStyle/>
          <a:p>
            <a:pPr marL="0" indent="0" algn="ctr">
              <a:buNone/>
              <a:defRPr/>
            </a:pPr>
            <a:r>
              <a:rPr lang="en-US" altLang="en-US" sz="4000" dirty="0"/>
              <a:t>GOSOSY Professional Development for OSY Instructors: </a:t>
            </a:r>
          </a:p>
          <a:p>
            <a:pPr marL="0" indent="0" algn="ctr">
              <a:buNone/>
              <a:defRPr/>
            </a:pPr>
            <a:r>
              <a:rPr lang="en-US" sz="4800" dirty="0">
                <a:latin typeface="Calibri"/>
                <a:ea typeface="Calibri"/>
                <a:cs typeface="Times New Roman"/>
              </a:rPr>
              <a:t>One-on-One and Small Group Instruction </a:t>
            </a:r>
            <a:endParaRPr lang="en-US" altLang="en-US" sz="4800" b="1" dirty="0">
              <a:solidFill>
                <a:schemeClr val="accent3"/>
              </a:solidFill>
            </a:endParaRPr>
          </a:p>
        </p:txBody>
      </p:sp>
      <p:sp>
        <p:nvSpPr>
          <p:cNvPr id="14339" name="Slide Number Placeholder 1">
            <a:extLst>
              <a:ext uri="{FF2B5EF4-FFF2-40B4-BE49-F238E27FC236}">
                <a16:creationId xmlns:a16="http://schemas.microsoft.com/office/drawing/2014/main" id="{1235FA45-AEEA-F14D-B0C8-7E69CA73B7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8D381971-B6A8-654A-8A66-561C56E7F95B}" type="slidenum">
              <a:rPr lang="en-US" altLang="en-US" sz="1200">
                <a:solidFill>
                  <a:srgbClr val="898989"/>
                </a:solidFill>
                <a:latin typeface="Calibri" panose="020F0502020204030204" pitchFamily="34" charset="0"/>
              </a:rPr>
              <a:pPr>
                <a:spcBef>
                  <a:spcPct val="0"/>
                </a:spcBef>
                <a:buFontTx/>
                <a:buNone/>
              </a:pPr>
              <a:t>41</a:t>
            </a:fld>
            <a:endParaRPr lang="en-US" altLang="en-US" sz="1200">
              <a:solidFill>
                <a:srgbClr val="898989"/>
              </a:solidFill>
              <a:latin typeface="Calibri" panose="020F0502020204030204" pitchFamily="34" charset="0"/>
            </a:endParaRPr>
          </a:p>
        </p:txBody>
      </p:sp>
      <p:pic>
        <p:nvPicPr>
          <p:cNvPr id="14342" name="Picture 9">
            <a:extLst>
              <a:ext uri="{FF2B5EF4-FFF2-40B4-BE49-F238E27FC236}">
                <a16:creationId xmlns:a16="http://schemas.microsoft.com/office/drawing/2014/main" id="{9F3C2DEA-C651-F340-B8F6-1FE1392C5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7026"/>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1CEC5B8-85AB-BF42-898B-DF7998737D07}"/>
              </a:ext>
            </a:extLst>
          </p:cNvPr>
          <p:cNvCxnSpPr/>
          <p:nvPr/>
        </p:nvCxnSpPr>
        <p:spPr>
          <a:xfrm>
            <a:off x="1333263" y="1445849"/>
            <a:ext cx="9812531" cy="10297"/>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050F507F-1359-CE44-AE1D-A28347DAFA40}"/>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Tree>
    <p:extLst>
      <p:ext uri="{BB962C8B-B14F-4D97-AF65-F5344CB8AC3E}">
        <p14:creationId xmlns:p14="http://schemas.microsoft.com/office/powerpoint/2010/main" val="840939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8">
            <a:extLst>
              <a:ext uri="{FF2B5EF4-FFF2-40B4-BE49-F238E27FC236}">
                <a16:creationId xmlns:a16="http://schemas.microsoft.com/office/drawing/2014/main" id="{564E2CBD-8A7F-A242-95D6-0C2B6F9A6983}"/>
              </a:ext>
            </a:extLst>
          </p:cNvPr>
          <p:cNvSpPr>
            <a:spLocks noGrp="1"/>
          </p:cNvSpPr>
          <p:nvPr>
            <p:ph type="title"/>
          </p:nvPr>
        </p:nvSpPr>
        <p:spPr>
          <a:xfrm>
            <a:off x="2563814" y="817564"/>
            <a:ext cx="7718425" cy="554037"/>
          </a:xfrm>
        </p:spPr>
        <p:txBody>
          <a:bodyPr>
            <a:noAutofit/>
          </a:bodyPr>
          <a:lstStyle/>
          <a:p>
            <a:pPr algn="r" eaLnBrk="1" hangingPunct="1">
              <a:defRPr/>
            </a:pPr>
            <a:r>
              <a:rPr lang="en-US" altLang="en-US" sz="3600" dirty="0"/>
              <a:t>Acknowledgements</a:t>
            </a:r>
            <a:endParaRPr lang="en-US" altLang="en-US" sz="4950" dirty="0"/>
          </a:p>
        </p:txBody>
      </p:sp>
      <p:sp>
        <p:nvSpPr>
          <p:cNvPr id="2051" name="Content Placeholder 10">
            <a:extLst>
              <a:ext uri="{FF2B5EF4-FFF2-40B4-BE49-F238E27FC236}">
                <a16:creationId xmlns:a16="http://schemas.microsoft.com/office/drawing/2014/main" id="{478E3B84-5123-A14B-B0F7-42FCB9B151D5}"/>
              </a:ext>
            </a:extLst>
          </p:cNvPr>
          <p:cNvSpPr>
            <a:spLocks noGrp="1"/>
          </p:cNvSpPr>
          <p:nvPr>
            <p:ph idx="1"/>
          </p:nvPr>
        </p:nvSpPr>
        <p:spPr>
          <a:xfrm>
            <a:off x="1981200" y="2140744"/>
            <a:ext cx="8229600" cy="3263900"/>
          </a:xfrm>
        </p:spPr>
        <p:txBody>
          <a:bodyPr>
            <a:normAutofit/>
          </a:bodyPr>
          <a:lstStyle/>
          <a:p>
            <a:pPr marL="0" indent="0">
              <a:buNone/>
              <a:defRPr/>
            </a:pPr>
            <a:r>
              <a:rPr lang="en-US" sz="2400" dirty="0">
                <a:solidFill>
                  <a:prstClr val="black"/>
                </a:solidFill>
              </a:rPr>
              <a:t>GOSOSY Professional Development Group and Contributors</a:t>
            </a:r>
          </a:p>
          <a:p>
            <a:pPr marL="0" indent="0">
              <a:buNone/>
              <a:defRPr/>
            </a:pPr>
            <a:endParaRPr lang="en-US" sz="2400" dirty="0">
              <a:solidFill>
                <a:prstClr val="black"/>
              </a:solidFill>
            </a:endParaRPr>
          </a:p>
          <a:p>
            <a:pPr>
              <a:defRPr/>
            </a:pPr>
            <a:r>
              <a:rPr lang="en-US" sz="2400" dirty="0">
                <a:solidFill>
                  <a:prstClr val="black"/>
                </a:solidFill>
              </a:rPr>
              <a:t>Lysandra Alexander (PA); Susanna Bartee (KS); </a:t>
            </a:r>
            <a:r>
              <a:rPr lang="en-US" sz="2400" dirty="0" err="1">
                <a:solidFill>
                  <a:prstClr val="black"/>
                </a:solidFill>
              </a:rPr>
              <a:t>Odilia</a:t>
            </a:r>
            <a:r>
              <a:rPr lang="en-US" sz="2400" dirty="0">
                <a:solidFill>
                  <a:prstClr val="black"/>
                </a:solidFill>
              </a:rPr>
              <a:t> </a:t>
            </a:r>
            <a:r>
              <a:rPr lang="en-US" sz="2400" dirty="0" err="1">
                <a:solidFill>
                  <a:prstClr val="black"/>
                </a:solidFill>
              </a:rPr>
              <a:t>Coffta</a:t>
            </a:r>
            <a:r>
              <a:rPr lang="en-US" sz="2400" dirty="0">
                <a:solidFill>
                  <a:prstClr val="black"/>
                </a:solidFill>
              </a:rPr>
              <a:t> (NY); Joan Geraci (NJ); Tracie Kalic (KS); Sabrina Pineda (GA); Kiowa Rogers (NE)</a:t>
            </a:r>
          </a:p>
          <a:p>
            <a:pPr marL="0" indent="0">
              <a:buNone/>
              <a:defRPr/>
            </a:pPr>
            <a:endParaRPr lang="en-US" sz="2400" dirty="0">
              <a:solidFill>
                <a:prstClr val="black"/>
              </a:solidFill>
            </a:endParaRPr>
          </a:p>
          <a:p>
            <a:pPr>
              <a:defRPr/>
            </a:pPr>
            <a:r>
              <a:rPr lang="en-US" sz="2400" dirty="0">
                <a:solidFill>
                  <a:prstClr val="black"/>
                </a:solidFill>
              </a:rPr>
              <a:t>GOSOSY PD Reviewers and Technical Support Team members and the State Steering Support Team</a:t>
            </a:r>
            <a:endParaRPr lang="en-US" sz="2400" dirty="0"/>
          </a:p>
        </p:txBody>
      </p:sp>
      <p:sp>
        <p:nvSpPr>
          <p:cNvPr id="15363" name="Slide Number Placeholder 1">
            <a:extLst>
              <a:ext uri="{FF2B5EF4-FFF2-40B4-BE49-F238E27FC236}">
                <a16:creationId xmlns:a16="http://schemas.microsoft.com/office/drawing/2014/main" id="{41720E71-DAB3-5343-B0F6-9328AD2C15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557213" indent="-214313">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857250" indent="-17145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200150" indent="-17145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1543050" indent="-17145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00FF0230-BFB4-A94C-82C9-6A503A6AEF34}" type="slidenum">
              <a:rPr lang="en-US" altLang="en-US" sz="900">
                <a:solidFill>
                  <a:srgbClr val="898989"/>
                </a:solidFill>
                <a:latin typeface="Calibri" panose="020F0502020204030204" pitchFamily="34" charset="0"/>
              </a:rPr>
              <a:pPr>
                <a:spcBef>
                  <a:spcPct val="0"/>
                </a:spcBef>
                <a:buFontTx/>
                <a:buNone/>
              </a:pPr>
              <a:t>42</a:t>
            </a:fld>
            <a:endParaRPr lang="en-US" altLang="en-US" sz="900">
              <a:solidFill>
                <a:srgbClr val="898989"/>
              </a:solidFill>
              <a:latin typeface="Calibri" panose="020F0502020204030204" pitchFamily="34" charset="0"/>
            </a:endParaRPr>
          </a:p>
        </p:txBody>
      </p:sp>
      <p:pic>
        <p:nvPicPr>
          <p:cNvPr id="15365" name="Picture 9">
            <a:extLst>
              <a:ext uri="{FF2B5EF4-FFF2-40B4-BE49-F238E27FC236}">
                <a16:creationId xmlns:a16="http://schemas.microsoft.com/office/drawing/2014/main" id="{1C697752-A48A-DB4A-880A-D536243B6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51" y="708026"/>
            <a:ext cx="68421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F4B80B04-10C7-7244-89E5-2F1478B56112}"/>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ACFFB7A5-1729-C14A-BD28-35F4D8865445}"/>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Tree>
    <p:extLst>
      <p:ext uri="{BB962C8B-B14F-4D97-AF65-F5344CB8AC3E}">
        <p14:creationId xmlns:p14="http://schemas.microsoft.com/office/powerpoint/2010/main" val="1066363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4D2E9E34-33ED-F149-83DF-38C6E88911B5}"/>
              </a:ext>
            </a:extLst>
          </p:cNvPr>
          <p:cNvSpPr>
            <a:spLocks noGrp="1"/>
          </p:cNvSpPr>
          <p:nvPr>
            <p:ph type="title"/>
          </p:nvPr>
        </p:nvSpPr>
        <p:spPr>
          <a:xfrm>
            <a:off x="838200" y="365125"/>
            <a:ext cx="9448800" cy="1325563"/>
          </a:xfrm>
        </p:spPr>
        <p:txBody>
          <a:bodyPr/>
          <a:lstStyle/>
          <a:p>
            <a:pPr algn="r" eaLnBrk="1" hangingPunct="1"/>
            <a:r>
              <a:rPr lang="en-US" altLang="en-US" sz="5400" dirty="0"/>
              <a:t>Purpose</a:t>
            </a:r>
          </a:p>
        </p:txBody>
      </p:sp>
      <p:sp>
        <p:nvSpPr>
          <p:cNvPr id="16386" name="Content Placeholder 10">
            <a:extLst>
              <a:ext uri="{FF2B5EF4-FFF2-40B4-BE49-F238E27FC236}">
                <a16:creationId xmlns:a16="http://schemas.microsoft.com/office/drawing/2014/main" id="{2CBC09D8-0566-E04B-83B6-AD5FD0BC0B36}"/>
              </a:ext>
            </a:extLst>
          </p:cNvPr>
          <p:cNvSpPr>
            <a:spLocks noGrp="1"/>
          </p:cNvSpPr>
          <p:nvPr>
            <p:ph idx="1"/>
          </p:nvPr>
        </p:nvSpPr>
        <p:spPr>
          <a:xfrm>
            <a:off x="1981200" y="1800224"/>
            <a:ext cx="8229600" cy="1247775"/>
          </a:xfrm>
        </p:spPr>
        <p:txBody>
          <a:bodyPr/>
          <a:lstStyle/>
          <a:p>
            <a:pPr marL="0" indent="0">
              <a:buNone/>
            </a:pPr>
            <a:r>
              <a:rPr lang="en-US" altLang="en-US" sz="2400" dirty="0">
                <a:solidFill>
                  <a:srgbClr val="000000"/>
                </a:solidFill>
              </a:rPr>
              <a:t>This module will instruct you on teaching strategies to use with your OSY in one-on-one or small group settings.  </a:t>
            </a:r>
            <a:endParaRPr lang="en-US" altLang="en-US" sz="3600" dirty="0"/>
          </a:p>
        </p:txBody>
      </p:sp>
      <p:sp>
        <p:nvSpPr>
          <p:cNvPr id="16387" name="Slide Number Placeholder 1">
            <a:extLst>
              <a:ext uri="{FF2B5EF4-FFF2-40B4-BE49-F238E27FC236}">
                <a16:creationId xmlns:a16="http://schemas.microsoft.com/office/drawing/2014/main" id="{3E7D6A98-FE44-3D4E-A810-414A6C8B8B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0F011189-992B-AD41-B704-8613ACA4B547}" type="slidenum">
              <a:rPr lang="en-US" altLang="en-US" sz="1200">
                <a:solidFill>
                  <a:srgbClr val="898989"/>
                </a:solidFill>
                <a:latin typeface="Calibri" panose="020F0502020204030204" pitchFamily="34" charset="0"/>
              </a:rPr>
              <a:pPr>
                <a:spcBef>
                  <a:spcPct val="0"/>
                </a:spcBef>
                <a:buFontTx/>
                <a:buNone/>
              </a:pPr>
              <a:t>43</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77308E78-7821-A74F-A007-5C4694AA988D}"/>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6390" name="Picture 9">
            <a:extLst>
              <a:ext uri="{FF2B5EF4-FFF2-40B4-BE49-F238E27FC236}">
                <a16:creationId xmlns:a16="http://schemas.microsoft.com/office/drawing/2014/main" id="{59411042-2BAD-094C-9157-685DB6574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6714"/>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Tyson and Jobany.jpg">
            <a:extLst>
              <a:ext uri="{FF2B5EF4-FFF2-40B4-BE49-F238E27FC236}">
                <a16:creationId xmlns:a16="http://schemas.microsoft.com/office/drawing/2014/main" id="{BC5A06E7-E0DF-C34D-B122-BD3028A66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332164"/>
            <a:ext cx="4002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
            <a:extLst>
              <a:ext uri="{FF2B5EF4-FFF2-40B4-BE49-F238E27FC236}">
                <a16:creationId xmlns:a16="http://schemas.microsoft.com/office/drawing/2014/main" id="{6B186518-2F34-E941-AA18-7B774E3AC8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1" y="3327401"/>
            <a:ext cx="409892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E9C86631-191A-FF43-AEA0-E61B2E6930C5}"/>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00809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8">
            <a:extLst>
              <a:ext uri="{FF2B5EF4-FFF2-40B4-BE49-F238E27FC236}">
                <a16:creationId xmlns:a16="http://schemas.microsoft.com/office/drawing/2014/main" id="{854127F7-3281-F647-AD92-F74DED0E0E9B}"/>
              </a:ext>
            </a:extLst>
          </p:cNvPr>
          <p:cNvSpPr>
            <a:spLocks noGrp="1"/>
          </p:cNvSpPr>
          <p:nvPr>
            <p:ph type="title"/>
          </p:nvPr>
        </p:nvSpPr>
        <p:spPr>
          <a:xfrm>
            <a:off x="838200" y="365125"/>
            <a:ext cx="9541476" cy="1325563"/>
          </a:xfrm>
        </p:spPr>
        <p:txBody>
          <a:bodyPr/>
          <a:lstStyle/>
          <a:p>
            <a:pPr algn="r" eaLnBrk="1" hangingPunct="1"/>
            <a:r>
              <a:rPr lang="en-US" altLang="en-US" dirty="0"/>
              <a:t>Tips &amp; Techniques</a:t>
            </a:r>
          </a:p>
        </p:txBody>
      </p:sp>
      <p:sp>
        <p:nvSpPr>
          <p:cNvPr id="17410" name="Content Placeholder 10">
            <a:extLst>
              <a:ext uri="{FF2B5EF4-FFF2-40B4-BE49-F238E27FC236}">
                <a16:creationId xmlns:a16="http://schemas.microsoft.com/office/drawing/2014/main" id="{6F22E7C1-DBE3-684A-8804-752F1BB72816}"/>
              </a:ext>
            </a:extLst>
          </p:cNvPr>
          <p:cNvSpPr>
            <a:spLocks noGrp="1"/>
          </p:cNvSpPr>
          <p:nvPr>
            <p:ph idx="1"/>
          </p:nvPr>
        </p:nvSpPr>
        <p:spPr>
          <a:xfrm>
            <a:off x="1853514" y="1705744"/>
            <a:ext cx="8625016" cy="4351338"/>
          </a:xfrm>
        </p:spPr>
        <p:txBody>
          <a:bodyPr>
            <a:normAutofit fontScale="92500" lnSpcReduction="10000"/>
          </a:bodyPr>
          <a:lstStyle/>
          <a:p>
            <a:pPr eaLnBrk="1" hangingPunct="1"/>
            <a:r>
              <a:rPr lang="en-US" altLang="en-US" sz="1800" dirty="0"/>
              <a:t>Relax and be yourself</a:t>
            </a:r>
          </a:p>
          <a:p>
            <a:pPr eaLnBrk="1" hangingPunct="1"/>
            <a:r>
              <a:rPr lang="en-US" altLang="en-US" sz="1800" dirty="0"/>
              <a:t>Establish rapport</a:t>
            </a:r>
          </a:p>
          <a:p>
            <a:pPr eaLnBrk="1" hangingPunct="1"/>
            <a:r>
              <a:rPr lang="en-US" altLang="en-US" sz="1800" dirty="0"/>
              <a:t>Respect your students</a:t>
            </a:r>
          </a:p>
          <a:p>
            <a:pPr eaLnBrk="1" hangingPunct="1"/>
            <a:r>
              <a:rPr lang="en-US" altLang="en-US" sz="1800" dirty="0"/>
              <a:t>Maintain confidentiality</a:t>
            </a:r>
          </a:p>
          <a:p>
            <a:pPr eaLnBrk="1" hangingPunct="1"/>
            <a:r>
              <a:rPr lang="en-US" altLang="en-US" sz="1800" dirty="0"/>
              <a:t>Be sensitive to individual needs</a:t>
            </a:r>
          </a:p>
          <a:p>
            <a:pPr eaLnBrk="1" hangingPunct="1"/>
            <a:r>
              <a:rPr lang="en-US" altLang="en-US" sz="1800" dirty="0"/>
              <a:t>Be informative without being intimidating</a:t>
            </a:r>
          </a:p>
          <a:p>
            <a:pPr eaLnBrk="1" hangingPunct="1"/>
            <a:r>
              <a:rPr lang="en-US" altLang="en-US" sz="1800" dirty="0"/>
              <a:t>Be positive – praise students’ efforts and successes</a:t>
            </a:r>
          </a:p>
          <a:p>
            <a:pPr eaLnBrk="1" hangingPunct="1"/>
            <a:r>
              <a:rPr lang="en-US" altLang="en-US" sz="1800" dirty="0"/>
              <a:t>Encourage independent learning (teach them to fish)</a:t>
            </a:r>
          </a:p>
          <a:p>
            <a:pPr eaLnBrk="1" hangingPunct="1"/>
            <a:r>
              <a:rPr lang="en-US" altLang="en-US" sz="1800" dirty="0"/>
              <a:t>Be patient</a:t>
            </a:r>
          </a:p>
          <a:p>
            <a:pPr eaLnBrk="1" hangingPunct="1"/>
            <a:r>
              <a:rPr lang="en-US" altLang="en-US" sz="1800" dirty="0"/>
              <a:t>Use effective questioning (ask rather than give answers)</a:t>
            </a:r>
          </a:p>
          <a:p>
            <a:pPr eaLnBrk="1" hangingPunct="1"/>
            <a:r>
              <a:rPr lang="en-US" altLang="en-US" sz="1800" dirty="0"/>
              <a:t>Be flexible</a:t>
            </a:r>
          </a:p>
          <a:p>
            <a:pPr eaLnBrk="1" hangingPunct="1"/>
            <a:r>
              <a:rPr lang="en-US" altLang="en-US" sz="1800" dirty="0"/>
              <a:t>Focus on “learning how to learn”</a:t>
            </a:r>
          </a:p>
          <a:p>
            <a:pPr eaLnBrk="1" hangingPunct="1"/>
            <a:r>
              <a:rPr lang="en-US" altLang="en-US" sz="1800" dirty="0"/>
              <a:t>Be a good listener</a:t>
            </a:r>
          </a:p>
        </p:txBody>
      </p:sp>
      <p:sp>
        <p:nvSpPr>
          <p:cNvPr id="17411" name="Slide Number Placeholder 1">
            <a:extLst>
              <a:ext uri="{FF2B5EF4-FFF2-40B4-BE49-F238E27FC236}">
                <a16:creationId xmlns:a16="http://schemas.microsoft.com/office/drawing/2014/main" id="{F567E0BE-5C69-9249-A315-75045347AE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AA95AB95-C0AC-FE4C-9915-85F0DEF70457}" type="slidenum">
              <a:rPr lang="en-US" altLang="en-US" sz="1200">
                <a:solidFill>
                  <a:srgbClr val="898989"/>
                </a:solidFill>
                <a:latin typeface="Calibri" panose="020F0502020204030204" pitchFamily="34" charset="0"/>
              </a:rPr>
              <a:pPr>
                <a:spcBef>
                  <a:spcPct val="0"/>
                </a:spcBef>
                <a:buFontTx/>
                <a:buNone/>
              </a:pPr>
              <a:t>44</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C8F14F55-08FB-8B45-8169-A5150DA6DF67}"/>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7414" name="Picture 9">
            <a:extLst>
              <a:ext uri="{FF2B5EF4-FFF2-40B4-BE49-F238E27FC236}">
                <a16:creationId xmlns:a16="http://schemas.microsoft.com/office/drawing/2014/main" id="{AC0EC4EE-B9A2-824B-B6B7-C22E7CCF6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6701"/>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2699FFF4-549A-C842-9158-2F520D8B5558}"/>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19474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8">
            <a:extLst>
              <a:ext uri="{FF2B5EF4-FFF2-40B4-BE49-F238E27FC236}">
                <a16:creationId xmlns:a16="http://schemas.microsoft.com/office/drawing/2014/main" id="{45211BF9-3E54-B146-BC36-7F0216E8BEF7}"/>
              </a:ext>
            </a:extLst>
          </p:cNvPr>
          <p:cNvSpPr>
            <a:spLocks noGrp="1"/>
          </p:cNvSpPr>
          <p:nvPr>
            <p:ph type="title"/>
          </p:nvPr>
        </p:nvSpPr>
        <p:spPr>
          <a:xfrm>
            <a:off x="838200" y="365125"/>
            <a:ext cx="9541476" cy="1325563"/>
          </a:xfrm>
        </p:spPr>
        <p:txBody>
          <a:bodyPr/>
          <a:lstStyle/>
          <a:p>
            <a:pPr algn="r" eaLnBrk="1" hangingPunct="1"/>
            <a:r>
              <a:rPr lang="en-US" altLang="en-US" dirty="0"/>
              <a:t>Questions to Ask Yourself: </a:t>
            </a:r>
            <a:br>
              <a:rPr lang="en-US" altLang="en-US" dirty="0"/>
            </a:br>
            <a:r>
              <a:rPr lang="en-US" altLang="en-US" dirty="0"/>
              <a:t>Before Instruction</a:t>
            </a:r>
          </a:p>
        </p:txBody>
      </p:sp>
      <p:sp>
        <p:nvSpPr>
          <p:cNvPr id="8195" name="Content Placeholder 10">
            <a:extLst>
              <a:ext uri="{FF2B5EF4-FFF2-40B4-BE49-F238E27FC236}">
                <a16:creationId xmlns:a16="http://schemas.microsoft.com/office/drawing/2014/main" id="{A9383604-2C77-EB45-9E3C-920CE7F5939B}"/>
              </a:ext>
            </a:extLst>
          </p:cNvPr>
          <p:cNvSpPr>
            <a:spLocks noGrp="1"/>
          </p:cNvSpPr>
          <p:nvPr>
            <p:ph idx="1"/>
          </p:nvPr>
        </p:nvSpPr>
        <p:spPr>
          <a:xfrm>
            <a:off x="1752600" y="1743074"/>
            <a:ext cx="8458200" cy="4383090"/>
          </a:xfrm>
        </p:spPr>
        <p:txBody>
          <a:bodyPr>
            <a:normAutofit lnSpcReduction="10000"/>
          </a:bodyPr>
          <a:lstStyle/>
          <a:p>
            <a:pPr eaLnBrk="1" hangingPunct="1">
              <a:defRPr/>
            </a:pPr>
            <a:r>
              <a:rPr lang="en-US" altLang="en-US" sz="2200" dirty="0"/>
              <a:t>What does my student or group already know?</a:t>
            </a:r>
          </a:p>
          <a:p>
            <a:pPr marL="0" indent="0">
              <a:buNone/>
              <a:defRPr/>
            </a:pPr>
            <a:endParaRPr lang="en-US" altLang="en-US" sz="2200" dirty="0"/>
          </a:p>
          <a:p>
            <a:pPr eaLnBrk="1" hangingPunct="1">
              <a:defRPr/>
            </a:pPr>
            <a:r>
              <a:rPr lang="en-US" altLang="en-US" sz="2200" dirty="0"/>
              <a:t>What does my student or group need to know?</a:t>
            </a:r>
          </a:p>
          <a:p>
            <a:pPr marL="0" indent="0">
              <a:buNone/>
              <a:defRPr/>
            </a:pPr>
            <a:endParaRPr lang="en-US" altLang="en-US" sz="2200" dirty="0"/>
          </a:p>
          <a:p>
            <a:pPr eaLnBrk="1" hangingPunct="1">
              <a:defRPr/>
            </a:pPr>
            <a:r>
              <a:rPr lang="en-US" altLang="en-US" sz="2200" dirty="0"/>
              <a:t>What does my student or group hope to learn?</a:t>
            </a:r>
          </a:p>
          <a:p>
            <a:pPr eaLnBrk="1" hangingPunct="1">
              <a:defRPr/>
            </a:pPr>
            <a:endParaRPr lang="en-US" altLang="en-US" sz="2200" dirty="0"/>
          </a:p>
          <a:p>
            <a:pPr eaLnBrk="1" hangingPunct="1">
              <a:defRPr/>
            </a:pPr>
            <a:r>
              <a:rPr lang="en-US" altLang="en-US" sz="2200" dirty="0"/>
              <a:t>How can I best meet  the needs of my student or group without giving the answer?</a:t>
            </a:r>
          </a:p>
          <a:p>
            <a:pPr eaLnBrk="1" hangingPunct="1">
              <a:defRPr/>
            </a:pPr>
            <a:endParaRPr lang="en-US" altLang="en-US" sz="2200" dirty="0"/>
          </a:p>
          <a:p>
            <a:pPr eaLnBrk="1" hangingPunct="1">
              <a:defRPr/>
            </a:pPr>
            <a:r>
              <a:rPr lang="en-US" altLang="en-US" sz="2200" dirty="0"/>
              <a:t>How can I conduct myself so I make the learning experience a positive one?</a:t>
            </a:r>
          </a:p>
          <a:p>
            <a:pPr eaLnBrk="1" hangingPunct="1">
              <a:defRPr/>
            </a:pPr>
            <a:endParaRPr lang="en-US" altLang="en-US" sz="2400" dirty="0"/>
          </a:p>
          <a:p>
            <a:pPr eaLnBrk="1" hangingPunct="1">
              <a:defRPr/>
            </a:pPr>
            <a:endParaRPr lang="en-US" altLang="en-US" sz="2400" dirty="0"/>
          </a:p>
        </p:txBody>
      </p:sp>
      <p:sp>
        <p:nvSpPr>
          <p:cNvPr id="19459" name="Slide Number Placeholder 1">
            <a:extLst>
              <a:ext uri="{FF2B5EF4-FFF2-40B4-BE49-F238E27FC236}">
                <a16:creationId xmlns:a16="http://schemas.microsoft.com/office/drawing/2014/main" id="{8A0CA3D8-D699-8D47-9C03-124B64FAEC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53CF0E69-4C54-014B-9DE2-E54B8406FF61}" type="slidenum">
              <a:rPr lang="en-US" altLang="en-US" sz="1200">
                <a:solidFill>
                  <a:srgbClr val="898989"/>
                </a:solidFill>
                <a:latin typeface="Calibri" panose="020F0502020204030204" pitchFamily="34" charset="0"/>
              </a:rPr>
              <a:pPr>
                <a:spcBef>
                  <a:spcPct val="0"/>
                </a:spcBef>
                <a:buFontTx/>
                <a:buNone/>
              </a:pPr>
              <a:t>45</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58636305-CCD2-EC4E-B684-E091A86AFCD0}"/>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9462" name="Picture 9">
            <a:extLst>
              <a:ext uri="{FF2B5EF4-FFF2-40B4-BE49-F238E27FC236}">
                <a16:creationId xmlns:a16="http://schemas.microsoft.com/office/drawing/2014/main" id="{47F28C46-1FBE-BF4F-BC30-5993ED2C9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2739"/>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89E56D3E-3B5E-4342-8030-EDDD304D4B40}"/>
              </a:ext>
            </a:extLst>
          </p:cNvPr>
          <p:cNvCxnSpPr>
            <a:cxnSpLocks/>
          </p:cNvCxnSpPr>
          <p:nvPr/>
        </p:nvCxnSpPr>
        <p:spPr>
          <a:xfrm>
            <a:off x="1853514" y="1582054"/>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1850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8">
            <a:extLst>
              <a:ext uri="{FF2B5EF4-FFF2-40B4-BE49-F238E27FC236}">
                <a16:creationId xmlns:a16="http://schemas.microsoft.com/office/drawing/2014/main" id="{D1519063-4C64-7548-A7F9-49037993102C}"/>
              </a:ext>
            </a:extLst>
          </p:cNvPr>
          <p:cNvSpPr>
            <a:spLocks noGrp="1"/>
          </p:cNvSpPr>
          <p:nvPr>
            <p:ph type="title"/>
          </p:nvPr>
        </p:nvSpPr>
        <p:spPr>
          <a:xfrm>
            <a:off x="839788" y="365125"/>
            <a:ext cx="9539888" cy="1325563"/>
          </a:xfrm>
        </p:spPr>
        <p:txBody>
          <a:bodyPr/>
          <a:lstStyle/>
          <a:p>
            <a:pPr algn="r" eaLnBrk="1" hangingPunct="1"/>
            <a:r>
              <a:rPr lang="en-US" altLang="en-US" sz="3200" dirty="0"/>
              <a:t>Comparing Instructional Settings</a:t>
            </a:r>
          </a:p>
        </p:txBody>
      </p:sp>
      <p:sp>
        <p:nvSpPr>
          <p:cNvPr id="21506" name="Text Placeholder 1">
            <a:extLst>
              <a:ext uri="{FF2B5EF4-FFF2-40B4-BE49-F238E27FC236}">
                <a16:creationId xmlns:a16="http://schemas.microsoft.com/office/drawing/2014/main" id="{1A2A59DA-B10A-F44A-A09C-549912FDB56E}"/>
              </a:ext>
            </a:extLst>
          </p:cNvPr>
          <p:cNvSpPr>
            <a:spLocks noGrp="1"/>
          </p:cNvSpPr>
          <p:nvPr>
            <p:ph type="body" idx="1"/>
          </p:nvPr>
        </p:nvSpPr>
        <p:spPr>
          <a:xfrm>
            <a:off x="1981200" y="1681163"/>
            <a:ext cx="4016375" cy="823912"/>
          </a:xfrm>
        </p:spPr>
        <p:txBody>
          <a:bodyPr/>
          <a:lstStyle/>
          <a:p>
            <a:r>
              <a:rPr lang="en-US" altLang="en-US" dirty="0"/>
              <a:t>One-on-One</a:t>
            </a:r>
          </a:p>
        </p:txBody>
      </p:sp>
      <p:sp>
        <p:nvSpPr>
          <p:cNvPr id="21507" name="Content Placeholder 2">
            <a:extLst>
              <a:ext uri="{FF2B5EF4-FFF2-40B4-BE49-F238E27FC236}">
                <a16:creationId xmlns:a16="http://schemas.microsoft.com/office/drawing/2014/main" id="{A9EEC6AE-8CE4-514B-BBF0-B11DB13AD4A5}"/>
              </a:ext>
            </a:extLst>
          </p:cNvPr>
          <p:cNvSpPr>
            <a:spLocks noGrp="1"/>
          </p:cNvSpPr>
          <p:nvPr>
            <p:ph sz="half" idx="2"/>
          </p:nvPr>
        </p:nvSpPr>
        <p:spPr>
          <a:xfrm>
            <a:off x="1981200" y="2505075"/>
            <a:ext cx="4016375" cy="3684588"/>
          </a:xfrm>
        </p:spPr>
        <p:txBody>
          <a:bodyPr/>
          <a:lstStyle/>
          <a:p>
            <a:r>
              <a:rPr lang="en-US" altLang="en-US" sz="2000" dirty="0"/>
              <a:t>Time allows the individual student to ask specific questions</a:t>
            </a:r>
          </a:p>
          <a:p>
            <a:r>
              <a:rPr lang="en-US" altLang="en-US" sz="2000" dirty="0"/>
              <a:t>Student is instructed and lessons paced at his/her level</a:t>
            </a:r>
          </a:p>
          <a:p>
            <a:r>
              <a:rPr lang="en-US" altLang="en-US" sz="2000" dirty="0"/>
              <a:t>Goals are established to meet the individual student’s needs</a:t>
            </a:r>
          </a:p>
          <a:p>
            <a:r>
              <a:rPr lang="en-US" altLang="en-US" sz="2000" dirty="0"/>
              <a:t>Allows for individual perspectives and approaches</a:t>
            </a:r>
          </a:p>
        </p:txBody>
      </p:sp>
      <p:sp>
        <p:nvSpPr>
          <p:cNvPr id="21508" name="Text Placeholder 3">
            <a:extLst>
              <a:ext uri="{FF2B5EF4-FFF2-40B4-BE49-F238E27FC236}">
                <a16:creationId xmlns:a16="http://schemas.microsoft.com/office/drawing/2014/main" id="{7BFF441F-55FD-154F-AC1F-CB51471D6428}"/>
              </a:ext>
            </a:extLst>
          </p:cNvPr>
          <p:cNvSpPr>
            <a:spLocks noGrp="1"/>
          </p:cNvSpPr>
          <p:nvPr>
            <p:ph type="body" sz="quarter" idx="3"/>
          </p:nvPr>
        </p:nvSpPr>
        <p:spPr/>
        <p:txBody>
          <a:bodyPr/>
          <a:lstStyle/>
          <a:p>
            <a:r>
              <a:rPr lang="en-US" altLang="en-US"/>
              <a:t>Small Group</a:t>
            </a:r>
          </a:p>
        </p:txBody>
      </p:sp>
      <p:sp>
        <p:nvSpPr>
          <p:cNvPr id="21509" name="Content Placeholder 4">
            <a:extLst>
              <a:ext uri="{FF2B5EF4-FFF2-40B4-BE49-F238E27FC236}">
                <a16:creationId xmlns:a16="http://schemas.microsoft.com/office/drawing/2014/main" id="{673CE789-3A09-2441-892B-A70674362ECC}"/>
              </a:ext>
            </a:extLst>
          </p:cNvPr>
          <p:cNvSpPr>
            <a:spLocks noGrp="1"/>
          </p:cNvSpPr>
          <p:nvPr>
            <p:ph sz="quarter" idx="4"/>
          </p:nvPr>
        </p:nvSpPr>
        <p:spPr>
          <a:xfrm>
            <a:off x="6172200" y="2505075"/>
            <a:ext cx="4038600" cy="3684588"/>
          </a:xfrm>
        </p:spPr>
        <p:txBody>
          <a:bodyPr/>
          <a:lstStyle/>
          <a:p>
            <a:r>
              <a:rPr lang="en-US" altLang="en-US" sz="2000" dirty="0"/>
              <a:t>Students may interact more with each other, less with instructor</a:t>
            </a:r>
          </a:p>
          <a:p>
            <a:r>
              <a:rPr lang="en-US" altLang="en-US" sz="2000" dirty="0"/>
              <a:t>Multiple abilities and backgrounds require adjusted pacing</a:t>
            </a:r>
          </a:p>
          <a:p>
            <a:r>
              <a:rPr lang="en-US" altLang="en-US" sz="2000" dirty="0"/>
              <a:t>Goals are designed for the general needs of the group</a:t>
            </a:r>
          </a:p>
          <a:p>
            <a:r>
              <a:rPr lang="en-US" altLang="en-US" sz="2000" dirty="0"/>
              <a:t>Allows for multiple perspectives and approaches</a:t>
            </a:r>
          </a:p>
        </p:txBody>
      </p:sp>
      <p:sp>
        <p:nvSpPr>
          <p:cNvPr id="21510" name="Slide Number Placeholder 1">
            <a:extLst>
              <a:ext uri="{FF2B5EF4-FFF2-40B4-BE49-F238E27FC236}">
                <a16:creationId xmlns:a16="http://schemas.microsoft.com/office/drawing/2014/main" id="{1CFC2DF9-0250-2547-B496-383D6968EA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AE05BDF4-7062-EE49-BB9F-AD01DDD48206}" type="slidenum">
              <a:rPr lang="en-US" altLang="en-US" sz="1200">
                <a:solidFill>
                  <a:srgbClr val="898989"/>
                </a:solidFill>
                <a:latin typeface="Calibri" panose="020F0502020204030204" pitchFamily="34" charset="0"/>
              </a:rPr>
              <a:pPr>
                <a:spcBef>
                  <a:spcPct val="0"/>
                </a:spcBef>
                <a:buFontTx/>
                <a:buNone/>
              </a:pPr>
              <a:t>46</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60CA8CEC-6B4C-5C40-8BC7-EA3A18DAF372}"/>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1513" name="Picture 9">
            <a:extLst>
              <a:ext uri="{FF2B5EF4-FFF2-40B4-BE49-F238E27FC236}">
                <a16:creationId xmlns:a16="http://schemas.microsoft.com/office/drawing/2014/main" id="{074316BF-0B94-E642-97D9-7003BEF5A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1151"/>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4208219-E1E4-A947-B703-91E4CE5CE79B}"/>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65580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8">
            <a:extLst>
              <a:ext uri="{FF2B5EF4-FFF2-40B4-BE49-F238E27FC236}">
                <a16:creationId xmlns:a16="http://schemas.microsoft.com/office/drawing/2014/main" id="{07FC035D-12D7-274E-BC6C-8CC6E59B2719}"/>
              </a:ext>
            </a:extLst>
          </p:cNvPr>
          <p:cNvSpPr>
            <a:spLocks noGrp="1"/>
          </p:cNvSpPr>
          <p:nvPr>
            <p:ph type="title"/>
          </p:nvPr>
        </p:nvSpPr>
        <p:spPr>
          <a:xfrm>
            <a:off x="838200" y="365125"/>
            <a:ext cx="9640330" cy="1325563"/>
          </a:xfrm>
        </p:spPr>
        <p:txBody>
          <a:bodyPr/>
          <a:lstStyle/>
          <a:p>
            <a:pPr algn="r" eaLnBrk="1" hangingPunct="1"/>
            <a:r>
              <a:rPr lang="en-US" altLang="en-US" dirty="0"/>
              <a:t>Tips for One-on-One Instruction</a:t>
            </a:r>
          </a:p>
        </p:txBody>
      </p:sp>
      <p:sp>
        <p:nvSpPr>
          <p:cNvPr id="12291" name="Content Placeholder 10">
            <a:extLst>
              <a:ext uri="{FF2B5EF4-FFF2-40B4-BE49-F238E27FC236}">
                <a16:creationId xmlns:a16="http://schemas.microsoft.com/office/drawing/2014/main" id="{DC18FB6A-1C13-554D-B310-2A63D625E472}"/>
              </a:ext>
            </a:extLst>
          </p:cNvPr>
          <p:cNvSpPr>
            <a:spLocks noGrp="1"/>
          </p:cNvSpPr>
          <p:nvPr>
            <p:ph idx="1"/>
          </p:nvPr>
        </p:nvSpPr>
        <p:spPr>
          <a:xfrm>
            <a:off x="1981200" y="1600200"/>
            <a:ext cx="7854778" cy="4284663"/>
          </a:xfrm>
        </p:spPr>
        <p:txBody>
          <a:bodyPr>
            <a:normAutofit fontScale="92500" lnSpcReduction="20000"/>
          </a:bodyPr>
          <a:lstStyle/>
          <a:p>
            <a:pPr eaLnBrk="1" hangingPunct="1">
              <a:defRPr/>
            </a:pPr>
            <a:r>
              <a:rPr lang="en-US" altLang="en-US" sz="2000" dirty="0"/>
              <a:t>Keep your lesson real and relatable</a:t>
            </a:r>
          </a:p>
          <a:p>
            <a:pPr marL="0" indent="0">
              <a:buNone/>
              <a:defRPr/>
            </a:pPr>
            <a:endParaRPr lang="en-US" altLang="en-US" sz="2000" dirty="0"/>
          </a:p>
          <a:p>
            <a:pPr eaLnBrk="1" hangingPunct="1">
              <a:defRPr/>
            </a:pPr>
            <a:r>
              <a:rPr lang="en-US" altLang="en-US" sz="2000" dirty="0"/>
              <a:t>Help students apply learning to their daily life</a:t>
            </a:r>
          </a:p>
          <a:p>
            <a:pPr marL="0" indent="0">
              <a:buNone/>
              <a:defRPr/>
            </a:pPr>
            <a:endParaRPr lang="en-US" altLang="en-US" sz="2000" dirty="0"/>
          </a:p>
          <a:p>
            <a:pPr eaLnBrk="1" hangingPunct="1">
              <a:defRPr/>
            </a:pPr>
            <a:r>
              <a:rPr lang="en-US" altLang="en-US" sz="2000" dirty="0"/>
              <a:t>Make sure to vary your approach to keep it fresh</a:t>
            </a:r>
          </a:p>
          <a:p>
            <a:pPr marL="0" indent="0">
              <a:buNone/>
              <a:defRPr/>
            </a:pPr>
            <a:endParaRPr lang="en-US" altLang="en-US" sz="2000" dirty="0"/>
          </a:p>
          <a:p>
            <a:pPr eaLnBrk="1" hangingPunct="1">
              <a:defRPr/>
            </a:pPr>
            <a:r>
              <a:rPr lang="en-US" altLang="en-US" sz="2000" dirty="0"/>
              <a:t>Utilize humor</a:t>
            </a:r>
          </a:p>
          <a:p>
            <a:pPr marL="0" indent="0">
              <a:buNone/>
              <a:defRPr/>
            </a:pPr>
            <a:endParaRPr lang="en-US" altLang="en-US" sz="2000" dirty="0"/>
          </a:p>
          <a:p>
            <a:pPr eaLnBrk="1" hangingPunct="1">
              <a:defRPr/>
            </a:pPr>
            <a:r>
              <a:rPr lang="en-US" altLang="en-US" sz="2000" dirty="0"/>
              <a:t>Tailor lessons to student’s interests or needs</a:t>
            </a:r>
          </a:p>
          <a:p>
            <a:pPr marL="0" indent="0">
              <a:buNone/>
              <a:defRPr/>
            </a:pPr>
            <a:endParaRPr lang="en-US" altLang="en-US" sz="2000" dirty="0"/>
          </a:p>
          <a:p>
            <a:pPr eaLnBrk="1" hangingPunct="1">
              <a:defRPr/>
            </a:pPr>
            <a:r>
              <a:rPr lang="en-US" altLang="en-US" sz="2000" dirty="0"/>
              <a:t>Foster independent learning</a:t>
            </a:r>
          </a:p>
          <a:p>
            <a:pPr marL="0" indent="0">
              <a:buNone/>
              <a:defRPr/>
            </a:pPr>
            <a:endParaRPr lang="en-US" altLang="en-US" sz="2000" dirty="0"/>
          </a:p>
          <a:p>
            <a:pPr eaLnBrk="1" hangingPunct="1">
              <a:defRPr/>
            </a:pPr>
            <a:r>
              <a:rPr lang="en-US" altLang="en-US" sz="2000" dirty="0"/>
              <a:t>Pause frequently and wait for student to respond to questions</a:t>
            </a:r>
          </a:p>
          <a:p>
            <a:pPr eaLnBrk="1" hangingPunct="1">
              <a:defRPr/>
            </a:pPr>
            <a:endParaRPr lang="en-US" altLang="en-US" sz="2000" dirty="0"/>
          </a:p>
        </p:txBody>
      </p:sp>
      <p:sp>
        <p:nvSpPr>
          <p:cNvPr id="23555" name="Slide Number Placeholder 1">
            <a:extLst>
              <a:ext uri="{FF2B5EF4-FFF2-40B4-BE49-F238E27FC236}">
                <a16:creationId xmlns:a16="http://schemas.microsoft.com/office/drawing/2014/main" id="{80408B84-C7F3-AF4D-A7B6-0D5AFD8F18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E3369F67-F2A9-B545-A293-3DAA7F4A43CA}" type="slidenum">
              <a:rPr lang="en-US" altLang="en-US" sz="1200">
                <a:solidFill>
                  <a:srgbClr val="898989"/>
                </a:solidFill>
                <a:latin typeface="Calibri" panose="020F0502020204030204" pitchFamily="34" charset="0"/>
              </a:rPr>
              <a:pPr>
                <a:spcBef>
                  <a:spcPct val="0"/>
                </a:spcBef>
                <a:buFontTx/>
                <a:buNone/>
              </a:pPr>
              <a:t>47</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659F325E-03B7-3548-B97F-2F51861ADC1C}"/>
              </a:ext>
            </a:extLst>
          </p:cNvPr>
          <p:cNvSpPr txBox="1"/>
          <p:nvPr/>
        </p:nvSpPr>
        <p:spPr>
          <a:xfrm>
            <a:off x="1981200" y="64436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3558" name="Picture 9">
            <a:extLst>
              <a:ext uri="{FF2B5EF4-FFF2-40B4-BE49-F238E27FC236}">
                <a16:creationId xmlns:a16="http://schemas.microsoft.com/office/drawing/2014/main" id="{F4904B6D-1A9A-2549-B78C-4F06D4B8B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4326"/>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descr="Tutor, Teacher, Education, Student">
            <a:extLst>
              <a:ext uri="{FF2B5EF4-FFF2-40B4-BE49-F238E27FC236}">
                <a16:creationId xmlns:a16="http://schemas.microsoft.com/office/drawing/2014/main" id="{0E4BBD16-1731-7645-88E6-D0A42A9A6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742531"/>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69D8751-9005-EF40-A977-35870584FA8C}"/>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73102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8">
            <a:extLst>
              <a:ext uri="{FF2B5EF4-FFF2-40B4-BE49-F238E27FC236}">
                <a16:creationId xmlns:a16="http://schemas.microsoft.com/office/drawing/2014/main" id="{AFEE2840-8542-AE41-AC2F-562B0E88AB9B}"/>
              </a:ext>
            </a:extLst>
          </p:cNvPr>
          <p:cNvSpPr>
            <a:spLocks noGrp="1"/>
          </p:cNvSpPr>
          <p:nvPr>
            <p:ph type="title"/>
          </p:nvPr>
        </p:nvSpPr>
        <p:spPr>
          <a:xfrm>
            <a:off x="1981200" y="152400"/>
            <a:ext cx="8229600" cy="1265238"/>
          </a:xfrm>
        </p:spPr>
        <p:txBody>
          <a:bodyPr>
            <a:normAutofit fontScale="90000"/>
          </a:bodyPr>
          <a:lstStyle/>
          <a:p>
            <a:pPr algn="r" eaLnBrk="1" hangingPunct="1"/>
            <a:r>
              <a:rPr lang="en-US" altLang="en-US"/>
              <a:t>Tips for One-on-One Instruction (continued)</a:t>
            </a:r>
          </a:p>
        </p:txBody>
      </p:sp>
      <p:sp>
        <p:nvSpPr>
          <p:cNvPr id="12291" name="Content Placeholder 10">
            <a:extLst>
              <a:ext uri="{FF2B5EF4-FFF2-40B4-BE49-F238E27FC236}">
                <a16:creationId xmlns:a16="http://schemas.microsoft.com/office/drawing/2014/main" id="{4368F789-3A71-DD47-9BE4-3A2402DAB808}"/>
              </a:ext>
            </a:extLst>
          </p:cNvPr>
          <p:cNvSpPr>
            <a:spLocks noGrp="1"/>
          </p:cNvSpPr>
          <p:nvPr>
            <p:ph idx="1"/>
          </p:nvPr>
        </p:nvSpPr>
        <p:spPr>
          <a:xfrm>
            <a:off x="1981200" y="1825625"/>
            <a:ext cx="8398476" cy="4351338"/>
          </a:xfrm>
        </p:spPr>
        <p:txBody>
          <a:bodyPr/>
          <a:lstStyle/>
          <a:p>
            <a:pPr marL="0" indent="0">
              <a:buNone/>
              <a:defRPr/>
            </a:pPr>
            <a:endParaRPr lang="en-US" altLang="en-US" sz="1800" dirty="0"/>
          </a:p>
          <a:p>
            <a:pPr eaLnBrk="1" hangingPunct="1">
              <a:defRPr/>
            </a:pPr>
            <a:r>
              <a:rPr lang="en-US" altLang="en-US" sz="2000" dirty="0"/>
              <a:t>Encourage creativity</a:t>
            </a:r>
          </a:p>
          <a:p>
            <a:pPr marL="0" indent="0">
              <a:buNone/>
              <a:defRPr/>
            </a:pPr>
            <a:endParaRPr lang="en-US" altLang="en-US" sz="2000" dirty="0"/>
          </a:p>
          <a:p>
            <a:pPr eaLnBrk="1" hangingPunct="1">
              <a:defRPr/>
            </a:pPr>
            <a:r>
              <a:rPr lang="en-US" altLang="en-US" sz="2000" dirty="0"/>
              <a:t>Assess through games</a:t>
            </a:r>
          </a:p>
          <a:p>
            <a:pPr marL="0" indent="0">
              <a:buNone/>
              <a:defRPr/>
            </a:pPr>
            <a:endParaRPr lang="en-US" altLang="en-US" sz="2000" dirty="0"/>
          </a:p>
          <a:p>
            <a:pPr eaLnBrk="1" hangingPunct="1">
              <a:defRPr/>
            </a:pPr>
            <a:r>
              <a:rPr lang="en-US" altLang="en-US" sz="2000" dirty="0"/>
              <a:t>Seek feedback (ask the student whether he or she is finding the lessons valuable and how to improve)</a:t>
            </a:r>
          </a:p>
          <a:p>
            <a:pPr marL="0" indent="0">
              <a:buNone/>
              <a:defRPr/>
            </a:pPr>
            <a:endParaRPr lang="en-US" altLang="en-US" sz="2000" dirty="0"/>
          </a:p>
          <a:p>
            <a:pPr eaLnBrk="1" hangingPunct="1">
              <a:defRPr/>
            </a:pPr>
            <a:r>
              <a:rPr lang="en-US" altLang="en-US" sz="2000" dirty="0"/>
              <a:t>Cater the lesson to the student’s learning style</a:t>
            </a:r>
          </a:p>
          <a:p>
            <a:pPr lvl="1" eaLnBrk="1" hangingPunct="1">
              <a:defRPr/>
            </a:pPr>
            <a:r>
              <a:rPr lang="en-US" altLang="en-US" sz="2000" dirty="0"/>
              <a:t>For more information on identifying a student‘s learning style and strategies for that style, click on the link below</a:t>
            </a:r>
          </a:p>
          <a:p>
            <a:pPr eaLnBrk="1" hangingPunct="1">
              <a:defRPr/>
            </a:pPr>
            <a:endParaRPr lang="en-US" altLang="en-US" sz="1800" dirty="0"/>
          </a:p>
        </p:txBody>
      </p:sp>
      <p:sp>
        <p:nvSpPr>
          <p:cNvPr id="25603" name="Slide Number Placeholder 1">
            <a:extLst>
              <a:ext uri="{FF2B5EF4-FFF2-40B4-BE49-F238E27FC236}">
                <a16:creationId xmlns:a16="http://schemas.microsoft.com/office/drawing/2014/main" id="{C55DFB71-21D5-D243-8911-0A4CA2A4AD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E2F11B17-DFB3-434B-95E2-5EBFF33589A8}" type="slidenum">
              <a:rPr lang="en-US" altLang="en-US" sz="1200">
                <a:solidFill>
                  <a:srgbClr val="898989"/>
                </a:solidFill>
                <a:latin typeface="Calibri" panose="020F0502020204030204" pitchFamily="34" charset="0"/>
              </a:rPr>
              <a:pPr>
                <a:spcBef>
                  <a:spcPct val="0"/>
                </a:spcBef>
                <a:buFontTx/>
                <a:buNone/>
              </a:pPr>
              <a:t>48</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F39B80F0-477F-804F-A317-76AA639375F3}"/>
              </a:ext>
            </a:extLst>
          </p:cNvPr>
          <p:cNvSpPr txBox="1"/>
          <p:nvPr/>
        </p:nvSpPr>
        <p:spPr>
          <a:xfrm>
            <a:off x="1981200" y="64436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5606" name="Picture 9">
            <a:extLst>
              <a:ext uri="{FF2B5EF4-FFF2-40B4-BE49-F238E27FC236}">
                <a16:creationId xmlns:a16="http://schemas.microsoft.com/office/drawing/2014/main" id="{3FB90451-6192-514C-9A6F-F56276BCB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1626"/>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descr="Image result for click icon">
            <a:extLst>
              <a:ext uri="{FF2B5EF4-FFF2-40B4-BE49-F238E27FC236}">
                <a16:creationId xmlns:a16="http://schemas.microsoft.com/office/drawing/2014/main" id="{0C8A2A2F-D9E7-EB45-8286-705762057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579278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4A78DCC1-5ED3-834C-B24B-70AD6A24A158}"/>
              </a:ext>
            </a:extLst>
          </p:cNvPr>
          <p:cNvSpPr txBox="1">
            <a:spLocks noChangeArrowheads="1"/>
          </p:cNvSpPr>
          <p:nvPr/>
        </p:nvSpPr>
        <p:spPr bwMode="auto">
          <a:xfrm>
            <a:off x="1557339" y="5894389"/>
            <a:ext cx="823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400" u="sng" dirty="0">
                <a:solidFill>
                  <a:srgbClr val="0070C0"/>
                </a:solidFill>
                <a:latin typeface="+mj-lt"/>
              </a:rPr>
              <a:t>Using Differentiation Strategies When Working with Various Learning Styles</a:t>
            </a:r>
          </a:p>
        </p:txBody>
      </p:sp>
      <p:cxnSp>
        <p:nvCxnSpPr>
          <p:cNvPr id="11" name="Straight Connector 10">
            <a:extLst>
              <a:ext uri="{FF2B5EF4-FFF2-40B4-BE49-F238E27FC236}">
                <a16:creationId xmlns:a16="http://schemas.microsoft.com/office/drawing/2014/main" id="{B25BE6BC-6690-F649-A644-4A3570367D8A}"/>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40061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8">
            <a:extLst>
              <a:ext uri="{FF2B5EF4-FFF2-40B4-BE49-F238E27FC236}">
                <a16:creationId xmlns:a16="http://schemas.microsoft.com/office/drawing/2014/main" id="{AFA11CCF-E48B-9C4B-A09D-D7BA31223943}"/>
              </a:ext>
            </a:extLst>
          </p:cNvPr>
          <p:cNvSpPr>
            <a:spLocks noGrp="1"/>
          </p:cNvSpPr>
          <p:nvPr>
            <p:ph type="title"/>
          </p:nvPr>
        </p:nvSpPr>
        <p:spPr>
          <a:xfrm>
            <a:off x="838200" y="365125"/>
            <a:ext cx="9640330" cy="1325563"/>
          </a:xfrm>
        </p:spPr>
        <p:txBody>
          <a:bodyPr/>
          <a:lstStyle/>
          <a:p>
            <a:pPr algn="r" eaLnBrk="1" hangingPunct="1"/>
            <a:r>
              <a:rPr lang="en-US" altLang="en-US" dirty="0"/>
              <a:t>Tips for Small Group Instruction</a:t>
            </a:r>
          </a:p>
        </p:txBody>
      </p:sp>
      <p:sp>
        <p:nvSpPr>
          <p:cNvPr id="14339" name="Content Placeholder 10">
            <a:extLst>
              <a:ext uri="{FF2B5EF4-FFF2-40B4-BE49-F238E27FC236}">
                <a16:creationId xmlns:a16="http://schemas.microsoft.com/office/drawing/2014/main" id="{D41CB733-8CD7-A24B-A4C6-FC6DA289422B}"/>
              </a:ext>
            </a:extLst>
          </p:cNvPr>
          <p:cNvSpPr>
            <a:spLocks noGrp="1"/>
          </p:cNvSpPr>
          <p:nvPr>
            <p:ph idx="1"/>
          </p:nvPr>
        </p:nvSpPr>
        <p:spPr>
          <a:xfrm>
            <a:off x="2019300" y="1658939"/>
            <a:ext cx="8229600" cy="4795837"/>
          </a:xfrm>
        </p:spPr>
        <p:txBody>
          <a:bodyPr/>
          <a:lstStyle/>
          <a:p>
            <a:pPr eaLnBrk="1" hangingPunct="1">
              <a:defRPr/>
            </a:pPr>
            <a:endParaRPr lang="en-US" altLang="en-US" sz="2000" dirty="0"/>
          </a:p>
          <a:p>
            <a:pPr eaLnBrk="1" hangingPunct="1">
              <a:defRPr/>
            </a:pPr>
            <a:r>
              <a:rPr lang="en-US" altLang="en-US" sz="2000" dirty="0"/>
              <a:t>Make sure everyone in the group gets a chance to participate </a:t>
            </a:r>
          </a:p>
          <a:p>
            <a:pPr lvl="2" eaLnBrk="1" hangingPunct="1">
              <a:defRPr/>
            </a:pPr>
            <a:r>
              <a:rPr lang="en-US" altLang="en-US" dirty="0"/>
              <a:t>Use a circular seating arrangement </a:t>
            </a:r>
          </a:p>
          <a:p>
            <a:pPr lvl="2" eaLnBrk="1" hangingPunct="1">
              <a:defRPr/>
            </a:pPr>
            <a:r>
              <a:rPr lang="en-US" altLang="en-US" dirty="0"/>
              <a:t>Provide opportunities for quiet/shy students to speak</a:t>
            </a:r>
          </a:p>
          <a:p>
            <a:pPr lvl="2" eaLnBrk="1" hangingPunct="1">
              <a:defRPr/>
            </a:pPr>
            <a:r>
              <a:rPr lang="en-US" altLang="en-US" dirty="0"/>
              <a:t>Ensure that every student can see the instructor and materials</a:t>
            </a:r>
          </a:p>
          <a:p>
            <a:pPr marL="914400" lvl="2" indent="0">
              <a:buNone/>
              <a:defRPr/>
            </a:pPr>
            <a:r>
              <a:rPr lang="en-US" altLang="en-US" dirty="0"/>
              <a:t> </a:t>
            </a:r>
          </a:p>
          <a:p>
            <a:pPr eaLnBrk="1" hangingPunct="1">
              <a:defRPr/>
            </a:pPr>
            <a:r>
              <a:rPr lang="en-US" altLang="en-US" sz="2000" dirty="0"/>
              <a:t>Be aware of students’ abilities and adjust lesson as needed</a:t>
            </a:r>
          </a:p>
          <a:p>
            <a:pPr lvl="1" eaLnBrk="1" hangingPunct="1">
              <a:defRPr/>
            </a:pPr>
            <a:r>
              <a:rPr lang="en-US" altLang="en-US" sz="2000" dirty="0"/>
              <a:t>For more strategies on teaching a group of students with different ability levels, see the link below</a:t>
            </a:r>
          </a:p>
        </p:txBody>
      </p:sp>
      <p:sp>
        <p:nvSpPr>
          <p:cNvPr id="27651" name="Slide Number Placeholder 1">
            <a:extLst>
              <a:ext uri="{FF2B5EF4-FFF2-40B4-BE49-F238E27FC236}">
                <a16:creationId xmlns:a16="http://schemas.microsoft.com/office/drawing/2014/main" id="{237D7DB1-2911-8F44-9031-CED0457076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0EA2F3AE-3264-FC4D-85A3-353555A9B932}" type="slidenum">
              <a:rPr lang="en-US" altLang="en-US" sz="1200">
                <a:solidFill>
                  <a:srgbClr val="898989"/>
                </a:solidFill>
                <a:latin typeface="Calibri" panose="020F0502020204030204" pitchFamily="34" charset="0"/>
              </a:rPr>
              <a:pPr>
                <a:spcBef>
                  <a:spcPct val="0"/>
                </a:spcBef>
                <a:buFontTx/>
                <a:buNone/>
              </a:pPr>
              <a:t>49</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9F4D2748-9703-BE42-A6EB-8547E6759298}"/>
              </a:ext>
            </a:extLst>
          </p:cNvPr>
          <p:cNvSpPr txBox="1"/>
          <p:nvPr/>
        </p:nvSpPr>
        <p:spPr>
          <a:xfrm>
            <a:off x="1958975" y="6477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7654" name="Picture 9">
            <a:extLst>
              <a:ext uri="{FF2B5EF4-FFF2-40B4-BE49-F238E27FC236}">
                <a16:creationId xmlns:a16="http://schemas.microsoft.com/office/drawing/2014/main" id="{2A117586-95F8-9744-B862-1FE31491A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75" y="274639"/>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6E7EB41E-C1C3-5D4D-9AE7-59F51CFAE51D}"/>
              </a:ext>
            </a:extLst>
          </p:cNvPr>
          <p:cNvSpPr txBox="1">
            <a:spLocks noChangeArrowheads="1"/>
          </p:cNvSpPr>
          <p:nvPr/>
        </p:nvSpPr>
        <p:spPr bwMode="auto">
          <a:xfrm>
            <a:off x="1674814" y="5849939"/>
            <a:ext cx="823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400" u="sng" dirty="0">
                <a:solidFill>
                  <a:srgbClr val="0070C0"/>
                </a:solidFill>
                <a:latin typeface="+mj-lt"/>
              </a:rPr>
              <a:t>Using Differentiation Strategies When Working with Various Learning Styles</a:t>
            </a:r>
          </a:p>
        </p:txBody>
      </p:sp>
      <p:pic>
        <p:nvPicPr>
          <p:cNvPr id="27656" name="Picture 11" descr="Image result for click icon">
            <a:extLst>
              <a:ext uri="{FF2B5EF4-FFF2-40B4-BE49-F238E27FC236}">
                <a16:creationId xmlns:a16="http://schemas.microsoft.com/office/drawing/2014/main" id="{E1E023F8-25B0-0D47-8BAF-2656E4A57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0" y="57372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4374FF79-CBBB-C543-ADC7-85ACB1B6C097}"/>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57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725F16-3662-C94B-9328-2FCF3989F8EB}"/>
              </a:ext>
            </a:extLst>
          </p:cNvPr>
          <p:cNvPicPr>
            <a:picLocks noChangeAspect="1"/>
          </p:cNvPicPr>
          <p:nvPr/>
        </p:nvPicPr>
        <p:blipFill>
          <a:blip r:embed="rId3">
            <a:alphaModFix amt="85000"/>
          </a:blip>
          <a:stretch>
            <a:fillRect/>
          </a:stretch>
        </p:blipFill>
        <p:spPr>
          <a:xfrm>
            <a:off x="6965429" y="381000"/>
            <a:ext cx="4495800" cy="1169237"/>
          </a:xfrm>
          <a:prstGeom prst="rect">
            <a:avLst/>
          </a:prstGeom>
        </p:spPr>
      </p:pic>
      <p:pic>
        <p:nvPicPr>
          <p:cNvPr id="11" name="Picture 10">
            <a:extLst>
              <a:ext uri="{FF2B5EF4-FFF2-40B4-BE49-F238E27FC236}">
                <a16:creationId xmlns:a16="http://schemas.microsoft.com/office/drawing/2014/main" id="{D1372A01-5C6E-B142-AF0C-EC19BDDCFC80}"/>
              </a:ext>
            </a:extLst>
          </p:cNvPr>
          <p:cNvPicPr>
            <a:picLocks noChangeAspect="1"/>
          </p:cNvPicPr>
          <p:nvPr/>
        </p:nvPicPr>
        <p:blipFill>
          <a:blip r:embed="rId4"/>
          <a:stretch>
            <a:fillRect/>
          </a:stretch>
        </p:blipFill>
        <p:spPr>
          <a:xfrm>
            <a:off x="2085492" y="4314825"/>
            <a:ext cx="3657600" cy="1628775"/>
          </a:xfrm>
          <a:prstGeom prst="rect">
            <a:avLst/>
          </a:prstGeom>
        </p:spPr>
      </p:pic>
      <p:sp>
        <p:nvSpPr>
          <p:cNvPr id="4" name="Title 3"/>
          <p:cNvSpPr>
            <a:spLocks noGrp="1"/>
          </p:cNvSpPr>
          <p:nvPr>
            <p:ph type="ctrTitle"/>
          </p:nvPr>
        </p:nvSpPr>
        <p:spPr>
          <a:xfrm>
            <a:off x="2209800" y="2768599"/>
            <a:ext cx="7772400" cy="1470025"/>
          </a:xfrm>
        </p:spPr>
        <p:txBody>
          <a:bodyPr>
            <a:normAutofit fontScale="90000"/>
          </a:bodyPr>
          <a:lstStyle/>
          <a:p>
            <a:r>
              <a:rPr lang="en-US" dirty="0"/>
              <a:t>Google Analytics</a:t>
            </a:r>
            <a:br>
              <a:rPr lang="en-US" dirty="0"/>
            </a:br>
            <a:br>
              <a:rPr lang="en-US" dirty="0"/>
            </a:br>
            <a:r>
              <a:rPr lang="en-US" sz="2700" dirty="0"/>
              <a:t>January 1, 2018 to March 29, 2018</a:t>
            </a:r>
            <a:br>
              <a:rPr lang="en-US" sz="2700" dirty="0"/>
            </a:br>
            <a:r>
              <a:rPr lang="en-US" sz="2700" dirty="0"/>
              <a:t>GOSOSY Site</a:t>
            </a:r>
            <a:br>
              <a:rPr lang="en-US" dirty="0"/>
            </a:br>
            <a:endParaRPr lang="en-US" dirty="0"/>
          </a:p>
        </p:txBody>
      </p: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6760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8">
            <a:extLst>
              <a:ext uri="{FF2B5EF4-FFF2-40B4-BE49-F238E27FC236}">
                <a16:creationId xmlns:a16="http://schemas.microsoft.com/office/drawing/2014/main" id="{17770C2C-CAF8-3C49-9105-A4D11326C96B}"/>
              </a:ext>
            </a:extLst>
          </p:cNvPr>
          <p:cNvSpPr>
            <a:spLocks noGrp="1"/>
          </p:cNvSpPr>
          <p:nvPr>
            <p:ph type="title"/>
          </p:nvPr>
        </p:nvSpPr>
        <p:spPr>
          <a:xfrm>
            <a:off x="838200" y="365125"/>
            <a:ext cx="9520881" cy="1325563"/>
          </a:xfrm>
        </p:spPr>
        <p:txBody>
          <a:bodyPr/>
          <a:lstStyle/>
          <a:p>
            <a:pPr algn="r" eaLnBrk="1" hangingPunct="1"/>
            <a:r>
              <a:rPr lang="en-US" altLang="en-US" dirty="0"/>
              <a:t>Tips for Small Group Instruction </a:t>
            </a:r>
            <a:br>
              <a:rPr lang="en-US" altLang="en-US" dirty="0"/>
            </a:br>
            <a:r>
              <a:rPr lang="en-US" altLang="en-US" dirty="0"/>
              <a:t>(continued)</a:t>
            </a:r>
          </a:p>
        </p:txBody>
      </p:sp>
      <p:sp>
        <p:nvSpPr>
          <p:cNvPr id="14339" name="Content Placeholder 10">
            <a:extLst>
              <a:ext uri="{FF2B5EF4-FFF2-40B4-BE49-F238E27FC236}">
                <a16:creationId xmlns:a16="http://schemas.microsoft.com/office/drawing/2014/main" id="{D6F95932-47CA-5E4E-8340-0FB697750158}"/>
              </a:ext>
            </a:extLst>
          </p:cNvPr>
          <p:cNvSpPr>
            <a:spLocks noGrp="1"/>
          </p:cNvSpPr>
          <p:nvPr>
            <p:ph idx="1"/>
          </p:nvPr>
        </p:nvSpPr>
        <p:spPr>
          <a:xfrm>
            <a:off x="1958975" y="2343150"/>
            <a:ext cx="8229600" cy="3200400"/>
          </a:xfrm>
        </p:spPr>
        <p:txBody>
          <a:bodyPr/>
          <a:lstStyle/>
          <a:p>
            <a:pPr eaLnBrk="1" hangingPunct="1">
              <a:defRPr/>
            </a:pPr>
            <a:r>
              <a:rPr lang="en-US" altLang="en-US" sz="2000" dirty="0"/>
              <a:t>Pair students with strong skills with students whose skills are developing</a:t>
            </a:r>
          </a:p>
          <a:p>
            <a:pPr marL="0" indent="0">
              <a:buNone/>
              <a:defRPr/>
            </a:pPr>
            <a:endParaRPr lang="en-US" altLang="en-US" sz="2000" dirty="0"/>
          </a:p>
          <a:p>
            <a:pPr eaLnBrk="1" hangingPunct="1">
              <a:defRPr/>
            </a:pPr>
            <a:r>
              <a:rPr lang="en-US" altLang="en-US" sz="2000" dirty="0"/>
              <a:t>Have students explain answers, concepts and definitions to each other</a:t>
            </a:r>
          </a:p>
          <a:p>
            <a:pPr marL="0" indent="0">
              <a:buNone/>
              <a:defRPr/>
            </a:pPr>
            <a:endParaRPr lang="en-US" altLang="en-US" sz="2000" dirty="0"/>
          </a:p>
          <a:p>
            <a:pPr eaLnBrk="1" hangingPunct="1">
              <a:defRPr/>
            </a:pPr>
            <a:r>
              <a:rPr lang="en-US" altLang="en-US" sz="2000" dirty="0"/>
              <a:t>Summarize everyone’s contribution</a:t>
            </a:r>
          </a:p>
          <a:p>
            <a:pPr eaLnBrk="1" hangingPunct="1">
              <a:defRPr/>
            </a:pPr>
            <a:endParaRPr lang="en-US" altLang="en-US" sz="2400" dirty="0"/>
          </a:p>
        </p:txBody>
      </p:sp>
      <p:sp>
        <p:nvSpPr>
          <p:cNvPr id="29699" name="Slide Number Placeholder 1">
            <a:extLst>
              <a:ext uri="{FF2B5EF4-FFF2-40B4-BE49-F238E27FC236}">
                <a16:creationId xmlns:a16="http://schemas.microsoft.com/office/drawing/2014/main" id="{412C1DC5-D125-FE43-8223-689A5BF033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59CA69C0-BD06-A74B-8382-23581192933E}" type="slidenum">
              <a:rPr lang="en-US" altLang="en-US" sz="1200">
                <a:solidFill>
                  <a:srgbClr val="898989"/>
                </a:solidFill>
                <a:latin typeface="Calibri" panose="020F0502020204030204" pitchFamily="34" charset="0"/>
              </a:rPr>
              <a:pPr>
                <a:spcBef>
                  <a:spcPct val="0"/>
                </a:spcBef>
                <a:buFontTx/>
                <a:buNone/>
              </a:pPr>
              <a:t>50</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6FEF5227-815F-3D46-914D-1A4C849EBF27}"/>
              </a:ext>
            </a:extLst>
          </p:cNvPr>
          <p:cNvSpPr txBox="1"/>
          <p:nvPr/>
        </p:nvSpPr>
        <p:spPr>
          <a:xfrm>
            <a:off x="1958975" y="6477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9702" name="Picture 9">
            <a:extLst>
              <a:ext uri="{FF2B5EF4-FFF2-40B4-BE49-F238E27FC236}">
                <a16:creationId xmlns:a16="http://schemas.microsoft.com/office/drawing/2014/main" id="{681AB157-C0F0-1847-B43C-CFCA917CF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75" y="295276"/>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descr="English, Language, School, Studying, Education">
            <a:extLst>
              <a:ext uri="{FF2B5EF4-FFF2-40B4-BE49-F238E27FC236}">
                <a16:creationId xmlns:a16="http://schemas.microsoft.com/office/drawing/2014/main" id="{CC0B1399-DBC1-3F45-AE9B-F0AB052AA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975" y="405765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5D7D1515-44E5-024F-A6F5-F8409D85C370}"/>
              </a:ext>
            </a:extLst>
          </p:cNvPr>
          <p:cNvCxnSpPr>
            <a:cxnSpLocks/>
          </p:cNvCxnSpPr>
          <p:nvPr/>
        </p:nvCxnSpPr>
        <p:spPr>
          <a:xfrm>
            <a:off x="1832919" y="194040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63582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8">
            <a:extLst>
              <a:ext uri="{FF2B5EF4-FFF2-40B4-BE49-F238E27FC236}">
                <a16:creationId xmlns:a16="http://schemas.microsoft.com/office/drawing/2014/main" id="{FEFEFC04-9C9A-8142-9B9D-C2413BE919CB}"/>
              </a:ext>
            </a:extLst>
          </p:cNvPr>
          <p:cNvSpPr>
            <a:spLocks noGrp="1"/>
          </p:cNvSpPr>
          <p:nvPr>
            <p:ph type="title"/>
          </p:nvPr>
        </p:nvSpPr>
        <p:spPr>
          <a:xfrm>
            <a:off x="838200" y="365125"/>
            <a:ext cx="9529119" cy="1325563"/>
          </a:xfrm>
        </p:spPr>
        <p:txBody>
          <a:bodyPr/>
          <a:lstStyle/>
          <a:p>
            <a:pPr algn="r" eaLnBrk="1" hangingPunct="1"/>
            <a:r>
              <a:rPr lang="en-US" altLang="en-US" dirty="0"/>
              <a:t>After Instruction:</a:t>
            </a:r>
            <a:br>
              <a:rPr lang="en-US" altLang="en-US" dirty="0"/>
            </a:br>
            <a:r>
              <a:rPr lang="en-US" altLang="en-US" dirty="0"/>
              <a:t>Questions to Ask Yourself</a:t>
            </a:r>
          </a:p>
        </p:txBody>
      </p:sp>
      <p:sp>
        <p:nvSpPr>
          <p:cNvPr id="16387" name="Content Placeholder 10">
            <a:extLst>
              <a:ext uri="{FF2B5EF4-FFF2-40B4-BE49-F238E27FC236}">
                <a16:creationId xmlns:a16="http://schemas.microsoft.com/office/drawing/2014/main" id="{2BC25BE3-7783-0149-83B5-607F4D5EB6FE}"/>
              </a:ext>
            </a:extLst>
          </p:cNvPr>
          <p:cNvSpPr>
            <a:spLocks noGrp="1"/>
          </p:cNvSpPr>
          <p:nvPr>
            <p:ph idx="1"/>
          </p:nvPr>
        </p:nvSpPr>
        <p:spPr>
          <a:xfrm>
            <a:off x="2019300" y="1587501"/>
            <a:ext cx="8229600" cy="4525963"/>
          </a:xfrm>
        </p:spPr>
        <p:txBody>
          <a:bodyPr/>
          <a:lstStyle/>
          <a:p>
            <a:pPr eaLnBrk="1" hangingPunct="1">
              <a:defRPr/>
            </a:pPr>
            <a:endParaRPr lang="en-US" altLang="en-US" sz="2400" dirty="0"/>
          </a:p>
          <a:p>
            <a:pPr eaLnBrk="1" hangingPunct="1">
              <a:defRPr/>
            </a:pPr>
            <a:r>
              <a:rPr lang="en-US" altLang="en-US" sz="2000" dirty="0"/>
              <a:t>Did I build on what my student or group already knew?</a:t>
            </a:r>
          </a:p>
          <a:p>
            <a:pPr marL="0" indent="0">
              <a:buNone/>
              <a:defRPr/>
            </a:pPr>
            <a:endParaRPr lang="en-US" altLang="en-US" sz="2000" dirty="0"/>
          </a:p>
          <a:p>
            <a:pPr eaLnBrk="1" hangingPunct="1">
              <a:defRPr/>
            </a:pPr>
            <a:r>
              <a:rPr lang="en-US" altLang="en-US" sz="2000" dirty="0"/>
              <a:t>Did I address what my student or group needed to know?</a:t>
            </a:r>
          </a:p>
          <a:p>
            <a:pPr marL="0" indent="0">
              <a:buNone/>
              <a:defRPr/>
            </a:pPr>
            <a:endParaRPr lang="en-US" altLang="en-US" sz="2000" dirty="0"/>
          </a:p>
          <a:p>
            <a:pPr eaLnBrk="1" hangingPunct="1">
              <a:defRPr/>
            </a:pPr>
            <a:r>
              <a:rPr lang="en-US" altLang="en-US" sz="2000" dirty="0"/>
              <a:t>Did I meet my student or group’s learning objectives?</a:t>
            </a:r>
          </a:p>
          <a:p>
            <a:pPr eaLnBrk="1" hangingPunct="1">
              <a:defRPr/>
            </a:pPr>
            <a:endParaRPr lang="en-US" altLang="en-US" sz="2000" dirty="0"/>
          </a:p>
          <a:p>
            <a:pPr eaLnBrk="1" hangingPunct="1">
              <a:defRPr/>
            </a:pPr>
            <a:r>
              <a:rPr lang="en-US" altLang="en-US" sz="2000" dirty="0"/>
              <a:t>Did I support the needs of my student or group without giving the answers?</a:t>
            </a:r>
          </a:p>
          <a:p>
            <a:pPr eaLnBrk="1" hangingPunct="1">
              <a:defRPr/>
            </a:pPr>
            <a:endParaRPr lang="en-US" altLang="en-US" sz="2000" dirty="0"/>
          </a:p>
          <a:p>
            <a:pPr eaLnBrk="1" hangingPunct="1">
              <a:defRPr/>
            </a:pPr>
            <a:r>
              <a:rPr lang="en-US" altLang="en-US" sz="2000" dirty="0"/>
              <a:t>Did I make the learning experience a positive one?</a:t>
            </a:r>
          </a:p>
          <a:p>
            <a:pPr eaLnBrk="1" hangingPunct="1">
              <a:defRPr/>
            </a:pPr>
            <a:endParaRPr lang="en-US" altLang="en-US" sz="2400" dirty="0"/>
          </a:p>
        </p:txBody>
      </p:sp>
      <p:sp>
        <p:nvSpPr>
          <p:cNvPr id="31747" name="Slide Number Placeholder 1">
            <a:extLst>
              <a:ext uri="{FF2B5EF4-FFF2-40B4-BE49-F238E27FC236}">
                <a16:creationId xmlns:a16="http://schemas.microsoft.com/office/drawing/2014/main" id="{50308C9A-E0BB-2844-9D16-A2053AE1F6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4B672DA3-39B0-EA4E-8D1F-EE2E4BA3E684}" type="slidenum">
              <a:rPr lang="en-US" altLang="en-US" sz="1200">
                <a:solidFill>
                  <a:srgbClr val="898989"/>
                </a:solidFill>
                <a:latin typeface="Calibri" panose="020F0502020204030204" pitchFamily="34" charset="0"/>
              </a:rPr>
              <a:pPr>
                <a:spcBef>
                  <a:spcPct val="0"/>
                </a:spcBef>
                <a:buFontTx/>
                <a:buNone/>
              </a:pPr>
              <a:t>51</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5C925BC5-B4C8-3045-9599-FD6FF4A4F0FD}"/>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31750" name="Picture 9">
            <a:extLst>
              <a:ext uri="{FF2B5EF4-FFF2-40B4-BE49-F238E27FC236}">
                <a16:creationId xmlns:a16="http://schemas.microsoft.com/office/drawing/2014/main" id="{E6E78344-99B1-1746-AEC3-ED1699FC8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273051"/>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A06B2F10-CB4E-6947-9700-764CCEE8345C}"/>
              </a:ext>
            </a:extLst>
          </p:cNvPr>
          <p:cNvCxnSpPr>
            <a:cxnSpLocks/>
          </p:cNvCxnSpPr>
          <p:nvPr/>
        </p:nvCxnSpPr>
        <p:spPr>
          <a:xfrm>
            <a:off x="1841157" y="1792119"/>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61535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8">
            <a:extLst>
              <a:ext uri="{FF2B5EF4-FFF2-40B4-BE49-F238E27FC236}">
                <a16:creationId xmlns:a16="http://schemas.microsoft.com/office/drawing/2014/main" id="{BAF24E90-BA2D-464C-9AAD-0868C06964BE}"/>
              </a:ext>
            </a:extLst>
          </p:cNvPr>
          <p:cNvSpPr>
            <a:spLocks noGrp="1"/>
          </p:cNvSpPr>
          <p:nvPr>
            <p:ph type="title"/>
          </p:nvPr>
        </p:nvSpPr>
        <p:spPr>
          <a:xfrm>
            <a:off x="838200" y="365125"/>
            <a:ext cx="9516762" cy="1325563"/>
          </a:xfrm>
        </p:spPr>
        <p:txBody>
          <a:bodyPr/>
          <a:lstStyle/>
          <a:p>
            <a:pPr algn="r" eaLnBrk="1" hangingPunct="1"/>
            <a:r>
              <a:rPr lang="en-US" altLang="en-US" dirty="0"/>
              <a:t>After Instruction</a:t>
            </a:r>
            <a:br>
              <a:rPr lang="en-US" altLang="en-US" dirty="0"/>
            </a:br>
            <a:r>
              <a:rPr lang="en-US" altLang="en-US" dirty="0"/>
              <a:t>Questions to Ask Yourself</a:t>
            </a:r>
          </a:p>
        </p:txBody>
      </p:sp>
      <p:sp>
        <p:nvSpPr>
          <p:cNvPr id="33794" name="Content Placeholder 10">
            <a:extLst>
              <a:ext uri="{FF2B5EF4-FFF2-40B4-BE49-F238E27FC236}">
                <a16:creationId xmlns:a16="http://schemas.microsoft.com/office/drawing/2014/main" id="{4016129F-BF84-7D41-A1A1-07E01660F17A}"/>
              </a:ext>
            </a:extLst>
          </p:cNvPr>
          <p:cNvSpPr>
            <a:spLocks noGrp="1"/>
          </p:cNvSpPr>
          <p:nvPr>
            <p:ph idx="1"/>
          </p:nvPr>
        </p:nvSpPr>
        <p:spPr>
          <a:xfrm>
            <a:off x="2019300" y="1587501"/>
            <a:ext cx="8229600" cy="4525963"/>
          </a:xfrm>
        </p:spPr>
        <p:txBody>
          <a:bodyPr/>
          <a:lstStyle/>
          <a:p>
            <a:pPr eaLnBrk="1" hangingPunct="1"/>
            <a:endParaRPr lang="en-US" altLang="en-US" sz="2400" dirty="0"/>
          </a:p>
          <a:p>
            <a:pPr eaLnBrk="1" hangingPunct="1"/>
            <a:r>
              <a:rPr lang="en-US" altLang="en-US" sz="2000" dirty="0"/>
              <a:t>How did student(s) feel about the learning session?</a:t>
            </a:r>
          </a:p>
          <a:p>
            <a:pPr eaLnBrk="1" hangingPunct="1"/>
            <a:endParaRPr lang="en-US" altLang="en-US" sz="2000" dirty="0"/>
          </a:p>
          <a:p>
            <a:pPr eaLnBrk="1" hangingPunct="1"/>
            <a:r>
              <a:rPr lang="en-US" altLang="en-US" sz="2000" dirty="0"/>
              <a:t>How did student(s) respond to the topic of the lesson?</a:t>
            </a:r>
          </a:p>
          <a:p>
            <a:pPr eaLnBrk="1" hangingPunct="1"/>
            <a:endParaRPr lang="en-US" altLang="en-US" sz="2000" dirty="0"/>
          </a:p>
          <a:p>
            <a:pPr eaLnBrk="1" hangingPunct="1"/>
            <a:r>
              <a:rPr lang="en-US" altLang="en-US" sz="2000" dirty="0"/>
              <a:t>How do I need to modify my lesson next time?</a:t>
            </a:r>
          </a:p>
          <a:p>
            <a:pPr eaLnBrk="1" hangingPunct="1"/>
            <a:endParaRPr lang="en-US" altLang="en-US" sz="2000" dirty="0"/>
          </a:p>
          <a:p>
            <a:pPr eaLnBrk="1" hangingPunct="1"/>
            <a:r>
              <a:rPr lang="en-US" altLang="en-US" sz="2000" dirty="0"/>
              <a:t>What instructional materials could I bring next time?</a:t>
            </a:r>
          </a:p>
          <a:p>
            <a:pPr lvl="1" eaLnBrk="1" hangingPunct="1"/>
            <a:r>
              <a:rPr lang="en-US" altLang="en-US" sz="2000" dirty="0"/>
              <a:t>For more information on planning and evaluating lessons, see the link below</a:t>
            </a:r>
          </a:p>
          <a:p>
            <a:pPr eaLnBrk="1" hangingPunct="1"/>
            <a:endParaRPr lang="en-US" altLang="en-US" sz="2400" dirty="0"/>
          </a:p>
        </p:txBody>
      </p:sp>
      <p:sp>
        <p:nvSpPr>
          <p:cNvPr id="33795" name="Slide Number Placeholder 1">
            <a:extLst>
              <a:ext uri="{FF2B5EF4-FFF2-40B4-BE49-F238E27FC236}">
                <a16:creationId xmlns:a16="http://schemas.microsoft.com/office/drawing/2014/main" id="{A433EACC-7111-9643-9397-AD3F56ED1A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51DB7BB2-0A1E-3E4D-96F3-6C982ECDE24E}" type="slidenum">
              <a:rPr lang="en-US" altLang="en-US" sz="1200">
                <a:solidFill>
                  <a:srgbClr val="898989"/>
                </a:solidFill>
                <a:latin typeface="Calibri" panose="020F0502020204030204" pitchFamily="34" charset="0"/>
              </a:rPr>
              <a:pPr>
                <a:spcBef>
                  <a:spcPct val="0"/>
                </a:spcBef>
                <a:buFontTx/>
                <a:buNone/>
              </a:pPr>
              <a:t>52</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FD8E7275-7904-8F48-B682-B4D6A1B56918}"/>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33798" name="Picture 9">
            <a:extLst>
              <a:ext uri="{FF2B5EF4-FFF2-40B4-BE49-F238E27FC236}">
                <a16:creationId xmlns:a16="http://schemas.microsoft.com/office/drawing/2014/main" id="{4B76D8F2-E09E-524E-A8F3-8926F023E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0514"/>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6F3A2AAF-F01D-044D-9412-DEE12546EC75}"/>
              </a:ext>
            </a:extLst>
          </p:cNvPr>
          <p:cNvSpPr txBox="1">
            <a:spLocks noChangeArrowheads="1"/>
          </p:cNvSpPr>
          <p:nvPr/>
        </p:nvSpPr>
        <p:spPr bwMode="auto">
          <a:xfrm>
            <a:off x="1546226" y="5746751"/>
            <a:ext cx="823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400" u="sng" dirty="0">
                <a:solidFill>
                  <a:srgbClr val="0070C0"/>
                </a:solidFill>
                <a:latin typeface="+mj-lt"/>
              </a:rPr>
              <a:t>OSY Instructional Action Plan</a:t>
            </a:r>
          </a:p>
        </p:txBody>
      </p:sp>
      <p:pic>
        <p:nvPicPr>
          <p:cNvPr id="33800" name="Picture 11" descr="Image result for click icon">
            <a:extLst>
              <a:ext uri="{FF2B5EF4-FFF2-40B4-BE49-F238E27FC236}">
                <a16:creationId xmlns:a16="http://schemas.microsoft.com/office/drawing/2014/main" id="{C31E443A-8879-BF4B-A85E-5E13F1EA5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611813"/>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EDD5EBB-2CF7-0D4B-A455-345A20A3DDB3}"/>
              </a:ext>
            </a:extLst>
          </p:cNvPr>
          <p:cNvCxnSpPr>
            <a:cxnSpLocks/>
          </p:cNvCxnSpPr>
          <p:nvPr/>
        </p:nvCxnSpPr>
        <p:spPr>
          <a:xfrm>
            <a:off x="1828800" y="1691077"/>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11583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39FB0403-9209-6748-AD87-A1E22C783EF6}"/>
              </a:ext>
            </a:extLst>
          </p:cNvPr>
          <p:cNvSpPr>
            <a:spLocks noGrp="1"/>
          </p:cNvSpPr>
          <p:nvPr>
            <p:ph type="title"/>
          </p:nvPr>
        </p:nvSpPr>
        <p:spPr>
          <a:xfrm>
            <a:off x="838200" y="365125"/>
            <a:ext cx="9516762" cy="1325563"/>
          </a:xfrm>
        </p:spPr>
        <p:txBody>
          <a:bodyPr/>
          <a:lstStyle/>
          <a:p>
            <a:pPr algn="r"/>
            <a:r>
              <a:rPr lang="en-US" altLang="en-US" dirty="0"/>
              <a:t>Success in Action</a:t>
            </a:r>
            <a:br>
              <a:rPr lang="en-US" altLang="en-US" dirty="0"/>
            </a:br>
            <a:endParaRPr lang="en-US" altLang="en-US" sz="1800" dirty="0"/>
          </a:p>
        </p:txBody>
      </p:sp>
      <p:sp>
        <p:nvSpPr>
          <p:cNvPr id="35842" name="Slide Number Placeholder 3">
            <a:extLst>
              <a:ext uri="{FF2B5EF4-FFF2-40B4-BE49-F238E27FC236}">
                <a16:creationId xmlns:a16="http://schemas.microsoft.com/office/drawing/2014/main" id="{17A64A9B-6415-F046-8D2F-85B9F253EF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0F8D9423-FC51-2548-8704-D90A8025D92E}" type="slidenum">
              <a:rPr lang="en-US" altLang="en-US" sz="1200">
                <a:solidFill>
                  <a:srgbClr val="898989"/>
                </a:solidFill>
                <a:latin typeface="Calibri" panose="020F0502020204030204" pitchFamily="34" charset="0"/>
              </a:rPr>
              <a:pPr>
                <a:spcBef>
                  <a:spcPct val="0"/>
                </a:spcBef>
                <a:buFontTx/>
                <a:buNone/>
              </a:pPr>
              <a:t>53</a:t>
            </a:fld>
            <a:endParaRPr lang="en-US" altLang="en-US" sz="1200">
              <a:solidFill>
                <a:srgbClr val="898989"/>
              </a:solidFill>
              <a:latin typeface="Calibri" panose="020F0502020204030204" pitchFamily="34" charset="0"/>
            </a:endParaRPr>
          </a:p>
        </p:txBody>
      </p:sp>
      <p:pic>
        <p:nvPicPr>
          <p:cNvPr id="35843" name="Picture 9">
            <a:extLst>
              <a:ext uri="{FF2B5EF4-FFF2-40B4-BE49-F238E27FC236}">
                <a16:creationId xmlns:a16="http://schemas.microsoft.com/office/drawing/2014/main" id="{2B802687-50E1-B24E-B72B-C56FB41C8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241300"/>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58B952-F5F7-004D-B295-F867AE5107F0}"/>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35845" name="TextBox 7">
            <a:extLst>
              <a:ext uri="{FF2B5EF4-FFF2-40B4-BE49-F238E27FC236}">
                <a16:creationId xmlns:a16="http://schemas.microsoft.com/office/drawing/2014/main" id="{353F18E1-D881-5B4B-9F33-ECFCBD8A7BEB}"/>
              </a:ext>
            </a:extLst>
          </p:cNvPr>
          <p:cNvSpPr txBox="1">
            <a:spLocks noChangeArrowheads="1"/>
          </p:cNvSpPr>
          <p:nvPr/>
        </p:nvSpPr>
        <p:spPr bwMode="auto">
          <a:xfrm>
            <a:off x="1524000" y="5073651"/>
            <a:ext cx="9448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a:spcBef>
                <a:spcPct val="0"/>
              </a:spcBef>
              <a:buFontTx/>
              <a:buNone/>
            </a:pPr>
            <a:r>
              <a:rPr lang="en-US" altLang="en-US" sz="3000">
                <a:latin typeface="Arial" panose="020B0604020202020204" pitchFamily="34" charset="0"/>
              </a:rPr>
              <a:t>“Every new lesson offers another step to success”</a:t>
            </a:r>
          </a:p>
          <a:p>
            <a:pPr algn="ctr">
              <a:spcBef>
                <a:spcPct val="0"/>
              </a:spcBef>
              <a:buFontTx/>
              <a:buNone/>
            </a:pPr>
            <a:r>
              <a:rPr lang="en-US" altLang="en-US" sz="2000">
                <a:latin typeface="Arial" panose="020B0604020202020204" pitchFamily="34" charset="0"/>
              </a:rPr>
              <a:t>- Terry Mark</a:t>
            </a:r>
          </a:p>
        </p:txBody>
      </p:sp>
      <p:pic>
        <p:nvPicPr>
          <p:cNvPr id="35846" name="Picture 9" descr="Shana and students.jpg">
            <a:extLst>
              <a:ext uri="{FF2B5EF4-FFF2-40B4-BE49-F238E27FC236}">
                <a16:creationId xmlns:a16="http://schemas.microsoft.com/office/drawing/2014/main" id="{3D80DF60-EA1D-F644-A830-B47C9366F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313" y="1443039"/>
            <a:ext cx="60198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954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8">
            <a:extLst>
              <a:ext uri="{FF2B5EF4-FFF2-40B4-BE49-F238E27FC236}">
                <a16:creationId xmlns:a16="http://schemas.microsoft.com/office/drawing/2014/main" id="{4864A5CF-A424-0B4A-A8E6-56C473B947D7}"/>
              </a:ext>
            </a:extLst>
          </p:cNvPr>
          <p:cNvSpPr>
            <a:spLocks noGrp="1"/>
          </p:cNvSpPr>
          <p:nvPr>
            <p:ph type="title"/>
          </p:nvPr>
        </p:nvSpPr>
        <p:spPr>
          <a:xfrm>
            <a:off x="838200" y="365125"/>
            <a:ext cx="9541476" cy="1325563"/>
          </a:xfrm>
        </p:spPr>
        <p:txBody>
          <a:bodyPr/>
          <a:lstStyle/>
          <a:p>
            <a:pPr algn="r" eaLnBrk="1" hangingPunct="1"/>
            <a:r>
              <a:rPr lang="en-US" altLang="en-US" dirty="0"/>
              <a:t>Participant Feedback</a:t>
            </a:r>
          </a:p>
        </p:txBody>
      </p:sp>
      <p:sp>
        <p:nvSpPr>
          <p:cNvPr id="58371" name="Content Placeholder 10">
            <a:extLst>
              <a:ext uri="{FF2B5EF4-FFF2-40B4-BE49-F238E27FC236}">
                <a16:creationId xmlns:a16="http://schemas.microsoft.com/office/drawing/2014/main" id="{8AB2E6B4-811C-7D4E-A57C-F06C08462C23}"/>
              </a:ext>
            </a:extLst>
          </p:cNvPr>
          <p:cNvSpPr>
            <a:spLocks noGrp="1"/>
          </p:cNvSpPr>
          <p:nvPr>
            <p:ph idx="1"/>
          </p:nvPr>
        </p:nvSpPr>
        <p:spPr>
          <a:xfrm>
            <a:off x="1905000" y="2187146"/>
            <a:ext cx="8610600" cy="3939018"/>
          </a:xfrm>
          <a:solidFill>
            <a:schemeClr val="bg1"/>
          </a:solidFill>
        </p:spPr>
        <p:txBody>
          <a:bodyPr/>
          <a:lstStyle/>
          <a:p>
            <a:pPr eaLnBrk="1" hangingPunct="1">
              <a:defRPr/>
            </a:pPr>
            <a:r>
              <a:rPr lang="en-US" altLang="en-US" sz="2400" dirty="0"/>
              <a:t>Fill out the GOSOSY online evaluation below:</a:t>
            </a:r>
          </a:p>
          <a:p>
            <a:pPr marL="0" lvl="1" indent="0" algn="ctr">
              <a:buNone/>
              <a:defRPr/>
            </a:pPr>
            <a:r>
              <a:rPr lang="en-US" altLang="en-US" dirty="0">
                <a:hlinkClick r:id="rId3"/>
              </a:rPr>
              <a:t>https://www.surveymonkey.com/r/PGY5NK5</a:t>
            </a:r>
            <a:endParaRPr lang="en-US" altLang="en-US" dirty="0"/>
          </a:p>
          <a:p>
            <a:pPr marL="0" lvl="1" indent="0">
              <a:buNone/>
              <a:defRPr/>
            </a:pPr>
            <a:endParaRPr lang="en-US" altLang="en-US" dirty="0"/>
          </a:p>
          <a:p>
            <a:pPr marL="0" lvl="1" indent="0">
              <a:buNone/>
              <a:defRPr/>
            </a:pPr>
            <a:r>
              <a:rPr lang="en-US" altLang="en-US" dirty="0"/>
              <a:t>Facilitator follow-up questions for group training:</a:t>
            </a:r>
          </a:p>
          <a:p>
            <a:pPr lvl="1" eaLnBrk="1" hangingPunct="1">
              <a:defRPr/>
            </a:pPr>
            <a:r>
              <a:rPr lang="en-US" altLang="en-US" dirty="0"/>
              <a:t>What did you learn?</a:t>
            </a:r>
          </a:p>
          <a:p>
            <a:pPr lvl="1" eaLnBrk="1" hangingPunct="1">
              <a:defRPr/>
            </a:pPr>
            <a:r>
              <a:rPr lang="en-US" altLang="en-US" dirty="0"/>
              <a:t>What did you find most helpful or beneficial?</a:t>
            </a:r>
          </a:p>
          <a:p>
            <a:pPr lvl="1" eaLnBrk="1" hangingPunct="1">
              <a:defRPr/>
            </a:pPr>
            <a:r>
              <a:rPr lang="en-US" altLang="en-US" dirty="0"/>
              <a:t>How will you be using this with your youth?</a:t>
            </a:r>
          </a:p>
          <a:p>
            <a:pPr lvl="1" eaLnBrk="1" hangingPunct="1">
              <a:defRPr/>
            </a:pPr>
            <a:r>
              <a:rPr lang="en-US" altLang="en-US" dirty="0"/>
              <a:t>What recommendations do you have for future training?  </a:t>
            </a:r>
          </a:p>
          <a:p>
            <a:pPr marL="457200" lvl="1" indent="0">
              <a:buNone/>
              <a:defRPr/>
            </a:pPr>
            <a:endParaRPr lang="en-US" altLang="en-US" dirty="0"/>
          </a:p>
          <a:p>
            <a:pPr lvl="1" eaLnBrk="1" hangingPunct="1">
              <a:defRPr/>
            </a:pPr>
            <a:endParaRPr lang="en-US" altLang="en-US" dirty="0"/>
          </a:p>
        </p:txBody>
      </p:sp>
      <p:sp>
        <p:nvSpPr>
          <p:cNvPr id="36867" name="Slide Number Placeholder 1">
            <a:extLst>
              <a:ext uri="{FF2B5EF4-FFF2-40B4-BE49-F238E27FC236}">
                <a16:creationId xmlns:a16="http://schemas.microsoft.com/office/drawing/2014/main" id="{09A251C6-400C-264B-8FFD-2CD403C971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C5AF9981-BCA4-D848-822F-E3FD9EA9E008}" type="slidenum">
              <a:rPr lang="en-US" altLang="en-US" sz="1200">
                <a:solidFill>
                  <a:srgbClr val="898989"/>
                </a:solidFill>
                <a:latin typeface="Calibri" panose="020F0502020204030204" pitchFamily="34" charset="0"/>
              </a:rPr>
              <a:pPr>
                <a:spcBef>
                  <a:spcPct val="0"/>
                </a:spcBef>
                <a:buFontTx/>
                <a:buNone/>
              </a:pPr>
              <a:t>54</a:t>
            </a:fld>
            <a:endParaRPr lang="en-US" altLang="en-US" sz="1200">
              <a:solidFill>
                <a:srgbClr val="898989"/>
              </a:solidFill>
              <a:latin typeface="Calibri" panose="020F0502020204030204" pitchFamily="34" charset="0"/>
            </a:endParaRPr>
          </a:p>
        </p:txBody>
      </p:sp>
      <p:sp>
        <p:nvSpPr>
          <p:cNvPr id="18" name="TextBox 17">
            <a:extLst>
              <a:ext uri="{FF2B5EF4-FFF2-40B4-BE49-F238E27FC236}">
                <a16:creationId xmlns:a16="http://schemas.microsoft.com/office/drawing/2014/main" id="{30CFF13E-60A9-3A4F-90AC-59562EED2FA2}"/>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36870" name="Picture 9">
            <a:extLst>
              <a:ext uri="{FF2B5EF4-FFF2-40B4-BE49-F238E27FC236}">
                <a16:creationId xmlns:a16="http://schemas.microsoft.com/office/drawing/2014/main" id="{193DA9D1-C6EC-1D47-A974-AC7AC7EFC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ED8E014-223E-A645-888C-7C157067CB26}"/>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08434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36C07-5E7F-F34A-9E40-E4653ECA6480}"/>
              </a:ext>
            </a:extLst>
          </p:cNvPr>
          <p:cNvSpPr>
            <a:spLocks noGrp="1"/>
          </p:cNvSpPr>
          <p:nvPr>
            <p:ph type="title"/>
          </p:nvPr>
        </p:nvSpPr>
        <p:spPr>
          <a:xfrm>
            <a:off x="1981200" y="274638"/>
            <a:ext cx="8229600" cy="1020762"/>
          </a:xfrm>
        </p:spPr>
        <p:txBody>
          <a:bodyPr rtlCol="0">
            <a:noAutofit/>
          </a:bodyPr>
          <a:lstStyle/>
          <a:p>
            <a:pPr algn="r">
              <a:defRPr/>
            </a:pPr>
            <a:r>
              <a:rPr lang="en-US" dirty="0"/>
              <a:t>Literature Review</a:t>
            </a:r>
            <a:endParaRPr lang="en-US" dirty="0">
              <a:latin typeface="+mn-lt"/>
            </a:endParaRPr>
          </a:p>
        </p:txBody>
      </p:sp>
      <p:sp>
        <p:nvSpPr>
          <p:cNvPr id="14338" name="Content Placeholder 6">
            <a:extLst>
              <a:ext uri="{FF2B5EF4-FFF2-40B4-BE49-F238E27FC236}">
                <a16:creationId xmlns:a16="http://schemas.microsoft.com/office/drawing/2014/main" id="{76FB47A6-9353-674E-8F1C-4F26738BCE9A}"/>
              </a:ext>
            </a:extLst>
          </p:cNvPr>
          <p:cNvSpPr>
            <a:spLocks noGrp="1"/>
          </p:cNvSpPr>
          <p:nvPr>
            <p:ph sz="half" idx="1"/>
          </p:nvPr>
        </p:nvSpPr>
        <p:spPr>
          <a:xfrm>
            <a:off x="1981200" y="1865870"/>
            <a:ext cx="4038600" cy="4153930"/>
          </a:xfrm>
        </p:spPr>
        <p:txBody>
          <a:bodyPr/>
          <a:lstStyle/>
          <a:p>
            <a:pPr marL="0" indent="0" algn="ctr">
              <a:buNone/>
              <a:defRPr/>
            </a:pPr>
            <a:r>
              <a:rPr lang="en-US" sz="3600" dirty="0"/>
              <a:t>    Members</a:t>
            </a:r>
          </a:p>
          <a:p>
            <a:pPr marL="0" indent="0" algn="ctr">
              <a:buNone/>
              <a:defRPr/>
            </a:pPr>
            <a:endParaRPr lang="en-US" sz="2400" u="sng" dirty="0"/>
          </a:p>
          <a:p>
            <a:pPr>
              <a:buFont typeface="Arial" charset="0"/>
              <a:buChar char="•"/>
              <a:defRPr/>
            </a:pPr>
            <a:r>
              <a:rPr lang="en-US" sz="2400" u="sng" dirty="0"/>
              <a:t>Jessica </a:t>
            </a:r>
            <a:r>
              <a:rPr lang="en-US" sz="2400" u="sng" dirty="0" err="1"/>
              <a:t>Castañeda</a:t>
            </a:r>
            <a:r>
              <a:rPr lang="en-US" sz="2400" u="sng" dirty="0"/>
              <a:t> (KS-lead)</a:t>
            </a:r>
          </a:p>
          <a:p>
            <a:pPr>
              <a:buFont typeface="Arial" charset="0"/>
              <a:buChar char="•"/>
              <a:defRPr/>
            </a:pPr>
            <a:r>
              <a:rPr lang="en-US" sz="2400" dirty="0"/>
              <a:t>Susanna Bartee</a:t>
            </a:r>
          </a:p>
          <a:p>
            <a:pPr>
              <a:buFont typeface="Arial" charset="0"/>
              <a:buChar char="•"/>
              <a:defRPr/>
            </a:pPr>
            <a:r>
              <a:rPr lang="en-US" sz="2400" dirty="0"/>
              <a:t>John Farrell</a:t>
            </a:r>
          </a:p>
          <a:p>
            <a:pPr marL="0" indent="0">
              <a:buNone/>
              <a:defRPr/>
            </a:pPr>
            <a:endParaRPr lang="en-US" altLang="en-US" dirty="0"/>
          </a:p>
        </p:txBody>
      </p:sp>
      <p:sp>
        <p:nvSpPr>
          <p:cNvPr id="14339" name="Content Placeholder 7">
            <a:extLst>
              <a:ext uri="{FF2B5EF4-FFF2-40B4-BE49-F238E27FC236}">
                <a16:creationId xmlns:a16="http://schemas.microsoft.com/office/drawing/2014/main" id="{32E78668-17AD-0446-BF08-5015EB1A8B5E}"/>
              </a:ext>
            </a:extLst>
          </p:cNvPr>
          <p:cNvSpPr>
            <a:spLocks noGrp="1"/>
          </p:cNvSpPr>
          <p:nvPr>
            <p:ph sz="half" idx="2"/>
          </p:nvPr>
        </p:nvSpPr>
        <p:spPr>
          <a:xfrm>
            <a:off x="6172200" y="1600200"/>
            <a:ext cx="4038600" cy="4419600"/>
          </a:xfrm>
        </p:spPr>
        <p:txBody>
          <a:bodyPr/>
          <a:lstStyle/>
          <a:p>
            <a:pPr marL="0" indent="0" algn="ctr">
              <a:buNone/>
              <a:defRPr/>
            </a:pPr>
            <a:r>
              <a:rPr lang="en-US" altLang="en-US" sz="3600" dirty="0"/>
              <a:t>Activities</a:t>
            </a:r>
          </a:p>
          <a:p>
            <a:pPr algn="ctr" eaLnBrk="1" hangingPunct="1">
              <a:buFont typeface="Arial" charset="0"/>
              <a:buAutoNum type="arabicPeriod"/>
              <a:defRPr/>
            </a:pPr>
            <a:r>
              <a:rPr lang="en-US" altLang="en-US" sz="2400" dirty="0"/>
              <a:t>Continued research into Adverse Childhood Experience (ACEs) study and materials available.</a:t>
            </a:r>
          </a:p>
          <a:p>
            <a:pPr algn="ctr" eaLnBrk="1" hangingPunct="1">
              <a:buFont typeface="Arial" charset="0"/>
              <a:buAutoNum type="arabicPeriod"/>
              <a:defRPr/>
            </a:pPr>
            <a:r>
              <a:rPr lang="en-US" altLang="en-US" sz="2400" dirty="0"/>
              <a:t>Draft was completed and is under revision for completion this year.</a:t>
            </a:r>
          </a:p>
          <a:p>
            <a:pPr algn="ctr" eaLnBrk="1" hangingPunct="1">
              <a:buFont typeface="Arial" charset="0"/>
              <a:buAutoNum type="arabicPeriod"/>
              <a:defRPr/>
            </a:pPr>
            <a:r>
              <a:rPr lang="en-US" altLang="en-US" sz="2400" dirty="0"/>
              <a:t>Strategies for use with OSY will be presented at the TST meeting in April</a:t>
            </a:r>
          </a:p>
          <a:p>
            <a:pPr algn="ctr" eaLnBrk="1" hangingPunct="1">
              <a:buFont typeface="Arial" charset="0"/>
              <a:buChar char="•"/>
              <a:defRPr/>
            </a:pPr>
            <a:endParaRPr lang="en-US" altLang="en-US" dirty="0"/>
          </a:p>
        </p:txBody>
      </p:sp>
      <p:cxnSp>
        <p:nvCxnSpPr>
          <p:cNvPr id="13" name="Straight Connector 12">
            <a:extLst>
              <a:ext uri="{FF2B5EF4-FFF2-40B4-BE49-F238E27FC236}">
                <a16:creationId xmlns:a16="http://schemas.microsoft.com/office/drawing/2014/main" id="{7E957F6A-3318-634B-A5CC-0D325855D615}"/>
              </a:ext>
            </a:extLst>
          </p:cNvPr>
          <p:cNvCxnSpPr/>
          <p:nvPr/>
        </p:nvCxnSpPr>
        <p:spPr>
          <a:xfrm>
            <a:off x="6096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0789ED6-F63A-D74D-83D0-6DF40A0C9A08}"/>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04455" name="Picture 9">
            <a:extLst>
              <a:ext uri="{FF2B5EF4-FFF2-40B4-BE49-F238E27FC236}">
                <a16:creationId xmlns:a16="http://schemas.microsoft.com/office/drawing/2014/main" id="{4BC0B445-D4E2-9B48-847E-68787EF90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00E0CC0C-4C94-7F44-A920-F16F07D8AC11}"/>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9234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D056-F2EB-3D4A-B585-D52DE38CA582}"/>
              </a:ext>
            </a:extLst>
          </p:cNvPr>
          <p:cNvSpPr>
            <a:spLocks noGrp="1"/>
          </p:cNvSpPr>
          <p:nvPr>
            <p:ph type="title"/>
          </p:nvPr>
        </p:nvSpPr>
        <p:spPr/>
        <p:txBody>
          <a:bodyPr/>
          <a:lstStyle/>
          <a:p>
            <a:pPr algn="r"/>
            <a:r>
              <a:rPr lang="en-US" dirty="0"/>
              <a:t>Work Group Expectations</a:t>
            </a:r>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p:txBody>
          <a:bodyPr>
            <a:normAutofit/>
          </a:bodyPr>
          <a:lstStyle/>
          <a:p>
            <a:pPr>
              <a:defRPr/>
            </a:pPr>
            <a:r>
              <a:rPr lang="en-US" sz="3200" dirty="0"/>
              <a:t>Finalize current work</a:t>
            </a:r>
          </a:p>
          <a:p>
            <a:pPr>
              <a:defRPr/>
            </a:pPr>
            <a:r>
              <a:rPr lang="en-US" sz="3200" dirty="0"/>
              <a:t>Decide what is ready for dissemination on website</a:t>
            </a:r>
          </a:p>
          <a:p>
            <a:pPr>
              <a:defRPr/>
            </a:pPr>
            <a:r>
              <a:rPr lang="en-US" sz="3200" dirty="0"/>
              <a:t>Plan for Dissemination Event presentations </a:t>
            </a:r>
            <a:endParaRPr lang="en-US" sz="2000" dirty="0"/>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632F61D-0EE5-8E49-B83D-AF6404596769}"/>
              </a:ext>
            </a:extLst>
          </p:cNvPr>
          <p:cNvCxnSpPr/>
          <p:nvPr/>
        </p:nvCxnSpPr>
        <p:spPr>
          <a:xfrm>
            <a:off x="1981200" y="1447800"/>
            <a:ext cx="8305800"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57973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D056-F2EB-3D4A-B585-D52DE38CA582}"/>
              </a:ext>
            </a:extLst>
          </p:cNvPr>
          <p:cNvSpPr>
            <a:spLocks noGrp="1"/>
          </p:cNvSpPr>
          <p:nvPr>
            <p:ph type="title"/>
          </p:nvPr>
        </p:nvSpPr>
        <p:spPr/>
        <p:txBody>
          <a:bodyPr/>
          <a:lstStyle/>
          <a:p>
            <a:pPr algn="r"/>
            <a:r>
              <a:rPr lang="en-US" dirty="0"/>
              <a:t>Agenda– April 12</a:t>
            </a:r>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p:txBody>
          <a:bodyPr>
            <a:normAutofit fontScale="70000" lnSpcReduction="20000"/>
          </a:bodyPr>
          <a:lstStyle/>
          <a:p>
            <a:pPr marL="0" lvl="0" indent="0">
              <a:buNone/>
            </a:pPr>
            <a:r>
              <a:rPr lang="en-US" dirty="0"/>
              <a:t> </a:t>
            </a:r>
          </a:p>
          <a:p>
            <a:pPr lvl="0"/>
            <a:r>
              <a:rPr lang="en-US" sz="4000" dirty="0"/>
              <a:t>Work Group Time</a:t>
            </a:r>
          </a:p>
          <a:p>
            <a:pPr lvl="0"/>
            <a:r>
              <a:rPr lang="en-US" sz="4000" dirty="0"/>
              <a:t>ACEs Strategies and Discussion</a:t>
            </a:r>
          </a:p>
          <a:p>
            <a:r>
              <a:rPr lang="en-US" sz="4000" dirty="0"/>
              <a:t>Goal Setting and Learning/Action Plan Training of Trainers</a:t>
            </a:r>
          </a:p>
          <a:p>
            <a:pPr lvl="0"/>
            <a:r>
              <a:rPr lang="en-US" sz="4000" dirty="0"/>
              <a:t>Year 3 Evaluation and Requirements</a:t>
            </a:r>
          </a:p>
          <a:p>
            <a:pPr lvl="0"/>
            <a:r>
              <a:rPr lang="en-US" sz="4000" dirty="0"/>
              <a:t>Dissemination Event planning and organization</a:t>
            </a:r>
          </a:p>
          <a:p>
            <a:pPr lvl="0"/>
            <a:r>
              <a:rPr lang="en-US" sz="4000" dirty="0"/>
              <a:t>Work group report outs</a:t>
            </a:r>
          </a:p>
          <a:p>
            <a:pPr lvl="0"/>
            <a:r>
              <a:rPr lang="en-US" sz="4000" dirty="0"/>
              <a:t>Fall planning and future meeting dates</a:t>
            </a:r>
          </a:p>
          <a:p>
            <a:pPr marL="0" indent="0">
              <a:buNone/>
            </a:pPr>
            <a:r>
              <a:rPr lang="en-US" sz="4000" dirty="0"/>
              <a:t> </a:t>
            </a:r>
          </a:p>
          <a:p>
            <a:pPr marL="0" indent="0">
              <a:buNone/>
            </a:pPr>
            <a:r>
              <a:rPr lang="en-US" sz="4000" dirty="0"/>
              <a:t> </a:t>
            </a:r>
          </a:p>
          <a:p>
            <a:pPr marL="0" indent="0">
              <a:buNone/>
              <a:defRPr/>
            </a:pPr>
            <a:endParaRPr lang="en-US" sz="1600" dirty="0"/>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632F61D-0EE5-8E49-B83D-AF6404596769}"/>
              </a:ext>
            </a:extLst>
          </p:cNvPr>
          <p:cNvCxnSpPr/>
          <p:nvPr/>
        </p:nvCxnSpPr>
        <p:spPr>
          <a:xfrm>
            <a:off x="1981200" y="1447800"/>
            <a:ext cx="8305800"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65483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388ABE-D099-3747-A613-1C9D2DA637B0}"/>
              </a:ext>
            </a:extLst>
          </p:cNvPr>
          <p:cNvSpPr>
            <a:spLocks noGrp="1"/>
          </p:cNvSpPr>
          <p:nvPr>
            <p:ph type="title"/>
          </p:nvPr>
        </p:nvSpPr>
        <p:spPr>
          <a:xfrm>
            <a:off x="1981199" y="506626"/>
            <a:ext cx="8244115" cy="788773"/>
          </a:xfrm>
        </p:spPr>
        <p:txBody>
          <a:bodyPr rtlCol="0">
            <a:noAutofit/>
          </a:bodyPr>
          <a:lstStyle/>
          <a:p>
            <a:pPr algn="r">
              <a:defRPr/>
            </a:pPr>
            <a:r>
              <a:rPr lang="en-US" sz="5400" dirty="0">
                <a:cs typeface="Calibri" panose="020F0502020204030204" pitchFamily="34" charset="0"/>
              </a:rPr>
              <a:t>Goal Setting and OSY Learning Plan </a:t>
            </a:r>
          </a:p>
        </p:txBody>
      </p:sp>
      <p:sp>
        <p:nvSpPr>
          <p:cNvPr id="14338" name="Content Placeholder 6">
            <a:extLst>
              <a:ext uri="{FF2B5EF4-FFF2-40B4-BE49-F238E27FC236}">
                <a16:creationId xmlns:a16="http://schemas.microsoft.com/office/drawing/2014/main" id="{F2DEE034-1480-5748-BDF4-11FB7C966E7D}"/>
              </a:ext>
            </a:extLst>
          </p:cNvPr>
          <p:cNvSpPr>
            <a:spLocks noGrp="1"/>
          </p:cNvSpPr>
          <p:nvPr>
            <p:ph sz="half" idx="1"/>
          </p:nvPr>
        </p:nvSpPr>
        <p:spPr>
          <a:xfrm>
            <a:off x="1981200" y="2125362"/>
            <a:ext cx="4038600" cy="3894439"/>
          </a:xfrm>
        </p:spPr>
        <p:txBody>
          <a:bodyPr/>
          <a:lstStyle/>
          <a:p>
            <a:pPr marL="0" indent="0" algn="ctr">
              <a:buNone/>
              <a:defRPr/>
            </a:pPr>
            <a:r>
              <a:rPr lang="en-US" sz="3600" dirty="0"/>
              <a:t>    Members</a:t>
            </a:r>
            <a:endParaRPr lang="en-US" sz="2400" u="sng" dirty="0"/>
          </a:p>
          <a:p>
            <a:pPr>
              <a:buFont typeface="Arial" charset="0"/>
              <a:buChar char="•"/>
              <a:defRPr/>
            </a:pPr>
            <a:r>
              <a:rPr lang="en-US" sz="2400" u="sng" dirty="0"/>
              <a:t>Emily Hoffman (MA-lead)</a:t>
            </a:r>
            <a:endParaRPr lang="en-US" sz="2400" dirty="0"/>
          </a:p>
          <a:p>
            <a:pPr>
              <a:buFont typeface="Arial" charset="0"/>
              <a:buChar char="•"/>
              <a:defRPr/>
            </a:pPr>
            <a:r>
              <a:rPr lang="en-US" sz="2400" dirty="0"/>
              <a:t>Margot Di Salvo (FL)</a:t>
            </a:r>
          </a:p>
          <a:p>
            <a:pPr>
              <a:buFont typeface="Arial" charset="0"/>
              <a:buChar char="•"/>
              <a:defRPr/>
            </a:pPr>
            <a:r>
              <a:rPr lang="en-US" sz="2400" dirty="0"/>
              <a:t>Sarah Braun-Hamilton (VT)</a:t>
            </a:r>
          </a:p>
          <a:p>
            <a:pPr>
              <a:buFont typeface="Arial" charset="0"/>
              <a:buChar char="•"/>
              <a:defRPr/>
            </a:pPr>
            <a:r>
              <a:rPr lang="en-US" sz="2400" dirty="0"/>
              <a:t>Joyce Bishop (AL)</a:t>
            </a:r>
          </a:p>
          <a:p>
            <a:pPr>
              <a:buFont typeface="Arial" charset="0"/>
              <a:buChar char="•"/>
              <a:defRPr/>
            </a:pPr>
            <a:r>
              <a:rPr lang="en-US" sz="2400" dirty="0"/>
              <a:t>April </a:t>
            </a:r>
            <a:r>
              <a:rPr lang="en-US" sz="2400" dirty="0" err="1"/>
              <a:t>Dameron</a:t>
            </a:r>
            <a:r>
              <a:rPr lang="en-US" sz="2400" dirty="0"/>
              <a:t> (IA)</a:t>
            </a:r>
          </a:p>
          <a:p>
            <a:pPr marL="0" indent="0">
              <a:buNone/>
              <a:defRPr/>
            </a:pPr>
            <a:endParaRPr lang="en-US" sz="2400" dirty="0"/>
          </a:p>
          <a:p>
            <a:pPr eaLnBrk="1" hangingPunct="1">
              <a:buFont typeface="Arial" charset="0"/>
              <a:buChar char="•"/>
              <a:defRPr/>
            </a:pPr>
            <a:endParaRPr lang="en-US" altLang="en-US" dirty="0"/>
          </a:p>
        </p:txBody>
      </p:sp>
      <p:sp>
        <p:nvSpPr>
          <p:cNvPr id="59395" name="Content Placeholder 7">
            <a:extLst>
              <a:ext uri="{FF2B5EF4-FFF2-40B4-BE49-F238E27FC236}">
                <a16:creationId xmlns:a16="http://schemas.microsoft.com/office/drawing/2014/main" id="{E6BBEC8F-D43C-8842-B98A-A0DE18324846}"/>
              </a:ext>
            </a:extLst>
          </p:cNvPr>
          <p:cNvSpPr>
            <a:spLocks noGrp="1"/>
          </p:cNvSpPr>
          <p:nvPr>
            <p:ph sz="half" idx="2"/>
          </p:nvPr>
        </p:nvSpPr>
        <p:spPr>
          <a:xfrm>
            <a:off x="6186715" y="2261285"/>
            <a:ext cx="4038600" cy="3319457"/>
          </a:xfrm>
        </p:spPr>
        <p:txBody>
          <a:bodyPr/>
          <a:lstStyle/>
          <a:p>
            <a:pPr marL="0" indent="0" algn="ctr">
              <a:buNone/>
            </a:pPr>
            <a:r>
              <a:rPr lang="en-US" altLang="en-US" sz="3600" dirty="0">
                <a:ea typeface="ＭＳ Ｐゴシック" panose="020B0600070205080204" pitchFamily="34" charset="-128"/>
              </a:rPr>
              <a:t>Activities</a:t>
            </a:r>
          </a:p>
          <a:p>
            <a:pPr marL="0" indent="0" algn="ctr">
              <a:buNone/>
            </a:pPr>
            <a:r>
              <a:rPr lang="en-US" altLang="en-US" sz="1800" dirty="0">
                <a:ea typeface="ＭＳ Ｐゴシック" panose="020B0600070205080204" pitchFamily="34" charset="-128"/>
              </a:rPr>
              <a:t>OSY Learning Plans (Student version and Provider version) were implemented over the summer with more than 300 OSY completing a Learning Plan.</a:t>
            </a:r>
          </a:p>
          <a:p>
            <a:pPr algn="ctr" eaLnBrk="1" hangingPunct="1">
              <a:defRPr/>
            </a:pPr>
            <a:r>
              <a:rPr lang="en-US" altLang="en-US" sz="1800" u="sng" dirty="0">
                <a:ea typeface="ＭＳ Ｐゴシック" charset="-128"/>
              </a:rPr>
              <a:t>Goal Setting Implementation Guide </a:t>
            </a:r>
            <a:r>
              <a:rPr lang="en-US" altLang="en-US" sz="1800" dirty="0">
                <a:ea typeface="ＭＳ Ｐゴシック" charset="-128"/>
              </a:rPr>
              <a:t>was amended per pilot feedback.</a:t>
            </a:r>
          </a:p>
          <a:p>
            <a:pPr algn="ctr" eaLnBrk="1" hangingPunct="1">
              <a:defRPr/>
            </a:pPr>
            <a:r>
              <a:rPr lang="en-US" altLang="en-US" sz="1800" dirty="0">
                <a:ea typeface="ＭＳ Ｐゴシック" charset="-128"/>
              </a:rPr>
              <a:t>Almost 200 OSY were involved in summer the Goal Setting Pilot  throughout all 18 member states.</a:t>
            </a:r>
            <a:endParaRPr lang="en-US" altLang="en-US" sz="1800" dirty="0">
              <a:ea typeface="ＭＳ Ｐゴシック" panose="020B0600070205080204" pitchFamily="34" charset="-128"/>
            </a:endParaRPr>
          </a:p>
        </p:txBody>
      </p:sp>
      <p:cxnSp>
        <p:nvCxnSpPr>
          <p:cNvPr id="13" name="Straight Connector 12">
            <a:extLst>
              <a:ext uri="{FF2B5EF4-FFF2-40B4-BE49-F238E27FC236}">
                <a16:creationId xmlns:a16="http://schemas.microsoft.com/office/drawing/2014/main" id="{E5566503-EAA7-7C45-92D4-D969DE3D2E70}"/>
              </a:ext>
            </a:extLst>
          </p:cNvPr>
          <p:cNvCxnSpPr/>
          <p:nvPr/>
        </p:nvCxnSpPr>
        <p:spPr>
          <a:xfrm>
            <a:off x="6096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57603B9D-34DA-7B45-9D6A-481AB71B5F2F}"/>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59399" name="Picture 9">
            <a:extLst>
              <a:ext uri="{FF2B5EF4-FFF2-40B4-BE49-F238E27FC236}">
                <a16:creationId xmlns:a16="http://schemas.microsoft.com/office/drawing/2014/main" id="{AC640ABA-0DE4-5149-BC23-C5B680B84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EF4E85E0-6C52-6749-99AF-32F37927351C}"/>
              </a:ext>
            </a:extLst>
          </p:cNvPr>
          <p:cNvCxnSpPr>
            <a:cxnSpLocks/>
          </p:cNvCxnSpPr>
          <p:nvPr/>
        </p:nvCxnSpPr>
        <p:spPr>
          <a:xfrm>
            <a:off x="1832919" y="1575875"/>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97284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518D0BA-CE52-4AA2-B41F-04AC2E1E4EF7}"/>
              </a:ext>
            </a:extLst>
          </p:cNvPr>
          <p:cNvSpPr>
            <a:spLocks noGrp="1"/>
          </p:cNvSpPr>
          <p:nvPr>
            <p:ph type="ctrTitle"/>
          </p:nvPr>
        </p:nvSpPr>
        <p:spPr/>
        <p:txBody>
          <a:bodyPr>
            <a:normAutofit fontScale="90000"/>
          </a:bodyPr>
          <a:lstStyle/>
          <a:p>
            <a:r>
              <a:rPr lang="en-US" altLang="en-US" dirty="0">
                <a:ea typeface="ＭＳ Ｐゴシック" panose="020B0600070205080204" pitchFamily="34" charset="-128"/>
              </a:rPr>
              <a:t>GOSOSY Year 3</a:t>
            </a:r>
            <a:br>
              <a:rPr lang="en-US" altLang="en-US" dirty="0">
                <a:ea typeface="ＭＳ Ｐゴシック" panose="020B0600070205080204" pitchFamily="34" charset="-128"/>
              </a:rPr>
            </a:br>
            <a:r>
              <a:rPr lang="en-US" altLang="en-US" dirty="0">
                <a:ea typeface="ＭＳ Ｐゴシック" panose="020B0600070205080204" pitchFamily="34" charset="-128"/>
              </a:rPr>
              <a:t>Evaluation and Data Collection</a:t>
            </a:r>
          </a:p>
        </p:txBody>
      </p:sp>
      <p:pic>
        <p:nvPicPr>
          <p:cNvPr id="32772" name="Picture 9">
            <a:extLst>
              <a:ext uri="{FF2B5EF4-FFF2-40B4-BE49-F238E27FC236}">
                <a16:creationId xmlns:a16="http://schemas.microsoft.com/office/drawing/2014/main" id="{E187B460-0CEB-467B-9568-2C444A5E9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65A3E12-3CB7-4C49-8F0E-69663DB82C5D}"/>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7" name="Straight Connector 6">
            <a:extLst>
              <a:ext uri="{FF2B5EF4-FFF2-40B4-BE49-F238E27FC236}">
                <a16:creationId xmlns:a16="http://schemas.microsoft.com/office/drawing/2014/main" id="{9599D97F-4665-9B47-BC7F-C88C72BC2D70}"/>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145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a:extLst>
              <a:ext uri="{FF2B5EF4-FFF2-40B4-BE49-F238E27FC236}">
                <a16:creationId xmlns:a16="http://schemas.microsoft.com/office/drawing/2014/main" id="{36336A6D-A92E-7941-AA82-D3F1867EB206}"/>
              </a:ext>
            </a:extLst>
          </p:cNvPr>
          <p:cNvPicPr>
            <a:picLocks noChangeAspect="1"/>
          </p:cNvPicPr>
          <p:nvPr/>
        </p:nvPicPr>
        <p:blipFill>
          <a:blip r:embed="rId4"/>
          <a:stretch>
            <a:fillRect/>
          </a:stretch>
        </p:blipFill>
        <p:spPr>
          <a:xfrm>
            <a:off x="1987826" y="1606827"/>
            <a:ext cx="8229600" cy="4138337"/>
          </a:xfrm>
          <a:prstGeom prst="rect">
            <a:avLst/>
          </a:prstGeom>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lstStyle/>
          <a:p>
            <a:pPr algn="r" eaLnBrk="1" hangingPunct="1"/>
            <a:r>
              <a:rPr lang="en-US" dirty="0"/>
              <a:t>Site Audience Overview</a:t>
            </a:r>
          </a:p>
        </p:txBody>
      </p:sp>
    </p:spTree>
    <p:extLst>
      <p:ext uri="{BB962C8B-B14F-4D97-AF65-F5344CB8AC3E}">
        <p14:creationId xmlns:p14="http://schemas.microsoft.com/office/powerpoint/2010/main" val="2670180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E0ADA8D9-3AA2-4B85-8ABC-9FB8858FBBB5}"/>
              </a:ext>
            </a:extLst>
          </p:cNvPr>
          <p:cNvSpPr>
            <a:spLocks noGrp="1"/>
          </p:cNvSpPr>
          <p:nvPr>
            <p:ph type="title"/>
          </p:nvPr>
        </p:nvSpPr>
        <p:spPr>
          <a:xfrm>
            <a:off x="2286000" y="365125"/>
            <a:ext cx="8266670" cy="1325563"/>
          </a:xfrm>
        </p:spPr>
        <p:txBody>
          <a:bodyPr>
            <a:normAutofit/>
          </a:bodyPr>
          <a:lstStyle/>
          <a:p>
            <a:pPr algn="r" eaLnBrk="1" hangingPunct="1">
              <a:defRPr/>
            </a:pPr>
            <a:r>
              <a:rPr lang="en-US" dirty="0">
                <a:cs typeface="+mj-cs"/>
              </a:rPr>
              <a:t>FII Review (State Responsibilities)	</a:t>
            </a:r>
          </a:p>
        </p:txBody>
      </p:sp>
      <p:sp>
        <p:nvSpPr>
          <p:cNvPr id="18" name="TextBox 17">
            <a:extLst>
              <a:ext uri="{FF2B5EF4-FFF2-40B4-BE49-F238E27FC236}">
                <a16:creationId xmlns:a16="http://schemas.microsoft.com/office/drawing/2014/main" id="{3CC27857-58E3-44B0-9801-72FFA4E502A9}"/>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4" name="Content Placeholder 3">
            <a:extLst>
              <a:ext uri="{FF2B5EF4-FFF2-40B4-BE49-F238E27FC236}">
                <a16:creationId xmlns:a16="http://schemas.microsoft.com/office/drawing/2014/main" id="{8621FD29-7156-4BFA-8F42-56D5C6E4D460}"/>
              </a:ext>
            </a:extLst>
          </p:cNvPr>
          <p:cNvSpPr>
            <a:spLocks noGrp="1"/>
          </p:cNvSpPr>
          <p:nvPr>
            <p:ph idx="1"/>
          </p:nvPr>
        </p:nvSpPr>
        <p:spPr>
          <a:xfrm>
            <a:off x="1853514" y="1825625"/>
            <a:ext cx="8526162" cy="4351338"/>
          </a:xfrm>
        </p:spPr>
        <p:txBody>
          <a:bodyPr>
            <a:normAutofit/>
          </a:bodyPr>
          <a:lstStyle/>
          <a:p>
            <a:r>
              <a:rPr lang="en-CA" b="1" dirty="0"/>
              <a:t>1.1d </a:t>
            </a:r>
            <a:r>
              <a:rPr lang="en-CA" dirty="0"/>
              <a:t>Provide instructional services using GOSOSY lessons/materials</a:t>
            </a:r>
          </a:p>
          <a:p>
            <a:r>
              <a:rPr lang="en-CA" b="1" dirty="0"/>
              <a:t>1.1f </a:t>
            </a:r>
            <a:r>
              <a:rPr lang="en-CA" dirty="0"/>
              <a:t>Monitor OSY for progress toward graduation/career plans</a:t>
            </a:r>
          </a:p>
          <a:p>
            <a:r>
              <a:rPr lang="en-CA" b="1" dirty="0"/>
              <a:t>1.1h </a:t>
            </a:r>
            <a:r>
              <a:rPr lang="en-CA" dirty="0"/>
              <a:t>Conduct post-secondary and career awareness activities for OSY</a:t>
            </a:r>
          </a:p>
          <a:p>
            <a:r>
              <a:rPr lang="en-CA" b="1" dirty="0"/>
              <a:t>1.1i </a:t>
            </a:r>
            <a:r>
              <a:rPr lang="en-CA" dirty="0"/>
              <a:t>Conduct pre/post assessments of OSY</a:t>
            </a:r>
          </a:p>
          <a:p>
            <a:r>
              <a:rPr lang="en-CA" b="1" dirty="0"/>
              <a:t>1.1k</a:t>
            </a:r>
            <a:r>
              <a:rPr lang="en-CA" dirty="0"/>
              <a:t> </a:t>
            </a:r>
            <a:r>
              <a:rPr lang="en-US" dirty="0"/>
              <a:t> Offer credit recovery programs (e.g., PASS) </a:t>
            </a:r>
          </a:p>
          <a:p>
            <a:endParaRPr lang="en-US" dirty="0"/>
          </a:p>
          <a:p>
            <a:endParaRPr lang="en-US" dirty="0"/>
          </a:p>
          <a:p>
            <a:endParaRPr lang="en-US" dirty="0"/>
          </a:p>
          <a:p>
            <a:endParaRPr lang="en-US" dirty="0"/>
          </a:p>
          <a:p>
            <a:endParaRPr lang="en-US" dirty="0"/>
          </a:p>
        </p:txBody>
      </p:sp>
      <p:cxnSp>
        <p:nvCxnSpPr>
          <p:cNvPr id="7" name="Straight Connector 6">
            <a:extLst>
              <a:ext uri="{FF2B5EF4-FFF2-40B4-BE49-F238E27FC236}">
                <a16:creationId xmlns:a16="http://schemas.microsoft.com/office/drawing/2014/main" id="{ABC60C83-4A3D-8F4B-AB88-5A94BF169343}"/>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pic>
        <p:nvPicPr>
          <p:cNvPr id="8" name="Picture 9">
            <a:extLst>
              <a:ext uri="{FF2B5EF4-FFF2-40B4-BE49-F238E27FC236}">
                <a16:creationId xmlns:a16="http://schemas.microsoft.com/office/drawing/2014/main" id="{485EBDF6-680D-4C45-815B-7B9FF14F9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001" y="276635"/>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447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E0ADA8D9-3AA2-4B85-8ABC-9FB8858FBBB5}"/>
              </a:ext>
            </a:extLst>
          </p:cNvPr>
          <p:cNvSpPr>
            <a:spLocks noGrp="1"/>
          </p:cNvSpPr>
          <p:nvPr>
            <p:ph type="title"/>
          </p:nvPr>
        </p:nvSpPr>
        <p:spPr>
          <a:xfrm>
            <a:off x="2286000" y="365125"/>
            <a:ext cx="8266670" cy="1325563"/>
          </a:xfrm>
        </p:spPr>
        <p:txBody>
          <a:bodyPr>
            <a:normAutofit/>
          </a:bodyPr>
          <a:lstStyle/>
          <a:p>
            <a:pPr algn="r" eaLnBrk="1" hangingPunct="1">
              <a:defRPr/>
            </a:pPr>
            <a:r>
              <a:rPr lang="en-US" dirty="0">
                <a:cs typeface="+mj-cs"/>
              </a:rPr>
              <a:t>FII Review (State Responsibilities)	</a:t>
            </a:r>
          </a:p>
        </p:txBody>
      </p:sp>
      <p:sp>
        <p:nvSpPr>
          <p:cNvPr id="18" name="TextBox 17">
            <a:extLst>
              <a:ext uri="{FF2B5EF4-FFF2-40B4-BE49-F238E27FC236}">
                <a16:creationId xmlns:a16="http://schemas.microsoft.com/office/drawing/2014/main" id="{3CC27857-58E3-44B0-9801-72FFA4E502A9}"/>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4" name="Content Placeholder 3">
            <a:extLst>
              <a:ext uri="{FF2B5EF4-FFF2-40B4-BE49-F238E27FC236}">
                <a16:creationId xmlns:a16="http://schemas.microsoft.com/office/drawing/2014/main" id="{8621FD29-7156-4BFA-8F42-56D5C6E4D460}"/>
              </a:ext>
            </a:extLst>
          </p:cNvPr>
          <p:cNvSpPr>
            <a:spLocks noGrp="1"/>
          </p:cNvSpPr>
          <p:nvPr>
            <p:ph idx="1"/>
          </p:nvPr>
        </p:nvSpPr>
        <p:spPr>
          <a:xfrm>
            <a:off x="1853514" y="1825625"/>
            <a:ext cx="8526162" cy="4351338"/>
          </a:xfrm>
        </p:spPr>
        <p:txBody>
          <a:bodyPr>
            <a:normAutofit/>
          </a:bodyPr>
          <a:lstStyle/>
          <a:p>
            <a:r>
              <a:rPr lang="en-CA" b="1" dirty="0"/>
              <a:t>1.2b </a:t>
            </a:r>
            <a:r>
              <a:rPr lang="en-CA" dirty="0"/>
              <a:t>Work with OSY to complete Learning Plans</a:t>
            </a:r>
            <a:endParaRPr lang="en-US" dirty="0"/>
          </a:p>
          <a:p>
            <a:r>
              <a:rPr lang="en-CA" b="1" dirty="0"/>
              <a:t>1.2c </a:t>
            </a:r>
            <a:r>
              <a:rPr lang="en-CA" dirty="0"/>
              <a:t>Provide instruction to OSY using GOSOSY materials aligned with Learning Plans</a:t>
            </a:r>
          </a:p>
          <a:p>
            <a:r>
              <a:rPr lang="en-CA" b="1" dirty="0"/>
              <a:t>1.3c </a:t>
            </a:r>
            <a:r>
              <a:rPr lang="en-CA" dirty="0"/>
              <a:t>Train GSW facilitators (when not all staff working on goal setting can attend GOSOSY training)</a:t>
            </a:r>
          </a:p>
          <a:p>
            <a:r>
              <a:rPr lang="en-CA" b="1" dirty="0"/>
              <a:t>1.3e </a:t>
            </a:r>
            <a:r>
              <a:rPr lang="en-CA" dirty="0"/>
              <a:t>Conduct GSWs and evaluate progress using the GSW mastery activity</a:t>
            </a:r>
            <a:endParaRPr lang="en-US" dirty="0"/>
          </a:p>
          <a:p>
            <a:pPr marL="0" indent="0">
              <a:buNone/>
            </a:pPr>
            <a:endParaRPr lang="en-US" dirty="0"/>
          </a:p>
          <a:p>
            <a:endParaRPr lang="en-US" dirty="0"/>
          </a:p>
          <a:p>
            <a:endParaRPr lang="en-US" dirty="0"/>
          </a:p>
          <a:p>
            <a:endParaRPr lang="en-US" dirty="0"/>
          </a:p>
          <a:p>
            <a:endParaRPr lang="en-US" dirty="0"/>
          </a:p>
        </p:txBody>
      </p:sp>
      <p:cxnSp>
        <p:nvCxnSpPr>
          <p:cNvPr id="7" name="Straight Connector 6">
            <a:extLst>
              <a:ext uri="{FF2B5EF4-FFF2-40B4-BE49-F238E27FC236}">
                <a16:creationId xmlns:a16="http://schemas.microsoft.com/office/drawing/2014/main" id="{ABC60C83-4A3D-8F4B-AB88-5A94BF169343}"/>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pic>
        <p:nvPicPr>
          <p:cNvPr id="8" name="Picture 9">
            <a:extLst>
              <a:ext uri="{FF2B5EF4-FFF2-40B4-BE49-F238E27FC236}">
                <a16:creationId xmlns:a16="http://schemas.microsoft.com/office/drawing/2014/main" id="{485EBDF6-680D-4C45-815B-7B9FF14F9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001" y="276635"/>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19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E0ADA8D9-3AA2-4B85-8ABC-9FB8858FBBB5}"/>
              </a:ext>
            </a:extLst>
          </p:cNvPr>
          <p:cNvSpPr>
            <a:spLocks noGrp="1"/>
          </p:cNvSpPr>
          <p:nvPr>
            <p:ph type="title"/>
          </p:nvPr>
        </p:nvSpPr>
        <p:spPr>
          <a:xfrm>
            <a:off x="2286000" y="365125"/>
            <a:ext cx="8266670" cy="1325563"/>
          </a:xfrm>
        </p:spPr>
        <p:txBody>
          <a:bodyPr>
            <a:normAutofit/>
          </a:bodyPr>
          <a:lstStyle/>
          <a:p>
            <a:pPr algn="r" eaLnBrk="1" hangingPunct="1">
              <a:defRPr/>
            </a:pPr>
            <a:r>
              <a:rPr lang="en-US" dirty="0">
                <a:cs typeface="+mj-cs"/>
              </a:rPr>
              <a:t>FII Review (State Responsibilities)	</a:t>
            </a:r>
          </a:p>
        </p:txBody>
      </p:sp>
      <p:sp>
        <p:nvSpPr>
          <p:cNvPr id="18" name="TextBox 17">
            <a:extLst>
              <a:ext uri="{FF2B5EF4-FFF2-40B4-BE49-F238E27FC236}">
                <a16:creationId xmlns:a16="http://schemas.microsoft.com/office/drawing/2014/main" id="{3CC27857-58E3-44B0-9801-72FFA4E502A9}"/>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4" name="Content Placeholder 3">
            <a:extLst>
              <a:ext uri="{FF2B5EF4-FFF2-40B4-BE49-F238E27FC236}">
                <a16:creationId xmlns:a16="http://schemas.microsoft.com/office/drawing/2014/main" id="{8621FD29-7156-4BFA-8F42-56D5C6E4D460}"/>
              </a:ext>
            </a:extLst>
          </p:cNvPr>
          <p:cNvSpPr>
            <a:spLocks noGrp="1"/>
          </p:cNvSpPr>
          <p:nvPr>
            <p:ph idx="1"/>
          </p:nvPr>
        </p:nvSpPr>
        <p:spPr>
          <a:xfrm>
            <a:off x="1853514" y="1825625"/>
            <a:ext cx="8526162" cy="4351338"/>
          </a:xfrm>
        </p:spPr>
        <p:txBody>
          <a:bodyPr>
            <a:normAutofit/>
          </a:bodyPr>
          <a:lstStyle/>
          <a:p>
            <a:r>
              <a:rPr lang="en-US" b="1" dirty="0"/>
              <a:t>2.2a </a:t>
            </a:r>
            <a:r>
              <a:rPr lang="en-US" dirty="0"/>
              <a:t>Continue collaborations with CIGs, HEPs/CAMPs, other agencies and organizations</a:t>
            </a:r>
          </a:p>
          <a:p>
            <a:r>
              <a:rPr lang="en-US" b="1" dirty="0"/>
              <a:t>2.2c </a:t>
            </a:r>
            <a:r>
              <a:rPr lang="en-US" dirty="0"/>
              <a:t>Continue OSY mentoring programs with pilot states</a:t>
            </a:r>
          </a:p>
          <a:p>
            <a:r>
              <a:rPr lang="en-US" b="1" dirty="0"/>
              <a:t>2.3c </a:t>
            </a:r>
            <a:r>
              <a:rPr lang="en-US" dirty="0"/>
              <a:t>Conduct OSY in-the field recruiter training; may be in collaboration with IRRC for state in both consortia</a:t>
            </a:r>
          </a:p>
          <a:p>
            <a:r>
              <a:rPr lang="en-US" b="1" dirty="0"/>
              <a:t>2.3d </a:t>
            </a:r>
            <a:r>
              <a:rPr lang="en-US" dirty="0"/>
              <a:t>Administer OSY recruiter skills competency tool and analyze/summarize results; states may use IRRC tool or their own</a:t>
            </a:r>
          </a:p>
          <a:p>
            <a:pPr marL="0" indent="0">
              <a:buNone/>
            </a:pPr>
            <a:endParaRPr lang="en-US" dirty="0"/>
          </a:p>
          <a:p>
            <a:endParaRPr lang="en-US" dirty="0"/>
          </a:p>
          <a:p>
            <a:endParaRPr lang="en-US" dirty="0"/>
          </a:p>
          <a:p>
            <a:endParaRPr lang="en-US" dirty="0"/>
          </a:p>
          <a:p>
            <a:endParaRPr lang="en-US" dirty="0"/>
          </a:p>
        </p:txBody>
      </p:sp>
      <p:cxnSp>
        <p:nvCxnSpPr>
          <p:cNvPr id="7" name="Straight Connector 6">
            <a:extLst>
              <a:ext uri="{FF2B5EF4-FFF2-40B4-BE49-F238E27FC236}">
                <a16:creationId xmlns:a16="http://schemas.microsoft.com/office/drawing/2014/main" id="{ABC60C83-4A3D-8F4B-AB88-5A94BF169343}"/>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pic>
        <p:nvPicPr>
          <p:cNvPr id="8" name="Picture 9">
            <a:extLst>
              <a:ext uri="{FF2B5EF4-FFF2-40B4-BE49-F238E27FC236}">
                <a16:creationId xmlns:a16="http://schemas.microsoft.com/office/drawing/2014/main" id="{485EBDF6-680D-4C45-815B-7B9FF14F9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001" y="276635"/>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500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E0ADA8D9-3AA2-4B85-8ABC-9FB8858FBBB5}"/>
              </a:ext>
            </a:extLst>
          </p:cNvPr>
          <p:cNvSpPr>
            <a:spLocks noGrp="1"/>
          </p:cNvSpPr>
          <p:nvPr>
            <p:ph type="title"/>
          </p:nvPr>
        </p:nvSpPr>
        <p:spPr>
          <a:xfrm>
            <a:off x="2286000" y="365125"/>
            <a:ext cx="8266670" cy="1325563"/>
          </a:xfrm>
        </p:spPr>
        <p:txBody>
          <a:bodyPr>
            <a:normAutofit/>
          </a:bodyPr>
          <a:lstStyle/>
          <a:p>
            <a:pPr algn="r" eaLnBrk="1" hangingPunct="1">
              <a:defRPr/>
            </a:pPr>
            <a:r>
              <a:rPr lang="en-US" dirty="0">
                <a:cs typeface="+mj-cs"/>
              </a:rPr>
              <a:t>FII Review (State Responsibilities)	</a:t>
            </a:r>
          </a:p>
        </p:txBody>
      </p:sp>
      <p:sp>
        <p:nvSpPr>
          <p:cNvPr id="18" name="TextBox 17">
            <a:extLst>
              <a:ext uri="{FF2B5EF4-FFF2-40B4-BE49-F238E27FC236}">
                <a16:creationId xmlns:a16="http://schemas.microsoft.com/office/drawing/2014/main" id="{3CC27857-58E3-44B0-9801-72FFA4E502A9}"/>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
        <p:nvSpPr>
          <p:cNvPr id="4" name="Content Placeholder 3">
            <a:extLst>
              <a:ext uri="{FF2B5EF4-FFF2-40B4-BE49-F238E27FC236}">
                <a16:creationId xmlns:a16="http://schemas.microsoft.com/office/drawing/2014/main" id="{8621FD29-7156-4BFA-8F42-56D5C6E4D460}"/>
              </a:ext>
            </a:extLst>
          </p:cNvPr>
          <p:cNvSpPr>
            <a:spLocks noGrp="1"/>
          </p:cNvSpPr>
          <p:nvPr>
            <p:ph idx="1"/>
          </p:nvPr>
        </p:nvSpPr>
        <p:spPr>
          <a:xfrm>
            <a:off x="1853514" y="2187145"/>
            <a:ext cx="8526162" cy="3989817"/>
          </a:xfrm>
        </p:spPr>
        <p:txBody>
          <a:bodyPr>
            <a:normAutofit/>
          </a:bodyPr>
          <a:lstStyle/>
          <a:p>
            <a:r>
              <a:rPr lang="en-US" b="1" dirty="0"/>
              <a:t>3.1a </a:t>
            </a:r>
            <a:r>
              <a:rPr lang="en-US" dirty="0"/>
              <a:t> Review list of GOSOSY products and select at least 5</a:t>
            </a:r>
          </a:p>
          <a:p>
            <a:r>
              <a:rPr lang="en-US" b="1" dirty="0"/>
              <a:t>3.1c </a:t>
            </a:r>
            <a:r>
              <a:rPr lang="en-US" dirty="0"/>
              <a:t>Adapt/adopt and use GOSOSY products</a:t>
            </a:r>
          </a:p>
          <a:p>
            <a:r>
              <a:rPr lang="en-US" b="1" dirty="0"/>
              <a:t>3.2d </a:t>
            </a:r>
            <a:r>
              <a:rPr lang="en-US" dirty="0"/>
              <a:t>Participate at the GOSOSY Dissemination Event</a:t>
            </a:r>
          </a:p>
          <a:p>
            <a:r>
              <a:rPr lang="en-US" b="1" dirty="0"/>
              <a:t>3.2e </a:t>
            </a:r>
            <a:r>
              <a:rPr lang="en-US" dirty="0"/>
              <a:t>Participate on SST/TST to review GOSOSY deliverables</a:t>
            </a:r>
          </a:p>
          <a:p>
            <a:pPr marL="0" indent="0">
              <a:buNone/>
            </a:pPr>
            <a:endParaRPr lang="en-US" dirty="0"/>
          </a:p>
          <a:p>
            <a:endParaRPr lang="en-US" dirty="0"/>
          </a:p>
          <a:p>
            <a:endParaRPr lang="en-US" dirty="0"/>
          </a:p>
          <a:p>
            <a:endParaRPr lang="en-US" dirty="0"/>
          </a:p>
          <a:p>
            <a:endParaRPr lang="en-US" dirty="0"/>
          </a:p>
        </p:txBody>
      </p:sp>
      <p:cxnSp>
        <p:nvCxnSpPr>
          <p:cNvPr id="7" name="Straight Connector 6">
            <a:extLst>
              <a:ext uri="{FF2B5EF4-FFF2-40B4-BE49-F238E27FC236}">
                <a16:creationId xmlns:a16="http://schemas.microsoft.com/office/drawing/2014/main" id="{ABC60C83-4A3D-8F4B-AB88-5A94BF169343}"/>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pic>
        <p:nvPicPr>
          <p:cNvPr id="8" name="Picture 9">
            <a:extLst>
              <a:ext uri="{FF2B5EF4-FFF2-40B4-BE49-F238E27FC236}">
                <a16:creationId xmlns:a16="http://schemas.microsoft.com/office/drawing/2014/main" id="{485EBDF6-680D-4C45-815B-7B9FF14F9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001" y="276635"/>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64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8">
            <a:extLst>
              <a:ext uri="{FF2B5EF4-FFF2-40B4-BE49-F238E27FC236}">
                <a16:creationId xmlns:a16="http://schemas.microsoft.com/office/drawing/2014/main" id="{F4ABCBCC-0EAE-4918-9D95-E218BBDE58B6}"/>
              </a:ext>
            </a:extLst>
          </p:cNvPr>
          <p:cNvSpPr>
            <a:spLocks noGrp="1"/>
          </p:cNvSpPr>
          <p:nvPr>
            <p:ph type="title"/>
          </p:nvPr>
        </p:nvSpPr>
        <p:spPr>
          <a:xfrm>
            <a:off x="838200" y="365125"/>
            <a:ext cx="9541476" cy="1325563"/>
          </a:xfrm>
        </p:spPr>
        <p:txBody>
          <a:bodyPr/>
          <a:lstStyle/>
          <a:p>
            <a:pPr algn="r" eaLnBrk="1" hangingPunct="1"/>
            <a:r>
              <a:rPr lang="en-US" altLang="en-US" dirty="0">
                <a:ea typeface="ＭＳ Ｐゴシック" panose="020B0600070205080204" pitchFamily="34" charset="-128"/>
              </a:rPr>
              <a:t>Evaluation Data Collection</a:t>
            </a:r>
          </a:p>
        </p:txBody>
      </p:sp>
      <p:sp>
        <p:nvSpPr>
          <p:cNvPr id="36867" name="Content Placeholder 10">
            <a:extLst>
              <a:ext uri="{FF2B5EF4-FFF2-40B4-BE49-F238E27FC236}">
                <a16:creationId xmlns:a16="http://schemas.microsoft.com/office/drawing/2014/main" id="{7DE2EFE2-CA3B-4988-A68D-7ECA3DFC4483}"/>
              </a:ext>
            </a:extLst>
          </p:cNvPr>
          <p:cNvSpPr>
            <a:spLocks noGrp="1"/>
          </p:cNvSpPr>
          <p:nvPr>
            <p:ph idx="1"/>
          </p:nvPr>
        </p:nvSpPr>
        <p:spPr>
          <a:xfrm>
            <a:off x="1409700" y="2100311"/>
            <a:ext cx="9372600" cy="3600401"/>
          </a:xfrm>
        </p:spPr>
        <p:txBody>
          <a:bodyPr>
            <a:normAutofit/>
          </a:bodyPr>
          <a:lstStyle/>
          <a:p>
            <a:pPr eaLnBrk="1" hangingPunct="1"/>
            <a:r>
              <a:rPr lang="en-US" altLang="en-US" sz="3200" dirty="0">
                <a:ea typeface="ＭＳ Ｐゴシック" panose="020B0600070205080204" pitchFamily="34" charset="-128"/>
              </a:rPr>
              <a:t>All data is due by September 28, 2018.</a:t>
            </a:r>
          </a:p>
          <a:p>
            <a:pPr eaLnBrk="1" hangingPunct="1"/>
            <a:r>
              <a:rPr lang="en-US" altLang="en-US" sz="3200" dirty="0">
                <a:ea typeface="ＭＳ Ｐゴシック" panose="020B0600070205080204" pitchFamily="34" charset="-128"/>
              </a:rPr>
              <a:t>Three required forms:</a:t>
            </a:r>
          </a:p>
          <a:p>
            <a:pPr lvl="1" eaLnBrk="1" hangingPunct="1"/>
            <a:r>
              <a:rPr lang="en-US" altLang="en-US" sz="2800" dirty="0">
                <a:ea typeface="ＭＳ Ｐゴシック" panose="020B0600070205080204" pitchFamily="34" charset="-128"/>
              </a:rPr>
              <a:t>Form 1: Director/Coordinator Report</a:t>
            </a:r>
          </a:p>
          <a:p>
            <a:pPr lvl="1" eaLnBrk="1" hangingPunct="1"/>
            <a:r>
              <a:rPr lang="en-US" altLang="en-US" sz="2800" dirty="0">
                <a:ea typeface="ＭＳ Ｐゴシック" panose="020B0600070205080204" pitchFamily="34" charset="-128"/>
              </a:rPr>
              <a:t>Form 2: OSY Professional Learning Activity Evaluation Form</a:t>
            </a:r>
          </a:p>
          <a:p>
            <a:pPr lvl="1" eaLnBrk="1" hangingPunct="1"/>
            <a:r>
              <a:rPr lang="en-US" altLang="en-US" sz="2800" dirty="0">
                <a:ea typeface="ＭＳ Ｐゴシック" panose="020B0600070205080204" pitchFamily="34" charset="-128"/>
              </a:rPr>
              <a:t>Form 3: New Product Review Form</a:t>
            </a:r>
          </a:p>
        </p:txBody>
      </p:sp>
      <p:sp>
        <p:nvSpPr>
          <p:cNvPr id="18" name="TextBox 17">
            <a:extLst>
              <a:ext uri="{FF2B5EF4-FFF2-40B4-BE49-F238E27FC236}">
                <a16:creationId xmlns:a16="http://schemas.microsoft.com/office/drawing/2014/main" id="{5C15D0FF-E28E-45B4-A44A-64AB4E2D04A9}"/>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36870" name="Picture 9">
            <a:extLst>
              <a:ext uri="{FF2B5EF4-FFF2-40B4-BE49-F238E27FC236}">
                <a16:creationId xmlns:a16="http://schemas.microsoft.com/office/drawing/2014/main" id="{3973D183-18C5-47E6-9633-4000EB79F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7D220E39-062D-4849-BEF0-31B703C0E291}"/>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234139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59BD0FA-8A07-4041-A33A-35814D3D6ADE}"/>
              </a:ext>
            </a:extLst>
          </p:cNvPr>
          <p:cNvSpPr>
            <a:spLocks noGrp="1"/>
          </p:cNvSpPr>
          <p:nvPr>
            <p:ph type="title"/>
          </p:nvPr>
        </p:nvSpPr>
        <p:spPr>
          <a:xfrm>
            <a:off x="1933574" y="266700"/>
            <a:ext cx="8446101" cy="1143000"/>
          </a:xfrm>
        </p:spPr>
        <p:txBody>
          <a:bodyPr/>
          <a:lstStyle/>
          <a:p>
            <a:pPr algn="r"/>
            <a:r>
              <a:rPr lang="en-US" altLang="en-US" dirty="0">
                <a:ea typeface="ＭＳ Ｐゴシック" panose="020B0600070205080204" pitchFamily="34" charset="-128"/>
              </a:rPr>
              <a:t>2017-18 Checklist</a:t>
            </a:r>
          </a:p>
        </p:txBody>
      </p:sp>
      <p:pic>
        <p:nvPicPr>
          <p:cNvPr id="49155" name="Picture 9">
            <a:extLst>
              <a:ext uri="{FF2B5EF4-FFF2-40B4-BE49-F238E27FC236}">
                <a16:creationId xmlns:a16="http://schemas.microsoft.com/office/drawing/2014/main" id="{0618DA5D-E14A-4594-BB56-77C6DB529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766245A-5560-4761-B0B4-AA13639ABC4D}"/>
              </a:ext>
            </a:extLst>
          </p:cNvPr>
          <p:cNvPicPr>
            <a:picLocks noChangeAspect="1"/>
          </p:cNvPicPr>
          <p:nvPr/>
        </p:nvPicPr>
        <p:blipFill rotWithShape="1">
          <a:blip r:embed="rId4"/>
          <a:srcRect l="30833" t="5545" r="30833" b="8611"/>
          <a:stretch/>
        </p:blipFill>
        <p:spPr>
          <a:xfrm>
            <a:off x="3109914" y="1018136"/>
            <a:ext cx="6663673" cy="5839863"/>
          </a:xfrm>
          <a:prstGeom prst="rect">
            <a:avLst/>
          </a:prstGeom>
        </p:spPr>
      </p:pic>
    </p:spTree>
    <p:extLst>
      <p:ext uri="{BB962C8B-B14F-4D97-AF65-F5344CB8AC3E}">
        <p14:creationId xmlns:p14="http://schemas.microsoft.com/office/powerpoint/2010/main" val="1425528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63DCCBB3-2812-4F9C-BFDD-CBE4B1A7DD3C}"/>
              </a:ext>
            </a:extLst>
          </p:cNvPr>
          <p:cNvSpPr>
            <a:spLocks noGrp="1"/>
          </p:cNvSpPr>
          <p:nvPr>
            <p:ph type="title"/>
          </p:nvPr>
        </p:nvSpPr>
        <p:spPr/>
        <p:txBody>
          <a:bodyPr/>
          <a:lstStyle/>
          <a:p>
            <a:pPr algn="ctr"/>
            <a:r>
              <a:rPr lang="en-US" altLang="en-US" dirty="0">
                <a:ea typeface="ＭＳ Ｐゴシック" panose="020B0600070205080204" pitchFamily="34" charset="-128"/>
              </a:rPr>
              <a:t>Performance Measure 1.1</a:t>
            </a:r>
          </a:p>
        </p:txBody>
      </p:sp>
      <p:sp>
        <p:nvSpPr>
          <p:cNvPr id="50178" name="Content Placeholder 2">
            <a:extLst>
              <a:ext uri="{FF2B5EF4-FFF2-40B4-BE49-F238E27FC236}">
                <a16:creationId xmlns:a16="http://schemas.microsoft.com/office/drawing/2014/main" id="{2564119C-EAAC-4B16-B774-A2EAFF04070D}"/>
              </a:ext>
            </a:extLst>
          </p:cNvPr>
          <p:cNvSpPr>
            <a:spLocks noGrp="1"/>
          </p:cNvSpPr>
          <p:nvPr>
            <p:ph idx="1"/>
          </p:nvPr>
        </p:nvSpPr>
        <p:spPr>
          <a:xfrm>
            <a:off x="1981200" y="2401117"/>
            <a:ext cx="8229600" cy="3775845"/>
          </a:xfrm>
        </p:spPr>
        <p:txBody>
          <a:bodyPr/>
          <a:lstStyle/>
          <a:p>
            <a:r>
              <a:rPr lang="en-US" altLang="en-US" i="1" dirty="0">
                <a:ea typeface="ＭＳ Ｐゴシック" panose="020B0600070205080204" pitchFamily="34" charset="-128"/>
              </a:rPr>
              <a:t>Each year, 75% of </a:t>
            </a:r>
            <a:r>
              <a:rPr lang="en-US" altLang="en-US" b="1" i="1" dirty="0">
                <a:ea typeface="ＭＳ Ｐゴシック" panose="020B0600070205080204" pitchFamily="34" charset="-128"/>
              </a:rPr>
              <a:t>OSY</a:t>
            </a:r>
            <a:r>
              <a:rPr lang="en-US" altLang="en-US" i="1" dirty="0">
                <a:ea typeface="ＭＳ Ｐゴシック" panose="020B0600070205080204" pitchFamily="34" charset="-128"/>
              </a:rPr>
              <a:t> participating in project-directed instructional services will demonstrate a 20% gain between pre- and post on content-based assessments.</a:t>
            </a:r>
            <a:endParaRPr lang="en-US" altLang="en-US" dirty="0">
              <a:ea typeface="ＭＳ Ｐゴシック" panose="020B0600070205080204" pitchFamily="34" charset="-128"/>
            </a:endParaRPr>
          </a:p>
        </p:txBody>
      </p:sp>
      <p:pic>
        <p:nvPicPr>
          <p:cNvPr id="50179" name="Picture 2" descr="C:\Users\Marty-META\AppData\Local\Microsoft\Windows\Temporary Internet Files\Content.IE5\I73HR6QI\target-1[1].png">
            <a:extLst>
              <a:ext uri="{FF2B5EF4-FFF2-40B4-BE49-F238E27FC236}">
                <a16:creationId xmlns:a16="http://schemas.microsoft.com/office/drawing/2014/main" id="{C96CC860-EE73-405D-9925-08CB73FE5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9363" y="175443"/>
            <a:ext cx="1230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9">
            <a:extLst>
              <a:ext uri="{FF2B5EF4-FFF2-40B4-BE49-F238E27FC236}">
                <a16:creationId xmlns:a16="http://schemas.microsoft.com/office/drawing/2014/main" id="{68BB590C-D2AB-4E85-A2BE-E15D050D3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BD95803-62CB-4FD6-82EC-2716C6CA5C05}"/>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4BE592ED-6A91-0442-98D8-3B0D03B20008}"/>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4730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0085A310-52DA-4832-87E5-DBE3F2F917A3}"/>
              </a:ext>
            </a:extLst>
          </p:cNvPr>
          <p:cNvSpPr>
            <a:spLocks noGrp="1"/>
          </p:cNvSpPr>
          <p:nvPr>
            <p:ph type="title"/>
          </p:nvPr>
        </p:nvSpPr>
        <p:spPr>
          <a:xfrm>
            <a:off x="838200" y="365125"/>
            <a:ext cx="10134600" cy="1325563"/>
          </a:xfrm>
        </p:spPr>
        <p:txBody>
          <a:bodyPr/>
          <a:lstStyle/>
          <a:p>
            <a:pPr algn="ctr"/>
            <a:r>
              <a:rPr lang="en-US" altLang="en-US" dirty="0">
                <a:ea typeface="ＭＳ Ｐゴシック" panose="020B0600070205080204" pitchFamily="34" charset="-128"/>
              </a:rPr>
              <a:t>Timeline</a:t>
            </a:r>
          </a:p>
        </p:txBody>
      </p:sp>
      <p:sp>
        <p:nvSpPr>
          <p:cNvPr id="53250" name="Content Placeholder 2">
            <a:extLst>
              <a:ext uri="{FF2B5EF4-FFF2-40B4-BE49-F238E27FC236}">
                <a16:creationId xmlns:a16="http://schemas.microsoft.com/office/drawing/2014/main" id="{719BD927-DEC9-4F34-86AE-670E19AD1E80}"/>
              </a:ext>
            </a:extLst>
          </p:cNvPr>
          <p:cNvSpPr>
            <a:spLocks noGrp="1"/>
          </p:cNvSpPr>
          <p:nvPr>
            <p:ph idx="1"/>
          </p:nvPr>
        </p:nvSpPr>
        <p:spPr>
          <a:xfrm>
            <a:off x="1981200" y="2488839"/>
            <a:ext cx="8229600" cy="3688124"/>
          </a:xfrm>
        </p:spPr>
        <p:txBody>
          <a:bodyPr/>
          <a:lstStyle/>
          <a:p>
            <a:r>
              <a:rPr lang="en-US" altLang="en-US" dirty="0">
                <a:ea typeface="ＭＳ Ｐゴシック" panose="020B0600070205080204" pitchFamily="34" charset="-128"/>
              </a:rPr>
              <a:t>Results (number assessed and number gaining 20%) are recorded on Form 1.</a:t>
            </a:r>
          </a:p>
          <a:p>
            <a:pPr marL="0" indent="0">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Form 1 is due September 28, 2018.</a:t>
            </a:r>
          </a:p>
        </p:txBody>
      </p:sp>
      <p:pic>
        <p:nvPicPr>
          <p:cNvPr id="53251" name="Picture 3" descr="C:\Users\Marty-META\AppData\Local\Microsoft\Windows\Temporary Internet Files\Content.IE5\65YUTHKD\472px-Additional_time.svg[1].png">
            <a:extLst>
              <a:ext uri="{FF2B5EF4-FFF2-40B4-BE49-F238E27FC236}">
                <a16:creationId xmlns:a16="http://schemas.microsoft.com/office/drawing/2014/main" id="{66CE9F80-789E-44F1-BE79-302161294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217" y="159158"/>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9">
            <a:extLst>
              <a:ext uri="{FF2B5EF4-FFF2-40B4-BE49-F238E27FC236}">
                <a16:creationId xmlns:a16="http://schemas.microsoft.com/office/drawing/2014/main" id="{F6C4F751-BF49-4D6F-9551-531DE54A9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14DEE3-44AF-4D7A-A9D4-878945684F64}"/>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8A32945A-772F-1449-9910-9608022B1682}"/>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16567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C35CF77D-ECB8-40BF-8876-BA6CC40AEDA0}"/>
              </a:ext>
            </a:extLst>
          </p:cNvPr>
          <p:cNvSpPr>
            <a:spLocks noGrp="1"/>
          </p:cNvSpPr>
          <p:nvPr>
            <p:ph type="title"/>
          </p:nvPr>
        </p:nvSpPr>
        <p:spPr/>
        <p:txBody>
          <a:bodyPr/>
          <a:lstStyle/>
          <a:p>
            <a:pPr algn="ctr"/>
            <a:r>
              <a:rPr lang="en-US" altLang="en-US" dirty="0">
                <a:ea typeface="ＭＳ Ｐゴシック" panose="020B0600070205080204" pitchFamily="34" charset="-128"/>
              </a:rPr>
              <a:t>Performance Measure 1.2</a:t>
            </a:r>
          </a:p>
        </p:txBody>
      </p:sp>
      <p:sp>
        <p:nvSpPr>
          <p:cNvPr id="64514" name="Content Placeholder 2">
            <a:extLst>
              <a:ext uri="{FF2B5EF4-FFF2-40B4-BE49-F238E27FC236}">
                <a16:creationId xmlns:a16="http://schemas.microsoft.com/office/drawing/2014/main" id="{E72AE5EC-8EC4-45EE-B7B5-DDA52A4802AE}"/>
              </a:ext>
            </a:extLst>
          </p:cNvPr>
          <p:cNvSpPr>
            <a:spLocks noGrp="1"/>
          </p:cNvSpPr>
          <p:nvPr>
            <p:ph idx="1"/>
          </p:nvPr>
        </p:nvSpPr>
        <p:spPr>
          <a:xfrm>
            <a:off x="2058988" y="2401117"/>
            <a:ext cx="8151812" cy="3775845"/>
          </a:xfrm>
        </p:spPr>
        <p:txBody>
          <a:bodyPr/>
          <a:lstStyle/>
          <a:p>
            <a:r>
              <a:rPr lang="en-US" altLang="en-US" i="1" dirty="0">
                <a:ea typeface="ＭＳ Ｐゴシック" panose="020B0600070205080204" pitchFamily="34" charset="-128"/>
              </a:rPr>
              <a:t>By 9/20/18, 75% of </a:t>
            </a:r>
            <a:r>
              <a:rPr lang="en-US" altLang="en-US" b="1" i="1" dirty="0">
                <a:ea typeface="ＭＳ Ｐゴシック" panose="020B0600070205080204" pitchFamily="34" charset="-128"/>
              </a:rPr>
              <a:t>OSY</a:t>
            </a:r>
            <a:r>
              <a:rPr lang="en-US" altLang="en-US" i="1" dirty="0">
                <a:ea typeface="ＭＳ Ｐゴシック" panose="020B0600070205080204" pitchFamily="34" charset="-128"/>
              </a:rPr>
              <a:t> with a Learning Plan will attain 50% of the needs-based learning/ achievement objectives. </a:t>
            </a:r>
            <a:endParaRPr lang="en-US" altLang="en-US" dirty="0">
              <a:ea typeface="ＭＳ Ｐゴシック" panose="020B0600070205080204" pitchFamily="34" charset="-128"/>
            </a:endParaRPr>
          </a:p>
        </p:txBody>
      </p:sp>
      <p:pic>
        <p:nvPicPr>
          <p:cNvPr id="64515" name="Picture 2" descr="C:\Users\Marty-META\AppData\Local\Microsoft\Windows\Temporary Internet Files\Content.IE5\I73HR6QI\target-1[1].png">
            <a:extLst>
              <a:ext uri="{FF2B5EF4-FFF2-40B4-BE49-F238E27FC236}">
                <a16:creationId xmlns:a16="http://schemas.microsoft.com/office/drawing/2014/main" id="{3331E3B5-64E7-4168-BDB1-2A7E0A683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52401"/>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9">
            <a:extLst>
              <a:ext uri="{FF2B5EF4-FFF2-40B4-BE49-F238E27FC236}">
                <a16:creationId xmlns:a16="http://schemas.microsoft.com/office/drawing/2014/main" id="{5E71377C-3ACF-4091-ACD6-32A8FDB20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D66B0CB-682B-47D1-902B-9DADB82963BE}"/>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7" name="Straight Connector 6">
            <a:extLst>
              <a:ext uri="{FF2B5EF4-FFF2-40B4-BE49-F238E27FC236}">
                <a16:creationId xmlns:a16="http://schemas.microsoft.com/office/drawing/2014/main" id="{DDEEBDEF-24C0-8448-93BC-C1A41ED40B49}"/>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26363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8CB20049-22ED-48DA-A019-2C9657E970D9}"/>
              </a:ext>
            </a:extLst>
          </p:cNvPr>
          <p:cNvSpPr>
            <a:spLocks noGrp="1"/>
          </p:cNvSpPr>
          <p:nvPr>
            <p:ph type="title"/>
          </p:nvPr>
        </p:nvSpPr>
        <p:spPr>
          <a:xfrm>
            <a:off x="1618734" y="365125"/>
            <a:ext cx="9735065" cy="1325563"/>
          </a:xfrm>
        </p:spPr>
        <p:txBody>
          <a:bodyPr/>
          <a:lstStyle/>
          <a:p>
            <a:pPr algn="ctr"/>
            <a:r>
              <a:rPr lang="en-US" altLang="en-US" dirty="0">
                <a:ea typeface="ＭＳ Ｐゴシック" panose="020B0600070205080204" pitchFamily="34" charset="-128"/>
              </a:rPr>
              <a:t>Timeline</a:t>
            </a:r>
          </a:p>
        </p:txBody>
      </p:sp>
      <p:sp>
        <p:nvSpPr>
          <p:cNvPr id="3" name="Content Placeholder 2">
            <a:extLst>
              <a:ext uri="{FF2B5EF4-FFF2-40B4-BE49-F238E27FC236}">
                <a16:creationId xmlns:a16="http://schemas.microsoft.com/office/drawing/2014/main" id="{0F996664-6488-47D3-8734-2DC74EC1147D}"/>
              </a:ext>
            </a:extLst>
          </p:cNvPr>
          <p:cNvSpPr>
            <a:spLocks noGrp="1"/>
          </p:cNvSpPr>
          <p:nvPr>
            <p:ph idx="1"/>
          </p:nvPr>
        </p:nvSpPr>
        <p:spPr>
          <a:xfrm>
            <a:off x="1853514" y="2401117"/>
            <a:ext cx="8526162" cy="3775845"/>
          </a:xfrm>
        </p:spPr>
        <p:txBody>
          <a:bodyPr>
            <a:normAutofit/>
          </a:bodyPr>
          <a:lstStyle/>
          <a:p>
            <a:pPr>
              <a:buFont typeface="Arial" charset="0"/>
              <a:buChar char="•"/>
              <a:defRPr/>
            </a:pPr>
            <a:r>
              <a:rPr lang="en-US" dirty="0"/>
              <a:t>Learning Plans are completed throughout 2017-18.</a:t>
            </a:r>
          </a:p>
          <a:p>
            <a:r>
              <a:rPr lang="en-US" altLang="en-US" dirty="0">
                <a:ea typeface="ＭＳ Ｐゴシック" panose="020B0600070205080204" pitchFamily="34" charset="-128"/>
              </a:rPr>
              <a:t>Results (number reaching 50% of goals) are recorded on Form 1.</a:t>
            </a:r>
          </a:p>
          <a:p>
            <a:r>
              <a:rPr lang="en-US" altLang="en-US" dirty="0">
                <a:ea typeface="ＭＳ Ｐゴシック" panose="020B0600070205080204" pitchFamily="34" charset="-128"/>
              </a:rPr>
              <a:t>Form 1 is due September 28, 2018.</a:t>
            </a:r>
          </a:p>
          <a:p>
            <a:pPr>
              <a:buFont typeface="Arial" charset="0"/>
              <a:buChar char="•"/>
              <a:defRPr/>
            </a:pPr>
            <a:endParaRPr lang="en-US" dirty="0"/>
          </a:p>
        </p:txBody>
      </p:sp>
      <p:pic>
        <p:nvPicPr>
          <p:cNvPr id="65539" name="Picture 3" descr="C:\Users\Marty-META\AppData\Local\Microsoft\Windows\Temporary Internet Files\Content.IE5\65YUTHKD\472px-Additional_time.svg[1].png">
            <a:extLst>
              <a:ext uri="{FF2B5EF4-FFF2-40B4-BE49-F238E27FC236}">
                <a16:creationId xmlns:a16="http://schemas.microsoft.com/office/drawing/2014/main" id="{420E03BD-4DDD-4993-894B-5545A8333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639" y="111943"/>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9">
            <a:extLst>
              <a:ext uri="{FF2B5EF4-FFF2-40B4-BE49-F238E27FC236}">
                <a16:creationId xmlns:a16="http://schemas.microsoft.com/office/drawing/2014/main" id="{F7DB56EF-3041-42D0-B830-D7C640ACD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82767465-ADAC-0D4E-AF37-11C6791C677B}"/>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854F648E-A677-3A48-A014-4AD5410EE9CA}"/>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Tree>
    <p:extLst>
      <p:ext uri="{BB962C8B-B14F-4D97-AF65-F5344CB8AC3E}">
        <p14:creationId xmlns:p14="http://schemas.microsoft.com/office/powerpoint/2010/main" val="123632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fontScale="90000"/>
          </a:bodyPr>
          <a:lstStyle/>
          <a:p>
            <a:pPr algn="r"/>
            <a:r>
              <a:rPr lang="en-US" dirty="0"/>
              <a:t>Overview of sessions &amp;</a:t>
            </a:r>
            <a:br>
              <a:rPr lang="en-US" dirty="0"/>
            </a:br>
            <a:r>
              <a:rPr lang="en-US" dirty="0"/>
              <a:t>users on GOSOSY site- last year</a:t>
            </a:r>
          </a:p>
        </p:txBody>
      </p:sp>
      <p:pic>
        <p:nvPicPr>
          <p:cNvPr id="11" name="Content Placeholder 5">
            <a:extLst>
              <a:ext uri="{FF2B5EF4-FFF2-40B4-BE49-F238E27FC236}">
                <a16:creationId xmlns:a16="http://schemas.microsoft.com/office/drawing/2014/main" id="{C530FAA2-98C1-6A4F-8A61-3AADB1D9E94D}"/>
              </a:ext>
            </a:extLst>
          </p:cNvPr>
          <p:cNvPicPr>
            <a:picLocks noChangeAspect="1"/>
          </p:cNvPicPr>
          <p:nvPr/>
        </p:nvPicPr>
        <p:blipFill>
          <a:blip r:embed="rId4"/>
          <a:stretch>
            <a:fillRect/>
          </a:stretch>
        </p:blipFill>
        <p:spPr>
          <a:xfrm>
            <a:off x="1905001" y="1752601"/>
            <a:ext cx="8270789" cy="4033927"/>
          </a:xfrm>
          <a:prstGeom prst="rect">
            <a:avLst/>
          </a:prstGeom>
        </p:spPr>
      </p:pic>
    </p:spTree>
    <p:extLst>
      <p:ext uri="{BB962C8B-B14F-4D97-AF65-F5344CB8AC3E}">
        <p14:creationId xmlns:p14="http://schemas.microsoft.com/office/powerpoint/2010/main" val="1907170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47E1BD8D-85B2-4917-804B-415D0C081857}"/>
              </a:ext>
            </a:extLst>
          </p:cNvPr>
          <p:cNvSpPr>
            <a:spLocks noGrp="1"/>
          </p:cNvSpPr>
          <p:nvPr>
            <p:ph type="title"/>
          </p:nvPr>
        </p:nvSpPr>
        <p:spPr/>
        <p:txBody>
          <a:bodyPr/>
          <a:lstStyle/>
          <a:p>
            <a:pPr algn="ctr"/>
            <a:r>
              <a:rPr lang="en-US" altLang="en-US" dirty="0">
                <a:ea typeface="ＭＳ Ｐゴシック" panose="020B0600070205080204" pitchFamily="34" charset="-128"/>
              </a:rPr>
              <a:t>Performance Measure 1.3</a:t>
            </a:r>
          </a:p>
        </p:txBody>
      </p:sp>
      <p:sp>
        <p:nvSpPr>
          <p:cNvPr id="66562" name="Content Placeholder 2">
            <a:extLst>
              <a:ext uri="{FF2B5EF4-FFF2-40B4-BE49-F238E27FC236}">
                <a16:creationId xmlns:a16="http://schemas.microsoft.com/office/drawing/2014/main" id="{D3246A8C-D4D7-4F6A-B0A8-F25C83259A5B}"/>
              </a:ext>
            </a:extLst>
          </p:cNvPr>
          <p:cNvSpPr>
            <a:spLocks noGrp="1"/>
          </p:cNvSpPr>
          <p:nvPr>
            <p:ph idx="1"/>
          </p:nvPr>
        </p:nvSpPr>
        <p:spPr>
          <a:xfrm>
            <a:off x="1981200" y="2378075"/>
            <a:ext cx="8229600" cy="3798888"/>
          </a:xfrm>
        </p:spPr>
        <p:txBody>
          <a:bodyPr/>
          <a:lstStyle/>
          <a:p>
            <a:r>
              <a:rPr lang="en-US" altLang="en-US" i="1" dirty="0">
                <a:ea typeface="ＭＳ Ｐゴシック" panose="020B0600070205080204" pitchFamily="34" charset="-128"/>
              </a:rPr>
              <a:t>By 9/20/18, 54 </a:t>
            </a:r>
            <a:r>
              <a:rPr lang="en-US" altLang="en-US" b="1" i="1" dirty="0">
                <a:ea typeface="ＭＳ Ｐゴシック" panose="020B0600070205080204" pitchFamily="34" charset="-128"/>
              </a:rPr>
              <a:t>OSY</a:t>
            </a:r>
            <a:r>
              <a:rPr lang="en-US" altLang="en-US" i="1" dirty="0">
                <a:ea typeface="ＭＳ Ｐゴシック" panose="020B0600070205080204" pitchFamily="34" charset="-128"/>
              </a:rPr>
              <a:t> (average of 3 per state X 18 states) will attend goal-setting workshops (GSW) and attain an acceptable or above score on a GSW project-based activity rubric. </a:t>
            </a:r>
            <a:endParaRPr lang="en-US" altLang="en-US" dirty="0">
              <a:ea typeface="ＭＳ Ｐゴシック" panose="020B0600070205080204" pitchFamily="34" charset="-128"/>
            </a:endParaRPr>
          </a:p>
        </p:txBody>
      </p:sp>
      <p:pic>
        <p:nvPicPr>
          <p:cNvPr id="66563" name="Picture 2" descr="C:\Users\Marty-META\AppData\Local\Microsoft\Windows\Temporary Internet Files\Content.IE5\I73HR6QI\target-1[1].png">
            <a:extLst>
              <a:ext uri="{FF2B5EF4-FFF2-40B4-BE49-F238E27FC236}">
                <a16:creationId xmlns:a16="http://schemas.microsoft.com/office/drawing/2014/main" id="{063D404B-B2F4-468D-B5DD-2D9E4CA08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52401"/>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9">
            <a:extLst>
              <a:ext uri="{FF2B5EF4-FFF2-40B4-BE49-F238E27FC236}">
                <a16:creationId xmlns:a16="http://schemas.microsoft.com/office/drawing/2014/main" id="{5EAF7269-C1BF-4638-AE58-1096E3F8A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FC6F28C-BE21-4778-829F-A182DEA2AF27}"/>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DE4130F5-1003-CB4F-A848-90365A419750}"/>
              </a:ext>
            </a:extLst>
          </p:cNvPr>
          <p:cNvCxnSpPr>
            <a:cxnSpLocks/>
          </p:cNvCxnSpPr>
          <p:nvPr/>
        </p:nvCxnSpPr>
        <p:spPr>
          <a:xfrm>
            <a:off x="1853514" y="164165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07741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F552F17A-C794-4509-957E-22DCEADD4E11}"/>
              </a:ext>
            </a:extLst>
          </p:cNvPr>
          <p:cNvSpPr>
            <a:spLocks noGrp="1"/>
          </p:cNvSpPr>
          <p:nvPr>
            <p:ph type="title"/>
          </p:nvPr>
        </p:nvSpPr>
        <p:spPr/>
        <p:txBody>
          <a:bodyPr/>
          <a:lstStyle/>
          <a:p>
            <a:pPr algn="ctr"/>
            <a:r>
              <a:rPr lang="en-US" altLang="en-US" dirty="0">
                <a:ea typeface="ＭＳ Ｐゴシック" panose="020B0600070205080204" pitchFamily="34" charset="-128"/>
              </a:rPr>
              <a:t>Timeline</a:t>
            </a:r>
          </a:p>
        </p:txBody>
      </p:sp>
      <p:sp>
        <p:nvSpPr>
          <p:cNvPr id="67586" name="Content Placeholder 2">
            <a:extLst>
              <a:ext uri="{FF2B5EF4-FFF2-40B4-BE49-F238E27FC236}">
                <a16:creationId xmlns:a16="http://schemas.microsoft.com/office/drawing/2014/main" id="{39EAC1A6-87D7-4D9B-8469-F066B845AC04}"/>
              </a:ext>
            </a:extLst>
          </p:cNvPr>
          <p:cNvSpPr>
            <a:spLocks noGrp="1"/>
          </p:cNvSpPr>
          <p:nvPr>
            <p:ph idx="1"/>
          </p:nvPr>
        </p:nvSpPr>
        <p:spPr>
          <a:xfrm>
            <a:off x="1981200" y="2199503"/>
            <a:ext cx="8229600" cy="3977460"/>
          </a:xfrm>
        </p:spPr>
        <p:txBody>
          <a:bodyPr/>
          <a:lstStyle/>
          <a:p>
            <a:r>
              <a:rPr lang="en-US" altLang="en-US" dirty="0">
                <a:ea typeface="ＭＳ Ｐゴシック" panose="020B0600070205080204" pitchFamily="34" charset="-128"/>
              </a:rPr>
              <a:t>GSW activities and rubrics are completed throughout 2017-18. </a:t>
            </a:r>
          </a:p>
          <a:p>
            <a:r>
              <a:rPr lang="en-US" altLang="en-US" dirty="0">
                <a:ea typeface="ＭＳ Ｐゴシック" panose="020B0600070205080204" pitchFamily="34" charset="-128"/>
              </a:rPr>
              <a:t>Results (number successfully completing the mastery activity) are recorded on Form 1.</a:t>
            </a:r>
          </a:p>
          <a:p>
            <a:r>
              <a:rPr lang="en-US" altLang="en-US" dirty="0">
                <a:ea typeface="ＭＳ Ｐゴシック" panose="020B0600070205080204" pitchFamily="34" charset="-128"/>
              </a:rPr>
              <a:t>Form 1 is due September 28, 2018.</a:t>
            </a:r>
          </a:p>
          <a:p>
            <a:endParaRPr lang="en-US" altLang="en-US" dirty="0">
              <a:ea typeface="ＭＳ Ｐゴシック" panose="020B0600070205080204" pitchFamily="34" charset="-128"/>
            </a:endParaRPr>
          </a:p>
        </p:txBody>
      </p:sp>
      <p:pic>
        <p:nvPicPr>
          <p:cNvPr id="67587" name="Picture 3" descr="C:\Users\Marty-META\AppData\Local\Microsoft\Windows\Temporary Internet Files\Content.IE5\65YUTHKD\472px-Additional_time.svg[1].png">
            <a:extLst>
              <a:ext uri="{FF2B5EF4-FFF2-40B4-BE49-F238E27FC236}">
                <a16:creationId xmlns:a16="http://schemas.microsoft.com/office/drawing/2014/main" id="{5BFE9F6C-F7AA-445B-8A20-E333B5375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568" y="111943"/>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9">
            <a:extLst>
              <a:ext uri="{FF2B5EF4-FFF2-40B4-BE49-F238E27FC236}">
                <a16:creationId xmlns:a16="http://schemas.microsoft.com/office/drawing/2014/main" id="{557B862B-E930-4F14-B0ED-3E964E404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56969A0-10D7-4054-A0F9-3A610751949B}"/>
              </a:ext>
            </a:extLst>
          </p:cNvPr>
          <p:cNvSpPr txBox="1"/>
          <p:nvPr/>
        </p:nvSpPr>
        <p:spPr>
          <a:xfrm>
            <a:off x="1981200" y="60198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2390DE34-2D6C-9C4D-8180-0CB4BCB484F9}"/>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27163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F4ECC150-68A0-4691-846F-6DDC35689765}"/>
              </a:ext>
            </a:extLst>
          </p:cNvPr>
          <p:cNvSpPr>
            <a:spLocks noGrp="1"/>
          </p:cNvSpPr>
          <p:nvPr>
            <p:ph type="title"/>
          </p:nvPr>
        </p:nvSpPr>
        <p:spPr/>
        <p:txBody>
          <a:bodyPr/>
          <a:lstStyle/>
          <a:p>
            <a:pPr algn="ctr"/>
            <a:r>
              <a:rPr lang="en-US" altLang="en-US" dirty="0">
                <a:ea typeface="ＭＳ Ｐゴシック" panose="020B0600070205080204" pitchFamily="34" charset="-128"/>
              </a:rPr>
              <a:t>Performance Measure 2.1</a:t>
            </a:r>
          </a:p>
        </p:txBody>
      </p:sp>
      <p:sp>
        <p:nvSpPr>
          <p:cNvPr id="55298" name="Content Placeholder 2">
            <a:extLst>
              <a:ext uri="{FF2B5EF4-FFF2-40B4-BE49-F238E27FC236}">
                <a16:creationId xmlns:a16="http://schemas.microsoft.com/office/drawing/2014/main" id="{B703E298-DD95-4D63-AD6C-3A6084DA5BA5}"/>
              </a:ext>
            </a:extLst>
          </p:cNvPr>
          <p:cNvSpPr>
            <a:spLocks noGrp="1"/>
          </p:cNvSpPr>
          <p:nvPr>
            <p:ph idx="1"/>
          </p:nvPr>
        </p:nvSpPr>
        <p:spPr>
          <a:xfrm>
            <a:off x="1981200" y="2519623"/>
            <a:ext cx="8229600" cy="3657340"/>
          </a:xfrm>
        </p:spPr>
        <p:txBody>
          <a:bodyPr/>
          <a:lstStyle/>
          <a:p>
            <a:r>
              <a:rPr lang="en-US" altLang="en-US" i="1" dirty="0">
                <a:ea typeface="ＭＳ Ｐゴシック" panose="020B0600070205080204" pitchFamily="34" charset="-128"/>
              </a:rPr>
              <a:t>Each year,</a:t>
            </a:r>
            <a:r>
              <a:rPr lang="en-US" altLang="en-US" b="1" i="1" dirty="0">
                <a:ea typeface="ＭＳ Ｐゴシック" panose="020B0600070205080204" pitchFamily="34" charset="-128"/>
              </a:rPr>
              <a:t> </a:t>
            </a:r>
            <a:r>
              <a:rPr lang="en-US" altLang="en-US" i="1" dirty="0">
                <a:ea typeface="ＭＳ Ｐゴシック" panose="020B0600070205080204" pitchFamily="34" charset="-128"/>
              </a:rPr>
              <a:t>75% of </a:t>
            </a:r>
            <a:r>
              <a:rPr lang="en-US" altLang="en-US" b="1" i="1" dirty="0">
                <a:ea typeface="ＭＳ Ｐゴシック" panose="020B0600070205080204" pitchFamily="34" charset="-128"/>
              </a:rPr>
              <a:t>staff </a:t>
            </a:r>
            <a:r>
              <a:rPr lang="en-US" altLang="en-US" i="1" dirty="0">
                <a:ea typeface="ＭＳ Ｐゴシック" panose="020B0600070205080204" pitchFamily="34" charset="-128"/>
              </a:rPr>
              <a:t>participating in GOSOSY professional learning activities will increase their capacity to deliver instruction and services to OSY by 10%. </a:t>
            </a:r>
            <a:endParaRPr lang="en-US" altLang="en-US" dirty="0">
              <a:ea typeface="ＭＳ Ｐゴシック" panose="020B0600070205080204" pitchFamily="34" charset="-128"/>
            </a:endParaRPr>
          </a:p>
        </p:txBody>
      </p:sp>
      <p:pic>
        <p:nvPicPr>
          <p:cNvPr id="55299" name="Picture 2" descr="C:\Users\Marty-META\AppData\Local\Microsoft\Windows\Temporary Internet Files\Content.IE5\I73HR6QI\target-1[1].png">
            <a:extLst>
              <a:ext uri="{FF2B5EF4-FFF2-40B4-BE49-F238E27FC236}">
                <a16:creationId xmlns:a16="http://schemas.microsoft.com/office/drawing/2014/main" id="{15A46D6B-DEB8-4200-A58B-8482C3DCC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1" y="79375"/>
            <a:ext cx="1374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9">
            <a:extLst>
              <a:ext uri="{FF2B5EF4-FFF2-40B4-BE49-F238E27FC236}">
                <a16:creationId xmlns:a16="http://schemas.microsoft.com/office/drawing/2014/main" id="{BCC3CBED-1811-48FB-80DD-0EF05C052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EB8BA89-EF72-4135-A548-545801BD4A84}"/>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7C710D89-2BB4-714C-BCD9-9FFE9C81A783}"/>
              </a:ext>
            </a:extLst>
          </p:cNvPr>
          <p:cNvCxnSpPr>
            <a:cxnSpLocks/>
          </p:cNvCxnSpPr>
          <p:nvPr/>
        </p:nvCxnSpPr>
        <p:spPr>
          <a:xfrm>
            <a:off x="1929114" y="1589348"/>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675833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DD541F39-4AEE-4633-B754-5164A74DD2BB}"/>
              </a:ext>
            </a:extLst>
          </p:cNvPr>
          <p:cNvSpPr>
            <a:spLocks noGrp="1"/>
          </p:cNvSpPr>
          <p:nvPr>
            <p:ph type="title"/>
          </p:nvPr>
        </p:nvSpPr>
        <p:spPr/>
        <p:txBody>
          <a:bodyPr/>
          <a:lstStyle/>
          <a:p>
            <a:pPr algn="ctr"/>
            <a:r>
              <a:rPr lang="en-US" altLang="en-US" dirty="0">
                <a:ea typeface="ＭＳ Ｐゴシック" panose="020B0600070205080204" pitchFamily="34" charset="-128"/>
              </a:rPr>
              <a:t>Performance Measure 2.2</a:t>
            </a:r>
          </a:p>
        </p:txBody>
      </p:sp>
      <p:sp>
        <p:nvSpPr>
          <p:cNvPr id="59394" name="Content Placeholder 2">
            <a:extLst>
              <a:ext uri="{FF2B5EF4-FFF2-40B4-BE49-F238E27FC236}">
                <a16:creationId xmlns:a16="http://schemas.microsoft.com/office/drawing/2014/main" id="{D8A70F56-5196-4991-BD00-5F35AA98070F}"/>
              </a:ext>
            </a:extLst>
          </p:cNvPr>
          <p:cNvSpPr>
            <a:spLocks noGrp="1"/>
          </p:cNvSpPr>
          <p:nvPr>
            <p:ph idx="1"/>
          </p:nvPr>
        </p:nvSpPr>
        <p:spPr>
          <a:xfrm>
            <a:off x="1981200" y="2401117"/>
            <a:ext cx="8114270" cy="3775845"/>
          </a:xfrm>
        </p:spPr>
        <p:txBody>
          <a:bodyPr/>
          <a:lstStyle/>
          <a:p>
            <a:r>
              <a:rPr lang="en-US" altLang="en-US" i="1" dirty="0">
                <a:ea typeface="ＭＳ Ｐゴシック" panose="020B0600070205080204" pitchFamily="34" charset="-128"/>
              </a:rPr>
              <a:t>Each year, 75% of GOSOSY </a:t>
            </a:r>
            <a:r>
              <a:rPr lang="en-US" altLang="en-US" b="1" i="1" dirty="0">
                <a:ea typeface="ＭＳ Ｐゴシック" panose="020B0600070205080204" pitchFamily="34" charset="-128"/>
              </a:rPr>
              <a:t>States</a:t>
            </a:r>
            <a:r>
              <a:rPr lang="en-US" altLang="en-US" i="1" dirty="0">
                <a:ea typeface="ＭＳ Ｐゴシック" panose="020B0600070205080204" pitchFamily="34" charset="-128"/>
              </a:rPr>
              <a:t> will report that at least 5 mutually-beneficial collaborations on professional learning and mentoring are in place in their state with other CIGs, National HEP/CAMP Association, World Education, Inc., and other agencies and entities.</a:t>
            </a:r>
            <a:endParaRPr lang="en-US" altLang="en-US" dirty="0">
              <a:ea typeface="ＭＳ Ｐゴシック" panose="020B0600070205080204" pitchFamily="34" charset="-128"/>
            </a:endParaRPr>
          </a:p>
        </p:txBody>
      </p:sp>
      <p:pic>
        <p:nvPicPr>
          <p:cNvPr id="59395" name="Picture 2" descr="C:\Users\Marty-META\AppData\Local\Microsoft\Windows\Temporary Internet Files\Content.IE5\I73HR6QI\target-1[1].png">
            <a:extLst>
              <a:ext uri="{FF2B5EF4-FFF2-40B4-BE49-F238E27FC236}">
                <a16:creationId xmlns:a16="http://schemas.microsoft.com/office/drawing/2014/main" id="{496E4DD6-1D41-45FC-8631-5558534C5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1" y="79375"/>
            <a:ext cx="1374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9">
            <a:extLst>
              <a:ext uri="{FF2B5EF4-FFF2-40B4-BE49-F238E27FC236}">
                <a16:creationId xmlns:a16="http://schemas.microsoft.com/office/drawing/2014/main" id="{17AB627F-3A73-458B-B08F-B7301CA82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769B6AB-F59A-4337-981E-72FE89A0694C}"/>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6E59CB4B-8E0F-3A47-A5A6-756CFE5946EA}"/>
              </a:ext>
            </a:extLst>
          </p:cNvPr>
          <p:cNvCxnSpPr>
            <a:cxnSpLocks/>
          </p:cNvCxnSpPr>
          <p:nvPr/>
        </p:nvCxnSpPr>
        <p:spPr>
          <a:xfrm>
            <a:off x="1929114" y="166636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80585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7CA8C1DD-64C6-48E7-A130-4CAEA22EE062}"/>
              </a:ext>
            </a:extLst>
          </p:cNvPr>
          <p:cNvSpPr>
            <a:spLocks noGrp="1"/>
          </p:cNvSpPr>
          <p:nvPr>
            <p:ph type="title"/>
          </p:nvPr>
        </p:nvSpPr>
        <p:spPr/>
        <p:txBody>
          <a:bodyPr/>
          <a:lstStyle/>
          <a:p>
            <a:pPr algn="ctr"/>
            <a:r>
              <a:rPr lang="en-US" altLang="en-US" dirty="0">
                <a:ea typeface="ＭＳ Ｐゴシック" panose="020B0600070205080204" pitchFamily="34" charset="-128"/>
              </a:rPr>
              <a:t>What is a collaboration?</a:t>
            </a:r>
          </a:p>
        </p:txBody>
      </p:sp>
      <p:sp>
        <p:nvSpPr>
          <p:cNvPr id="3" name="Content Placeholder 2">
            <a:extLst>
              <a:ext uri="{FF2B5EF4-FFF2-40B4-BE49-F238E27FC236}">
                <a16:creationId xmlns:a16="http://schemas.microsoft.com/office/drawing/2014/main" id="{9EBD20A9-14C2-4AE7-8956-3B4693FFECB8}"/>
              </a:ext>
            </a:extLst>
          </p:cNvPr>
          <p:cNvSpPr>
            <a:spLocks noGrp="1"/>
          </p:cNvSpPr>
          <p:nvPr>
            <p:ph idx="1"/>
          </p:nvPr>
        </p:nvSpPr>
        <p:spPr>
          <a:xfrm>
            <a:off x="1981200" y="1676400"/>
            <a:ext cx="8229600" cy="5029200"/>
          </a:xfrm>
        </p:spPr>
        <p:txBody>
          <a:bodyPr>
            <a:normAutofit/>
          </a:bodyPr>
          <a:lstStyle/>
          <a:p>
            <a:pPr>
              <a:buFont typeface="Arial" charset="0"/>
              <a:buChar char="•"/>
              <a:defRPr/>
            </a:pPr>
            <a:endParaRPr lang="en-US" dirty="0"/>
          </a:p>
          <a:p>
            <a:pPr>
              <a:buFont typeface="Arial" charset="0"/>
              <a:buChar char="•"/>
              <a:defRPr/>
            </a:pPr>
            <a:r>
              <a:rPr lang="en-US" dirty="0"/>
              <a:t>Collaborations include </a:t>
            </a:r>
          </a:p>
          <a:p>
            <a:pPr lvl="1">
              <a:buFont typeface="Arial" charset="0"/>
              <a:buChar char="–"/>
              <a:defRPr/>
            </a:pPr>
            <a:r>
              <a:rPr lang="en-US" dirty="0"/>
              <a:t>memorandums of understanding (MOUs) for data or resource sharing</a:t>
            </a:r>
          </a:p>
          <a:p>
            <a:pPr lvl="1">
              <a:buFont typeface="Arial" charset="0"/>
              <a:buChar char="–"/>
              <a:defRPr/>
            </a:pPr>
            <a:r>
              <a:rPr lang="en-US" dirty="0"/>
              <a:t>presentations at joint meetings</a:t>
            </a:r>
          </a:p>
          <a:p>
            <a:pPr lvl="1">
              <a:buFont typeface="Arial" charset="0"/>
              <a:buChar char="–"/>
              <a:defRPr/>
            </a:pPr>
            <a:r>
              <a:rPr lang="en-US" dirty="0"/>
              <a:t>guest speakers</a:t>
            </a:r>
          </a:p>
          <a:p>
            <a:pPr lvl="1">
              <a:buFont typeface="Arial" charset="0"/>
              <a:buChar char="–"/>
              <a:defRPr/>
            </a:pPr>
            <a:r>
              <a:rPr lang="en-US" dirty="0"/>
              <a:t>collaborative workgroups</a:t>
            </a:r>
          </a:p>
          <a:p>
            <a:pPr lvl="1">
              <a:buFont typeface="Arial" charset="0"/>
              <a:buChar char="–"/>
              <a:defRPr/>
            </a:pPr>
            <a:r>
              <a:rPr lang="en-US" dirty="0"/>
              <a:t>representation in CNA/SDP/Evaluation meetings</a:t>
            </a:r>
          </a:p>
          <a:p>
            <a:pPr lvl="1">
              <a:buFont typeface="Arial" charset="0"/>
              <a:buChar char="–"/>
              <a:defRPr/>
            </a:pPr>
            <a:r>
              <a:rPr lang="en-US" dirty="0"/>
              <a:t> participation in one of the other Consortium Incentive Grants (CIGs) or use of products from another CIG</a:t>
            </a:r>
          </a:p>
          <a:p>
            <a:pPr lvl="1">
              <a:buFont typeface="Arial" charset="0"/>
              <a:buChar char="–"/>
              <a:defRPr/>
            </a:pPr>
            <a:r>
              <a:rPr lang="en-US" dirty="0"/>
              <a:t>other substantial collaboration efforts</a:t>
            </a:r>
          </a:p>
          <a:p>
            <a:pPr>
              <a:buFont typeface="Arial" charset="0"/>
              <a:buChar char="•"/>
              <a:defRPr/>
            </a:pPr>
            <a:endParaRPr lang="en-US" dirty="0"/>
          </a:p>
        </p:txBody>
      </p:sp>
      <p:pic>
        <p:nvPicPr>
          <p:cNvPr id="60419" name="Picture 2" descr="C:\Users\Marty-META\AppData\Local\Microsoft\Windows\Temporary Internet Files\Content.IE5\9I5P2PGU\reading_1[1].png">
            <a:extLst>
              <a:ext uri="{FF2B5EF4-FFF2-40B4-BE49-F238E27FC236}">
                <a16:creationId xmlns:a16="http://schemas.microsoft.com/office/drawing/2014/main" id="{EDB49422-86D2-42A9-A010-816EAC1D4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9">
            <a:extLst>
              <a:ext uri="{FF2B5EF4-FFF2-40B4-BE49-F238E27FC236}">
                <a16:creationId xmlns:a16="http://schemas.microsoft.com/office/drawing/2014/main" id="{F529B710-7A44-456E-90F8-32EEE0AF3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20698A2-513D-074A-8B25-9D8483ADF15C}"/>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E44EB25B-A980-2B41-B05D-C0273213202D}"/>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Tree>
    <p:extLst>
      <p:ext uri="{BB962C8B-B14F-4D97-AF65-F5344CB8AC3E}">
        <p14:creationId xmlns:p14="http://schemas.microsoft.com/office/powerpoint/2010/main" val="2875672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7A7DE39C-2F9A-4D5C-B7C9-67178A2C4A19}"/>
              </a:ext>
            </a:extLst>
          </p:cNvPr>
          <p:cNvSpPr>
            <a:spLocks noGrp="1"/>
          </p:cNvSpPr>
          <p:nvPr>
            <p:ph type="title"/>
          </p:nvPr>
        </p:nvSpPr>
        <p:spPr/>
        <p:txBody>
          <a:bodyPr/>
          <a:lstStyle/>
          <a:p>
            <a:pPr algn="ctr"/>
            <a:r>
              <a:rPr lang="en-US" altLang="en-US" dirty="0">
                <a:ea typeface="ＭＳ Ｐゴシック" panose="020B0600070205080204" pitchFamily="34" charset="-128"/>
              </a:rPr>
              <a:t>Timeline</a:t>
            </a:r>
          </a:p>
        </p:txBody>
      </p:sp>
      <p:sp>
        <p:nvSpPr>
          <p:cNvPr id="61442" name="Content Placeholder 2">
            <a:extLst>
              <a:ext uri="{FF2B5EF4-FFF2-40B4-BE49-F238E27FC236}">
                <a16:creationId xmlns:a16="http://schemas.microsoft.com/office/drawing/2014/main" id="{5F35019E-1572-4D7A-A483-C2A01519CE6C}"/>
              </a:ext>
            </a:extLst>
          </p:cNvPr>
          <p:cNvSpPr>
            <a:spLocks noGrp="1"/>
          </p:cNvSpPr>
          <p:nvPr>
            <p:ph idx="1"/>
          </p:nvPr>
        </p:nvSpPr>
        <p:spPr>
          <a:xfrm>
            <a:off x="1981200" y="2023672"/>
            <a:ext cx="8229600" cy="4153291"/>
          </a:xfrm>
        </p:spPr>
        <p:txBody>
          <a:bodyPr>
            <a:normAutofit/>
          </a:bodyPr>
          <a:lstStyle/>
          <a:p>
            <a:r>
              <a:rPr lang="en-US" altLang="en-US" sz="3600" dirty="0">
                <a:ea typeface="ＭＳ Ｐゴシック" panose="020B0600070205080204" pitchFamily="34" charset="-128"/>
              </a:rPr>
              <a:t>Collaborations are reported on Form 1. </a:t>
            </a:r>
          </a:p>
          <a:p>
            <a:r>
              <a:rPr lang="en-US" altLang="en-US" sz="3600" dirty="0">
                <a:ea typeface="ＭＳ Ｐゴシック" panose="020B0600070205080204" pitchFamily="34" charset="-128"/>
              </a:rPr>
              <a:t>Form 1 is due September 28, 2018.</a:t>
            </a:r>
          </a:p>
        </p:txBody>
      </p:sp>
      <p:pic>
        <p:nvPicPr>
          <p:cNvPr id="61443" name="Picture 3" descr="C:\Users\Marty-META\AppData\Local\Microsoft\Windows\Temporary Internet Files\Content.IE5\65YUTHKD\472px-Additional_time.svg[1].png">
            <a:extLst>
              <a:ext uri="{FF2B5EF4-FFF2-40B4-BE49-F238E27FC236}">
                <a16:creationId xmlns:a16="http://schemas.microsoft.com/office/drawing/2014/main" id="{50B608B2-1FE4-4DBA-8063-A43B6449A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925" y="340023"/>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9">
            <a:extLst>
              <a:ext uri="{FF2B5EF4-FFF2-40B4-BE49-F238E27FC236}">
                <a16:creationId xmlns:a16="http://schemas.microsoft.com/office/drawing/2014/main" id="{0C1646B7-8B13-41C9-B6C5-EF0D1453A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556" y="524007"/>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55519C8-F498-47BB-91E8-E6B21AA66DE7}"/>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8329D059-8F54-204C-BD54-075AE48F0B88}"/>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81229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A74DCC4A-4F43-43AD-8939-F999DBE9A4FA}"/>
              </a:ext>
            </a:extLst>
          </p:cNvPr>
          <p:cNvSpPr>
            <a:spLocks noGrp="1"/>
          </p:cNvSpPr>
          <p:nvPr>
            <p:ph type="title"/>
          </p:nvPr>
        </p:nvSpPr>
        <p:spPr/>
        <p:txBody>
          <a:bodyPr/>
          <a:lstStyle/>
          <a:p>
            <a:pPr algn="ctr"/>
            <a:r>
              <a:rPr lang="en-US" altLang="en-US" dirty="0">
                <a:ea typeface="ＭＳ Ｐゴシック" panose="020B0600070205080204" pitchFamily="34" charset="-128"/>
              </a:rPr>
              <a:t>Performance Measure 2.3</a:t>
            </a:r>
          </a:p>
        </p:txBody>
      </p:sp>
      <p:sp>
        <p:nvSpPr>
          <p:cNvPr id="68610" name="Content Placeholder 2">
            <a:extLst>
              <a:ext uri="{FF2B5EF4-FFF2-40B4-BE49-F238E27FC236}">
                <a16:creationId xmlns:a16="http://schemas.microsoft.com/office/drawing/2014/main" id="{1C489C32-505D-479D-84BC-8B6E31FA5DC3}"/>
              </a:ext>
            </a:extLst>
          </p:cNvPr>
          <p:cNvSpPr>
            <a:spLocks noGrp="1"/>
          </p:cNvSpPr>
          <p:nvPr>
            <p:ph idx="1"/>
          </p:nvPr>
        </p:nvSpPr>
        <p:spPr>
          <a:xfrm>
            <a:off x="1981200" y="2644345"/>
            <a:ext cx="8229600" cy="3532617"/>
          </a:xfrm>
        </p:spPr>
        <p:txBody>
          <a:bodyPr/>
          <a:lstStyle/>
          <a:p>
            <a:r>
              <a:rPr lang="en-US" altLang="en-US" i="1" dirty="0">
                <a:ea typeface="ＭＳ Ｐゴシック" panose="020B0600070205080204" pitchFamily="34" charset="-128"/>
              </a:rPr>
              <a:t>By 9/20/18, 75% of </a:t>
            </a:r>
            <a:r>
              <a:rPr lang="en-US" altLang="en-US" b="1" i="1" dirty="0">
                <a:ea typeface="ＭＳ Ｐゴシック" panose="020B0600070205080204" pitchFamily="34" charset="-128"/>
              </a:rPr>
              <a:t>recruiters</a:t>
            </a:r>
            <a:r>
              <a:rPr lang="en-US" altLang="en-US" i="1" dirty="0">
                <a:ea typeface="ＭＳ Ｐゴシック" panose="020B0600070205080204" pitchFamily="34" charset="-128"/>
              </a:rPr>
              <a:t> will participate in professional development regarding the ID&amp;R of OSY and demonstrate proficiency on state recruiting assessments that incorporate this area.</a:t>
            </a:r>
            <a:endParaRPr lang="en-US" altLang="en-US" dirty="0">
              <a:ea typeface="ＭＳ Ｐゴシック" panose="020B0600070205080204" pitchFamily="34" charset="-128"/>
            </a:endParaRPr>
          </a:p>
        </p:txBody>
      </p:sp>
      <p:pic>
        <p:nvPicPr>
          <p:cNvPr id="68611" name="Picture 2" descr="C:\Users\Marty-META\AppData\Local\Microsoft\Windows\Temporary Internet Files\Content.IE5\I73HR6QI\target-1[1].png">
            <a:extLst>
              <a:ext uri="{FF2B5EF4-FFF2-40B4-BE49-F238E27FC236}">
                <a16:creationId xmlns:a16="http://schemas.microsoft.com/office/drawing/2014/main" id="{7F5004FB-563D-4E39-BF50-C1A785D4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52401"/>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9">
            <a:extLst>
              <a:ext uri="{FF2B5EF4-FFF2-40B4-BE49-F238E27FC236}">
                <a16:creationId xmlns:a16="http://schemas.microsoft.com/office/drawing/2014/main" id="{E6DE4B8F-10A7-48F9-AD6B-FAAEAF411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32077A2-4659-4BAC-A4CC-C79F8F37E000}"/>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76CCAEF1-8E9E-464A-868E-47F6AB1EE7D5}"/>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15122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DF366BCC-67B9-4654-98C2-BDF173B7980B}"/>
              </a:ext>
            </a:extLst>
          </p:cNvPr>
          <p:cNvSpPr>
            <a:spLocks noGrp="1"/>
          </p:cNvSpPr>
          <p:nvPr>
            <p:ph type="title"/>
          </p:nvPr>
        </p:nvSpPr>
        <p:spPr/>
        <p:txBody>
          <a:bodyPr/>
          <a:lstStyle/>
          <a:p>
            <a:pPr algn="ctr"/>
            <a:r>
              <a:rPr lang="en-US" altLang="en-US" dirty="0">
                <a:ea typeface="ＭＳ Ｐゴシック" panose="020B0600070205080204" pitchFamily="34" charset="-128"/>
              </a:rPr>
              <a:t>Timeline</a:t>
            </a:r>
          </a:p>
        </p:txBody>
      </p:sp>
      <p:sp>
        <p:nvSpPr>
          <p:cNvPr id="3" name="Content Placeholder 2">
            <a:extLst>
              <a:ext uri="{FF2B5EF4-FFF2-40B4-BE49-F238E27FC236}">
                <a16:creationId xmlns:a16="http://schemas.microsoft.com/office/drawing/2014/main" id="{16494294-87D6-4864-8297-80D76C9C9B01}"/>
              </a:ext>
            </a:extLst>
          </p:cNvPr>
          <p:cNvSpPr>
            <a:spLocks noGrp="1"/>
          </p:cNvSpPr>
          <p:nvPr>
            <p:ph idx="1"/>
          </p:nvPr>
        </p:nvSpPr>
        <p:spPr>
          <a:xfrm>
            <a:off x="1981200" y="2360140"/>
            <a:ext cx="8229600" cy="4345459"/>
          </a:xfrm>
        </p:spPr>
        <p:txBody>
          <a:bodyPr>
            <a:normAutofit/>
          </a:bodyPr>
          <a:lstStyle/>
          <a:p>
            <a:pPr>
              <a:buFont typeface="Arial" charset="0"/>
              <a:buChar char="•"/>
              <a:defRPr/>
            </a:pPr>
            <a:r>
              <a:rPr lang="en-US" dirty="0"/>
              <a:t>Recruiter training materials and skills competency tools are used throughout 2017-18. </a:t>
            </a:r>
          </a:p>
          <a:p>
            <a:r>
              <a:rPr lang="en-US" altLang="en-US" dirty="0">
                <a:ea typeface="ＭＳ Ｐゴシック" panose="020B0600070205080204" pitchFamily="34" charset="-128"/>
              </a:rPr>
              <a:t>Competency exam results are reported on Form 1. </a:t>
            </a:r>
          </a:p>
          <a:p>
            <a:r>
              <a:rPr lang="en-US" altLang="en-US" dirty="0">
                <a:ea typeface="ＭＳ Ｐゴシック" panose="020B0600070205080204" pitchFamily="34" charset="-128"/>
              </a:rPr>
              <a:t>Form 1 is due September 28, 2018.</a:t>
            </a:r>
          </a:p>
        </p:txBody>
      </p:sp>
      <p:pic>
        <p:nvPicPr>
          <p:cNvPr id="69635" name="Picture 3" descr="C:\Users\Marty-META\AppData\Local\Microsoft\Windows\Temporary Internet Files\Content.IE5\65YUTHKD\472px-Additional_time.svg[1].png">
            <a:extLst>
              <a:ext uri="{FF2B5EF4-FFF2-40B4-BE49-F238E27FC236}">
                <a16:creationId xmlns:a16="http://schemas.microsoft.com/office/drawing/2014/main" id="{57BF0922-42B3-4EE4-B651-84A9A5A2C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342" y="147637"/>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9">
            <a:extLst>
              <a:ext uri="{FF2B5EF4-FFF2-40B4-BE49-F238E27FC236}">
                <a16:creationId xmlns:a16="http://schemas.microsoft.com/office/drawing/2014/main" id="{C8F71586-3D2A-4A1E-BCD9-17267A33E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CF06B810-2989-2E47-B18F-5D18A51ACB1F}"/>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6F596D96-6CE2-8142-A135-F2C4AC2DDA94}"/>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spTree>
    <p:extLst>
      <p:ext uri="{BB962C8B-B14F-4D97-AF65-F5344CB8AC3E}">
        <p14:creationId xmlns:p14="http://schemas.microsoft.com/office/powerpoint/2010/main" val="4092003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1641A9F1-E69F-4E15-86C0-29FF625CCEFE}"/>
              </a:ext>
            </a:extLst>
          </p:cNvPr>
          <p:cNvSpPr>
            <a:spLocks noGrp="1"/>
          </p:cNvSpPr>
          <p:nvPr>
            <p:ph type="title"/>
          </p:nvPr>
        </p:nvSpPr>
        <p:spPr/>
        <p:txBody>
          <a:bodyPr/>
          <a:lstStyle/>
          <a:p>
            <a:pPr algn="ctr"/>
            <a:r>
              <a:rPr lang="en-US" altLang="en-US" dirty="0">
                <a:ea typeface="ＭＳ Ｐゴシック" panose="020B0600070205080204" pitchFamily="34" charset="-128"/>
              </a:rPr>
              <a:t>Performance Measure 3.1</a:t>
            </a:r>
          </a:p>
        </p:txBody>
      </p:sp>
      <p:sp>
        <p:nvSpPr>
          <p:cNvPr id="70658" name="Content Placeholder 2">
            <a:extLst>
              <a:ext uri="{FF2B5EF4-FFF2-40B4-BE49-F238E27FC236}">
                <a16:creationId xmlns:a16="http://schemas.microsoft.com/office/drawing/2014/main" id="{B330773D-DC4B-4721-A0F7-33C8E95BC6A4}"/>
              </a:ext>
            </a:extLst>
          </p:cNvPr>
          <p:cNvSpPr>
            <a:spLocks noGrp="1"/>
          </p:cNvSpPr>
          <p:nvPr>
            <p:ph idx="1"/>
          </p:nvPr>
        </p:nvSpPr>
        <p:spPr>
          <a:xfrm>
            <a:off x="1981200" y="2644345"/>
            <a:ext cx="8229600" cy="3532617"/>
          </a:xfrm>
        </p:spPr>
        <p:txBody>
          <a:bodyPr/>
          <a:lstStyle/>
          <a:p>
            <a:r>
              <a:rPr lang="en-US" altLang="en-US" i="1" dirty="0">
                <a:ea typeface="ＭＳ Ｐゴシック" panose="020B0600070205080204" pitchFamily="34" charset="-128"/>
              </a:rPr>
              <a:t>By 9/20/18, 5 GOSOSY key </a:t>
            </a:r>
            <a:r>
              <a:rPr lang="en-US" altLang="en-US" b="1" i="1" dirty="0">
                <a:ea typeface="ＭＳ Ｐゴシック" panose="020B0600070205080204" pitchFamily="34" charset="-128"/>
              </a:rPr>
              <a:t>products</a:t>
            </a:r>
            <a:r>
              <a:rPr lang="en-US" altLang="en-US" i="1" dirty="0">
                <a:ea typeface="ＭＳ Ｐゴシック" panose="020B0600070205080204" pitchFamily="34" charset="-128"/>
              </a:rPr>
              <a:t> designed specifically for OSY will be developed or adapted, vetted, shared with key stakeholders, and adopted by CIG states.</a:t>
            </a:r>
            <a:endParaRPr lang="en-US" altLang="en-US" dirty="0">
              <a:ea typeface="ＭＳ Ｐゴシック" panose="020B0600070205080204" pitchFamily="34" charset="-128"/>
            </a:endParaRPr>
          </a:p>
        </p:txBody>
      </p:sp>
      <p:pic>
        <p:nvPicPr>
          <p:cNvPr id="70659" name="Picture 2" descr="C:\Users\Marty-META\AppData\Local\Microsoft\Windows\Temporary Internet Files\Content.IE5\I73HR6QI\target-1[1].png">
            <a:extLst>
              <a:ext uri="{FF2B5EF4-FFF2-40B4-BE49-F238E27FC236}">
                <a16:creationId xmlns:a16="http://schemas.microsoft.com/office/drawing/2014/main" id="{A95C8B09-E70E-47D7-B75F-A87CF7E5B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52401"/>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9">
            <a:extLst>
              <a:ext uri="{FF2B5EF4-FFF2-40B4-BE49-F238E27FC236}">
                <a16:creationId xmlns:a16="http://schemas.microsoft.com/office/drawing/2014/main" id="{E82C3587-BB0A-4B99-9097-61192E3D9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33F7CC3-9A68-425C-AEC3-345A21D3AFCD}"/>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6DB67E80-0CA7-CE4D-9FFF-0310838259B6}"/>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627960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5B1EBD7A-F771-4971-AE33-259A0FFF57F8}"/>
              </a:ext>
            </a:extLst>
          </p:cNvPr>
          <p:cNvSpPr>
            <a:spLocks noGrp="1"/>
          </p:cNvSpPr>
          <p:nvPr>
            <p:ph type="title"/>
          </p:nvPr>
        </p:nvSpPr>
        <p:spPr/>
        <p:txBody>
          <a:bodyPr/>
          <a:lstStyle/>
          <a:p>
            <a:pPr algn="ctr"/>
            <a:r>
              <a:rPr lang="en-US" altLang="en-US" dirty="0">
                <a:ea typeface="ＭＳ Ｐゴシック" panose="020B0600070205080204" pitchFamily="34" charset="-128"/>
              </a:rPr>
              <a:t>Timeline</a:t>
            </a:r>
          </a:p>
        </p:txBody>
      </p:sp>
      <p:sp>
        <p:nvSpPr>
          <p:cNvPr id="71682" name="Content Placeholder 2">
            <a:extLst>
              <a:ext uri="{FF2B5EF4-FFF2-40B4-BE49-F238E27FC236}">
                <a16:creationId xmlns:a16="http://schemas.microsoft.com/office/drawing/2014/main" id="{60A7CE28-E524-410E-ACBF-AF3B26380FE7}"/>
              </a:ext>
            </a:extLst>
          </p:cNvPr>
          <p:cNvSpPr>
            <a:spLocks noGrp="1"/>
          </p:cNvSpPr>
          <p:nvPr>
            <p:ph idx="1"/>
          </p:nvPr>
        </p:nvSpPr>
        <p:spPr>
          <a:xfrm>
            <a:off x="1981200" y="2434281"/>
            <a:ext cx="8229600" cy="3742682"/>
          </a:xfrm>
        </p:spPr>
        <p:txBody>
          <a:bodyPr/>
          <a:lstStyle/>
          <a:p>
            <a:r>
              <a:rPr lang="en-US" altLang="en-US" dirty="0">
                <a:ea typeface="ＭＳ Ｐゴシック" panose="020B0600070205080204" pitchFamily="34" charset="-128"/>
              </a:rPr>
              <a:t>Product review form is available on osymigrant.org.</a:t>
            </a:r>
          </a:p>
          <a:p>
            <a:r>
              <a:rPr lang="en-US" altLang="en-US" dirty="0">
                <a:ea typeface="ＭＳ Ｐゴシック" panose="020B0600070205080204" pitchFamily="34" charset="-128"/>
              </a:rPr>
              <a:t>Products used at any time throughout the three years of the consortium should be selected as adopted or adapted. </a:t>
            </a:r>
          </a:p>
          <a:p>
            <a:r>
              <a:rPr lang="en-US" altLang="en-US" dirty="0">
                <a:ea typeface="ＭＳ Ｐゴシック" panose="020B0600070205080204" pitchFamily="34" charset="-128"/>
              </a:rPr>
              <a:t>By 9/28/18, state director/coordinators will report the products used on Form 3.</a:t>
            </a:r>
          </a:p>
        </p:txBody>
      </p:sp>
      <p:pic>
        <p:nvPicPr>
          <p:cNvPr id="71683" name="Picture 3" descr="C:\Users\Marty-META\AppData\Local\Microsoft\Windows\Temporary Internet Files\Content.IE5\65YUTHKD\472px-Additional_time.svg[1].png">
            <a:extLst>
              <a:ext uri="{FF2B5EF4-FFF2-40B4-BE49-F238E27FC236}">
                <a16:creationId xmlns:a16="http://schemas.microsoft.com/office/drawing/2014/main" id="{77092622-7C63-461A-828C-99CAFDC9A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412" y="156368"/>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9">
            <a:extLst>
              <a:ext uri="{FF2B5EF4-FFF2-40B4-BE49-F238E27FC236}">
                <a16:creationId xmlns:a16="http://schemas.microsoft.com/office/drawing/2014/main" id="{856C25FD-14AC-4020-842C-4CC4F11C3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1F7C8FE-DB22-4EB3-82C4-E2B8413054BA}"/>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13E61B90-E184-D74B-855B-EAF7BAA4719B}"/>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4227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9DCB9710-85CA-ED41-961B-8AB7912CE254}"/>
              </a:ext>
            </a:extLst>
          </p:cNvPr>
          <p:cNvSpPr>
            <a:spLocks noGrp="1"/>
          </p:cNvSpPr>
          <p:nvPr>
            <p:ph type="title"/>
          </p:nvPr>
        </p:nvSpPr>
        <p:spPr>
          <a:xfrm>
            <a:off x="2514600" y="274638"/>
            <a:ext cx="7696200" cy="1143000"/>
          </a:xfrm>
        </p:spPr>
        <p:txBody>
          <a:bodyPr>
            <a:normAutofit/>
          </a:bodyPr>
          <a:lstStyle/>
          <a:p>
            <a:pPr algn="r"/>
            <a:r>
              <a:rPr lang="en-US" dirty="0"/>
              <a:t>Active  Users</a:t>
            </a:r>
          </a:p>
        </p:txBody>
      </p:sp>
      <p:pic>
        <p:nvPicPr>
          <p:cNvPr id="7" name="Picture 6">
            <a:extLst>
              <a:ext uri="{FF2B5EF4-FFF2-40B4-BE49-F238E27FC236}">
                <a16:creationId xmlns:a16="http://schemas.microsoft.com/office/drawing/2014/main" id="{2207C580-7BB1-B84A-AFE7-A3EFDACADF5A}"/>
              </a:ext>
            </a:extLst>
          </p:cNvPr>
          <p:cNvPicPr>
            <a:picLocks noChangeAspect="1"/>
          </p:cNvPicPr>
          <p:nvPr/>
        </p:nvPicPr>
        <p:blipFill>
          <a:blip r:embed="rId4"/>
          <a:stretch>
            <a:fillRect/>
          </a:stretch>
        </p:blipFill>
        <p:spPr>
          <a:xfrm>
            <a:off x="1954696" y="1752600"/>
            <a:ext cx="8229600" cy="3886200"/>
          </a:xfrm>
          <a:prstGeom prst="rect">
            <a:avLst/>
          </a:prstGeom>
        </p:spPr>
      </p:pic>
    </p:spTree>
    <p:extLst>
      <p:ext uri="{BB962C8B-B14F-4D97-AF65-F5344CB8AC3E}">
        <p14:creationId xmlns:p14="http://schemas.microsoft.com/office/powerpoint/2010/main" val="250088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1ECEF49B-EE0D-49C1-8A2C-01B82446C0A3}"/>
              </a:ext>
            </a:extLst>
          </p:cNvPr>
          <p:cNvSpPr>
            <a:spLocks noGrp="1"/>
          </p:cNvSpPr>
          <p:nvPr>
            <p:ph type="title"/>
          </p:nvPr>
        </p:nvSpPr>
        <p:spPr/>
        <p:txBody>
          <a:bodyPr/>
          <a:lstStyle/>
          <a:p>
            <a:pPr algn="ctr"/>
            <a:r>
              <a:rPr lang="en-US" altLang="en-US" dirty="0">
                <a:ea typeface="ＭＳ Ｐゴシック" panose="020B0600070205080204" pitchFamily="34" charset="-128"/>
              </a:rPr>
              <a:t>Performance Measure 3.2</a:t>
            </a:r>
          </a:p>
        </p:txBody>
      </p:sp>
      <p:sp>
        <p:nvSpPr>
          <p:cNvPr id="72706" name="Content Placeholder 2">
            <a:extLst>
              <a:ext uri="{FF2B5EF4-FFF2-40B4-BE49-F238E27FC236}">
                <a16:creationId xmlns:a16="http://schemas.microsoft.com/office/drawing/2014/main" id="{CC13A8CA-619A-4D9B-8BA3-414A40E730B3}"/>
              </a:ext>
            </a:extLst>
          </p:cNvPr>
          <p:cNvSpPr>
            <a:spLocks noGrp="1"/>
          </p:cNvSpPr>
          <p:nvPr>
            <p:ph idx="1"/>
          </p:nvPr>
        </p:nvSpPr>
        <p:spPr>
          <a:xfrm>
            <a:off x="1913238" y="2483707"/>
            <a:ext cx="8297562" cy="3693255"/>
          </a:xfrm>
        </p:spPr>
        <p:txBody>
          <a:bodyPr/>
          <a:lstStyle/>
          <a:p>
            <a:r>
              <a:rPr lang="en-US" altLang="en-US" b="1" i="1" dirty="0">
                <a:ea typeface="ＭＳ Ｐゴシック" panose="020B0600070205080204" pitchFamily="34" charset="-128"/>
              </a:rPr>
              <a:t>3.2</a:t>
            </a:r>
            <a:r>
              <a:rPr lang="en-US" altLang="en-US" b="1" dirty="0">
                <a:ea typeface="ＭＳ Ｐゴシック" panose="020B0600070205080204" pitchFamily="34" charset="-128"/>
              </a:rPr>
              <a:t>  </a:t>
            </a:r>
            <a:r>
              <a:rPr lang="en-US" altLang="en-US" i="1" dirty="0">
                <a:ea typeface="ＭＳ Ｐゴシック" panose="020B0600070205080204" pitchFamily="34" charset="-128"/>
              </a:rPr>
              <a:t>By 9/30/18, build states’ capacity to deliver instruction reflective of evidence-based practices for OSY through a GOSOSY </a:t>
            </a:r>
            <a:r>
              <a:rPr lang="en-US" altLang="en-US" b="1" i="1" dirty="0">
                <a:ea typeface="ＭＳ Ｐゴシック" panose="020B0600070205080204" pitchFamily="34" charset="-128"/>
              </a:rPr>
              <a:t>Dissemination Event.</a:t>
            </a:r>
            <a:r>
              <a:rPr lang="en-US" altLang="en-US" b="1" dirty="0">
                <a:ea typeface="ＭＳ Ｐゴシック" panose="020B0600070205080204" pitchFamily="34" charset="-128"/>
              </a:rPr>
              <a:t> </a:t>
            </a:r>
            <a:endParaRPr lang="en-US" altLang="en-US" dirty="0">
              <a:ea typeface="ＭＳ Ｐゴシック" panose="020B0600070205080204" pitchFamily="34" charset="-128"/>
            </a:endParaRPr>
          </a:p>
        </p:txBody>
      </p:sp>
      <p:pic>
        <p:nvPicPr>
          <p:cNvPr id="72707" name="Picture 2" descr="C:\Users\Marty-META\AppData\Local\Microsoft\Windows\Temporary Internet Files\Content.IE5\I73HR6QI\target-1[1].png">
            <a:extLst>
              <a:ext uri="{FF2B5EF4-FFF2-40B4-BE49-F238E27FC236}">
                <a16:creationId xmlns:a16="http://schemas.microsoft.com/office/drawing/2014/main" id="{D94BED9E-6248-4F76-A438-7F7C382E2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52401"/>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9">
            <a:extLst>
              <a:ext uri="{FF2B5EF4-FFF2-40B4-BE49-F238E27FC236}">
                <a16:creationId xmlns:a16="http://schemas.microsoft.com/office/drawing/2014/main" id="{F34E4E1D-BF59-4981-8FCE-E032A97F8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BD975B8-659A-406C-AE69-B0D2856F72B9}"/>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cxnSp>
        <p:nvCxnSpPr>
          <p:cNvPr id="8" name="Straight Connector 7">
            <a:extLst>
              <a:ext uri="{FF2B5EF4-FFF2-40B4-BE49-F238E27FC236}">
                <a16:creationId xmlns:a16="http://schemas.microsoft.com/office/drawing/2014/main" id="{21024016-F732-DE41-89B4-41DE502BF50E}"/>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677735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8">
            <a:extLst>
              <a:ext uri="{FF2B5EF4-FFF2-40B4-BE49-F238E27FC236}">
                <a16:creationId xmlns:a16="http://schemas.microsoft.com/office/drawing/2014/main" id="{A081CB30-8AF6-48A9-AC0F-8F08CCADBDAB}"/>
              </a:ext>
            </a:extLst>
          </p:cNvPr>
          <p:cNvSpPr>
            <a:spLocks noGrp="1"/>
          </p:cNvSpPr>
          <p:nvPr>
            <p:ph type="title"/>
          </p:nvPr>
        </p:nvSpPr>
        <p:spPr>
          <a:xfrm>
            <a:off x="838200" y="365125"/>
            <a:ext cx="9448800" cy="1325563"/>
          </a:xfrm>
        </p:spPr>
        <p:txBody>
          <a:bodyPr/>
          <a:lstStyle/>
          <a:p>
            <a:pPr algn="r" eaLnBrk="1" hangingPunct="1"/>
            <a:r>
              <a:rPr lang="en-US" altLang="en-US" dirty="0">
                <a:ea typeface="ＭＳ Ｐゴシック" panose="020B0600070205080204" pitchFamily="34" charset="-128"/>
              </a:rPr>
              <a:t>Product Pilot Review</a:t>
            </a:r>
          </a:p>
        </p:txBody>
      </p:sp>
      <p:sp>
        <p:nvSpPr>
          <p:cNvPr id="43011" name="Content Placeholder 10">
            <a:extLst>
              <a:ext uri="{FF2B5EF4-FFF2-40B4-BE49-F238E27FC236}">
                <a16:creationId xmlns:a16="http://schemas.microsoft.com/office/drawing/2014/main" id="{F41D5ACF-7D56-4407-91D9-7936189BCA9B}"/>
              </a:ext>
            </a:extLst>
          </p:cNvPr>
          <p:cNvSpPr>
            <a:spLocks noGrp="1"/>
          </p:cNvSpPr>
          <p:nvPr>
            <p:ph idx="1"/>
          </p:nvPr>
        </p:nvSpPr>
        <p:spPr>
          <a:xfrm>
            <a:off x="1981200" y="2211859"/>
            <a:ext cx="8229600" cy="3965104"/>
          </a:xfrm>
        </p:spPr>
        <p:txBody>
          <a:bodyPr>
            <a:normAutofit/>
          </a:bodyPr>
          <a:lstStyle/>
          <a:p>
            <a:pPr eaLnBrk="1" hangingPunct="1"/>
            <a:r>
              <a:rPr lang="en-US" altLang="en-US" dirty="0">
                <a:ea typeface="ＭＳ Ｐゴシック" panose="020B0600070205080204" pitchFamily="34" charset="-128"/>
              </a:rPr>
              <a:t>Lists all products developed by GOSOSY.</a:t>
            </a:r>
          </a:p>
          <a:p>
            <a:pPr eaLnBrk="1" hangingPunct="1"/>
            <a:r>
              <a:rPr lang="en-US" altLang="en-US" dirty="0">
                <a:ea typeface="ＭＳ Ｐゴシック" panose="020B0600070205080204" pitchFamily="34" charset="-128"/>
              </a:rPr>
              <a:t>States are asked to adopt or adapt 5 by the end of the project.</a:t>
            </a:r>
            <a:endParaRPr lang="en-CA" dirty="0"/>
          </a:p>
          <a:p>
            <a:pPr eaLnBrk="1" hangingPunct="1"/>
            <a:r>
              <a:rPr lang="en-US" altLang="en-US" dirty="0">
                <a:ea typeface="ＭＳ Ｐゴシック" panose="020B0600070205080204" pitchFamily="34" charset="-128"/>
              </a:rPr>
              <a:t>19 possible products are listed on the Pilot Product Review Form.</a:t>
            </a:r>
            <a:endParaRPr lang="en-CA" altLang="en-US" dirty="0">
              <a:ea typeface="ＭＳ Ｐゴシック" panose="020B0600070205080204" pitchFamily="34" charset="-128"/>
            </a:endParaRPr>
          </a:p>
          <a:p>
            <a:pPr eaLnBrk="1" hangingPunct="1"/>
            <a:r>
              <a:rPr lang="en-CA" altLang="en-US" dirty="0">
                <a:ea typeface="ＭＳ Ｐゴシック" panose="020B0600070205080204" pitchFamily="34" charset="-128"/>
              </a:rPr>
              <a:t>The form is now available on </a:t>
            </a:r>
            <a:r>
              <a:rPr lang="en-CA" altLang="en-US" dirty="0" err="1">
                <a:ea typeface="ＭＳ Ｐゴシック" panose="020B0600070205080204" pitchFamily="34" charset="-128"/>
              </a:rPr>
              <a:t>osymigrant.org</a:t>
            </a:r>
            <a:r>
              <a:rPr lang="en-CA" altLang="en-US" dirty="0">
                <a:ea typeface="ＭＳ Ｐゴシック" panose="020B0600070205080204" pitchFamily="34" charset="-128"/>
              </a:rPr>
              <a:t>. </a:t>
            </a:r>
          </a:p>
          <a:p>
            <a:pPr eaLnBrk="1" hangingPunct="1"/>
            <a:r>
              <a:rPr lang="en-CA" altLang="en-US" dirty="0">
                <a:ea typeface="ＭＳ Ｐゴシック" panose="020B0600070205080204" pitchFamily="34" charset="-128"/>
              </a:rPr>
              <a:t>Each state will submit </a:t>
            </a:r>
            <a:r>
              <a:rPr lang="en-CA" altLang="en-US" u="sng" dirty="0">
                <a:ea typeface="ＭＳ Ｐゴシック" panose="020B0600070205080204" pitchFamily="34" charset="-128"/>
              </a:rPr>
              <a:t>ONE form</a:t>
            </a:r>
            <a:r>
              <a:rPr lang="en-CA" altLang="en-US" dirty="0">
                <a:ea typeface="ＭＳ Ｐゴシック" panose="020B0600070205080204" pitchFamily="34" charset="-128"/>
              </a:rPr>
              <a:t>.</a:t>
            </a:r>
            <a:endParaRPr lang="en-US" altLang="en-US" u="sng" dirty="0">
              <a:ea typeface="ＭＳ Ｐゴシック" panose="020B0600070205080204" pitchFamily="34" charset="-128"/>
            </a:endParaRPr>
          </a:p>
        </p:txBody>
      </p:sp>
      <p:sp>
        <p:nvSpPr>
          <p:cNvPr id="18" name="TextBox 17">
            <a:extLst>
              <a:ext uri="{FF2B5EF4-FFF2-40B4-BE49-F238E27FC236}">
                <a16:creationId xmlns:a16="http://schemas.microsoft.com/office/drawing/2014/main" id="{97AFA1BE-BA0A-4158-AB5A-5C98EA2651E1}"/>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43014" name="Picture 9">
            <a:extLst>
              <a:ext uri="{FF2B5EF4-FFF2-40B4-BE49-F238E27FC236}">
                <a16:creationId xmlns:a16="http://schemas.microsoft.com/office/drawing/2014/main" id="{C4B9A83B-F2C4-44B8-A16E-BEC6F03C0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2A326EB3-BB6F-4143-9D76-990BF1045EF5}"/>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947590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5B84B5-163F-8642-8B4C-1C38B6648F30}"/>
              </a:ext>
            </a:extLst>
          </p:cNvPr>
          <p:cNvSpPr>
            <a:spLocks noGrp="1"/>
          </p:cNvSpPr>
          <p:nvPr>
            <p:ph type="title"/>
          </p:nvPr>
        </p:nvSpPr>
        <p:spPr>
          <a:xfrm>
            <a:off x="1981200" y="274638"/>
            <a:ext cx="8229600" cy="1020762"/>
          </a:xfrm>
        </p:spPr>
        <p:txBody>
          <a:bodyPr rtlCol="0">
            <a:normAutofit fontScale="90000"/>
          </a:bodyPr>
          <a:lstStyle/>
          <a:p>
            <a:pPr algn="r">
              <a:defRPr/>
            </a:pPr>
            <a:r>
              <a:rPr lang="en-US" dirty="0">
                <a:latin typeface="+mn-lt"/>
              </a:rPr>
              <a:t>2018 Dissemination Event </a:t>
            </a:r>
            <a:br>
              <a:rPr lang="en-US" dirty="0">
                <a:latin typeface="+mn-lt"/>
              </a:rPr>
            </a:br>
            <a:r>
              <a:rPr lang="en-US" dirty="0">
                <a:latin typeface="+mn-lt"/>
              </a:rPr>
              <a:t>Planning Committee</a:t>
            </a:r>
          </a:p>
        </p:txBody>
      </p:sp>
      <p:cxnSp>
        <p:nvCxnSpPr>
          <p:cNvPr id="10" name="Straight Connector 9">
            <a:extLst>
              <a:ext uri="{FF2B5EF4-FFF2-40B4-BE49-F238E27FC236}">
                <a16:creationId xmlns:a16="http://schemas.microsoft.com/office/drawing/2014/main" id="{8D1487C9-006F-6644-A9D6-99906E0E8473}"/>
              </a:ext>
            </a:extLst>
          </p:cNvPr>
          <p:cNvCxnSpPr/>
          <p:nvPr/>
        </p:nvCxnSpPr>
        <p:spPr>
          <a:xfrm>
            <a:off x="1981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E67603CF-3E0C-8045-9561-D66DB3F472FD}"/>
              </a:ext>
            </a:extLst>
          </p:cNvPr>
          <p:cNvCxnSpPr/>
          <p:nvPr/>
        </p:nvCxnSpPr>
        <p:spPr>
          <a:xfrm>
            <a:off x="6096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E6054301-77FA-C248-A698-47D769F75978}"/>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4341" name="Picture 9">
            <a:extLst>
              <a:ext uri="{FF2B5EF4-FFF2-40B4-BE49-F238E27FC236}">
                <a16:creationId xmlns:a16="http://schemas.microsoft.com/office/drawing/2014/main" id="{47232811-39A3-C24A-BBCA-8BCDCA359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ontent Placeholder 3">
            <a:extLst>
              <a:ext uri="{FF2B5EF4-FFF2-40B4-BE49-F238E27FC236}">
                <a16:creationId xmlns:a16="http://schemas.microsoft.com/office/drawing/2014/main" id="{9CFE14E9-69A2-AD4E-AAE0-5427AEE27D55}"/>
              </a:ext>
            </a:extLst>
          </p:cNvPr>
          <p:cNvSpPr>
            <a:spLocks noGrp="1"/>
          </p:cNvSpPr>
          <p:nvPr>
            <p:ph sz="half" idx="1"/>
          </p:nvPr>
        </p:nvSpPr>
        <p:spPr>
          <a:xfrm>
            <a:off x="3138488" y="2362200"/>
            <a:ext cx="2851150" cy="3773488"/>
          </a:xfrm>
        </p:spPr>
        <p:txBody>
          <a:bodyPr/>
          <a:lstStyle/>
          <a:p>
            <a:pPr marL="0" indent="0">
              <a:buNone/>
            </a:pPr>
            <a:r>
              <a:rPr lang="en-US" altLang="en-US"/>
              <a:t>Florida</a:t>
            </a:r>
          </a:p>
          <a:p>
            <a:pPr marL="0" indent="0">
              <a:buNone/>
            </a:pPr>
            <a:r>
              <a:rPr lang="en-US" altLang="en-US"/>
              <a:t>Illinois</a:t>
            </a:r>
          </a:p>
          <a:p>
            <a:pPr marL="0" indent="0">
              <a:buNone/>
            </a:pPr>
            <a:r>
              <a:rPr lang="en-US" altLang="en-US"/>
              <a:t>Kansas</a:t>
            </a:r>
          </a:p>
          <a:p>
            <a:pPr marL="0" indent="0">
              <a:buNone/>
            </a:pPr>
            <a:r>
              <a:rPr lang="en-US" altLang="en-US"/>
              <a:t>Kentucky</a:t>
            </a:r>
          </a:p>
          <a:p>
            <a:pPr marL="0" indent="0">
              <a:buNone/>
            </a:pPr>
            <a:endParaRPr lang="en-US" altLang="en-US"/>
          </a:p>
        </p:txBody>
      </p:sp>
      <p:sp>
        <p:nvSpPr>
          <p:cNvPr id="14343" name="Content Placeholder 6">
            <a:extLst>
              <a:ext uri="{FF2B5EF4-FFF2-40B4-BE49-F238E27FC236}">
                <a16:creationId xmlns:a16="http://schemas.microsoft.com/office/drawing/2014/main" id="{DDE6A5BC-C98C-6647-B2AF-8B237282793F}"/>
              </a:ext>
            </a:extLst>
          </p:cNvPr>
          <p:cNvSpPr>
            <a:spLocks noGrp="1"/>
          </p:cNvSpPr>
          <p:nvPr>
            <p:ph sz="half" idx="2"/>
          </p:nvPr>
        </p:nvSpPr>
        <p:spPr>
          <a:xfrm>
            <a:off x="7146926" y="2362201"/>
            <a:ext cx="3063875" cy="3763963"/>
          </a:xfrm>
        </p:spPr>
        <p:txBody>
          <a:bodyPr/>
          <a:lstStyle/>
          <a:p>
            <a:pPr marL="0" indent="0">
              <a:buNone/>
            </a:pPr>
            <a:r>
              <a:rPr lang="en-US" altLang="en-US" dirty="0"/>
              <a:t>Massachusetts</a:t>
            </a:r>
          </a:p>
          <a:p>
            <a:pPr marL="0" indent="0">
              <a:buNone/>
            </a:pPr>
            <a:r>
              <a:rPr lang="en-US" altLang="en-US" dirty="0"/>
              <a:t>Nebraska</a:t>
            </a:r>
            <a:br>
              <a:rPr lang="en-US" altLang="en-US" dirty="0"/>
            </a:br>
            <a:r>
              <a:rPr lang="en-US" altLang="en-US" dirty="0"/>
              <a:t>New Hampshire</a:t>
            </a:r>
          </a:p>
          <a:p>
            <a:pPr marL="0" indent="0">
              <a:buNone/>
            </a:pPr>
            <a:r>
              <a:rPr lang="en-US" altLang="en-US" dirty="0"/>
              <a:t>New Jersey</a:t>
            </a:r>
          </a:p>
          <a:p>
            <a:pPr marL="0" indent="0">
              <a:buNone/>
            </a:pPr>
            <a:r>
              <a:rPr lang="en-US" altLang="en-US" dirty="0"/>
              <a:t>North Carolina</a:t>
            </a:r>
          </a:p>
          <a:p>
            <a:pPr marL="0" indent="0">
              <a:buNone/>
            </a:pPr>
            <a:endParaRPr lang="en-US" altLang="en-US" dirty="0"/>
          </a:p>
        </p:txBody>
      </p:sp>
    </p:spTree>
    <p:extLst>
      <p:ext uri="{BB962C8B-B14F-4D97-AF65-F5344CB8AC3E}">
        <p14:creationId xmlns:p14="http://schemas.microsoft.com/office/powerpoint/2010/main" val="2326597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8">
            <a:extLst>
              <a:ext uri="{FF2B5EF4-FFF2-40B4-BE49-F238E27FC236}">
                <a16:creationId xmlns:a16="http://schemas.microsoft.com/office/drawing/2014/main" id="{19C673D1-AF26-3942-82D5-4445585E550B}"/>
              </a:ext>
            </a:extLst>
          </p:cNvPr>
          <p:cNvSpPr>
            <a:spLocks noGrp="1"/>
          </p:cNvSpPr>
          <p:nvPr>
            <p:ph type="title"/>
          </p:nvPr>
        </p:nvSpPr>
        <p:spPr>
          <a:xfrm>
            <a:off x="838200" y="365125"/>
            <a:ext cx="9448800" cy="1325563"/>
          </a:xfrm>
        </p:spPr>
        <p:txBody>
          <a:bodyPr/>
          <a:lstStyle/>
          <a:p>
            <a:pPr algn="r" eaLnBrk="1" hangingPunct="1"/>
            <a:r>
              <a:rPr lang="en-US" altLang="en-US" dirty="0">
                <a:ea typeface="ＭＳ Ｐゴシック" panose="020B0600070205080204" pitchFamily="34" charset="-128"/>
              </a:rPr>
              <a:t>Ideas We Are Working On</a:t>
            </a:r>
          </a:p>
        </p:txBody>
      </p:sp>
      <p:sp>
        <p:nvSpPr>
          <p:cNvPr id="18" name="TextBox 17">
            <a:extLst>
              <a:ext uri="{FF2B5EF4-FFF2-40B4-BE49-F238E27FC236}">
                <a16:creationId xmlns:a16="http://schemas.microsoft.com/office/drawing/2014/main" id="{95C3501F-A575-9845-8C55-1815FBD8CF4E}"/>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40292" name="Picture 9">
            <a:extLst>
              <a:ext uri="{FF2B5EF4-FFF2-40B4-BE49-F238E27FC236}">
                <a16:creationId xmlns:a16="http://schemas.microsoft.com/office/drawing/2014/main" id="{84FC2598-DBAD-E741-AA3C-815EF78DE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098D626-9C78-224E-A154-EFB0B7ABFD34}"/>
              </a:ext>
            </a:extLst>
          </p:cNvPr>
          <p:cNvSpPr/>
          <p:nvPr/>
        </p:nvSpPr>
        <p:spPr>
          <a:xfrm rot="21270383">
            <a:off x="394740" y="3284484"/>
            <a:ext cx="3993402" cy="1754326"/>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en-US" sz="5400" b="1" dirty="0">
                <a:ln/>
                <a:solidFill>
                  <a:srgbClr val="7030A0"/>
                </a:solidFill>
                <a:latin typeface="Arial" charset="0"/>
                <a:ea typeface="ＭＳ Ｐゴシック" charset="-128"/>
              </a:rPr>
              <a:t>electronic </a:t>
            </a:r>
          </a:p>
          <a:p>
            <a:pPr algn="ctr">
              <a:defRPr/>
            </a:pPr>
            <a:r>
              <a:rPr lang="en-US" altLang="en-US" sz="5400" b="1" dirty="0">
                <a:ln/>
                <a:solidFill>
                  <a:srgbClr val="7030A0"/>
                </a:solidFill>
                <a:latin typeface="Arial" charset="0"/>
                <a:ea typeface="ＭＳ Ｐゴシック" charset="-128"/>
              </a:rPr>
              <a:t>evaluations</a:t>
            </a:r>
            <a:endParaRPr lang="en-US" sz="5400" b="1" dirty="0">
              <a:ln/>
              <a:solidFill>
                <a:srgbClr val="7030A0"/>
              </a:solidFill>
              <a:latin typeface="Arial" charset="0"/>
              <a:ea typeface="ＭＳ Ｐゴシック" charset="-128"/>
            </a:endParaRPr>
          </a:p>
        </p:txBody>
      </p:sp>
      <p:sp>
        <p:nvSpPr>
          <p:cNvPr id="6" name="Rectangle 5">
            <a:extLst>
              <a:ext uri="{FF2B5EF4-FFF2-40B4-BE49-F238E27FC236}">
                <a16:creationId xmlns:a16="http://schemas.microsoft.com/office/drawing/2014/main" id="{C7AC1790-E7AC-3B48-8062-B4B941429EB9}"/>
              </a:ext>
            </a:extLst>
          </p:cNvPr>
          <p:cNvSpPr/>
          <p:nvPr/>
        </p:nvSpPr>
        <p:spPr>
          <a:xfrm rot="552649">
            <a:off x="870386" y="1746809"/>
            <a:ext cx="4454190" cy="1446550"/>
          </a:xfrm>
          <a:prstGeom prst="rect">
            <a:avLst/>
          </a:prstGeom>
          <a:noFill/>
          <a:ln>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4400" b="1" dirty="0">
                <a:ln/>
                <a:solidFill>
                  <a:srgbClr val="FF0000"/>
                </a:solidFill>
                <a:latin typeface="Arial" charset="0"/>
                <a:ea typeface="ＭＳ Ｐゴシック" charset="-128"/>
              </a:rPr>
              <a:t>more informal</a:t>
            </a:r>
          </a:p>
          <a:p>
            <a:pPr algn="ctr">
              <a:defRPr/>
            </a:pPr>
            <a:r>
              <a:rPr lang="en-US" sz="4400" b="1" dirty="0">
                <a:ln/>
                <a:solidFill>
                  <a:srgbClr val="FF0000"/>
                </a:solidFill>
                <a:latin typeface="Arial" charset="0"/>
                <a:ea typeface="ＭＳ Ｐゴシック" charset="-128"/>
              </a:rPr>
              <a:t>networking</a:t>
            </a:r>
          </a:p>
        </p:txBody>
      </p:sp>
      <p:sp>
        <p:nvSpPr>
          <p:cNvPr id="9" name="Rectangle 8">
            <a:extLst>
              <a:ext uri="{FF2B5EF4-FFF2-40B4-BE49-F238E27FC236}">
                <a16:creationId xmlns:a16="http://schemas.microsoft.com/office/drawing/2014/main" id="{3A9F740B-C051-E94C-AECB-8B122B386FA6}"/>
              </a:ext>
            </a:extLst>
          </p:cNvPr>
          <p:cNvSpPr/>
          <p:nvPr/>
        </p:nvSpPr>
        <p:spPr>
          <a:xfrm rot="512260">
            <a:off x="8347771" y="3097766"/>
            <a:ext cx="3390673" cy="1015663"/>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000" b="1" dirty="0">
                <a:ln/>
                <a:solidFill>
                  <a:schemeClr val="accent3"/>
                </a:solidFill>
                <a:latin typeface="Arial" charset="0"/>
                <a:ea typeface="ＭＳ Ｐゴシック" charset="-128"/>
              </a:rPr>
              <a:t> vendors</a:t>
            </a:r>
          </a:p>
        </p:txBody>
      </p:sp>
      <p:sp>
        <p:nvSpPr>
          <p:cNvPr id="16" name="Rectangle 15">
            <a:extLst>
              <a:ext uri="{FF2B5EF4-FFF2-40B4-BE49-F238E27FC236}">
                <a16:creationId xmlns:a16="http://schemas.microsoft.com/office/drawing/2014/main" id="{054CFD51-8B61-AF4A-920B-0A36B5096CCC}"/>
              </a:ext>
            </a:extLst>
          </p:cNvPr>
          <p:cNvSpPr/>
          <p:nvPr/>
        </p:nvSpPr>
        <p:spPr>
          <a:xfrm>
            <a:off x="2391441" y="5105740"/>
            <a:ext cx="7071167"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dirty="0">
                <a:ln/>
                <a:solidFill>
                  <a:schemeClr val="accent1"/>
                </a:solidFill>
                <a:latin typeface="Arial" charset="0"/>
                <a:ea typeface="ＭＳ Ｐゴシック" charset="-128"/>
              </a:rPr>
              <a:t>record presentations</a:t>
            </a:r>
          </a:p>
        </p:txBody>
      </p:sp>
      <p:cxnSp>
        <p:nvCxnSpPr>
          <p:cNvPr id="11" name="Straight Connector 10">
            <a:extLst>
              <a:ext uri="{FF2B5EF4-FFF2-40B4-BE49-F238E27FC236}">
                <a16:creationId xmlns:a16="http://schemas.microsoft.com/office/drawing/2014/main" id="{A8BCE136-B0CE-5941-B568-603504BBB3E4}"/>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39A1944C-15AF-084C-9558-1703D4B0DE4C}"/>
              </a:ext>
            </a:extLst>
          </p:cNvPr>
          <p:cNvSpPr/>
          <p:nvPr/>
        </p:nvSpPr>
        <p:spPr>
          <a:xfrm>
            <a:off x="4580238" y="1612703"/>
            <a:ext cx="6096000" cy="1446550"/>
          </a:xfrm>
          <a:prstGeom prst="rect">
            <a:avLst/>
          </a:prstGeom>
        </p:spPr>
        <p:txBody>
          <a:bodyPr>
            <a:spAutoFit/>
            <a:scene3d>
              <a:camera prst="orthographicFront"/>
              <a:lightRig rig="threePt" dir="t"/>
            </a:scene3d>
            <a:sp3d extrusionH="57150">
              <a:bevelT w="38100" h="38100" prst="angle"/>
            </a:sp3d>
          </a:bodyPr>
          <a:lstStyle/>
          <a:p>
            <a:pPr algn="ctr">
              <a:defRPr/>
            </a:pPr>
            <a:r>
              <a:rPr lang="en-US" sz="4400" b="1" dirty="0">
                <a:ln/>
                <a:solidFill>
                  <a:srgbClr val="00B050"/>
                </a:solidFill>
                <a:latin typeface="Arial" charset="0"/>
                <a:ea typeface="ＭＳ Ｐゴシック" charset="-128"/>
              </a:rPr>
              <a:t>Special focus on including OSY </a:t>
            </a:r>
          </a:p>
        </p:txBody>
      </p:sp>
      <p:sp>
        <p:nvSpPr>
          <p:cNvPr id="4" name="Rectangle 3">
            <a:extLst>
              <a:ext uri="{FF2B5EF4-FFF2-40B4-BE49-F238E27FC236}">
                <a16:creationId xmlns:a16="http://schemas.microsoft.com/office/drawing/2014/main" id="{1DE926D6-54B1-4B4F-A3DD-E5EFF841F2E5}"/>
              </a:ext>
            </a:extLst>
          </p:cNvPr>
          <p:cNvSpPr/>
          <p:nvPr/>
        </p:nvSpPr>
        <p:spPr>
          <a:xfrm rot="21132496">
            <a:off x="4471728" y="3124123"/>
            <a:ext cx="4158511" cy="1938992"/>
          </a:xfrm>
          <a:prstGeom prst="rect">
            <a:avLst/>
          </a:prstGeom>
        </p:spPr>
        <p:txBody>
          <a:bodyPr wrap="none">
            <a:spAutoFit/>
            <a:scene3d>
              <a:camera prst="orthographicFront"/>
              <a:lightRig rig="threePt" dir="t"/>
            </a:scene3d>
            <a:sp3d extrusionH="57150">
              <a:bevelT w="38100" h="38100" prst="angle"/>
            </a:sp3d>
          </a:bodyPr>
          <a:lstStyle/>
          <a:p>
            <a:pPr algn="ctr"/>
            <a:r>
              <a:rPr lang="en-US" sz="6000" b="1" dirty="0">
                <a:ln/>
                <a:solidFill>
                  <a:srgbClr val="FFC000"/>
                </a:solidFill>
                <a:latin typeface="Arial" charset="0"/>
                <a:ea typeface="ＭＳ Ｐゴシック" charset="-128"/>
              </a:rPr>
              <a:t>CIG </a:t>
            </a:r>
          </a:p>
          <a:p>
            <a:pPr algn="ctr"/>
            <a:r>
              <a:rPr lang="en-US" sz="6000" b="1" dirty="0">
                <a:ln/>
                <a:solidFill>
                  <a:srgbClr val="FFC000"/>
                </a:solidFill>
                <a:latin typeface="Arial" charset="0"/>
                <a:ea typeface="ＭＳ Ｐゴシック" charset="-128"/>
              </a:rPr>
              <a:t>integration</a:t>
            </a:r>
            <a:endParaRPr lang="en-US" sz="6000" dirty="0">
              <a:solidFill>
                <a:srgbClr val="FFC000"/>
              </a:solidFill>
            </a:endParaRPr>
          </a:p>
        </p:txBody>
      </p:sp>
    </p:spTree>
    <p:extLst>
      <p:ext uri="{BB962C8B-B14F-4D97-AF65-F5344CB8AC3E}">
        <p14:creationId xmlns:p14="http://schemas.microsoft.com/office/powerpoint/2010/main" val="11281869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Placeholder 25">
            <a:extLst>
              <a:ext uri="{FF2B5EF4-FFF2-40B4-BE49-F238E27FC236}">
                <a16:creationId xmlns:a16="http://schemas.microsoft.com/office/drawing/2014/main" id="{072B87E2-234C-CE4E-AAFD-8EDF78BE1F4E}"/>
              </a:ext>
            </a:extLst>
          </p:cNvPr>
          <p:cNvSpPr>
            <a:spLocks noGrp="1"/>
          </p:cNvSpPr>
          <p:nvPr>
            <p:ph type="body" sz="quarter" idx="3"/>
          </p:nvPr>
        </p:nvSpPr>
        <p:spPr>
          <a:xfrm>
            <a:off x="6397626" y="4151313"/>
            <a:ext cx="4041775" cy="563562"/>
          </a:xfrm>
        </p:spPr>
        <p:txBody>
          <a:bodyPr/>
          <a:lstStyle/>
          <a:p>
            <a:pPr eaLnBrk="1" hangingPunct="1"/>
            <a:r>
              <a:rPr lang="en-US" altLang="en-US">
                <a:ea typeface="ＭＳ Ｐゴシック" panose="020B0600070205080204" pitchFamily="34" charset="-128"/>
              </a:rPr>
              <a:t>What needs improvement?</a:t>
            </a:r>
          </a:p>
        </p:txBody>
      </p:sp>
      <p:sp>
        <p:nvSpPr>
          <p:cNvPr id="143363" name="Content Placeholder 26">
            <a:extLst>
              <a:ext uri="{FF2B5EF4-FFF2-40B4-BE49-F238E27FC236}">
                <a16:creationId xmlns:a16="http://schemas.microsoft.com/office/drawing/2014/main" id="{C6B25657-0028-3446-8248-7A51C36290EB}"/>
              </a:ext>
            </a:extLst>
          </p:cNvPr>
          <p:cNvSpPr>
            <a:spLocks noGrp="1"/>
          </p:cNvSpPr>
          <p:nvPr>
            <p:ph sz="quarter" idx="4"/>
          </p:nvPr>
        </p:nvSpPr>
        <p:spPr>
          <a:xfrm>
            <a:off x="6397626" y="4643438"/>
            <a:ext cx="3813175" cy="1325562"/>
          </a:xfrm>
        </p:spPr>
        <p:txBody>
          <a:bodyPr/>
          <a:lstStyle/>
          <a:p>
            <a:pPr eaLnBrk="1" hangingPunct="1"/>
            <a:r>
              <a:rPr lang="en-US" altLang="en-US">
                <a:ea typeface="ＭＳ Ｐゴシック" panose="020B0600070205080204" pitchFamily="34" charset="-128"/>
              </a:rPr>
              <a:t>Networking and discussion time</a:t>
            </a:r>
          </a:p>
        </p:txBody>
      </p:sp>
      <p:cxnSp>
        <p:nvCxnSpPr>
          <p:cNvPr id="10" name="Straight Connector 9">
            <a:extLst>
              <a:ext uri="{FF2B5EF4-FFF2-40B4-BE49-F238E27FC236}">
                <a16:creationId xmlns:a16="http://schemas.microsoft.com/office/drawing/2014/main" id="{A8E82595-AA6B-8C4E-9987-0A9C79077788}"/>
              </a:ext>
            </a:extLst>
          </p:cNvPr>
          <p:cNvCxnSpPr/>
          <p:nvPr/>
        </p:nvCxnSpPr>
        <p:spPr>
          <a:xfrm>
            <a:off x="1981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479DBDD1-15E6-3D42-8CED-68D4473D8E53}"/>
              </a:ext>
            </a:extLst>
          </p:cNvPr>
          <p:cNvCxnSpPr/>
          <p:nvPr/>
        </p:nvCxnSpPr>
        <p:spPr>
          <a:xfrm>
            <a:off x="6096000" y="1524000"/>
            <a:ext cx="0" cy="47244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19D4C51-F7DF-6C44-B541-4121E3F6DBF7}"/>
              </a:ext>
            </a:extLst>
          </p:cNvPr>
          <p:cNvSpPr txBox="1"/>
          <p:nvPr/>
        </p:nvSpPr>
        <p:spPr>
          <a:xfrm>
            <a:off x="1981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143367" name="Picture 9">
            <a:extLst>
              <a:ext uri="{FF2B5EF4-FFF2-40B4-BE49-F238E27FC236}">
                <a16:creationId xmlns:a16="http://schemas.microsoft.com/office/drawing/2014/main" id="{17DE1738-AEF5-744C-839C-1FAF854A7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88938"/>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8" name="Rectangle 1">
            <a:extLst>
              <a:ext uri="{FF2B5EF4-FFF2-40B4-BE49-F238E27FC236}">
                <a16:creationId xmlns:a16="http://schemas.microsoft.com/office/drawing/2014/main" id="{7D54B1C0-2232-7E49-87EB-B8B9B0792B58}"/>
              </a:ext>
            </a:extLst>
          </p:cNvPr>
          <p:cNvSpPr>
            <a:spLocks noChangeArrowheads="1"/>
          </p:cNvSpPr>
          <p:nvPr/>
        </p:nvSpPr>
        <p:spPr bwMode="auto">
          <a:xfrm>
            <a:off x="6397626" y="2921001"/>
            <a:ext cx="3813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a:p>
            <a:pPr eaLnBrk="1" hangingPunct="1">
              <a:spcBef>
                <a:spcPct val="0"/>
              </a:spcBef>
            </a:pPr>
            <a:r>
              <a:rPr lang="en-US" altLang="en-US" sz="2800"/>
              <a:t>Registration process</a:t>
            </a:r>
          </a:p>
          <a:p>
            <a:pPr eaLnBrk="1" hangingPunct="1">
              <a:spcBef>
                <a:spcPct val="0"/>
              </a:spcBef>
            </a:pPr>
            <a:r>
              <a:rPr lang="en-US" altLang="en-US" sz="2800"/>
              <a:t>Opening session</a:t>
            </a:r>
          </a:p>
        </p:txBody>
      </p:sp>
      <p:sp>
        <p:nvSpPr>
          <p:cNvPr id="3" name="Rectangle 2">
            <a:extLst>
              <a:ext uri="{FF2B5EF4-FFF2-40B4-BE49-F238E27FC236}">
                <a16:creationId xmlns:a16="http://schemas.microsoft.com/office/drawing/2014/main" id="{ED1CA05B-1A58-134E-B2AA-1FD329F79CE0}"/>
              </a:ext>
            </a:extLst>
          </p:cNvPr>
          <p:cNvSpPr/>
          <p:nvPr/>
        </p:nvSpPr>
        <p:spPr>
          <a:xfrm>
            <a:off x="6364289" y="2770188"/>
            <a:ext cx="2674937" cy="461962"/>
          </a:xfrm>
          <a:prstGeom prst="rect">
            <a:avLst/>
          </a:prstGeom>
        </p:spPr>
        <p:txBody>
          <a:bodyPr wrap="none">
            <a:spAutoFit/>
          </a:bodyPr>
          <a:lstStyle/>
          <a:p>
            <a:pPr eaLnBrk="1" hangingPunct="1">
              <a:defRPr/>
            </a:pPr>
            <a:r>
              <a:rPr lang="en-US" altLang="en-US" sz="2400" b="1" dirty="0">
                <a:ea typeface="ＭＳ Ｐゴシック" charset="-128"/>
              </a:rPr>
              <a:t>What worked best?</a:t>
            </a:r>
          </a:p>
        </p:txBody>
      </p:sp>
      <p:sp>
        <p:nvSpPr>
          <p:cNvPr id="143370" name="Rectangle 3">
            <a:extLst>
              <a:ext uri="{FF2B5EF4-FFF2-40B4-BE49-F238E27FC236}">
                <a16:creationId xmlns:a16="http://schemas.microsoft.com/office/drawing/2014/main" id="{8E4868AC-4087-DE43-9EBC-3AB19AC2DEC5}"/>
              </a:ext>
            </a:extLst>
          </p:cNvPr>
          <p:cNvSpPr>
            <a:spLocks noChangeArrowheads="1"/>
          </p:cNvSpPr>
          <p:nvPr/>
        </p:nvSpPr>
        <p:spPr bwMode="auto">
          <a:xfrm>
            <a:off x="6623050" y="1698626"/>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b="1" i="1">
                <a:latin typeface="Arial" panose="020B0604020202020204" pitchFamily="34" charset="0"/>
              </a:rPr>
              <a:t>Overall rating was 4.7 out of 5</a:t>
            </a:r>
            <a:r>
              <a:rPr lang="en-US" altLang="en-US" sz="2400">
                <a:latin typeface="Arial" panose="020B0604020202020204" pitchFamily="34" charset="0"/>
              </a:rPr>
              <a:t>.</a:t>
            </a:r>
          </a:p>
        </p:txBody>
      </p:sp>
      <p:sp>
        <p:nvSpPr>
          <p:cNvPr id="7" name="Rectangle 6">
            <a:extLst>
              <a:ext uri="{FF2B5EF4-FFF2-40B4-BE49-F238E27FC236}">
                <a16:creationId xmlns:a16="http://schemas.microsoft.com/office/drawing/2014/main" id="{A1219E56-3851-6048-9704-6F131AFF6C5D}"/>
              </a:ext>
            </a:extLst>
          </p:cNvPr>
          <p:cNvSpPr/>
          <p:nvPr/>
        </p:nvSpPr>
        <p:spPr>
          <a:xfrm>
            <a:off x="1905001" y="1594959"/>
            <a:ext cx="4076699" cy="4247317"/>
          </a:xfrm>
          <a:prstGeom prst="rect">
            <a:avLst/>
          </a:prstGeom>
          <a:noFill/>
        </p:spPr>
        <p:txBody>
          <a:bodyPr anchor="ctr">
            <a:spAutoFit/>
          </a:bodyPr>
          <a:lstStyle/>
          <a:p>
            <a:pPr algn="ctr">
              <a:defRPr/>
            </a:pP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rPr>
              <a:t>2014</a:t>
            </a:r>
          </a:p>
          <a:p>
            <a:pPr algn="ctr">
              <a:defRPr/>
            </a:pP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rPr>
              <a:t>Dissemination</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rPr>
              <a:t> Event</a:t>
            </a:r>
          </a:p>
          <a:p>
            <a:pPr algn="ctr">
              <a:defRPr/>
            </a:pP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rPr>
              <a:t>Feedback</a:t>
            </a:r>
          </a:p>
          <a:p>
            <a:pPr algn="ctr">
              <a:defRPr/>
            </a:pP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charset="0"/>
              <a:ea typeface="ＭＳ Ｐゴシック" charset="-128"/>
            </a:endParaRPr>
          </a:p>
        </p:txBody>
      </p:sp>
      <p:sp>
        <p:nvSpPr>
          <p:cNvPr id="8" name="Chevron 7">
            <a:extLst>
              <a:ext uri="{FF2B5EF4-FFF2-40B4-BE49-F238E27FC236}">
                <a16:creationId xmlns:a16="http://schemas.microsoft.com/office/drawing/2014/main" id="{3ECB6E7C-A0AF-1C4D-9223-5AC267BF16D5}"/>
              </a:ext>
            </a:extLst>
          </p:cNvPr>
          <p:cNvSpPr/>
          <p:nvPr/>
        </p:nvSpPr>
        <p:spPr>
          <a:xfrm>
            <a:off x="2109788" y="5165726"/>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
        <p:nvSpPr>
          <p:cNvPr id="19" name="Chevron 18">
            <a:extLst>
              <a:ext uri="{FF2B5EF4-FFF2-40B4-BE49-F238E27FC236}">
                <a16:creationId xmlns:a16="http://schemas.microsoft.com/office/drawing/2014/main" id="{92A308C7-BDAE-B646-9314-D6132F23C4EC}"/>
              </a:ext>
            </a:extLst>
          </p:cNvPr>
          <p:cNvSpPr/>
          <p:nvPr/>
        </p:nvSpPr>
        <p:spPr>
          <a:xfrm>
            <a:off x="2868613" y="5165726"/>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
        <p:nvSpPr>
          <p:cNvPr id="20" name="Chevron 19">
            <a:extLst>
              <a:ext uri="{FF2B5EF4-FFF2-40B4-BE49-F238E27FC236}">
                <a16:creationId xmlns:a16="http://schemas.microsoft.com/office/drawing/2014/main" id="{5D614A6D-2330-8D45-A082-2F7C63C5D295}"/>
              </a:ext>
            </a:extLst>
          </p:cNvPr>
          <p:cNvSpPr/>
          <p:nvPr/>
        </p:nvSpPr>
        <p:spPr>
          <a:xfrm>
            <a:off x="3646488" y="5165726"/>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
        <p:nvSpPr>
          <p:cNvPr id="21" name="Chevron 20">
            <a:extLst>
              <a:ext uri="{FF2B5EF4-FFF2-40B4-BE49-F238E27FC236}">
                <a16:creationId xmlns:a16="http://schemas.microsoft.com/office/drawing/2014/main" id="{C7541DFA-1722-A148-AABE-AF26CA5B633F}"/>
              </a:ext>
            </a:extLst>
          </p:cNvPr>
          <p:cNvSpPr/>
          <p:nvPr/>
        </p:nvSpPr>
        <p:spPr>
          <a:xfrm>
            <a:off x="4424363" y="5165726"/>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sp>
        <p:nvSpPr>
          <p:cNvPr id="22" name="Chevron 21">
            <a:extLst>
              <a:ext uri="{FF2B5EF4-FFF2-40B4-BE49-F238E27FC236}">
                <a16:creationId xmlns:a16="http://schemas.microsoft.com/office/drawing/2014/main" id="{E49DD99D-300F-A243-AFE1-FE578AD134B6}"/>
              </a:ext>
            </a:extLst>
          </p:cNvPr>
          <p:cNvSpPr/>
          <p:nvPr/>
        </p:nvSpPr>
        <p:spPr>
          <a:xfrm>
            <a:off x="5167313" y="5165726"/>
            <a:ext cx="685800" cy="493713"/>
          </a:xfrm>
          <a:prstGeom prst="chevron">
            <a:avLst/>
          </a:prstGeom>
          <a:solidFill>
            <a:srgbClr val="89CC4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endParaRPr lang="en-US" altLang="en-US" sz="1800"/>
          </a:p>
        </p:txBody>
      </p:sp>
      <p:pic>
        <p:nvPicPr>
          <p:cNvPr id="143377" name="Picture 1">
            <a:extLst>
              <a:ext uri="{FF2B5EF4-FFF2-40B4-BE49-F238E27FC236}">
                <a16:creationId xmlns:a16="http://schemas.microsoft.com/office/drawing/2014/main" id="{D3C1148B-A853-8948-B7DE-DB5315C4DB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9931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D056-F2EB-3D4A-B585-D52DE38CA582}"/>
              </a:ext>
            </a:extLst>
          </p:cNvPr>
          <p:cNvSpPr>
            <a:spLocks noGrp="1"/>
          </p:cNvSpPr>
          <p:nvPr>
            <p:ph type="title"/>
          </p:nvPr>
        </p:nvSpPr>
        <p:spPr>
          <a:xfrm>
            <a:off x="838200" y="365125"/>
            <a:ext cx="9448800" cy="1325563"/>
          </a:xfrm>
        </p:spPr>
        <p:txBody>
          <a:bodyPr/>
          <a:lstStyle/>
          <a:p>
            <a:pPr algn="r"/>
            <a:r>
              <a:rPr lang="en-US" dirty="0"/>
              <a:t>	Dissemination Event Discussion</a:t>
            </a:r>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a:xfrm>
            <a:off x="2058988" y="2137719"/>
            <a:ext cx="8151812" cy="4039244"/>
          </a:xfrm>
        </p:spPr>
        <p:txBody>
          <a:bodyPr>
            <a:normAutofit/>
          </a:bodyPr>
          <a:lstStyle/>
          <a:p>
            <a:pPr>
              <a:buFont typeface="Arial" charset="0"/>
              <a:buAutoNum type="arabicPeriod"/>
              <a:defRPr/>
            </a:pPr>
            <a:r>
              <a:rPr lang="en-US" sz="3200" dirty="0"/>
              <a:t>  Breakout session topics?</a:t>
            </a:r>
          </a:p>
          <a:p>
            <a:pPr>
              <a:buFont typeface="Arial" charset="0"/>
              <a:buAutoNum type="arabicPeriod"/>
              <a:defRPr/>
            </a:pPr>
            <a:r>
              <a:rPr lang="en-US" sz="3200" dirty="0"/>
              <a:t>  Better networking ideas?</a:t>
            </a:r>
          </a:p>
          <a:p>
            <a:pPr>
              <a:buFont typeface="Arial" charset="0"/>
              <a:buAutoNum type="arabicPeriod"/>
              <a:defRPr/>
            </a:pPr>
            <a:r>
              <a:rPr lang="en-US" sz="3200" dirty="0"/>
              <a:t>Anything else on which to focus?</a:t>
            </a:r>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FF0D3AF-9386-FF42-9F15-CD4F29184F22}"/>
              </a:ext>
            </a:extLst>
          </p:cNvPr>
          <p:cNvCxnSpPr>
            <a:cxnSpLocks/>
          </p:cNvCxnSpPr>
          <p:nvPr/>
        </p:nvCxnSpPr>
        <p:spPr>
          <a:xfrm>
            <a:off x="1853514" y="1470843"/>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702025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D056-F2EB-3D4A-B585-D52DE38CA582}"/>
              </a:ext>
            </a:extLst>
          </p:cNvPr>
          <p:cNvSpPr>
            <a:spLocks noGrp="1"/>
          </p:cNvSpPr>
          <p:nvPr>
            <p:ph type="title"/>
          </p:nvPr>
        </p:nvSpPr>
        <p:spPr/>
        <p:txBody>
          <a:bodyPr/>
          <a:lstStyle/>
          <a:p>
            <a:pPr algn="r"/>
            <a:r>
              <a:rPr lang="en-US" dirty="0"/>
              <a:t>NASDME Presentations</a:t>
            </a:r>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p:txBody>
          <a:bodyPr/>
          <a:lstStyle/>
          <a:p>
            <a:pPr marL="514350" indent="-514350">
              <a:buFont typeface="+mj-lt"/>
              <a:buAutoNum type="arabicPeriod"/>
              <a:defRPr/>
            </a:pPr>
            <a:r>
              <a:rPr lang="en-US" dirty="0"/>
              <a:t>Implementing an Instructional Action Plan for Out-of-School Youth</a:t>
            </a:r>
          </a:p>
          <a:p>
            <a:pPr marL="514350" indent="-514350">
              <a:buFont typeface="+mj-lt"/>
              <a:buAutoNum type="arabicPeriod"/>
              <a:defRPr/>
            </a:pPr>
            <a:r>
              <a:rPr lang="en-US" dirty="0"/>
              <a:t>The Benefits of Mentoring OSY</a:t>
            </a:r>
            <a:endParaRPr lang="en-US" sz="1600" dirty="0"/>
          </a:p>
          <a:p>
            <a:pPr marL="514350" indent="-514350">
              <a:buFont typeface="+mj-lt"/>
              <a:buAutoNum type="arabicPeriod"/>
              <a:defRPr/>
            </a:pPr>
            <a:r>
              <a:rPr lang="en-US" dirty="0"/>
              <a:t>Mental Health and Adverse Childhood Experiences (ACEs) in the Migrant Student Population</a:t>
            </a:r>
            <a:endParaRPr lang="en-US" sz="4400" dirty="0"/>
          </a:p>
        </p:txBody>
      </p:sp>
      <p:sp>
        <p:nvSpPr>
          <p:cNvPr id="18435" name="Content Placeholder 1">
            <a:extLst>
              <a:ext uri="{FF2B5EF4-FFF2-40B4-BE49-F238E27FC236}">
                <a16:creationId xmlns:a16="http://schemas.microsoft.com/office/drawing/2014/main" id="{116E793A-601F-6D40-8ED9-7DA03684A19A}"/>
              </a:ext>
            </a:extLst>
          </p:cNvPr>
          <p:cNvSpPr>
            <a:spLocks noGrp="1"/>
          </p:cNvSpPr>
          <p:nvPr>
            <p:ph sz="half" idx="4294967295"/>
          </p:nvPr>
        </p:nvSpPr>
        <p:spPr>
          <a:xfrm>
            <a:off x="6248400" y="1600201"/>
            <a:ext cx="4419600" cy="4525963"/>
          </a:xfrm>
        </p:spPr>
        <p:txBody>
          <a:bodyPr/>
          <a:lstStyle/>
          <a:p>
            <a:pPr>
              <a:buFont typeface="Arial" charset="0"/>
              <a:buChar char="•"/>
              <a:defRPr/>
            </a:pPr>
            <a:endParaRPr lang="en-US" sz="1600" dirty="0"/>
          </a:p>
          <a:p>
            <a:pPr>
              <a:buFont typeface="Arial" charset="0"/>
              <a:buChar char="•"/>
              <a:defRPr/>
            </a:pPr>
            <a:endParaRPr lang="en-US" altLang="x-none" sz="2000" dirty="0">
              <a:ea typeface="ＭＳ Ｐゴシック" charset="-128"/>
            </a:endParaRPr>
          </a:p>
          <a:p>
            <a:pPr marL="0" indent="0">
              <a:buNone/>
              <a:defRPr/>
            </a:pPr>
            <a:endParaRPr lang="en-US" altLang="en-US" sz="1400" dirty="0">
              <a:ea typeface="ＭＳ Ｐゴシック" charset="-128"/>
            </a:endParaRPr>
          </a:p>
          <a:p>
            <a:pPr>
              <a:buFont typeface="Arial" charset="0"/>
              <a:buChar char="•"/>
              <a:defRPr/>
            </a:pPr>
            <a:endParaRPr lang="en-US" altLang="x-none" sz="2000" dirty="0">
              <a:ea typeface="ＭＳ Ｐゴシック" charset="-128"/>
            </a:endParaRPr>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632F61D-0EE5-8E49-B83D-AF6404596769}"/>
              </a:ext>
            </a:extLst>
          </p:cNvPr>
          <p:cNvCxnSpPr/>
          <p:nvPr/>
        </p:nvCxnSpPr>
        <p:spPr>
          <a:xfrm>
            <a:off x="1981200" y="1447800"/>
            <a:ext cx="8305800"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05401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D056-F2EB-3D4A-B585-D52DE38CA582}"/>
              </a:ext>
            </a:extLst>
          </p:cNvPr>
          <p:cNvSpPr>
            <a:spLocks noGrp="1"/>
          </p:cNvSpPr>
          <p:nvPr>
            <p:ph type="title"/>
          </p:nvPr>
        </p:nvSpPr>
        <p:spPr>
          <a:xfrm>
            <a:off x="838200" y="365125"/>
            <a:ext cx="9448800" cy="1325563"/>
          </a:xfrm>
        </p:spPr>
        <p:txBody>
          <a:bodyPr/>
          <a:lstStyle/>
          <a:p>
            <a:pPr algn="r"/>
            <a:r>
              <a:rPr lang="en-US" dirty="0"/>
              <a:t>Upcoming Meetings</a:t>
            </a:r>
          </a:p>
        </p:txBody>
      </p:sp>
      <p:sp>
        <p:nvSpPr>
          <p:cNvPr id="15362" name="Content Placeholder 10">
            <a:extLst>
              <a:ext uri="{FF2B5EF4-FFF2-40B4-BE49-F238E27FC236}">
                <a16:creationId xmlns:a16="http://schemas.microsoft.com/office/drawing/2014/main" id="{5C1E4B97-AACC-5B40-8847-C083F75C3765}"/>
              </a:ext>
            </a:extLst>
          </p:cNvPr>
          <p:cNvSpPr>
            <a:spLocks noGrp="1"/>
          </p:cNvSpPr>
          <p:nvPr>
            <p:ph idx="1"/>
          </p:nvPr>
        </p:nvSpPr>
        <p:spPr>
          <a:xfrm>
            <a:off x="1334125" y="2310713"/>
            <a:ext cx="7760448" cy="3866249"/>
          </a:xfrm>
        </p:spPr>
        <p:txBody>
          <a:bodyPr/>
          <a:lstStyle/>
          <a:p>
            <a:pPr>
              <a:defRPr/>
            </a:pPr>
            <a:r>
              <a:rPr lang="en-US" dirty="0"/>
              <a:t>CIG Dissemination Event: September 18-20</a:t>
            </a:r>
          </a:p>
          <a:p>
            <a:pPr>
              <a:defRPr/>
            </a:pPr>
            <a:r>
              <a:rPr lang="en-US" dirty="0"/>
              <a:t>IRRC: September 18-19</a:t>
            </a:r>
          </a:p>
          <a:p>
            <a:pPr>
              <a:defRPr/>
            </a:pPr>
            <a:r>
              <a:rPr lang="en-US" dirty="0"/>
              <a:t>GOSOSY: September 19-20</a:t>
            </a:r>
          </a:p>
          <a:p>
            <a:pPr>
              <a:defRPr/>
            </a:pPr>
            <a:r>
              <a:rPr lang="en-US" dirty="0"/>
              <a:t>PI embedded throughout the event</a:t>
            </a:r>
          </a:p>
          <a:p>
            <a:pPr>
              <a:defRPr/>
            </a:pPr>
            <a:r>
              <a:rPr lang="en-US" dirty="0"/>
              <a:t>Fall SST Meeting: September 21, 2018 in Clearwater, FL</a:t>
            </a:r>
            <a:r>
              <a:rPr lang="en-US" sz="2400" dirty="0"/>
              <a:t>	</a:t>
            </a:r>
          </a:p>
          <a:p>
            <a:pPr>
              <a:defRPr/>
            </a:pPr>
            <a:r>
              <a:rPr lang="en-US" dirty="0"/>
              <a:t>Fall possible TST Meeting: November 14-16, 2018</a:t>
            </a:r>
            <a:endParaRPr lang="en-US" sz="2400" dirty="0"/>
          </a:p>
        </p:txBody>
      </p:sp>
      <p:sp>
        <p:nvSpPr>
          <p:cNvPr id="18" name="TextBox 17">
            <a:extLst>
              <a:ext uri="{FF2B5EF4-FFF2-40B4-BE49-F238E27FC236}">
                <a16:creationId xmlns:a16="http://schemas.microsoft.com/office/drawing/2014/main" id="{CA1525AE-06DA-5F4F-9EB1-713A8FCF6C24}"/>
              </a:ext>
            </a:extLst>
          </p:cNvPr>
          <p:cNvSpPr txBox="1"/>
          <p:nvPr/>
        </p:nvSpPr>
        <p:spPr>
          <a:xfrm>
            <a:off x="1981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915001F1-4A7C-744F-81B9-E091F20C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F4DB34F9-68FD-9743-97BD-C2EB6235E4DD}"/>
              </a:ext>
            </a:extLst>
          </p:cNvPr>
          <p:cNvCxnSpPr>
            <a:cxnSpLocks/>
          </p:cNvCxnSpPr>
          <p:nvPr/>
        </p:nvCxnSpPr>
        <p:spPr>
          <a:xfrm>
            <a:off x="1913238" y="1715790"/>
            <a:ext cx="8526162" cy="0"/>
          </a:xfrm>
          <a:prstGeom prst="line">
            <a:avLst/>
          </a:prstGeom>
          <a:ln w="5715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1234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p:cNvSpPr>
            <a:spLocks noGrp="1"/>
          </p:cNvSpPr>
          <p:nvPr>
            <p:ph type="title"/>
          </p:nvPr>
        </p:nvSpPr>
        <p:spPr>
          <a:xfrm>
            <a:off x="2514600" y="274638"/>
            <a:ext cx="7696200" cy="1143000"/>
          </a:xfrm>
        </p:spPr>
        <p:txBody>
          <a:bodyPr/>
          <a:lstStyle/>
          <a:p>
            <a:pPr algn="r" eaLnBrk="1" hangingPunct="1"/>
            <a:r>
              <a:rPr lang="en-US" dirty="0"/>
              <a:t>All the way to IP address??!?</a:t>
            </a: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58AB52F-979A-B342-A937-34AE6EC6D76C}"/>
              </a:ext>
            </a:extLst>
          </p:cNvPr>
          <p:cNvPicPr>
            <a:picLocks noChangeAspect="1"/>
          </p:cNvPicPr>
          <p:nvPr/>
        </p:nvPicPr>
        <p:blipFill>
          <a:blip r:embed="rId4"/>
          <a:stretch>
            <a:fillRect/>
          </a:stretch>
        </p:blipFill>
        <p:spPr>
          <a:xfrm>
            <a:off x="2058988" y="1524000"/>
            <a:ext cx="8169824" cy="4800600"/>
          </a:xfrm>
          <a:prstGeom prst="rect">
            <a:avLst/>
          </a:prstGeom>
        </p:spPr>
      </p:pic>
      <p:cxnSp>
        <p:nvCxnSpPr>
          <p:cNvPr id="11" name="Straight Connector 10">
            <a:extLst>
              <a:ext uri="{FF2B5EF4-FFF2-40B4-BE49-F238E27FC236}">
                <a16:creationId xmlns:a16="http://schemas.microsoft.com/office/drawing/2014/main" id="{FA876FD7-DE9E-A947-B6E7-1EDCC48A7C8A}"/>
              </a:ext>
            </a:extLst>
          </p:cNvPr>
          <p:cNvCxnSpPr/>
          <p:nvPr/>
        </p:nvCxnSpPr>
        <p:spPr>
          <a:xfrm>
            <a:off x="2058988" y="1417638"/>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59602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5154</Words>
  <Application>Microsoft Macintosh PowerPoint</Application>
  <PresentationFormat>Widescreen</PresentationFormat>
  <Paragraphs>993</Paragraphs>
  <Slides>87</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Calibri</vt:lpstr>
      <vt:lpstr>Calibri body</vt:lpstr>
      <vt:lpstr>Calibri Light</vt:lpstr>
      <vt:lpstr>Century Gothic</vt:lpstr>
      <vt:lpstr>Wingdings</vt:lpstr>
      <vt:lpstr>Office Theme</vt:lpstr>
      <vt:lpstr>GOSOSY Technical Support Team Meeting</vt:lpstr>
      <vt:lpstr>Agenda April 11, 2018</vt:lpstr>
      <vt:lpstr>PowerPoint Presentation</vt:lpstr>
      <vt:lpstr>GOSOSY Updates</vt:lpstr>
      <vt:lpstr>Google Analytics  January 1, 2018 to March 29, 2018 GOSOSY Site </vt:lpstr>
      <vt:lpstr>Site Audience Overview</vt:lpstr>
      <vt:lpstr>Overview of sessions &amp; users on GOSOSY site- last year</vt:lpstr>
      <vt:lpstr>Active  Users</vt:lpstr>
      <vt:lpstr>All the way to IP address??!?</vt:lpstr>
      <vt:lpstr>Demographic Overview</vt:lpstr>
      <vt:lpstr> Our audience comes from:</vt:lpstr>
      <vt:lpstr>What devices they are using</vt:lpstr>
      <vt:lpstr>Where they are going on the site- last year</vt:lpstr>
      <vt:lpstr>Most visited pages:</vt:lpstr>
      <vt:lpstr>Most visited pages continued:</vt:lpstr>
      <vt:lpstr>Most visited pages continued:</vt:lpstr>
      <vt:lpstr>Future Planning</vt:lpstr>
      <vt:lpstr>                      Professional Development</vt:lpstr>
      <vt:lpstr>Acknowledgements</vt:lpstr>
      <vt:lpstr> Statement of Purpose</vt:lpstr>
      <vt:lpstr> A differentiated lesson is one where all students are learning the same material in different ways.  To create an effective lesson using differentiated instruction, it is important to have a balance between what you are teaching and how the students are learning. </vt:lpstr>
      <vt:lpstr>     Before the Lesson: Elements to Consider</vt:lpstr>
      <vt:lpstr>In order to achieve balance for an effective lesson,  the following four elements need to be considered:</vt:lpstr>
      <vt:lpstr>        3.  Product:  How the student demonstrates what they have learned.                        quizzes/tests                       projects                       activities                       oral reports and/or written reports, etc.  </vt:lpstr>
      <vt:lpstr>        During the Lesson:  Creating Successful Differentiated Group Instruction                 </vt:lpstr>
      <vt:lpstr>PowerPoint Presentation</vt:lpstr>
      <vt:lpstr>                             Strategies for Differentiated Instruction            </vt:lpstr>
      <vt:lpstr>            An Example of RAFT</vt:lpstr>
      <vt:lpstr>         An Example of RAFT with GOSOSY Lesson</vt:lpstr>
      <vt:lpstr>Strategies for Differentiated Instruction- continued</vt:lpstr>
      <vt:lpstr>Strategies for Differentiated Instruction- continued</vt:lpstr>
      <vt:lpstr>Strategies for Differentiated Instruction- continued</vt:lpstr>
      <vt:lpstr>Strategies for Differentiated Instruction -continued</vt:lpstr>
      <vt:lpstr>     Strategies for Differentiated Instruction- continued</vt:lpstr>
      <vt:lpstr>PowerPoint Presentation</vt:lpstr>
      <vt:lpstr>PowerPoint Presentation</vt:lpstr>
      <vt:lpstr>PowerPoint Presentation</vt:lpstr>
      <vt:lpstr>Experts in differentiated instruction recommend:</vt:lpstr>
      <vt:lpstr>      Helpful Differentiated Instruction Websites</vt:lpstr>
      <vt:lpstr>   Participant Feedback</vt:lpstr>
      <vt:lpstr>Professional Development</vt:lpstr>
      <vt:lpstr>Acknowledgements</vt:lpstr>
      <vt:lpstr>Purpose</vt:lpstr>
      <vt:lpstr>Tips &amp; Techniques</vt:lpstr>
      <vt:lpstr>Questions to Ask Yourself:  Before Instruction</vt:lpstr>
      <vt:lpstr>Comparing Instructional Settings</vt:lpstr>
      <vt:lpstr>Tips for One-on-One Instruction</vt:lpstr>
      <vt:lpstr>Tips for One-on-One Instruction (continued)</vt:lpstr>
      <vt:lpstr>Tips for Small Group Instruction</vt:lpstr>
      <vt:lpstr>Tips for Small Group Instruction  (continued)</vt:lpstr>
      <vt:lpstr>After Instruction: Questions to Ask Yourself</vt:lpstr>
      <vt:lpstr>After Instruction Questions to Ask Yourself</vt:lpstr>
      <vt:lpstr>Success in Action </vt:lpstr>
      <vt:lpstr>Participant Feedback</vt:lpstr>
      <vt:lpstr>Literature Review</vt:lpstr>
      <vt:lpstr>Work Group Expectations</vt:lpstr>
      <vt:lpstr>Agenda– April 12</vt:lpstr>
      <vt:lpstr>Goal Setting and OSY Learning Plan </vt:lpstr>
      <vt:lpstr>GOSOSY Year 3 Evaluation and Data Collection</vt:lpstr>
      <vt:lpstr>FII Review (State Responsibilities) </vt:lpstr>
      <vt:lpstr>FII Review (State Responsibilities) </vt:lpstr>
      <vt:lpstr>FII Review (State Responsibilities) </vt:lpstr>
      <vt:lpstr>FII Review (State Responsibilities) </vt:lpstr>
      <vt:lpstr>Evaluation Data Collection</vt:lpstr>
      <vt:lpstr>2017-18 Checklist</vt:lpstr>
      <vt:lpstr>Performance Measure 1.1</vt:lpstr>
      <vt:lpstr>Timeline</vt:lpstr>
      <vt:lpstr>Performance Measure 1.2</vt:lpstr>
      <vt:lpstr>Timeline</vt:lpstr>
      <vt:lpstr>Performance Measure 1.3</vt:lpstr>
      <vt:lpstr>Timeline</vt:lpstr>
      <vt:lpstr>Performance Measure 2.1</vt:lpstr>
      <vt:lpstr>Performance Measure 2.2</vt:lpstr>
      <vt:lpstr>What is a collaboration?</vt:lpstr>
      <vt:lpstr>Timeline</vt:lpstr>
      <vt:lpstr>Performance Measure 2.3</vt:lpstr>
      <vt:lpstr>Timeline</vt:lpstr>
      <vt:lpstr>Performance Measure 3.1</vt:lpstr>
      <vt:lpstr>Timeline</vt:lpstr>
      <vt:lpstr>Performance Measure 3.2</vt:lpstr>
      <vt:lpstr>Product Pilot Review</vt:lpstr>
      <vt:lpstr>2018 Dissemination Event  Planning Committee</vt:lpstr>
      <vt:lpstr>Ideas We Are Working On</vt:lpstr>
      <vt:lpstr>PowerPoint Presentation</vt:lpstr>
      <vt:lpstr> Dissemination Event Discussion</vt:lpstr>
      <vt:lpstr>NASDME Presentations</vt:lpstr>
      <vt:lpstr>Upcoming Meetings</vt:lpstr>
    </vt:vector>
  </TitlesOfParts>
  <Company>GCECNJ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Janette</dc:creator>
  <cp:lastModifiedBy>Susanna Bartee</cp:lastModifiedBy>
  <cp:revision>338</cp:revision>
  <cp:lastPrinted>2018-03-02T23:13:01Z</cp:lastPrinted>
  <dcterms:created xsi:type="dcterms:W3CDTF">2017-04-27T14:28:57Z</dcterms:created>
  <dcterms:modified xsi:type="dcterms:W3CDTF">2021-04-20T22:43:53Z</dcterms:modified>
</cp:coreProperties>
</file>