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34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8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0" y="38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2C400-F5C9-4B04-A2B5-5FFCA7260CA1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3DFD-E5B7-4EC0-9D4D-E02712A0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1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6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9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D8E6-A917-483C-A55C-18FFF485C9B6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Professional Learning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44FB7-4BA6-BF4F-B726-32D1A2C5535D}"/>
              </a:ext>
            </a:extLst>
          </p:cNvPr>
          <p:cNvSpPr/>
          <p:nvPr/>
        </p:nvSpPr>
        <p:spPr>
          <a:xfrm>
            <a:off x="2551756" y="2551837"/>
            <a:ext cx="6992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One-on-One and</a:t>
            </a: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Small Group Instruction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99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6" y="3123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Considerations for </a:t>
            </a:r>
            <a:br>
              <a:rPr lang="en-US" sz="4000" dirty="0"/>
            </a:br>
            <a:r>
              <a:rPr lang="en-US" sz="4000" dirty="0"/>
              <a:t>One-on-One Instruction </a:t>
            </a:r>
            <a:r>
              <a:rPr lang="en-US" sz="4000" dirty="0" err="1"/>
              <a:t>cont</a:t>
            </a:r>
            <a:r>
              <a:rPr lang="en-US" sz="4000" dirty="0"/>
              <a:t>…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59D7BA-96AD-864A-BB94-5D1AE6CA1C7B}"/>
              </a:ext>
            </a:extLst>
          </p:cNvPr>
          <p:cNvSpPr txBox="1">
            <a:spLocks/>
          </p:cNvSpPr>
          <p:nvPr/>
        </p:nvSpPr>
        <p:spPr>
          <a:xfrm>
            <a:off x="765945" y="2068788"/>
            <a:ext cx="10832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An advantage of working one-on-one is the ability to differentiate or personalize the lesson:</a:t>
            </a:r>
          </a:p>
          <a:p>
            <a:pPr lvl="1">
              <a:defRPr/>
            </a:pPr>
            <a:r>
              <a:rPr lang="en-US" altLang="en-US" dirty="0"/>
              <a:t>Consider the background and life experiences of the OSY.</a:t>
            </a:r>
          </a:p>
          <a:p>
            <a:pPr lvl="1">
              <a:defRPr/>
            </a:pPr>
            <a:r>
              <a:rPr lang="en-US" altLang="en-US" dirty="0"/>
              <a:t>Each OSY brings unique strengths.</a:t>
            </a:r>
          </a:p>
          <a:p>
            <a:pPr lvl="1">
              <a:defRPr/>
            </a:pPr>
            <a:r>
              <a:rPr lang="en-US" altLang="en-US" dirty="0"/>
              <a:t>Each OSY also has different educational needs / learning styles.</a:t>
            </a:r>
          </a:p>
          <a:p>
            <a:pPr lvl="1">
              <a:defRPr/>
            </a:pPr>
            <a:r>
              <a:rPr lang="en-US" altLang="en-US" dirty="0"/>
              <a:t>The same lesson may need to be presented in different ways to meet the individual needs of each OSY.</a:t>
            </a:r>
          </a:p>
          <a:p>
            <a:pPr lvl="1">
              <a:defRPr/>
            </a:pPr>
            <a:r>
              <a:rPr lang="en-US" altLang="en-US" dirty="0"/>
              <a:t>Technology can be an effective tool for extending learning but prioritize the teacher-student interaction whenever possible.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9353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6" y="3123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Considerations for </a:t>
            </a:r>
            <a:br>
              <a:rPr lang="en-US" sz="4000" dirty="0"/>
            </a:br>
            <a:r>
              <a:rPr lang="en-US" sz="4000" dirty="0"/>
              <a:t>One-on-One Instruction </a:t>
            </a:r>
            <a:r>
              <a:rPr lang="en-US" sz="4000" dirty="0" err="1"/>
              <a:t>cont</a:t>
            </a:r>
            <a:r>
              <a:rPr lang="en-US" sz="4000" dirty="0"/>
              <a:t>…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23A51B5-1A54-AF4C-8068-AA7357BF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2540006"/>
            <a:ext cx="11185040" cy="343058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Creating an effective learning environment is key when working one-on-one with OSY:</a:t>
            </a:r>
          </a:p>
          <a:p>
            <a:pPr lvl="1" eaLnBrk="1" hangingPunct="1">
              <a:defRPr/>
            </a:pPr>
            <a:r>
              <a:rPr lang="en-US" altLang="en-US" sz="2400" dirty="0"/>
              <a:t>Consider safety.</a:t>
            </a:r>
          </a:p>
          <a:p>
            <a:pPr lvl="1" eaLnBrk="1" hangingPunct="1">
              <a:defRPr/>
            </a:pPr>
            <a:r>
              <a:rPr lang="en-US" altLang="en-US" sz="2400" dirty="0"/>
              <a:t>Ensure that instructor / student interactions are consistently professional.</a:t>
            </a:r>
          </a:p>
          <a:p>
            <a:pPr lvl="1" eaLnBrk="1" hangingPunct="1">
              <a:defRPr/>
            </a:pPr>
            <a:r>
              <a:rPr lang="en-US" altLang="en-US" sz="2400" dirty="0"/>
              <a:t>Focus on education rather than social conversations.</a:t>
            </a:r>
          </a:p>
          <a:p>
            <a:pPr lvl="1" eaLnBrk="1" hangingPunct="1">
              <a:defRPr/>
            </a:pPr>
            <a:r>
              <a:rPr lang="en-US" altLang="en-US" sz="2400" dirty="0"/>
              <a:t>Be aware that there may be distractions even when working one-on-one.</a:t>
            </a:r>
          </a:p>
          <a:p>
            <a:pPr lvl="1" eaLnBrk="1" hangingPunct="1">
              <a:defRPr/>
            </a:pPr>
            <a:endParaRPr lang="en-US" altLang="en-US" sz="2000" dirty="0"/>
          </a:p>
          <a:p>
            <a:pPr lvl="1"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489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Small Group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7611284-B6D3-CF40-9F92-F4325245BA3C}"/>
              </a:ext>
            </a:extLst>
          </p:cNvPr>
          <p:cNvSpPr txBox="1">
            <a:spLocks/>
          </p:cNvSpPr>
          <p:nvPr/>
        </p:nvSpPr>
        <p:spPr>
          <a:xfrm>
            <a:off x="685800" y="1792905"/>
            <a:ext cx="6870950" cy="479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Make sure everyone in the group gets a chance to participate:</a:t>
            </a:r>
          </a:p>
          <a:p>
            <a:pPr lvl="2">
              <a:defRPr/>
            </a:pPr>
            <a:r>
              <a:rPr lang="en-US" altLang="en-US" sz="2400" dirty="0"/>
              <a:t>Use a circular seating arrangement. </a:t>
            </a:r>
          </a:p>
          <a:p>
            <a:pPr lvl="2">
              <a:defRPr/>
            </a:pPr>
            <a:r>
              <a:rPr lang="en-US" altLang="en-US" sz="2400" dirty="0"/>
              <a:t>Provide opportunities for quiet/shy students to speak.</a:t>
            </a:r>
          </a:p>
          <a:p>
            <a:pPr lvl="2">
              <a:defRPr/>
            </a:pPr>
            <a:r>
              <a:rPr lang="en-US" altLang="en-US" sz="2400" dirty="0"/>
              <a:t>Ensure that every student can see the instructor and materials.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 </a:t>
            </a:r>
          </a:p>
          <a:p>
            <a:pPr>
              <a:defRPr/>
            </a:pPr>
            <a:r>
              <a:rPr lang="en-US" altLang="en-US" sz="2400" dirty="0"/>
              <a:t>Be aware of students’ abilities and adjust lesson as needed.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1C5B8-FDB5-2D4C-8427-06DD6A9C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50" y="1741026"/>
            <a:ext cx="4320511" cy="4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4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Small Group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621C5B8-FDB5-2D4C-8427-06DD6A9C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50" y="1741026"/>
            <a:ext cx="4320511" cy="432051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C714E8-85CB-7C4F-94DE-38848330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2397377"/>
            <a:ext cx="709955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Pair students with strong skills with students whose skills are developing.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Have students explain answers, concepts, and definitions to each other.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Summarize everyone’s contribution.</a:t>
            </a:r>
          </a:p>
          <a:p>
            <a:pPr eaLnBrk="1" hangingPunct="1"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379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3" y="41546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Considerations for Small Group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4757FB0-67ED-5C49-9923-96C165700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121886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There are many advantages to working in small groups:</a:t>
            </a:r>
          </a:p>
          <a:p>
            <a:pPr lvl="1" eaLnBrk="1" hangingPunct="1">
              <a:defRPr/>
            </a:pPr>
            <a:r>
              <a:rPr lang="en-US" altLang="en-US" sz="2800" dirty="0"/>
              <a:t>Students can learn from one another.</a:t>
            </a:r>
          </a:p>
          <a:p>
            <a:pPr lvl="1" eaLnBrk="1" hangingPunct="1">
              <a:defRPr/>
            </a:pPr>
            <a:r>
              <a:rPr lang="en-US" altLang="en-US" sz="2800" dirty="0"/>
              <a:t>Instructors can prepare materials to accommodate different ability levels.</a:t>
            </a:r>
          </a:p>
          <a:p>
            <a:pPr lvl="1" eaLnBrk="1" hangingPunct="1">
              <a:defRPr/>
            </a:pPr>
            <a:r>
              <a:rPr lang="en-US" altLang="en-US" sz="2800" dirty="0"/>
              <a:t>Technology can be utilized to differentiate within a small group setting: </a:t>
            </a:r>
          </a:p>
          <a:p>
            <a:pPr lvl="2" eaLnBrk="1" hangingPunct="1">
              <a:defRPr/>
            </a:pPr>
            <a:r>
              <a:rPr lang="en-US" altLang="en-US" sz="2800" dirty="0"/>
              <a:t>If a student already understands the concept you are presenting, technology can be a tool to challenge the student in another area.</a:t>
            </a:r>
          </a:p>
          <a:p>
            <a:pPr lvl="2" eaLnBrk="1" hangingPunct="1">
              <a:defRPr/>
            </a:pPr>
            <a:r>
              <a:rPr lang="en-US" altLang="en-US" sz="2800" dirty="0"/>
              <a:t>If a student is struggling, technology can be a tool to reinforce the skill the other students have already mastered. </a:t>
            </a:r>
          </a:p>
          <a:p>
            <a:pPr lvl="2" eaLnBrk="1" hangingPunct="1">
              <a:defRPr/>
            </a:pPr>
            <a:r>
              <a:rPr lang="en-US" altLang="en-US" sz="2800" dirty="0"/>
              <a:t>Within the same lesson, one or more student can utilize.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922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3" y="41546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After Instruction:</a:t>
            </a:r>
            <a:br>
              <a:rPr lang="en-US" sz="4000" dirty="0"/>
            </a:br>
            <a:r>
              <a:rPr lang="en-US" sz="4000" dirty="0"/>
              <a:t>Questions to Ask Yourself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35FC6EB-33A6-E343-863A-FCEA7991C10D}"/>
              </a:ext>
            </a:extLst>
          </p:cNvPr>
          <p:cNvSpPr txBox="1">
            <a:spLocks/>
          </p:cNvSpPr>
          <p:nvPr/>
        </p:nvSpPr>
        <p:spPr>
          <a:xfrm>
            <a:off x="928914" y="1825162"/>
            <a:ext cx="106799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build on what my student or group already knew?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address what my student or group needed to know?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meet my student or group’s learning objectives?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support the needs of my student or group without giving the answers?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Did I make the learning experience a positive one?</a:t>
            </a:r>
          </a:p>
          <a:p>
            <a:pPr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887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3" y="41546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After Instruction:</a:t>
            </a:r>
            <a:br>
              <a:rPr lang="en-US" sz="4000" dirty="0"/>
            </a:br>
            <a:r>
              <a:rPr lang="en-US" sz="4000" dirty="0"/>
              <a:t>Questions to Ask Yourself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26D59BF-341A-D849-8086-6C0BD6C7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87500"/>
            <a:ext cx="11113603" cy="45259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How did student(s) feel about the learning session?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How did student(s) respond to the topic of the lesson?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How do I need to modify my lesson next time?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What instructional materials could I bring next time?</a:t>
            </a:r>
          </a:p>
        </p:txBody>
      </p:sp>
    </p:spTree>
    <p:extLst>
      <p:ext uri="{BB962C8B-B14F-4D97-AF65-F5344CB8AC3E}">
        <p14:creationId xmlns:p14="http://schemas.microsoft.com/office/powerpoint/2010/main" val="10885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611680" cy="132556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dirty="0"/>
              <a:t>Evaluation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96957" y="1302166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D310925-391D-A940-B630-DC91224D6FC2}"/>
              </a:ext>
            </a:extLst>
          </p:cNvPr>
          <p:cNvSpPr/>
          <p:nvPr/>
        </p:nvSpPr>
        <p:spPr>
          <a:xfrm>
            <a:off x="5135218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sz="3200" dirty="0"/>
              <a:t>How will you be using this with your OSY?</a:t>
            </a:r>
          </a:p>
          <a:p>
            <a:pPr lvl="1"/>
            <a:r>
              <a:rPr lang="en-US" altLang="en-US" sz="3200" dirty="0"/>
              <a:t>Will it be helpful?</a:t>
            </a:r>
          </a:p>
          <a:p>
            <a:pPr lvl="1"/>
            <a:r>
              <a:rPr lang="en-US" altLang="en-US" sz="3200" dirty="0"/>
              <a:t>What would you include? 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7F06325-AF1E-4C4E-B432-3A0C07A36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50" y="1928260"/>
            <a:ext cx="3230147" cy="32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Acknowledgements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C13F880-0FF7-F941-B006-C109ED96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303" y="15541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Group and Contributors: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Lysandra Alexander (PA), Susanna Bartee (KS), Odilia Coffta (NY), Joan Geraci (NJ), Tracie Kalic (KS), Sabrina Pineda (GA), Kiowa Rogers (NE)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Reviewers and Technical Support Team members and the State Steering Support Team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Statement of Purpose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7368B2-BAC4-E848-B478-57A7F32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673434"/>
            <a:ext cx="10515600" cy="2158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This module will instruct you on teaching strategies to use with your OSY in one-to-one or small group settings.  </a:t>
            </a:r>
            <a:endParaRPr lang="en-US" altLang="en-US" sz="4800" dirty="0"/>
          </a:p>
        </p:txBody>
      </p:sp>
      <p:pic>
        <p:nvPicPr>
          <p:cNvPr id="9" name="Picture 13" descr="Tyson and Jobany.jpg">
            <a:extLst>
              <a:ext uri="{FF2B5EF4-FFF2-40B4-BE49-F238E27FC236}">
                <a16:creationId xmlns:a16="http://schemas.microsoft.com/office/drawing/2014/main" id="{00CBCDF0-C24D-5544-A82D-44654476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581" y="3831766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4D9163D-E687-8042-89D7-716FED728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333" y="3855682"/>
            <a:ext cx="40989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Tips &amp; Techniques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36ED67D-2FB9-E64D-91CD-88AD9177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1" y="1638299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dirty="0"/>
              <a:t>Relax and be yourself</a:t>
            </a:r>
          </a:p>
          <a:p>
            <a:pPr eaLnBrk="1" hangingPunct="1"/>
            <a:r>
              <a:rPr lang="en-US" altLang="en-US" sz="1800" dirty="0"/>
              <a:t>Establish rapport</a:t>
            </a:r>
          </a:p>
          <a:p>
            <a:pPr eaLnBrk="1" hangingPunct="1"/>
            <a:r>
              <a:rPr lang="en-US" altLang="en-US" sz="1800" dirty="0"/>
              <a:t>Respect your students</a:t>
            </a:r>
          </a:p>
          <a:p>
            <a:pPr eaLnBrk="1" hangingPunct="1"/>
            <a:r>
              <a:rPr lang="en-US" altLang="en-US" sz="1800" dirty="0"/>
              <a:t>Maintain confidentiality</a:t>
            </a:r>
          </a:p>
          <a:p>
            <a:pPr eaLnBrk="1" hangingPunct="1"/>
            <a:r>
              <a:rPr lang="en-US" altLang="en-US" sz="1800" dirty="0"/>
              <a:t>Be sensitive to individual needs</a:t>
            </a:r>
          </a:p>
          <a:p>
            <a:pPr eaLnBrk="1" hangingPunct="1"/>
            <a:r>
              <a:rPr lang="en-US" altLang="en-US" sz="1800" dirty="0"/>
              <a:t>Be informative without being intimidating</a:t>
            </a:r>
          </a:p>
          <a:p>
            <a:pPr eaLnBrk="1" hangingPunct="1"/>
            <a:r>
              <a:rPr lang="en-US" altLang="en-US" sz="1800" dirty="0"/>
              <a:t>Be positive – praise students’ efforts and successes</a:t>
            </a:r>
          </a:p>
          <a:p>
            <a:pPr eaLnBrk="1" hangingPunct="1"/>
            <a:r>
              <a:rPr lang="en-US" altLang="en-US" sz="1800" dirty="0"/>
              <a:t>Encourage independent learning (teach them to fish)</a:t>
            </a:r>
          </a:p>
          <a:p>
            <a:pPr eaLnBrk="1" hangingPunct="1"/>
            <a:r>
              <a:rPr lang="en-US" altLang="en-US" sz="1800" dirty="0"/>
              <a:t>Be patient</a:t>
            </a:r>
          </a:p>
          <a:p>
            <a:pPr eaLnBrk="1" hangingPunct="1"/>
            <a:r>
              <a:rPr lang="en-US" altLang="en-US" sz="1800" dirty="0"/>
              <a:t>Use effective questioning (ask rather than give answers)</a:t>
            </a:r>
          </a:p>
          <a:p>
            <a:pPr eaLnBrk="1" hangingPunct="1"/>
            <a:r>
              <a:rPr lang="en-US" altLang="en-US" sz="1800" dirty="0"/>
              <a:t>Be flexible</a:t>
            </a:r>
          </a:p>
          <a:p>
            <a:pPr eaLnBrk="1" hangingPunct="1"/>
            <a:r>
              <a:rPr lang="en-US" altLang="en-US" sz="1800" dirty="0"/>
              <a:t>Focus on “learning how to learn”</a:t>
            </a:r>
          </a:p>
          <a:p>
            <a:pPr eaLnBrk="1" hangingPunct="1"/>
            <a:r>
              <a:rPr lang="en-US" altLang="en-US" sz="1800" dirty="0"/>
              <a:t>Be a good listener</a:t>
            </a:r>
          </a:p>
        </p:txBody>
      </p:sp>
    </p:spTree>
    <p:extLst>
      <p:ext uri="{BB962C8B-B14F-4D97-AF65-F5344CB8AC3E}">
        <p14:creationId xmlns:p14="http://schemas.microsoft.com/office/powerpoint/2010/main" val="207095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Before the Lesson: </a:t>
            </a:r>
            <a:br>
              <a:rPr lang="en-US" sz="6000" dirty="0"/>
            </a:br>
            <a:r>
              <a:rPr lang="en-US" sz="6000" dirty="0"/>
              <a:t>Elements to Consider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81C24E-EBC8-9144-80E7-E209EC96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828" y="1793622"/>
            <a:ext cx="9968344" cy="4215318"/>
          </a:xfrm>
        </p:spPr>
        <p:txBody>
          <a:bodyPr>
            <a:normAutofit fontScale="92500" lnSpcReduction="10000"/>
          </a:bodyPr>
          <a:lstStyle/>
          <a:p>
            <a:pPr marL="60325" indent="-603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The student’s level of readiness— </a:t>
            </a:r>
            <a:r>
              <a:rPr lang="en-US" sz="2400" dirty="0"/>
              <a:t>How prepared are they to learn specific </a:t>
            </a:r>
          </a:p>
          <a:p>
            <a:pPr marL="282575" indent="-2825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information or skills? An informal assessment should be conducted to make this determination. </a:t>
            </a:r>
          </a:p>
          <a:p>
            <a:pPr marL="282575" indent="-282575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Interest</a:t>
            </a:r>
            <a:r>
              <a:rPr lang="en-US" sz="2400" dirty="0"/>
              <a:t> – What appeals to the student’s interests?</a:t>
            </a:r>
          </a:p>
          <a:p>
            <a:pPr marL="1196975" indent="-1714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If they are interested in what they are being taught they will be more motivated to learn.   </a:t>
            </a:r>
          </a:p>
          <a:p>
            <a:pPr marL="1196975" indent="-1714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Determine what they like, their hobbies, which sports, places, or food they enjoy.</a:t>
            </a:r>
          </a:p>
          <a:p>
            <a:pPr marL="102552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Learning Profile </a:t>
            </a:r>
            <a:r>
              <a:rPr lang="en-US" sz="2400" dirty="0"/>
              <a:t>– How the student approaches learning and learns best:</a:t>
            </a:r>
          </a:p>
          <a:p>
            <a:pPr marL="1025525" indent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  visual, auditory, kinesthetic, multi-modality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3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/>
              <a:t>Before the Lesson: </a:t>
            </a:r>
            <a:br>
              <a:rPr lang="en-US" sz="6000" dirty="0"/>
            </a:br>
            <a:r>
              <a:rPr lang="en-US" sz="6000" dirty="0"/>
              <a:t>Questions to Consider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AC3A5F-3CE9-5B41-B35B-1FBA225C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629" y="1673434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What does my student or group already know?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What does my student or group need to know?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What does my student or group hope to learn?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How can I best meet  the needs of my student or group without giving the answer?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How can I conduct myself so I make the learning experience a positive one?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987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Comparing Instructional Settings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7E8459-DAAE-5B46-8639-4B355D3B120C}"/>
              </a:ext>
            </a:extLst>
          </p:cNvPr>
          <p:cNvSpPr txBox="1">
            <a:spLocks/>
          </p:cNvSpPr>
          <p:nvPr/>
        </p:nvSpPr>
        <p:spPr>
          <a:xfrm>
            <a:off x="883331" y="2678450"/>
            <a:ext cx="495141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Time allows the individual student to ask specific questions</a:t>
            </a:r>
          </a:p>
          <a:p>
            <a:r>
              <a:rPr lang="en-US" altLang="en-US" sz="2400" dirty="0"/>
              <a:t>Student is instructed and lessons paced at his/her level</a:t>
            </a:r>
          </a:p>
          <a:p>
            <a:r>
              <a:rPr lang="en-US" altLang="en-US" sz="2400" dirty="0"/>
              <a:t>Goals are established to meet the individual student’s needs</a:t>
            </a:r>
          </a:p>
          <a:p>
            <a:r>
              <a:rPr lang="en-US" altLang="en-US" sz="2400" dirty="0"/>
              <a:t>Allows for individual perspectives and approaches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6D39F18-2ADB-4A46-BF22-1FD552C9C7DD}"/>
              </a:ext>
            </a:extLst>
          </p:cNvPr>
          <p:cNvSpPr txBox="1">
            <a:spLocks/>
          </p:cNvSpPr>
          <p:nvPr/>
        </p:nvSpPr>
        <p:spPr>
          <a:xfrm>
            <a:off x="883331" y="1898766"/>
            <a:ext cx="461758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One-on-One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31D5578-ADC9-A44F-89F8-E2BDDCEADB05}"/>
              </a:ext>
            </a:extLst>
          </p:cNvPr>
          <p:cNvSpPr txBox="1">
            <a:spLocks/>
          </p:cNvSpPr>
          <p:nvPr/>
        </p:nvSpPr>
        <p:spPr>
          <a:xfrm>
            <a:off x="6142303" y="1898766"/>
            <a:ext cx="5149811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Small Group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8615222-7A69-2144-8E9B-B9D67A513030}"/>
              </a:ext>
            </a:extLst>
          </p:cNvPr>
          <p:cNvSpPr txBox="1">
            <a:spLocks/>
          </p:cNvSpPr>
          <p:nvPr/>
        </p:nvSpPr>
        <p:spPr>
          <a:xfrm>
            <a:off x="6142303" y="2678112"/>
            <a:ext cx="5149811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Students may interact more with each other, less with instructor</a:t>
            </a:r>
          </a:p>
          <a:p>
            <a:r>
              <a:rPr lang="en-US" altLang="en-US" sz="2400" dirty="0"/>
              <a:t>Multiple abilities and backgrounds require adjusted pacing</a:t>
            </a:r>
          </a:p>
          <a:p>
            <a:r>
              <a:rPr lang="en-US" altLang="en-US" sz="2400" dirty="0"/>
              <a:t>Goals are designed for the general needs of the group</a:t>
            </a:r>
          </a:p>
          <a:p>
            <a:r>
              <a:rPr lang="en-US" altLang="en-US" sz="2400" dirty="0"/>
              <a:t>Allows for multiple perspectives and approaches</a:t>
            </a:r>
          </a:p>
        </p:txBody>
      </p:sp>
    </p:spTree>
    <p:extLst>
      <p:ext uri="{BB962C8B-B14F-4D97-AF65-F5344CB8AC3E}">
        <p14:creationId xmlns:p14="http://schemas.microsoft.com/office/powerpoint/2010/main" val="428137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One-on-One Instruction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34DE3DA-7D31-0947-B7C9-068188E9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/>
              <a:t>Keep your lesson real and relatable.</a:t>
            </a:r>
          </a:p>
          <a:p>
            <a:pPr eaLnBrk="1" hangingPunct="1">
              <a:defRPr/>
            </a:pPr>
            <a:r>
              <a:rPr lang="en-US" altLang="en-US" sz="2400" dirty="0"/>
              <a:t>Help students apply learning to their daily life.</a:t>
            </a:r>
          </a:p>
          <a:p>
            <a:pPr eaLnBrk="1" hangingPunct="1">
              <a:defRPr/>
            </a:pPr>
            <a:r>
              <a:rPr lang="en-US" altLang="en-US" sz="2400" dirty="0"/>
              <a:t>Make sure to vary your approach to keep it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fresh.</a:t>
            </a:r>
          </a:p>
          <a:p>
            <a:pPr eaLnBrk="1" hangingPunct="1">
              <a:defRPr/>
            </a:pPr>
            <a:r>
              <a:rPr lang="en-US" altLang="en-US" sz="2400" dirty="0"/>
              <a:t>Utilize humor.</a:t>
            </a:r>
          </a:p>
          <a:p>
            <a:pPr eaLnBrk="1" hangingPunct="1">
              <a:defRPr/>
            </a:pPr>
            <a:r>
              <a:rPr lang="en-US" altLang="en-US" sz="2400" dirty="0"/>
              <a:t>Tailor lessons to student’s interests or needs.</a:t>
            </a:r>
          </a:p>
          <a:p>
            <a:pPr eaLnBrk="1" hangingPunct="1">
              <a:defRPr/>
            </a:pPr>
            <a:r>
              <a:rPr lang="en-US" altLang="en-US" sz="2400" dirty="0"/>
              <a:t>Foster independent learning.</a:t>
            </a:r>
          </a:p>
          <a:p>
            <a:pPr eaLnBrk="1" hangingPunct="1">
              <a:defRPr/>
            </a:pPr>
            <a:r>
              <a:rPr lang="en-US" altLang="en-US" sz="2400" dirty="0"/>
              <a:t>Pause frequently and wait for student to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respond to questions.</a:t>
            </a:r>
          </a:p>
          <a:p>
            <a:pPr marL="0" indent="0" eaLnBrk="1" hangingPunct="1">
              <a:buNone/>
              <a:defRPr/>
            </a:pPr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E5BE9-0A84-7142-98CF-F34ED3274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03" y="1792905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6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46734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Tips for One-on-One Instruction </a:t>
            </a:r>
            <a:r>
              <a:rPr lang="en-US" sz="4000" dirty="0" err="1"/>
              <a:t>cont</a:t>
            </a:r>
            <a:r>
              <a:rPr lang="en-US" sz="4000" dirty="0"/>
              <a:t>…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40E5BE9-0A84-7142-98CF-F34ED3274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675" y="1792905"/>
            <a:ext cx="4335228" cy="2890152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7DD776C-BBAC-1844-A0C3-8691D49D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3200" dirty="0"/>
              <a:t>Encourage creativity.</a:t>
            </a:r>
          </a:p>
          <a:p>
            <a:pPr eaLnBrk="1" hangingPunct="1">
              <a:defRPr/>
            </a:pPr>
            <a:r>
              <a:rPr lang="en-US" altLang="en-US" sz="3200" dirty="0"/>
              <a:t>Assess through games.</a:t>
            </a:r>
          </a:p>
          <a:p>
            <a:pPr eaLnBrk="1" hangingPunct="1">
              <a:defRPr/>
            </a:pPr>
            <a:r>
              <a:rPr lang="en-US" altLang="en-US" sz="3200" dirty="0"/>
              <a:t>Seek feedback (ask the student </a:t>
            </a:r>
          </a:p>
          <a:p>
            <a:pPr marL="0" indent="0" eaLnBrk="1" hangingPunct="1">
              <a:buNone/>
              <a:defRPr/>
            </a:pPr>
            <a:r>
              <a:rPr lang="en-US" altLang="en-US" sz="3200" dirty="0"/>
              <a:t>whether he or she is finding the lessons </a:t>
            </a:r>
          </a:p>
          <a:p>
            <a:pPr marL="0" indent="0" eaLnBrk="1" hangingPunct="1">
              <a:buNone/>
              <a:defRPr/>
            </a:pPr>
            <a:r>
              <a:rPr lang="en-US" altLang="en-US" sz="3200" dirty="0"/>
              <a:t>valuable and how to improve).</a:t>
            </a:r>
          </a:p>
          <a:p>
            <a:pPr eaLnBrk="1" hangingPunct="1">
              <a:defRPr/>
            </a:pPr>
            <a:r>
              <a:rPr lang="en-US" altLang="en-US" sz="3200" dirty="0"/>
              <a:t>Cater the lesson to the student’s learning style.</a:t>
            </a:r>
          </a:p>
        </p:txBody>
      </p:sp>
    </p:spTree>
    <p:extLst>
      <p:ext uri="{BB962C8B-B14F-4D97-AF65-F5344CB8AC3E}">
        <p14:creationId xmlns:p14="http://schemas.microsoft.com/office/powerpoint/2010/main" val="115433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1076</Words>
  <Application>Microsoft Macintosh PowerPoint</Application>
  <PresentationFormat>Widescreen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Professional Learning</vt:lpstr>
      <vt:lpstr>Acknowledgements</vt:lpstr>
      <vt:lpstr>Statement of Purpose</vt:lpstr>
      <vt:lpstr>Tips &amp; Techniques</vt:lpstr>
      <vt:lpstr>Before the Lesson:  Elements to Consider</vt:lpstr>
      <vt:lpstr>Before the Lesson:  Questions to Consider</vt:lpstr>
      <vt:lpstr>Comparing Instructional Settings</vt:lpstr>
      <vt:lpstr>Tips for One-on-One Instruction</vt:lpstr>
      <vt:lpstr>Tips for One-on-One Instruction cont…</vt:lpstr>
      <vt:lpstr>Considerations for  One-on-One Instruction cont…</vt:lpstr>
      <vt:lpstr>Considerations for  One-on-One Instruction cont…</vt:lpstr>
      <vt:lpstr>Tips for Small Group Instruction</vt:lpstr>
      <vt:lpstr>Tips for Small Group Instruction</vt:lpstr>
      <vt:lpstr>Considerations for Small Group Instruction</vt:lpstr>
      <vt:lpstr>After Instruction: Questions to Ask Yourself</vt:lpstr>
      <vt:lpstr>After Instruction: Questions to Ask Yourself</vt:lpstr>
      <vt:lpstr>Evaluation</vt:lpstr>
    </vt:vector>
  </TitlesOfParts>
  <Company>GCECNJ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Janette</dc:creator>
  <cp:lastModifiedBy>Susanna Bartee</cp:lastModifiedBy>
  <cp:revision>349</cp:revision>
  <cp:lastPrinted>2017-05-11T16:55:46Z</cp:lastPrinted>
  <dcterms:created xsi:type="dcterms:W3CDTF">2017-04-27T14:28:57Z</dcterms:created>
  <dcterms:modified xsi:type="dcterms:W3CDTF">2021-04-08T18:01:41Z</dcterms:modified>
</cp:coreProperties>
</file>