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3" r:id="rId2"/>
    <p:sldId id="394" r:id="rId3"/>
    <p:sldId id="395" r:id="rId4"/>
    <p:sldId id="396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02" r:id="rId14"/>
    <p:sldId id="451" r:id="rId15"/>
    <p:sldId id="452" r:id="rId16"/>
    <p:sldId id="414" r:id="rId17"/>
    <p:sldId id="453" r:id="rId18"/>
    <p:sldId id="434" r:id="rId1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7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3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0" y="38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2C400-F5C9-4B04-A2B5-5FFCA7260CA1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3DFD-E5B7-4EC0-9D4D-E02712A0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2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9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symigrant.org/For%20Your%20Health%20back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symigrant.org/GOSOSYinstorallanguag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Professional Learning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44FB7-4BA6-BF4F-B726-32D1A2C5535D}"/>
              </a:ext>
            </a:extLst>
          </p:cNvPr>
          <p:cNvSpPr/>
          <p:nvPr/>
        </p:nvSpPr>
        <p:spPr>
          <a:xfrm>
            <a:off x="1269108" y="2551837"/>
            <a:ext cx="95577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Identifying and Addressing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the Needs of OSY: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Working with Language Learners</a:t>
            </a:r>
          </a:p>
        </p:txBody>
      </p:sp>
    </p:spTree>
    <p:extLst>
      <p:ext uri="{BB962C8B-B14F-4D97-AF65-F5344CB8AC3E}">
        <p14:creationId xmlns:p14="http://schemas.microsoft.com/office/powerpoint/2010/main" val="171699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During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066445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the EL feel at ease: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Relax.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 confidence that you can communicate.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positive body language (i.e. smile, nod).</a:t>
            </a:r>
          </a:p>
          <a:p>
            <a:pPr lvl="1"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on communication rather than grammar or pronunciation: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Encourage the EL to respond and speak.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correct grammar and pronunciation.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Rephrase rather than overtly correct mistakes.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 dictionary or online translation site.</a:t>
            </a: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opportunities for the EL to interact and show understanding in a variety of ways: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pictures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actions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verbal responses</a:t>
            </a:r>
          </a:p>
        </p:txBody>
      </p:sp>
      <p:pic>
        <p:nvPicPr>
          <p:cNvPr id="10" name="Picture 2" descr="Teacher, Blackboard, Teach, The Classroom, Clipart">
            <a:extLst>
              <a:ext uri="{FF2B5EF4-FFF2-40B4-BE49-F238E27FC236}">
                <a16:creationId xmlns:a16="http://schemas.microsoft.com/office/drawing/2014/main" id="{EDF99280-B626-6645-B180-492A4DB5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333" y="1747345"/>
            <a:ext cx="2852736" cy="2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</p:spTree>
    <p:extLst>
      <p:ext uri="{BB962C8B-B14F-4D97-AF65-F5344CB8AC3E}">
        <p14:creationId xmlns:p14="http://schemas.microsoft.com/office/powerpoint/2010/main" val="195476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During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06644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asking a question, allow plenty of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wait time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EL to respond: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seconds is recommended as a minimum.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Encourage a response, even if it is not the correct one; but…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rush students to respond.</a:t>
            </a:r>
          </a:p>
          <a:p>
            <a:pPr lvl="2">
              <a:buFont typeface="Arial" panose="020B0604020202020204" pitchFamily="34" charset="0"/>
              <a:buChar char="–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the student’s body language. If s/he seems confused (fearful look, blank stare) or doesn’t respond as expected, try a different approach: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 the question in a different manner (rephrase, write, draw).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 the EL to respond non-verbally by: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Pointing, gesturing, acting out a response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Selecting from a group of pictures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Choosing a word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</p:spTree>
    <p:extLst>
      <p:ext uri="{BB962C8B-B14F-4D97-AF65-F5344CB8AC3E}">
        <p14:creationId xmlns:p14="http://schemas.microsoft.com/office/powerpoint/2010/main" val="410353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During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715730" y="2013965"/>
            <a:ext cx="106644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In the next slide, we will provide an example of how you would modify a lesson according to the stage of language learning your OSY demonstrates.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The lesson used in this example is: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Protect Your Back While Working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found at: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  <a:hlinkClick r:id="rId4"/>
              </a:rPr>
              <a:t>http://www.osymigrant.org/For%20Your%20Health%20back.pdf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pPr algn="ctr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(Take a moment to review the lesson prior to moving to the next slide.)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</p:spTree>
    <p:extLst>
      <p:ext uri="{BB962C8B-B14F-4D97-AF65-F5344CB8AC3E}">
        <p14:creationId xmlns:p14="http://schemas.microsoft.com/office/powerpoint/2010/main" val="403685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12DE9F-A043-994C-A8CB-BBDCA5315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32" y="3338267"/>
            <a:ext cx="4697256" cy="3130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70" y="661481"/>
            <a:ext cx="1072923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During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B2B372-C2BB-CE4F-99F1-F27FF8FD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40" y="2460279"/>
            <a:ext cx="105281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Teacher to student in silent period: </a:t>
            </a:r>
            <a:r>
              <a:rPr lang="en-US" altLang="en-US" sz="1600" dirty="0">
                <a:latin typeface="Arial" panose="020B0604020202020204" pitchFamily="34" charset="0"/>
              </a:rPr>
              <a:t>“Lift the box.”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Teacher to low beginner: </a:t>
            </a:r>
            <a:r>
              <a:rPr lang="en-US" altLang="en-US" sz="1600" dirty="0">
                <a:latin typeface="Arial" panose="020B0604020202020204" pitchFamily="34" charset="0"/>
              </a:rPr>
              <a:t>“What is she doing?”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Teacher to intermediate student: </a:t>
            </a:r>
            <a:r>
              <a:rPr lang="en-US" altLang="en-US" sz="1600" dirty="0">
                <a:latin typeface="Arial" panose="020B0604020202020204" pitchFamily="34" charset="0"/>
              </a:rPr>
              <a:t>“Why do we need to lift correctly?”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Step 3</a:t>
            </a:r>
            <a:r>
              <a:rPr lang="en-US" altLang="en-US" sz="1600" dirty="0">
                <a:latin typeface="Arial" panose="020B0604020202020204" pitchFamily="34" charset="0"/>
              </a:rPr>
              <a:t>: Expect your OSY to respond according to their stage of language learning as shown in this example: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A80316-554D-7F41-B2FE-AA40B1CCAE5A}"/>
              </a:ext>
            </a:extLst>
          </p:cNvPr>
          <p:cNvSpPr/>
          <p:nvPr/>
        </p:nvSpPr>
        <p:spPr>
          <a:xfrm>
            <a:off x="879670" y="1775051"/>
            <a:ext cx="9648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Present the lesson referenced in the previous slide.</a:t>
            </a:r>
          </a:p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Check for understanding by adapting what you ask of each OSY as follows:</a:t>
            </a:r>
          </a:p>
        </p:txBody>
      </p:sp>
    </p:spTree>
    <p:extLst>
      <p:ext uri="{BB962C8B-B14F-4D97-AF65-F5344CB8AC3E}">
        <p14:creationId xmlns:p14="http://schemas.microsoft.com/office/powerpoint/2010/main" val="29068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3" y="34787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Checking for Understanding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FCF2735-B927-7D4B-AA31-2B69C62A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97" y="1890228"/>
            <a:ext cx="10662972" cy="40626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b="1" dirty="0">
                <a:latin typeface="Arial" charset="0"/>
                <a:cs typeface="Arial" charset="0"/>
              </a:rPr>
              <a:t>       </a:t>
            </a:r>
            <a:r>
              <a:rPr lang="en-US" altLang="en-US" sz="2800" b="1" dirty="0">
                <a:latin typeface="Arial" charset="0"/>
                <a:cs typeface="Arial" charset="0"/>
              </a:rPr>
              <a:t>Step 4</a:t>
            </a:r>
            <a:r>
              <a:rPr lang="en-US" altLang="en-US" sz="2800" dirty="0">
                <a:latin typeface="Arial" charset="0"/>
                <a:cs typeface="Arial" charset="0"/>
              </a:rPr>
              <a:t>: Review the vocabulary you taught. </a:t>
            </a:r>
          </a:p>
          <a:p>
            <a:pPr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	Check for understanding by having the OSY:</a:t>
            </a:r>
          </a:p>
          <a:p>
            <a:pPr>
              <a:defRPr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Match pictures to words (pre-production, early production).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Use the word in a sentence (high beginner).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Do a role play activity using the target vocabulary words (speech emergence, intermediate).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Describe or explain the words (fluent).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altLang="en-US" sz="16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5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70" y="661481"/>
            <a:ext cx="1072923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After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E5C2F0-64BF-8D4A-B403-DAF10F3D6FAC}"/>
              </a:ext>
            </a:extLst>
          </p:cNvPr>
          <p:cNvSpPr/>
          <p:nvPr/>
        </p:nvSpPr>
        <p:spPr>
          <a:xfrm>
            <a:off x="624395" y="1647055"/>
            <a:ext cx="109432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dirty="0"/>
              <a:t>Learn from your OSY!</a:t>
            </a:r>
          </a:p>
          <a:p>
            <a:pPr algn="ctr">
              <a:defRPr/>
            </a:pP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Reflect on how their responses can help you improve the way you communicate with the EL in the future: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Which strategies did the EL seem to embrace the most?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What other topics / vocabulary has the EL expressed interest in?</a:t>
            </a: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Reflect on what opportunities you can give the ELs to communicate effectively with you: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With which response type did they seem most comfortable? </a:t>
            </a:r>
          </a:p>
          <a:p>
            <a:pPr lvl="3">
              <a:spcBef>
                <a:spcPct val="20000"/>
              </a:spcBef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    (drawing, selecting pictures, actions, role play, writing, etc.)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Adapt future lessons based on your observations, OSY’s responses, and the abilities they demonstrated during the lesson.</a:t>
            </a:r>
          </a:p>
          <a:p>
            <a:pPr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21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2" y="410263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After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121885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409020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2F3B311F-3A74-664D-8FB7-E46112D1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97" y="1697346"/>
            <a:ext cx="861863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You can adapt your assessment after a lesson based on your students’ stages of language learning.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This is an example of how you would do this for the </a:t>
            </a:r>
            <a:r>
              <a:rPr lang="en-US" altLang="en-US" sz="2200" i="1" dirty="0"/>
              <a:t>Protect Your Back While Working</a:t>
            </a:r>
            <a:r>
              <a:rPr lang="en-US" altLang="en-US" sz="2200" dirty="0"/>
              <a:t> lesson we used previously: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Silent period: Ask OSY to </a:t>
            </a:r>
            <a:r>
              <a:rPr lang="en-US" altLang="en-US" sz="2200" dirty="0"/>
              <a:t>match the pictures to the correct words in the word bank below.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Low beginner: Ask OSY to use the words in the word bank to complete the sentence:    	“</a:t>
            </a:r>
            <a:r>
              <a:rPr lang="en-US" altLang="en-US" sz="2200" dirty="0"/>
              <a:t>___________ a box correctly keeps your back safe”.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Intermediate: Ask OSY to </a:t>
            </a:r>
            <a:r>
              <a:rPr lang="en-US" altLang="en-US" sz="2200" dirty="0"/>
              <a:t>write the steps to correctly lift a box.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7738700-57F3-544E-9277-01850719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213" y="4283491"/>
            <a:ext cx="1718932" cy="175432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u="sng" dirty="0"/>
              <a:t>Word Bank:</a:t>
            </a:r>
          </a:p>
          <a:p>
            <a:r>
              <a:rPr lang="en-US" altLang="en-US" dirty="0"/>
              <a:t>Joint</a:t>
            </a:r>
          </a:p>
          <a:p>
            <a:r>
              <a:rPr lang="en-US" altLang="en-US" dirty="0"/>
              <a:t>Lifting</a:t>
            </a:r>
          </a:p>
          <a:p>
            <a:r>
              <a:rPr lang="en-US" altLang="en-US" dirty="0"/>
              <a:t>Stretch out</a:t>
            </a:r>
          </a:p>
          <a:p>
            <a:r>
              <a:rPr lang="en-US" altLang="en-US" dirty="0"/>
              <a:t>Squat</a:t>
            </a:r>
          </a:p>
          <a:p>
            <a:r>
              <a:rPr lang="en-US" altLang="en-US" dirty="0"/>
              <a:t>Pressure</a:t>
            </a:r>
          </a:p>
        </p:txBody>
      </p:sp>
      <p:pic>
        <p:nvPicPr>
          <p:cNvPr id="13" name="Picture 6" descr="Squatting, Squat, Crouching, Man, Silhouette, Person">
            <a:extLst>
              <a:ext uri="{FF2B5EF4-FFF2-40B4-BE49-F238E27FC236}">
                <a16:creationId xmlns:a16="http://schemas.microsoft.com/office/drawing/2014/main" id="{7428299C-75A3-894B-9A56-5AA369BE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729" y="2359950"/>
            <a:ext cx="999265" cy="17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Movers, Moving, Carry, Lift, Walk, Package, Transport">
            <a:extLst>
              <a:ext uri="{FF2B5EF4-FFF2-40B4-BE49-F238E27FC236}">
                <a16:creationId xmlns:a16="http://schemas.microsoft.com/office/drawing/2014/main" id="{4042DC73-FC1C-D947-B6FB-16B3318C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414" y="2156560"/>
            <a:ext cx="989814" cy="15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5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2" y="410263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After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409020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2F3B311F-3A74-664D-8FB7-E46112D1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64" y="1501990"/>
            <a:ext cx="11025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GT" sz="2400" dirty="0"/>
              <a:t>Encourage your OSY to practice English in between sessions by directing them to the following interactive English for Daily Life modules on a variety of topics:</a:t>
            </a:r>
          </a:p>
        </p:txBody>
      </p:sp>
      <p:pic>
        <p:nvPicPr>
          <p:cNvPr id="4" name="Picture 3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0668744A-3661-1A42-8807-75DF894F53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79" y="2475255"/>
            <a:ext cx="4690962" cy="40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611680" cy="132556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dirty="0"/>
              <a:t>Evaluation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96957" y="1302166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D310925-391D-A940-B630-DC91224D6FC2}"/>
              </a:ext>
            </a:extLst>
          </p:cNvPr>
          <p:cNvSpPr/>
          <p:nvPr/>
        </p:nvSpPr>
        <p:spPr>
          <a:xfrm>
            <a:off x="5135218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sz="3200" dirty="0"/>
              <a:t>How will you be using this with your OSY?</a:t>
            </a:r>
          </a:p>
          <a:p>
            <a:pPr lvl="1"/>
            <a:r>
              <a:rPr lang="en-US" altLang="en-US" sz="3200" dirty="0"/>
              <a:t>Will it be helpful?</a:t>
            </a:r>
          </a:p>
          <a:p>
            <a:pPr lvl="1"/>
            <a:r>
              <a:rPr lang="en-US" altLang="en-US" sz="3200" dirty="0"/>
              <a:t>What would you include? 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7F06325-AF1E-4C4E-B432-3A0C07A36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50" y="1928260"/>
            <a:ext cx="3230147" cy="32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Acknowledgements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C13F880-0FF7-F941-B006-C109ED96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303" y="15541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Group and Contributors: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Lysandra Alexander (PA), Susanna Bartee (KS), Odilia Coffta (NY), Joan Geraci (NJ), Tracie Kalic (KS), Sabrina Pineda (GA), Kiowa Rogers (NE)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Reviewers and Technical Support Team members and the State Steering Support Team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Statement of Purpose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7368B2-BAC4-E848-B478-57A7F32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673434"/>
            <a:ext cx="10515600" cy="2158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This module is </a:t>
            </a:r>
            <a:r>
              <a:rPr lang="en-US" sz="3600" dirty="0"/>
              <a:t>intended to assist service providers who are tasked with working with OSY who are English Learners (ELs). </a:t>
            </a:r>
          </a:p>
          <a:p>
            <a:pPr marL="0" indent="0">
              <a:buNone/>
            </a:pPr>
            <a:endParaRPr lang="en-US" altLang="en-US" sz="4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18E84-FA6D-7042-85AA-04B25302DB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80" y="3313588"/>
            <a:ext cx="4419600" cy="28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7E4013-B150-3941-B026-386D65946E7F}"/>
              </a:ext>
            </a:extLst>
          </p:cNvPr>
          <p:cNvSpPr txBox="1"/>
          <p:nvPr/>
        </p:nvSpPr>
        <p:spPr>
          <a:xfrm>
            <a:off x="1461453" y="1554163"/>
            <a:ext cx="8840787" cy="5663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There are different levels of language ability.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Social English may be acquired quickly.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Academic English takes years to master.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Students learn language at their own pace.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ELs need practice in listening, speaking, reading, and writing.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The best language learning occurs when students are comfortable in the learning environment.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95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52726F-882B-D844-85BC-6FE34893D755}"/>
              </a:ext>
            </a:extLst>
          </p:cNvPr>
          <p:cNvSpPr txBox="1"/>
          <p:nvPr/>
        </p:nvSpPr>
        <p:spPr>
          <a:xfrm>
            <a:off x="1379222" y="1839178"/>
            <a:ext cx="960583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Every person goes through these specific Stages of Language Learning after they are exposed to a new language.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The Stages of Language Learning and timeframes for learning are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Pre-Production (silent period)  - </a:t>
            </a:r>
            <a:r>
              <a:rPr lang="en-US" sz="2200" i="1" dirty="0">
                <a:latin typeface="+mn-lt"/>
              </a:rPr>
              <a:t>0-6 months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Early Production (low beginner)  - </a:t>
            </a:r>
            <a:r>
              <a:rPr lang="en-US" sz="2200" i="1" dirty="0">
                <a:latin typeface="+mn-lt"/>
              </a:rPr>
              <a:t>6-12 months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Speech Emergence (high beginner)  - </a:t>
            </a:r>
            <a:r>
              <a:rPr lang="en-US" sz="2200" i="1" dirty="0">
                <a:latin typeface="+mn-lt"/>
              </a:rPr>
              <a:t>1-3 years</a:t>
            </a:r>
            <a:endParaRPr lang="en-US" sz="22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Intermediate Fluency  - </a:t>
            </a:r>
            <a:r>
              <a:rPr lang="en-US" sz="2200" i="1" dirty="0">
                <a:latin typeface="+mn-lt"/>
              </a:rPr>
              <a:t>3-5 years</a:t>
            </a:r>
            <a:endParaRPr lang="en-US" sz="22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Fluent  - </a:t>
            </a:r>
            <a:r>
              <a:rPr lang="en-US" sz="2200" i="1" dirty="0">
                <a:latin typeface="+mn-lt"/>
              </a:rPr>
              <a:t>5-7 years</a:t>
            </a:r>
          </a:p>
          <a:p>
            <a:pPr lvl="1">
              <a:defRPr/>
            </a:pPr>
            <a:endParaRPr lang="en-US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For detailed information see the </a:t>
            </a:r>
            <a:r>
              <a:rPr lang="en-US" sz="2200" u="sng" dirty="0">
                <a:latin typeface="+mn-lt"/>
              </a:rPr>
              <a:t>Stages of Language Learning</a:t>
            </a:r>
            <a:r>
              <a:rPr lang="en-US" sz="2200" dirty="0">
                <a:latin typeface="+mn-lt"/>
              </a:rPr>
              <a:t> chart pictured in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4673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326051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Screen Clipping">
            <a:extLst>
              <a:ext uri="{FF2B5EF4-FFF2-40B4-BE49-F238E27FC236}">
                <a16:creationId xmlns:a16="http://schemas.microsoft.com/office/drawing/2014/main" id="{683DF94E-6FDD-6945-AD96-DD8B1C8E5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761" y="1660797"/>
            <a:ext cx="7152478" cy="448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95206EB-C52C-5145-B79A-56EECD2D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139" y="6064114"/>
            <a:ext cx="838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Adapted from: http://</a:t>
            </a:r>
            <a:r>
              <a:rPr lang="en-US" altLang="en-US" sz="1100" dirty="0" err="1">
                <a:latin typeface="Arial" panose="020B0604020202020204" pitchFamily="34" charset="0"/>
              </a:rPr>
              <a:t>www.ascd.org</a:t>
            </a:r>
            <a:r>
              <a:rPr lang="en-US" altLang="en-US" sz="1100" dirty="0">
                <a:latin typeface="Arial" panose="020B0604020202020204" pitchFamily="34" charset="0"/>
              </a:rPr>
              <a:t>/publications/books/108052/chapters/The-Stages-of-Second-Language-</a:t>
            </a:r>
            <a:r>
              <a:rPr lang="en-US" altLang="en-US" sz="1100" dirty="0" err="1">
                <a:latin typeface="Arial" panose="020B0604020202020204" pitchFamily="34" charset="0"/>
              </a:rPr>
              <a:t>Acquisition.aspx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5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326051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395206EB-C52C-5145-B79A-56EECD2D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139" y="6064114"/>
            <a:ext cx="838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Adapted from: http://</a:t>
            </a:r>
            <a:r>
              <a:rPr lang="en-US" altLang="en-US" sz="1100" dirty="0" err="1">
                <a:latin typeface="Arial" panose="020B0604020202020204" pitchFamily="34" charset="0"/>
              </a:rPr>
              <a:t>www.ascd.org</a:t>
            </a:r>
            <a:r>
              <a:rPr lang="en-US" altLang="en-US" sz="1100" dirty="0">
                <a:latin typeface="Arial" panose="020B0604020202020204" pitchFamily="34" charset="0"/>
              </a:rPr>
              <a:t>/publications/books/108052/chapters/The-Stages-of-Second-Language-</a:t>
            </a:r>
            <a:r>
              <a:rPr lang="en-US" altLang="en-US" sz="1100" dirty="0" err="1">
                <a:latin typeface="Arial" panose="020B0604020202020204" pitchFamily="34" charset="0"/>
              </a:rPr>
              <a:t>Acquisition.aspx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D266FF5-C521-A741-8447-0A35605D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7" y="1679924"/>
            <a:ext cx="113902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573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Language learners need to develop listening, speaking, reading, and writing skills.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Receptive skills: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Listening 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Reading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Productive skills: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Speaking 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Writing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Each skill needs practice and support in every lesson.</a:t>
            </a:r>
          </a:p>
        </p:txBody>
      </p:sp>
    </p:spTree>
    <p:extLst>
      <p:ext uri="{BB962C8B-B14F-4D97-AF65-F5344CB8AC3E}">
        <p14:creationId xmlns:p14="http://schemas.microsoft.com/office/powerpoint/2010/main" val="66553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Before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11218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Know the EL’s language level. Utilize a screening tool to determine the language level.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OSY English Language Screener (linked below) is a good resource.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linkClick r:id="rId4"/>
              </a:rPr>
              <a:t>http://osymigrant.org/GOSOSYinstorallanguage.html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This is a basic assessment for beginners. If this screener is too easy for the EL, talk to your supervisor about other assessment options.</a:t>
            </a:r>
          </a:p>
          <a:p>
            <a:pPr lvl="1"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Refer to the </a:t>
            </a:r>
            <a:r>
              <a:rPr lang="en-US" sz="2400" u="sng" dirty="0"/>
              <a:t>Stages of Language Learning</a:t>
            </a:r>
            <a:r>
              <a:rPr lang="en-US" sz="2400" dirty="0"/>
              <a:t> chart for strategies to implement and avoid at the EL’s language level.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Find out whether the EL is literate in his or her first language. If so, using bilingual materials may be helpful. </a:t>
            </a:r>
          </a:p>
        </p:txBody>
      </p:sp>
    </p:spTree>
    <p:extLst>
      <p:ext uri="{BB962C8B-B14F-4D97-AF65-F5344CB8AC3E}">
        <p14:creationId xmlns:p14="http://schemas.microsoft.com/office/powerpoint/2010/main" val="387833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Before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06644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Identify key vocabulary.</a:t>
            </a:r>
          </a:p>
          <a:p>
            <a:pPr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Prepare visual aids to teach vocabulary: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Real objects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Images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Flashcards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Dry erase board, markers, sketch pad and pens to 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draw vocabulary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Think of simple phrases to describe or explain key vocabulary.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Plan activities that the EL can do to practice vocabulary: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Games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Simple worksheets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Conversation starters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Role plays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C656-D6CC-544A-997F-8BB845D87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773" y="1452564"/>
            <a:ext cx="4511105" cy="30027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A81D79-651C-B649-95D9-58EA3948DB49}"/>
              </a:ext>
            </a:extLst>
          </p:cNvPr>
          <p:cNvSpPr/>
          <p:nvPr/>
        </p:nvSpPr>
        <p:spPr>
          <a:xfrm rot="1024044">
            <a:off x="8020346" y="2778127"/>
            <a:ext cx="28358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09953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1346</Words>
  <Application>Microsoft Macintosh PowerPoint</Application>
  <PresentationFormat>Widescreen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Professional Learning</vt:lpstr>
      <vt:lpstr>Acknowledgements</vt:lpstr>
      <vt:lpstr>Statement of Purpose</vt:lpstr>
      <vt:lpstr>Learner Characteristics</vt:lpstr>
      <vt:lpstr>Learner Characteristics</vt:lpstr>
      <vt:lpstr>Learner Characteristics</vt:lpstr>
      <vt:lpstr>Learner Characteristics</vt:lpstr>
      <vt:lpstr>Before the Lesson</vt:lpstr>
      <vt:lpstr>Before the Lesson</vt:lpstr>
      <vt:lpstr>During the Lesson</vt:lpstr>
      <vt:lpstr>During the Lesson</vt:lpstr>
      <vt:lpstr>During the Lesson</vt:lpstr>
      <vt:lpstr>During the Lesson:  Working with Language Learners </vt:lpstr>
      <vt:lpstr>Checking for Understanding</vt:lpstr>
      <vt:lpstr>After the Lesson:  Working with Language Learners </vt:lpstr>
      <vt:lpstr>After the Lesson:  Working with Language Learners </vt:lpstr>
      <vt:lpstr>After the Lesson:  Working with Language Learners </vt:lpstr>
      <vt:lpstr>Evaluation</vt:lpstr>
    </vt:vector>
  </TitlesOfParts>
  <Company>GCECNJ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Janette</dc:creator>
  <cp:lastModifiedBy>Susanna Bartee</cp:lastModifiedBy>
  <cp:revision>353</cp:revision>
  <cp:lastPrinted>2017-05-11T16:55:46Z</cp:lastPrinted>
  <dcterms:created xsi:type="dcterms:W3CDTF">2017-04-27T14:28:57Z</dcterms:created>
  <dcterms:modified xsi:type="dcterms:W3CDTF">2021-04-08T18:32:35Z</dcterms:modified>
</cp:coreProperties>
</file>