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93" r:id="rId2"/>
    <p:sldId id="394" r:id="rId3"/>
    <p:sldId id="395" r:id="rId4"/>
    <p:sldId id="396" r:id="rId5"/>
    <p:sldId id="397" r:id="rId6"/>
    <p:sldId id="398" r:id="rId7"/>
    <p:sldId id="399" r:id="rId8"/>
    <p:sldId id="400" r:id="rId9"/>
    <p:sldId id="401" r:id="rId10"/>
    <p:sldId id="402" r:id="rId11"/>
    <p:sldId id="403" r:id="rId12"/>
    <p:sldId id="404" r:id="rId13"/>
    <p:sldId id="405" r:id="rId14"/>
    <p:sldId id="407" r:id="rId15"/>
    <p:sldId id="410" r:id="rId16"/>
    <p:sldId id="408"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431" r:id="rId38"/>
    <p:sldId id="432" r:id="rId39"/>
    <p:sldId id="433" r:id="rId40"/>
    <p:sldId id="43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53701-2613-4184-AA28-04C0BCBD4364}" type="doc">
      <dgm:prSet loTypeId="urn:microsoft.com/office/officeart/2005/8/layout/hList7" loCatId="list" qsTypeId="urn:microsoft.com/office/officeart/2005/8/quickstyle/simple1" qsCatId="simple" csTypeId="urn:microsoft.com/office/officeart/2005/8/colors/colorful2" csCatId="colorful" phldr="1"/>
      <dgm:spPr/>
      <dgm:t>
        <a:bodyPr/>
        <a:lstStyle/>
        <a:p>
          <a:endParaRPr lang="en-US"/>
        </a:p>
      </dgm:t>
    </dgm:pt>
    <dgm:pt modelId="{52EF4BA2-CC48-47CC-B6A3-B9D5E6DFE663}">
      <dgm:prSet phldrT="[Text]"/>
      <dgm:spPr/>
      <dgm:t>
        <a:bodyPr/>
        <a:lstStyle/>
        <a:p>
          <a:r>
            <a:rPr lang="en-US" dirty="0"/>
            <a:t>STEP 1</a:t>
          </a:r>
        </a:p>
      </dgm:t>
    </dgm:pt>
    <dgm:pt modelId="{DA5773C3-F8A4-4301-80E0-1549E0212A4E}" type="parTrans" cxnId="{4A51E1B2-1599-4F95-A495-6769160DB11B}">
      <dgm:prSet/>
      <dgm:spPr/>
      <dgm:t>
        <a:bodyPr/>
        <a:lstStyle/>
        <a:p>
          <a:endParaRPr lang="en-US"/>
        </a:p>
      </dgm:t>
    </dgm:pt>
    <dgm:pt modelId="{3964A2A6-3CE6-4242-B990-783232A55CFD}" type="sibTrans" cxnId="{4A51E1B2-1599-4F95-A495-6769160DB11B}">
      <dgm:prSet/>
      <dgm:spPr/>
      <dgm:t>
        <a:bodyPr/>
        <a:lstStyle/>
        <a:p>
          <a:endParaRPr lang="en-US"/>
        </a:p>
      </dgm:t>
    </dgm:pt>
    <dgm:pt modelId="{EA028291-1A97-4042-B5BB-CA42E521C13F}">
      <dgm:prSet phldrT="[Text]"/>
      <dgm:spPr/>
      <dgm:t>
        <a:bodyPr/>
        <a:lstStyle/>
        <a:p>
          <a:r>
            <a:rPr lang="en-US" dirty="0"/>
            <a:t>Creating an Effective Learning Environment</a:t>
          </a:r>
        </a:p>
      </dgm:t>
    </dgm:pt>
    <dgm:pt modelId="{89A2E7C5-293E-43B7-9F84-98D2746A8355}" type="parTrans" cxnId="{BCE0F52F-C99D-449A-B3F6-74810F7172BA}">
      <dgm:prSet/>
      <dgm:spPr/>
      <dgm:t>
        <a:bodyPr/>
        <a:lstStyle/>
        <a:p>
          <a:endParaRPr lang="en-US"/>
        </a:p>
      </dgm:t>
    </dgm:pt>
    <dgm:pt modelId="{147B529B-455A-4E88-A2FA-B97757C74C96}" type="sibTrans" cxnId="{BCE0F52F-C99D-449A-B3F6-74810F7172BA}">
      <dgm:prSet/>
      <dgm:spPr/>
      <dgm:t>
        <a:bodyPr/>
        <a:lstStyle/>
        <a:p>
          <a:endParaRPr lang="en-US"/>
        </a:p>
      </dgm:t>
    </dgm:pt>
    <dgm:pt modelId="{50513FC0-F741-4BCD-840D-F28BDF5C18A7}">
      <dgm:prSet phldrT="[Text]"/>
      <dgm:spPr>
        <a:solidFill>
          <a:srgbClr val="89CC40"/>
        </a:solidFill>
      </dgm:spPr>
      <dgm:t>
        <a:bodyPr/>
        <a:lstStyle/>
        <a:p>
          <a:r>
            <a:rPr lang="en-US" dirty="0"/>
            <a:t>STEP 2</a:t>
          </a:r>
        </a:p>
      </dgm:t>
    </dgm:pt>
    <dgm:pt modelId="{A76945DB-4F39-49E1-9A55-A269757CEA2E}" type="parTrans" cxnId="{A97A37AA-F218-4C70-A276-7E741D6E0328}">
      <dgm:prSet/>
      <dgm:spPr/>
      <dgm:t>
        <a:bodyPr/>
        <a:lstStyle/>
        <a:p>
          <a:endParaRPr lang="en-US"/>
        </a:p>
      </dgm:t>
    </dgm:pt>
    <dgm:pt modelId="{6F76052A-993B-4E51-A0CB-4099BCB535A4}" type="sibTrans" cxnId="{A97A37AA-F218-4C70-A276-7E741D6E0328}">
      <dgm:prSet/>
      <dgm:spPr/>
      <dgm:t>
        <a:bodyPr/>
        <a:lstStyle/>
        <a:p>
          <a:endParaRPr lang="en-US"/>
        </a:p>
      </dgm:t>
    </dgm:pt>
    <dgm:pt modelId="{B1F376EC-FF11-4661-A927-10904C3AE2DA}">
      <dgm:prSet phldrT="[Text]"/>
      <dgm:spPr/>
      <dgm:t>
        <a:bodyPr/>
        <a:lstStyle/>
        <a:p>
          <a:r>
            <a:rPr lang="en-US" dirty="0"/>
            <a:t>Building Rapport</a:t>
          </a:r>
        </a:p>
      </dgm:t>
    </dgm:pt>
    <dgm:pt modelId="{4D0C3870-4438-46FD-9822-5A5A0EC8E9D0}" type="parTrans" cxnId="{679133A7-722A-4ACF-9EAF-7CFA7C603026}">
      <dgm:prSet/>
      <dgm:spPr/>
      <dgm:t>
        <a:bodyPr/>
        <a:lstStyle/>
        <a:p>
          <a:endParaRPr lang="en-US"/>
        </a:p>
      </dgm:t>
    </dgm:pt>
    <dgm:pt modelId="{8EDACB5F-B082-4809-B6F1-BFE02AE0EEF7}" type="sibTrans" cxnId="{679133A7-722A-4ACF-9EAF-7CFA7C603026}">
      <dgm:prSet/>
      <dgm:spPr/>
      <dgm:t>
        <a:bodyPr/>
        <a:lstStyle/>
        <a:p>
          <a:endParaRPr lang="en-US"/>
        </a:p>
      </dgm:t>
    </dgm:pt>
    <dgm:pt modelId="{80C551DF-1613-4B73-9FF0-CFADF05F84AB}">
      <dgm:prSet phldrT="[Text]"/>
      <dgm:spPr>
        <a:solidFill>
          <a:schemeClr val="accent2">
            <a:lumMod val="60000"/>
            <a:lumOff val="40000"/>
          </a:schemeClr>
        </a:solidFill>
      </dgm:spPr>
      <dgm:t>
        <a:bodyPr/>
        <a:lstStyle/>
        <a:p>
          <a:r>
            <a:rPr lang="en-US" dirty="0"/>
            <a:t>STEP 3</a:t>
          </a:r>
        </a:p>
      </dgm:t>
    </dgm:pt>
    <dgm:pt modelId="{8E54C3DB-883A-4F8E-9118-C3290CB46DD5}" type="parTrans" cxnId="{B30C7104-B784-4FCC-A1E4-97B553209A46}">
      <dgm:prSet/>
      <dgm:spPr/>
      <dgm:t>
        <a:bodyPr/>
        <a:lstStyle/>
        <a:p>
          <a:endParaRPr lang="en-US"/>
        </a:p>
      </dgm:t>
    </dgm:pt>
    <dgm:pt modelId="{D17B64E7-A68F-4F1B-95BC-663F7DF38FF7}" type="sibTrans" cxnId="{B30C7104-B784-4FCC-A1E4-97B553209A46}">
      <dgm:prSet/>
      <dgm:spPr/>
      <dgm:t>
        <a:bodyPr/>
        <a:lstStyle/>
        <a:p>
          <a:endParaRPr lang="en-US"/>
        </a:p>
      </dgm:t>
    </dgm:pt>
    <dgm:pt modelId="{433B086F-952A-493B-B444-0459B929ED93}">
      <dgm:prSet phldrT="[Text]"/>
      <dgm:spPr>
        <a:solidFill>
          <a:schemeClr val="accent2">
            <a:lumMod val="20000"/>
            <a:lumOff val="80000"/>
            <a:alpha val="90000"/>
          </a:schemeClr>
        </a:solidFill>
      </dgm:spPr>
      <dgm:t>
        <a:bodyPr/>
        <a:lstStyle/>
        <a:p>
          <a:r>
            <a:rPr lang="en-US" dirty="0"/>
            <a:t>Transition to Instruction</a:t>
          </a:r>
        </a:p>
      </dgm:t>
    </dgm:pt>
    <dgm:pt modelId="{52FECFB3-26BD-452C-8F1F-E422C0334461}" type="parTrans" cxnId="{F49B0C3A-1C19-4309-AAC3-F8EC4DF526C1}">
      <dgm:prSet/>
      <dgm:spPr/>
      <dgm:t>
        <a:bodyPr/>
        <a:lstStyle/>
        <a:p>
          <a:endParaRPr lang="en-US"/>
        </a:p>
      </dgm:t>
    </dgm:pt>
    <dgm:pt modelId="{6D1B20FA-0079-4A77-AD8D-B15B62C5E893}" type="sibTrans" cxnId="{F49B0C3A-1C19-4309-AAC3-F8EC4DF526C1}">
      <dgm:prSet/>
      <dgm:spPr/>
      <dgm:t>
        <a:bodyPr/>
        <a:lstStyle/>
        <a:p>
          <a:endParaRPr lang="en-US"/>
        </a:p>
      </dgm:t>
    </dgm:pt>
    <dgm:pt modelId="{65608611-8D64-48B0-BA97-43FBD6241009}">
      <dgm:prSet phldrT="[Text]"/>
      <dgm:spPr/>
      <dgm:t>
        <a:bodyPr/>
        <a:lstStyle/>
        <a:p>
          <a:r>
            <a:rPr lang="en-US" dirty="0"/>
            <a:t>STEP 4</a:t>
          </a:r>
        </a:p>
      </dgm:t>
    </dgm:pt>
    <dgm:pt modelId="{CCA34BE7-4ACD-4498-8159-B235CECCC030}" type="parTrans" cxnId="{CF71AF40-FDA4-4F6F-9299-F5152BFF43E1}">
      <dgm:prSet/>
      <dgm:spPr/>
      <dgm:t>
        <a:bodyPr/>
        <a:lstStyle/>
        <a:p>
          <a:endParaRPr lang="en-US"/>
        </a:p>
      </dgm:t>
    </dgm:pt>
    <dgm:pt modelId="{06B05E37-197B-4645-B8DA-8CC378330E7E}" type="sibTrans" cxnId="{CF71AF40-FDA4-4F6F-9299-F5152BFF43E1}">
      <dgm:prSet/>
      <dgm:spPr/>
      <dgm:t>
        <a:bodyPr/>
        <a:lstStyle/>
        <a:p>
          <a:endParaRPr lang="en-US"/>
        </a:p>
      </dgm:t>
    </dgm:pt>
    <dgm:pt modelId="{D8387A5C-4CC2-4508-8BDA-E2FE1EDD9707}">
      <dgm:prSet phldrT="[Text]"/>
      <dgm:spPr/>
      <dgm:t>
        <a:bodyPr/>
        <a:lstStyle/>
        <a:p>
          <a:r>
            <a:rPr lang="en-US" dirty="0"/>
            <a:t>Young Adult Learning Strategies</a:t>
          </a:r>
        </a:p>
      </dgm:t>
    </dgm:pt>
    <dgm:pt modelId="{43FFC83D-94F0-4D57-973C-E281E47AFE5F}" type="parTrans" cxnId="{502C47F6-058F-451E-B012-AD2C4D7A6992}">
      <dgm:prSet/>
      <dgm:spPr/>
      <dgm:t>
        <a:bodyPr/>
        <a:lstStyle/>
        <a:p>
          <a:endParaRPr lang="en-US"/>
        </a:p>
      </dgm:t>
    </dgm:pt>
    <dgm:pt modelId="{121233FB-1E89-4FFB-92A4-7CA794F9F8E1}" type="sibTrans" cxnId="{502C47F6-058F-451E-B012-AD2C4D7A6992}">
      <dgm:prSet/>
      <dgm:spPr/>
      <dgm:t>
        <a:bodyPr/>
        <a:lstStyle/>
        <a:p>
          <a:endParaRPr lang="en-US"/>
        </a:p>
      </dgm:t>
    </dgm:pt>
    <dgm:pt modelId="{68FD12D6-2929-48EE-87A2-8AD7C978D882}" type="pres">
      <dgm:prSet presAssocID="{08C53701-2613-4184-AA28-04C0BCBD4364}" presName="Name0" presStyleCnt="0">
        <dgm:presLayoutVars>
          <dgm:dir/>
          <dgm:resizeHandles val="exact"/>
        </dgm:presLayoutVars>
      </dgm:prSet>
      <dgm:spPr/>
    </dgm:pt>
    <dgm:pt modelId="{AEB5204D-79C4-4CE6-BA2C-6758054EBF32}" type="pres">
      <dgm:prSet presAssocID="{08C53701-2613-4184-AA28-04C0BCBD4364}" presName="fgShape" presStyleLbl="fgShp" presStyleIdx="0" presStyleCnt="1" custLinFactNeighborX="-500" custLinFactNeighborY="-2385"/>
      <dgm:spPr>
        <a:prstGeom prst="rightArrow">
          <a:avLst/>
        </a:prstGeom>
      </dgm:spPr>
    </dgm:pt>
    <dgm:pt modelId="{76D51C03-9481-4C02-9AEA-8BCC43B5D4DA}" type="pres">
      <dgm:prSet presAssocID="{08C53701-2613-4184-AA28-04C0BCBD4364}" presName="linComp" presStyleCnt="0"/>
      <dgm:spPr/>
    </dgm:pt>
    <dgm:pt modelId="{CFCE5054-763E-4FFD-B537-D0558BB8E8CD}" type="pres">
      <dgm:prSet presAssocID="{52EF4BA2-CC48-47CC-B6A3-B9D5E6DFE663}" presName="compNode" presStyleCnt="0"/>
      <dgm:spPr/>
    </dgm:pt>
    <dgm:pt modelId="{1689E8C4-D372-4C26-A6D4-0EAE49661EE6}" type="pres">
      <dgm:prSet presAssocID="{52EF4BA2-CC48-47CC-B6A3-B9D5E6DFE663}" presName="bkgdShape" presStyleLbl="node1" presStyleIdx="0" presStyleCnt="4"/>
      <dgm:spPr/>
    </dgm:pt>
    <dgm:pt modelId="{8D441806-E513-484B-AF7D-D33796FC8C30}" type="pres">
      <dgm:prSet presAssocID="{52EF4BA2-CC48-47CC-B6A3-B9D5E6DFE663}" presName="nodeTx" presStyleLbl="node1" presStyleIdx="0" presStyleCnt="4">
        <dgm:presLayoutVars>
          <dgm:bulletEnabled val="1"/>
        </dgm:presLayoutVars>
      </dgm:prSet>
      <dgm:spPr/>
    </dgm:pt>
    <dgm:pt modelId="{F99FCC9D-3248-44B3-8AA4-A96D62584ADE}" type="pres">
      <dgm:prSet presAssocID="{52EF4BA2-CC48-47CC-B6A3-B9D5E6DFE663}" presName="invisiNode" presStyleLbl="node1" presStyleIdx="0" presStyleCnt="4"/>
      <dgm:spPr/>
    </dgm:pt>
    <dgm:pt modelId="{4E4D359F-1041-475A-9DDA-2125F5201756}" type="pres">
      <dgm:prSet presAssocID="{52EF4BA2-CC48-47CC-B6A3-B9D5E6DFE663}" presName="imagNode" presStyleLbl="fgImgPlace1" presStyleIdx="0" presStyleCnt="4"/>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F8AABE5-2E31-4B99-9A82-4DB8F4E50309}" type="pres">
      <dgm:prSet presAssocID="{3964A2A6-3CE6-4242-B990-783232A55CFD}" presName="sibTrans" presStyleLbl="sibTrans2D1" presStyleIdx="0" presStyleCnt="0"/>
      <dgm:spPr/>
    </dgm:pt>
    <dgm:pt modelId="{97B31024-9212-477E-BB7D-BD16C2FB65CD}" type="pres">
      <dgm:prSet presAssocID="{50513FC0-F741-4BCD-840D-F28BDF5C18A7}" presName="compNode" presStyleCnt="0"/>
      <dgm:spPr/>
    </dgm:pt>
    <dgm:pt modelId="{D3E097AC-B9C5-4B0D-927D-621F9F64C609}" type="pres">
      <dgm:prSet presAssocID="{50513FC0-F741-4BCD-840D-F28BDF5C18A7}" presName="bkgdShape" presStyleLbl="node1" presStyleIdx="1" presStyleCnt="4"/>
      <dgm:spPr/>
    </dgm:pt>
    <dgm:pt modelId="{42607A45-BA96-458F-8968-43E26603134B}" type="pres">
      <dgm:prSet presAssocID="{50513FC0-F741-4BCD-840D-F28BDF5C18A7}" presName="nodeTx" presStyleLbl="node1" presStyleIdx="1" presStyleCnt="4">
        <dgm:presLayoutVars>
          <dgm:bulletEnabled val="1"/>
        </dgm:presLayoutVars>
      </dgm:prSet>
      <dgm:spPr/>
    </dgm:pt>
    <dgm:pt modelId="{E9BE75A5-B51B-4353-A142-14682E4FB3FB}" type="pres">
      <dgm:prSet presAssocID="{50513FC0-F741-4BCD-840D-F28BDF5C18A7}" presName="invisiNode" presStyleLbl="node1" presStyleIdx="1" presStyleCnt="4"/>
      <dgm:spPr/>
    </dgm:pt>
    <dgm:pt modelId="{55F0E24D-0FB7-4E87-8A00-55A103D3AFB5}" type="pres">
      <dgm:prSet presAssocID="{50513FC0-F741-4BCD-840D-F28BDF5C18A7}" presName="imagNode" presStyleLbl="fgImgPlace1" presStyleIdx="1" presStyleCnt="4"/>
      <dgm:spPr>
        <a:blipFill rotWithShape="1">
          <a:blip xmlns:r="http://schemas.openxmlformats.org/officeDocument/2006/relationships"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a:blipFill>
      </dgm:spPr>
    </dgm:pt>
    <dgm:pt modelId="{6F6169FC-1B74-44B8-A762-087F4E727906}" type="pres">
      <dgm:prSet presAssocID="{6F76052A-993B-4E51-A0CB-4099BCB535A4}" presName="sibTrans" presStyleLbl="sibTrans2D1" presStyleIdx="0" presStyleCnt="0"/>
      <dgm:spPr/>
    </dgm:pt>
    <dgm:pt modelId="{276A24D0-19B6-4B3B-8F68-8C12DC89CC59}" type="pres">
      <dgm:prSet presAssocID="{80C551DF-1613-4B73-9FF0-CFADF05F84AB}" presName="compNode" presStyleCnt="0"/>
      <dgm:spPr/>
    </dgm:pt>
    <dgm:pt modelId="{50B2E400-E829-471A-A3CF-85FDA1934E07}" type="pres">
      <dgm:prSet presAssocID="{80C551DF-1613-4B73-9FF0-CFADF05F84AB}" presName="bkgdShape" presStyleLbl="node1" presStyleIdx="2" presStyleCnt="4"/>
      <dgm:spPr/>
    </dgm:pt>
    <dgm:pt modelId="{EECE8D11-D39F-46DB-A7E4-4A541AC4A34B}" type="pres">
      <dgm:prSet presAssocID="{80C551DF-1613-4B73-9FF0-CFADF05F84AB}" presName="nodeTx" presStyleLbl="node1" presStyleIdx="2" presStyleCnt="4">
        <dgm:presLayoutVars>
          <dgm:bulletEnabled val="1"/>
        </dgm:presLayoutVars>
      </dgm:prSet>
      <dgm:spPr/>
    </dgm:pt>
    <dgm:pt modelId="{DD0C41E9-70A1-4E7F-B7D5-0E3807D8F670}" type="pres">
      <dgm:prSet presAssocID="{80C551DF-1613-4B73-9FF0-CFADF05F84AB}" presName="invisiNode" presStyleLbl="node1" presStyleIdx="2" presStyleCnt="4"/>
      <dgm:spPr/>
    </dgm:pt>
    <dgm:pt modelId="{CD6C4A51-3784-417C-8027-38E425FD5D8E}" type="pres">
      <dgm:prSet presAssocID="{80C551DF-1613-4B73-9FF0-CFADF05F84AB}" presName="imagNode" presStyleLbl="fgImgPlace1" presStyleIdx="2" presStyleCnt="4"/>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43448DE3-C01B-498C-854D-BC952A14AF5B}" type="pres">
      <dgm:prSet presAssocID="{D17B64E7-A68F-4F1B-95BC-663F7DF38FF7}" presName="sibTrans" presStyleLbl="sibTrans2D1" presStyleIdx="0" presStyleCnt="0"/>
      <dgm:spPr/>
    </dgm:pt>
    <dgm:pt modelId="{1BA89C75-706D-4B33-8CCE-6E30CE27A30F}" type="pres">
      <dgm:prSet presAssocID="{65608611-8D64-48B0-BA97-43FBD6241009}" presName="compNode" presStyleCnt="0"/>
      <dgm:spPr/>
    </dgm:pt>
    <dgm:pt modelId="{CC847608-E243-4F2E-81D9-3196A8511ED9}" type="pres">
      <dgm:prSet presAssocID="{65608611-8D64-48B0-BA97-43FBD6241009}" presName="bkgdShape" presStyleLbl="node1" presStyleIdx="3" presStyleCnt="4"/>
      <dgm:spPr/>
    </dgm:pt>
    <dgm:pt modelId="{DA87C4C8-D47E-4F25-BC54-983985B8AC59}" type="pres">
      <dgm:prSet presAssocID="{65608611-8D64-48B0-BA97-43FBD6241009}" presName="nodeTx" presStyleLbl="node1" presStyleIdx="3" presStyleCnt="4">
        <dgm:presLayoutVars>
          <dgm:bulletEnabled val="1"/>
        </dgm:presLayoutVars>
      </dgm:prSet>
      <dgm:spPr/>
    </dgm:pt>
    <dgm:pt modelId="{E46AC638-4817-4097-A77F-69BF05AE387B}" type="pres">
      <dgm:prSet presAssocID="{65608611-8D64-48B0-BA97-43FBD6241009}" presName="invisiNode" presStyleLbl="node1" presStyleIdx="3" presStyleCnt="4"/>
      <dgm:spPr/>
    </dgm:pt>
    <dgm:pt modelId="{8FD22D8B-243D-41CF-84C7-42EE0C28279C}" type="pres">
      <dgm:prSet presAssocID="{65608611-8D64-48B0-BA97-43FBD6241009}" presName="imagNode" presStyleLbl="fgImgPlace1" presStyleIdx="3" presStyleCnt="4"/>
      <dgm:spPr>
        <a:blipFill rotWithShape="1">
          <a:blip xmlns:r="http://schemas.openxmlformats.org/officeDocument/2006/relationships"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dgm:spPr>
    </dgm:pt>
  </dgm:ptLst>
  <dgm:cxnLst>
    <dgm:cxn modelId="{7C551900-CF58-4FDF-BDB8-7A538FF1E02B}" type="presOf" srcId="{80C551DF-1613-4B73-9FF0-CFADF05F84AB}" destId="{50B2E400-E829-471A-A3CF-85FDA1934E07}" srcOrd="0" destOrd="0" presId="urn:microsoft.com/office/officeart/2005/8/layout/hList7"/>
    <dgm:cxn modelId="{B30C7104-B784-4FCC-A1E4-97B553209A46}" srcId="{08C53701-2613-4184-AA28-04C0BCBD4364}" destId="{80C551DF-1613-4B73-9FF0-CFADF05F84AB}" srcOrd="2" destOrd="0" parTransId="{8E54C3DB-883A-4F8E-9118-C3290CB46DD5}" sibTransId="{D17B64E7-A68F-4F1B-95BC-663F7DF38FF7}"/>
    <dgm:cxn modelId="{25CDA312-CA40-4CE5-BB24-32D72E74C571}" type="presOf" srcId="{52EF4BA2-CC48-47CC-B6A3-B9D5E6DFE663}" destId="{8D441806-E513-484B-AF7D-D33796FC8C30}" srcOrd="1" destOrd="0" presId="urn:microsoft.com/office/officeart/2005/8/layout/hList7"/>
    <dgm:cxn modelId="{6EE0D61B-44D5-4A79-AA45-C75EC1EBB7F1}" type="presOf" srcId="{80C551DF-1613-4B73-9FF0-CFADF05F84AB}" destId="{EECE8D11-D39F-46DB-A7E4-4A541AC4A34B}" srcOrd="1" destOrd="0" presId="urn:microsoft.com/office/officeart/2005/8/layout/hList7"/>
    <dgm:cxn modelId="{1A67E628-AFDD-4065-9272-29BD69B77C65}" type="presOf" srcId="{65608611-8D64-48B0-BA97-43FBD6241009}" destId="{CC847608-E243-4F2E-81D9-3196A8511ED9}" srcOrd="0" destOrd="0" presId="urn:microsoft.com/office/officeart/2005/8/layout/hList7"/>
    <dgm:cxn modelId="{BCE0F52F-C99D-449A-B3F6-74810F7172BA}" srcId="{52EF4BA2-CC48-47CC-B6A3-B9D5E6DFE663}" destId="{EA028291-1A97-4042-B5BB-CA42E521C13F}" srcOrd="0" destOrd="0" parTransId="{89A2E7C5-293E-43B7-9F84-98D2746A8355}" sibTransId="{147B529B-455A-4E88-A2FA-B97757C74C96}"/>
    <dgm:cxn modelId="{B9C69E39-C68A-4C9E-A14C-F097AC520AC9}" type="presOf" srcId="{D17B64E7-A68F-4F1B-95BC-663F7DF38FF7}" destId="{43448DE3-C01B-498C-854D-BC952A14AF5B}" srcOrd="0" destOrd="0" presId="urn:microsoft.com/office/officeart/2005/8/layout/hList7"/>
    <dgm:cxn modelId="{F49B0C3A-1C19-4309-AAC3-F8EC4DF526C1}" srcId="{80C551DF-1613-4B73-9FF0-CFADF05F84AB}" destId="{433B086F-952A-493B-B444-0459B929ED93}" srcOrd="0" destOrd="0" parTransId="{52FECFB3-26BD-452C-8F1F-E422C0334461}" sibTransId="{6D1B20FA-0079-4A77-AD8D-B15B62C5E893}"/>
    <dgm:cxn modelId="{CF71AF40-FDA4-4F6F-9299-F5152BFF43E1}" srcId="{08C53701-2613-4184-AA28-04C0BCBD4364}" destId="{65608611-8D64-48B0-BA97-43FBD6241009}" srcOrd="3" destOrd="0" parTransId="{CCA34BE7-4ACD-4498-8159-B235CECCC030}" sibTransId="{06B05E37-197B-4645-B8DA-8CC378330E7E}"/>
    <dgm:cxn modelId="{EA3ADB47-3B4E-4067-BDE8-4581667916D5}" type="presOf" srcId="{52EF4BA2-CC48-47CC-B6A3-B9D5E6DFE663}" destId="{1689E8C4-D372-4C26-A6D4-0EAE49661EE6}" srcOrd="0" destOrd="0" presId="urn:microsoft.com/office/officeart/2005/8/layout/hList7"/>
    <dgm:cxn modelId="{1F845D54-07BB-4D7B-9E42-2C7C14230825}" type="presOf" srcId="{D8387A5C-4CC2-4508-8BDA-E2FE1EDD9707}" destId="{CC847608-E243-4F2E-81D9-3196A8511ED9}" srcOrd="0" destOrd="1" presId="urn:microsoft.com/office/officeart/2005/8/layout/hList7"/>
    <dgm:cxn modelId="{B8C01D62-B746-4FB1-85AE-0A55885AAA73}" type="presOf" srcId="{50513FC0-F741-4BCD-840D-F28BDF5C18A7}" destId="{42607A45-BA96-458F-8968-43E26603134B}" srcOrd="1" destOrd="0" presId="urn:microsoft.com/office/officeart/2005/8/layout/hList7"/>
    <dgm:cxn modelId="{C4F0B189-E759-4E33-A534-133A45D31CD7}" type="presOf" srcId="{B1F376EC-FF11-4661-A927-10904C3AE2DA}" destId="{D3E097AC-B9C5-4B0D-927D-621F9F64C609}" srcOrd="0" destOrd="1" presId="urn:microsoft.com/office/officeart/2005/8/layout/hList7"/>
    <dgm:cxn modelId="{20DBA3A1-9D17-4400-88AF-7B6C16E1DAA6}" type="presOf" srcId="{50513FC0-F741-4BCD-840D-F28BDF5C18A7}" destId="{D3E097AC-B9C5-4B0D-927D-621F9F64C609}" srcOrd="0" destOrd="0" presId="urn:microsoft.com/office/officeart/2005/8/layout/hList7"/>
    <dgm:cxn modelId="{4132A9A3-3D19-4313-BD16-26456CE0ACA9}" type="presOf" srcId="{6F76052A-993B-4E51-A0CB-4099BCB535A4}" destId="{6F6169FC-1B74-44B8-A762-087F4E727906}" srcOrd="0" destOrd="0" presId="urn:microsoft.com/office/officeart/2005/8/layout/hList7"/>
    <dgm:cxn modelId="{679133A7-722A-4ACF-9EAF-7CFA7C603026}" srcId="{50513FC0-F741-4BCD-840D-F28BDF5C18A7}" destId="{B1F376EC-FF11-4661-A927-10904C3AE2DA}" srcOrd="0" destOrd="0" parTransId="{4D0C3870-4438-46FD-9822-5A5A0EC8E9D0}" sibTransId="{8EDACB5F-B082-4809-B6F1-BFE02AE0EEF7}"/>
    <dgm:cxn modelId="{A97A37AA-F218-4C70-A276-7E741D6E0328}" srcId="{08C53701-2613-4184-AA28-04C0BCBD4364}" destId="{50513FC0-F741-4BCD-840D-F28BDF5C18A7}" srcOrd="1" destOrd="0" parTransId="{A76945DB-4F39-49E1-9A55-A269757CEA2E}" sibTransId="{6F76052A-993B-4E51-A0CB-4099BCB535A4}"/>
    <dgm:cxn modelId="{8184E7AA-1D01-4647-883F-C47A9EE19193}" type="presOf" srcId="{EA028291-1A97-4042-B5BB-CA42E521C13F}" destId="{1689E8C4-D372-4C26-A6D4-0EAE49661EE6}" srcOrd="0" destOrd="1" presId="urn:microsoft.com/office/officeart/2005/8/layout/hList7"/>
    <dgm:cxn modelId="{94FD15AD-EE21-4287-99EC-95D05BB0E5AC}" type="presOf" srcId="{3964A2A6-3CE6-4242-B990-783232A55CFD}" destId="{7F8AABE5-2E31-4B99-9A82-4DB8F4E50309}" srcOrd="0" destOrd="0" presId="urn:microsoft.com/office/officeart/2005/8/layout/hList7"/>
    <dgm:cxn modelId="{4A51E1B2-1599-4F95-A495-6769160DB11B}" srcId="{08C53701-2613-4184-AA28-04C0BCBD4364}" destId="{52EF4BA2-CC48-47CC-B6A3-B9D5E6DFE663}" srcOrd="0" destOrd="0" parTransId="{DA5773C3-F8A4-4301-80E0-1549E0212A4E}" sibTransId="{3964A2A6-3CE6-4242-B990-783232A55CFD}"/>
    <dgm:cxn modelId="{FF316AC8-0D8E-4970-8392-2FD0A67DAB84}" type="presOf" srcId="{65608611-8D64-48B0-BA97-43FBD6241009}" destId="{DA87C4C8-D47E-4F25-BC54-983985B8AC59}" srcOrd="1" destOrd="0" presId="urn:microsoft.com/office/officeart/2005/8/layout/hList7"/>
    <dgm:cxn modelId="{702CDBCC-DDAA-46B1-A9F9-F9E25A84466C}" type="presOf" srcId="{D8387A5C-4CC2-4508-8BDA-E2FE1EDD9707}" destId="{DA87C4C8-D47E-4F25-BC54-983985B8AC59}" srcOrd="1" destOrd="1" presId="urn:microsoft.com/office/officeart/2005/8/layout/hList7"/>
    <dgm:cxn modelId="{222604DA-F4C4-4563-B7D2-38073DEFD364}" type="presOf" srcId="{08C53701-2613-4184-AA28-04C0BCBD4364}" destId="{68FD12D6-2929-48EE-87A2-8AD7C978D882}" srcOrd="0" destOrd="0" presId="urn:microsoft.com/office/officeart/2005/8/layout/hList7"/>
    <dgm:cxn modelId="{10FD14E0-16BC-434D-A297-2D1669B34851}" type="presOf" srcId="{EA028291-1A97-4042-B5BB-CA42E521C13F}" destId="{8D441806-E513-484B-AF7D-D33796FC8C30}" srcOrd="1" destOrd="1" presId="urn:microsoft.com/office/officeart/2005/8/layout/hList7"/>
    <dgm:cxn modelId="{164CC1EA-983F-4C12-ADD0-BDAF1BD5350A}" type="presOf" srcId="{433B086F-952A-493B-B444-0459B929ED93}" destId="{50B2E400-E829-471A-A3CF-85FDA1934E07}" srcOrd="0" destOrd="1" presId="urn:microsoft.com/office/officeart/2005/8/layout/hList7"/>
    <dgm:cxn modelId="{502C47F6-058F-451E-B012-AD2C4D7A6992}" srcId="{65608611-8D64-48B0-BA97-43FBD6241009}" destId="{D8387A5C-4CC2-4508-8BDA-E2FE1EDD9707}" srcOrd="0" destOrd="0" parTransId="{43FFC83D-94F0-4D57-973C-E281E47AFE5F}" sibTransId="{121233FB-1E89-4FFB-92A4-7CA794F9F8E1}"/>
    <dgm:cxn modelId="{260AF5F9-BA06-461A-B74C-65C2C8A8295E}" type="presOf" srcId="{B1F376EC-FF11-4661-A927-10904C3AE2DA}" destId="{42607A45-BA96-458F-8968-43E26603134B}" srcOrd="1" destOrd="1" presId="urn:microsoft.com/office/officeart/2005/8/layout/hList7"/>
    <dgm:cxn modelId="{01E1E9FE-ADAE-4072-BE90-48E4354455BC}" type="presOf" srcId="{433B086F-952A-493B-B444-0459B929ED93}" destId="{EECE8D11-D39F-46DB-A7E4-4A541AC4A34B}" srcOrd="1" destOrd="1" presId="urn:microsoft.com/office/officeart/2005/8/layout/hList7"/>
    <dgm:cxn modelId="{A6BEAD87-19D1-4F9F-840F-297C7A827546}" type="presParOf" srcId="{68FD12D6-2929-48EE-87A2-8AD7C978D882}" destId="{AEB5204D-79C4-4CE6-BA2C-6758054EBF32}" srcOrd="0" destOrd="0" presId="urn:microsoft.com/office/officeart/2005/8/layout/hList7"/>
    <dgm:cxn modelId="{8B7008E5-11E6-4419-B155-07B40EDF4790}" type="presParOf" srcId="{68FD12D6-2929-48EE-87A2-8AD7C978D882}" destId="{76D51C03-9481-4C02-9AEA-8BCC43B5D4DA}" srcOrd="1" destOrd="0" presId="urn:microsoft.com/office/officeart/2005/8/layout/hList7"/>
    <dgm:cxn modelId="{292886FE-E70B-4419-BBC7-0194998ECF1B}" type="presParOf" srcId="{76D51C03-9481-4C02-9AEA-8BCC43B5D4DA}" destId="{CFCE5054-763E-4FFD-B537-D0558BB8E8CD}" srcOrd="0" destOrd="0" presId="urn:microsoft.com/office/officeart/2005/8/layout/hList7"/>
    <dgm:cxn modelId="{167757DF-EC68-4808-ABF6-8722B987D138}" type="presParOf" srcId="{CFCE5054-763E-4FFD-B537-D0558BB8E8CD}" destId="{1689E8C4-D372-4C26-A6D4-0EAE49661EE6}" srcOrd="0" destOrd="0" presId="urn:microsoft.com/office/officeart/2005/8/layout/hList7"/>
    <dgm:cxn modelId="{12C0131A-AFAC-4C47-9825-BD88EC58196F}" type="presParOf" srcId="{CFCE5054-763E-4FFD-B537-D0558BB8E8CD}" destId="{8D441806-E513-484B-AF7D-D33796FC8C30}" srcOrd="1" destOrd="0" presId="urn:microsoft.com/office/officeart/2005/8/layout/hList7"/>
    <dgm:cxn modelId="{7FD9D52E-2945-4BE6-940C-1398FED8034E}" type="presParOf" srcId="{CFCE5054-763E-4FFD-B537-D0558BB8E8CD}" destId="{F99FCC9D-3248-44B3-8AA4-A96D62584ADE}" srcOrd="2" destOrd="0" presId="urn:microsoft.com/office/officeart/2005/8/layout/hList7"/>
    <dgm:cxn modelId="{4C6EF5E9-323D-4972-8567-C579AB1350AC}" type="presParOf" srcId="{CFCE5054-763E-4FFD-B537-D0558BB8E8CD}" destId="{4E4D359F-1041-475A-9DDA-2125F5201756}" srcOrd="3" destOrd="0" presId="urn:microsoft.com/office/officeart/2005/8/layout/hList7"/>
    <dgm:cxn modelId="{34987DDB-7DDE-41D1-88A8-EDE3D110501F}" type="presParOf" srcId="{76D51C03-9481-4C02-9AEA-8BCC43B5D4DA}" destId="{7F8AABE5-2E31-4B99-9A82-4DB8F4E50309}" srcOrd="1" destOrd="0" presId="urn:microsoft.com/office/officeart/2005/8/layout/hList7"/>
    <dgm:cxn modelId="{08FE9EFF-81DF-4788-8613-A9B405F5FB24}" type="presParOf" srcId="{76D51C03-9481-4C02-9AEA-8BCC43B5D4DA}" destId="{97B31024-9212-477E-BB7D-BD16C2FB65CD}" srcOrd="2" destOrd="0" presId="urn:microsoft.com/office/officeart/2005/8/layout/hList7"/>
    <dgm:cxn modelId="{1A6DFBCB-A37D-4171-9ED2-18FD84E31318}" type="presParOf" srcId="{97B31024-9212-477E-BB7D-BD16C2FB65CD}" destId="{D3E097AC-B9C5-4B0D-927D-621F9F64C609}" srcOrd="0" destOrd="0" presId="urn:microsoft.com/office/officeart/2005/8/layout/hList7"/>
    <dgm:cxn modelId="{7C89BE1C-58AD-4258-8222-CC4799E0F679}" type="presParOf" srcId="{97B31024-9212-477E-BB7D-BD16C2FB65CD}" destId="{42607A45-BA96-458F-8968-43E26603134B}" srcOrd="1" destOrd="0" presId="urn:microsoft.com/office/officeart/2005/8/layout/hList7"/>
    <dgm:cxn modelId="{74DC369D-B9D1-4299-9B09-4F117F35C0A4}" type="presParOf" srcId="{97B31024-9212-477E-BB7D-BD16C2FB65CD}" destId="{E9BE75A5-B51B-4353-A142-14682E4FB3FB}" srcOrd="2" destOrd="0" presId="urn:microsoft.com/office/officeart/2005/8/layout/hList7"/>
    <dgm:cxn modelId="{05DB6C43-7FE7-4519-9EBF-F49C9724EBF1}" type="presParOf" srcId="{97B31024-9212-477E-BB7D-BD16C2FB65CD}" destId="{55F0E24D-0FB7-4E87-8A00-55A103D3AFB5}" srcOrd="3" destOrd="0" presId="urn:microsoft.com/office/officeart/2005/8/layout/hList7"/>
    <dgm:cxn modelId="{2EEB90A8-8D28-47DA-A707-98DD6A635D64}" type="presParOf" srcId="{76D51C03-9481-4C02-9AEA-8BCC43B5D4DA}" destId="{6F6169FC-1B74-44B8-A762-087F4E727906}" srcOrd="3" destOrd="0" presId="urn:microsoft.com/office/officeart/2005/8/layout/hList7"/>
    <dgm:cxn modelId="{C1EF80A2-5A94-46F4-BF0C-601ACF50488A}" type="presParOf" srcId="{76D51C03-9481-4C02-9AEA-8BCC43B5D4DA}" destId="{276A24D0-19B6-4B3B-8F68-8C12DC89CC59}" srcOrd="4" destOrd="0" presId="urn:microsoft.com/office/officeart/2005/8/layout/hList7"/>
    <dgm:cxn modelId="{BE774629-FE9E-4A2C-8A05-030311EEE292}" type="presParOf" srcId="{276A24D0-19B6-4B3B-8F68-8C12DC89CC59}" destId="{50B2E400-E829-471A-A3CF-85FDA1934E07}" srcOrd="0" destOrd="0" presId="urn:microsoft.com/office/officeart/2005/8/layout/hList7"/>
    <dgm:cxn modelId="{9428D347-1297-4838-B1B6-208C70024E1E}" type="presParOf" srcId="{276A24D0-19B6-4B3B-8F68-8C12DC89CC59}" destId="{EECE8D11-D39F-46DB-A7E4-4A541AC4A34B}" srcOrd="1" destOrd="0" presId="urn:microsoft.com/office/officeart/2005/8/layout/hList7"/>
    <dgm:cxn modelId="{40BB7558-C3FC-4E5F-9717-3F290181791E}" type="presParOf" srcId="{276A24D0-19B6-4B3B-8F68-8C12DC89CC59}" destId="{DD0C41E9-70A1-4E7F-B7D5-0E3807D8F670}" srcOrd="2" destOrd="0" presId="urn:microsoft.com/office/officeart/2005/8/layout/hList7"/>
    <dgm:cxn modelId="{26DB8461-2B55-44ED-9B35-667F171101C7}" type="presParOf" srcId="{276A24D0-19B6-4B3B-8F68-8C12DC89CC59}" destId="{CD6C4A51-3784-417C-8027-38E425FD5D8E}" srcOrd="3" destOrd="0" presId="urn:microsoft.com/office/officeart/2005/8/layout/hList7"/>
    <dgm:cxn modelId="{5B7A98FC-5FF9-4FDE-B3F2-99C7F736D843}" type="presParOf" srcId="{76D51C03-9481-4C02-9AEA-8BCC43B5D4DA}" destId="{43448DE3-C01B-498C-854D-BC952A14AF5B}" srcOrd="5" destOrd="0" presId="urn:microsoft.com/office/officeart/2005/8/layout/hList7"/>
    <dgm:cxn modelId="{915F2C74-0BDE-4255-A2E3-218C7607B1A8}" type="presParOf" srcId="{76D51C03-9481-4C02-9AEA-8BCC43B5D4DA}" destId="{1BA89C75-706D-4B33-8CCE-6E30CE27A30F}" srcOrd="6" destOrd="0" presId="urn:microsoft.com/office/officeart/2005/8/layout/hList7"/>
    <dgm:cxn modelId="{21374DB8-9800-4DE2-9CDA-FE33203EE4D6}" type="presParOf" srcId="{1BA89C75-706D-4B33-8CCE-6E30CE27A30F}" destId="{CC847608-E243-4F2E-81D9-3196A8511ED9}" srcOrd="0" destOrd="0" presId="urn:microsoft.com/office/officeart/2005/8/layout/hList7"/>
    <dgm:cxn modelId="{58A100BC-7A1A-4CBC-AA7B-16CC948E8BC8}" type="presParOf" srcId="{1BA89C75-706D-4B33-8CCE-6E30CE27A30F}" destId="{DA87C4C8-D47E-4F25-BC54-983985B8AC59}" srcOrd="1" destOrd="0" presId="urn:microsoft.com/office/officeart/2005/8/layout/hList7"/>
    <dgm:cxn modelId="{7E6566B3-ADD3-4DB7-BE90-B0C1A5536E9C}" type="presParOf" srcId="{1BA89C75-706D-4B33-8CCE-6E30CE27A30F}" destId="{E46AC638-4817-4097-A77F-69BF05AE387B}" srcOrd="2" destOrd="0" presId="urn:microsoft.com/office/officeart/2005/8/layout/hList7"/>
    <dgm:cxn modelId="{2A01240F-89CE-4242-B52C-8942A570A81C}" type="presParOf" srcId="{1BA89C75-706D-4B33-8CCE-6E30CE27A30F}" destId="{8FD22D8B-243D-41CF-84C7-42EE0C28279C}"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8C5B49-F52A-4050-A8E1-96EBA0B42E0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9C3DA19A-E98F-493F-9A1B-17C4337B0A8E}">
      <dgm:prSet phldrT="[Text]"/>
      <dgm:spPr/>
      <dgm:t>
        <a:bodyPr/>
        <a:lstStyle/>
        <a:p>
          <a:r>
            <a:rPr lang="en-US" altLang="en-US" dirty="0"/>
            <a:t>Create a positive learning environment?  </a:t>
          </a:r>
          <a:endParaRPr lang="en-US" dirty="0"/>
        </a:p>
      </dgm:t>
    </dgm:pt>
    <dgm:pt modelId="{E01508B8-96BB-47D4-A19F-4268EC8A5573}" type="parTrans" cxnId="{57FD982C-1878-4062-A547-D6A3C8A66344}">
      <dgm:prSet/>
      <dgm:spPr/>
      <dgm:t>
        <a:bodyPr/>
        <a:lstStyle/>
        <a:p>
          <a:endParaRPr lang="en-US"/>
        </a:p>
      </dgm:t>
    </dgm:pt>
    <dgm:pt modelId="{FC681DFF-1455-4943-9764-C233E2793E94}" type="sibTrans" cxnId="{57FD982C-1878-4062-A547-D6A3C8A66344}">
      <dgm:prSet/>
      <dgm:spPr/>
      <dgm:t>
        <a:bodyPr/>
        <a:lstStyle/>
        <a:p>
          <a:endParaRPr lang="en-US"/>
        </a:p>
      </dgm:t>
    </dgm:pt>
    <dgm:pt modelId="{369CC8D5-DEBC-47EC-9129-A0312858F2DE}">
      <dgm:prSet phldrT="[Text]"/>
      <dgm:spPr/>
      <dgm:t>
        <a:bodyPr/>
        <a:lstStyle/>
        <a:p>
          <a:r>
            <a:rPr lang="en-US" altLang="en-US" dirty="0"/>
            <a:t>Build rapport with your student(s)?</a:t>
          </a:r>
          <a:endParaRPr lang="en-US" dirty="0"/>
        </a:p>
      </dgm:t>
    </dgm:pt>
    <dgm:pt modelId="{0C256925-0476-4EDB-88FE-CA173B6031D7}" type="parTrans" cxnId="{B8C61206-5AA5-402E-8125-A1431CD6F574}">
      <dgm:prSet/>
      <dgm:spPr/>
      <dgm:t>
        <a:bodyPr/>
        <a:lstStyle/>
        <a:p>
          <a:endParaRPr lang="en-US"/>
        </a:p>
      </dgm:t>
    </dgm:pt>
    <dgm:pt modelId="{146F2891-A5E8-4F3A-9FC2-5FF519EFE6D9}" type="sibTrans" cxnId="{B8C61206-5AA5-402E-8125-A1431CD6F574}">
      <dgm:prSet/>
      <dgm:spPr/>
      <dgm:t>
        <a:bodyPr/>
        <a:lstStyle/>
        <a:p>
          <a:endParaRPr lang="en-US"/>
        </a:p>
      </dgm:t>
    </dgm:pt>
    <dgm:pt modelId="{E6F66CC4-FB55-4A1A-9BC8-1C057891E22E}">
      <dgm:prSet phldrT="[Text]"/>
      <dgm:spPr/>
      <dgm:t>
        <a:bodyPr/>
        <a:lstStyle/>
        <a:p>
          <a:r>
            <a:rPr lang="en-US" altLang="en-US" dirty="0"/>
            <a:t>Transition to instruction?</a:t>
          </a:r>
          <a:endParaRPr lang="en-US" dirty="0"/>
        </a:p>
      </dgm:t>
    </dgm:pt>
    <dgm:pt modelId="{7CA82FF1-3EDF-4111-8DD0-A12BC1915AD4}" type="parTrans" cxnId="{4E3B12C1-67EB-4A1E-B4DF-DA2DB5479CF9}">
      <dgm:prSet/>
      <dgm:spPr/>
      <dgm:t>
        <a:bodyPr/>
        <a:lstStyle/>
        <a:p>
          <a:endParaRPr lang="en-US"/>
        </a:p>
      </dgm:t>
    </dgm:pt>
    <dgm:pt modelId="{4A32ED6E-6562-4DBD-B4A9-39C08613555A}" type="sibTrans" cxnId="{4E3B12C1-67EB-4A1E-B4DF-DA2DB5479CF9}">
      <dgm:prSet/>
      <dgm:spPr/>
      <dgm:t>
        <a:bodyPr/>
        <a:lstStyle/>
        <a:p>
          <a:endParaRPr lang="en-US"/>
        </a:p>
      </dgm:t>
    </dgm:pt>
    <dgm:pt modelId="{6B8CAF79-BE3A-413E-BF5A-EEE8CC4A102E}">
      <dgm:prSet phldrT="[Text]"/>
      <dgm:spPr/>
      <dgm:t>
        <a:bodyPr/>
        <a:lstStyle/>
        <a:p>
          <a:r>
            <a:rPr lang="en-US" altLang="en-US" dirty="0"/>
            <a:t>Implement young adult learning strategies?</a:t>
          </a:r>
          <a:endParaRPr lang="en-US" dirty="0"/>
        </a:p>
      </dgm:t>
    </dgm:pt>
    <dgm:pt modelId="{DA562784-2399-474B-AF30-0CA914BC7BB3}" type="parTrans" cxnId="{E5A05827-2FCD-47B4-8C4A-BA79397B86C3}">
      <dgm:prSet/>
      <dgm:spPr/>
      <dgm:t>
        <a:bodyPr/>
        <a:lstStyle/>
        <a:p>
          <a:endParaRPr lang="en-US"/>
        </a:p>
      </dgm:t>
    </dgm:pt>
    <dgm:pt modelId="{3E6473A5-D94F-4718-8E0B-E074EC98595D}" type="sibTrans" cxnId="{E5A05827-2FCD-47B4-8C4A-BA79397B86C3}">
      <dgm:prSet/>
      <dgm:spPr/>
      <dgm:t>
        <a:bodyPr/>
        <a:lstStyle/>
        <a:p>
          <a:endParaRPr lang="en-US"/>
        </a:p>
      </dgm:t>
    </dgm:pt>
    <dgm:pt modelId="{40DEE0CC-7A42-4538-B9A1-064F23EBD12B}" type="pres">
      <dgm:prSet presAssocID="{398C5B49-F52A-4050-A8E1-96EBA0B42E07}" presName="Name0" presStyleCnt="0">
        <dgm:presLayoutVars>
          <dgm:chMax val="7"/>
          <dgm:chPref val="7"/>
          <dgm:dir/>
        </dgm:presLayoutVars>
      </dgm:prSet>
      <dgm:spPr/>
    </dgm:pt>
    <dgm:pt modelId="{BC8169EA-6AB6-4EE4-A597-10FBEA4E958B}" type="pres">
      <dgm:prSet presAssocID="{398C5B49-F52A-4050-A8E1-96EBA0B42E07}" presName="Name1" presStyleCnt="0"/>
      <dgm:spPr/>
    </dgm:pt>
    <dgm:pt modelId="{0175100D-FAB4-487A-88FA-88FFD1455349}" type="pres">
      <dgm:prSet presAssocID="{398C5B49-F52A-4050-A8E1-96EBA0B42E07}" presName="cycle" presStyleCnt="0"/>
      <dgm:spPr/>
    </dgm:pt>
    <dgm:pt modelId="{E16BCBF2-1571-4BE4-B250-881F225C00E3}" type="pres">
      <dgm:prSet presAssocID="{398C5B49-F52A-4050-A8E1-96EBA0B42E07}" presName="srcNode" presStyleLbl="node1" presStyleIdx="0" presStyleCnt="4"/>
      <dgm:spPr/>
    </dgm:pt>
    <dgm:pt modelId="{3ACC5732-1A46-4E78-B52C-A513355FE26B}" type="pres">
      <dgm:prSet presAssocID="{398C5B49-F52A-4050-A8E1-96EBA0B42E07}" presName="conn" presStyleLbl="parChTrans1D2" presStyleIdx="0" presStyleCnt="1"/>
      <dgm:spPr/>
    </dgm:pt>
    <dgm:pt modelId="{84C60C9A-9FDF-4FEE-9D96-7A51601911C4}" type="pres">
      <dgm:prSet presAssocID="{398C5B49-F52A-4050-A8E1-96EBA0B42E07}" presName="extraNode" presStyleLbl="node1" presStyleIdx="0" presStyleCnt="4"/>
      <dgm:spPr/>
    </dgm:pt>
    <dgm:pt modelId="{4E60C791-82EA-4851-AC9C-AFF3213A2086}" type="pres">
      <dgm:prSet presAssocID="{398C5B49-F52A-4050-A8E1-96EBA0B42E07}" presName="dstNode" presStyleLbl="node1" presStyleIdx="0" presStyleCnt="4"/>
      <dgm:spPr/>
    </dgm:pt>
    <dgm:pt modelId="{5C50A22A-95C7-451F-BA96-E62E056B19E6}" type="pres">
      <dgm:prSet presAssocID="{9C3DA19A-E98F-493F-9A1B-17C4337B0A8E}" presName="text_1" presStyleLbl="node1" presStyleIdx="0" presStyleCnt="4">
        <dgm:presLayoutVars>
          <dgm:bulletEnabled val="1"/>
        </dgm:presLayoutVars>
      </dgm:prSet>
      <dgm:spPr/>
    </dgm:pt>
    <dgm:pt modelId="{16E0FCC8-18A3-44CB-86AB-128D32081B7C}" type="pres">
      <dgm:prSet presAssocID="{9C3DA19A-E98F-493F-9A1B-17C4337B0A8E}" presName="accent_1" presStyleCnt="0"/>
      <dgm:spPr/>
    </dgm:pt>
    <dgm:pt modelId="{AB8F3E39-A2FE-4D5B-9E54-2EFE2F3BFA34}" type="pres">
      <dgm:prSet presAssocID="{9C3DA19A-E98F-493F-9A1B-17C4337B0A8E}" presName="accentRepeatNode" presStyleLbl="solidFgAcc1" presStyleIdx="0" presStyleCnt="4"/>
      <dgm:spPr/>
    </dgm:pt>
    <dgm:pt modelId="{AD9AC516-582D-48C4-BA9D-738A716E16CE}" type="pres">
      <dgm:prSet presAssocID="{369CC8D5-DEBC-47EC-9129-A0312858F2DE}" presName="text_2" presStyleLbl="node1" presStyleIdx="1" presStyleCnt="4">
        <dgm:presLayoutVars>
          <dgm:bulletEnabled val="1"/>
        </dgm:presLayoutVars>
      </dgm:prSet>
      <dgm:spPr/>
    </dgm:pt>
    <dgm:pt modelId="{553DCDCE-53C2-4AB2-B2DE-2D11199071EE}" type="pres">
      <dgm:prSet presAssocID="{369CC8D5-DEBC-47EC-9129-A0312858F2DE}" presName="accent_2" presStyleCnt="0"/>
      <dgm:spPr/>
    </dgm:pt>
    <dgm:pt modelId="{03759F52-9080-43DA-8AC2-4E2AB01328D7}" type="pres">
      <dgm:prSet presAssocID="{369CC8D5-DEBC-47EC-9129-A0312858F2DE}" presName="accentRepeatNode" presStyleLbl="solidFgAcc1" presStyleIdx="1" presStyleCnt="4"/>
      <dgm:spPr/>
    </dgm:pt>
    <dgm:pt modelId="{B32774DF-CC73-4AC2-991A-769C5317FC84}" type="pres">
      <dgm:prSet presAssocID="{E6F66CC4-FB55-4A1A-9BC8-1C057891E22E}" presName="text_3" presStyleLbl="node1" presStyleIdx="2" presStyleCnt="4">
        <dgm:presLayoutVars>
          <dgm:bulletEnabled val="1"/>
        </dgm:presLayoutVars>
      </dgm:prSet>
      <dgm:spPr/>
    </dgm:pt>
    <dgm:pt modelId="{19DF6805-E2DF-4617-B57F-30D8100B0CB2}" type="pres">
      <dgm:prSet presAssocID="{E6F66CC4-FB55-4A1A-9BC8-1C057891E22E}" presName="accent_3" presStyleCnt="0"/>
      <dgm:spPr/>
    </dgm:pt>
    <dgm:pt modelId="{102E1721-4C0B-4565-885F-9C0D7C11C930}" type="pres">
      <dgm:prSet presAssocID="{E6F66CC4-FB55-4A1A-9BC8-1C057891E22E}" presName="accentRepeatNode" presStyleLbl="solidFgAcc1" presStyleIdx="2" presStyleCnt="4"/>
      <dgm:spPr/>
    </dgm:pt>
    <dgm:pt modelId="{2BD3C6EB-56CD-4644-822D-3E41E4A8E1EB}" type="pres">
      <dgm:prSet presAssocID="{6B8CAF79-BE3A-413E-BF5A-EEE8CC4A102E}" presName="text_4" presStyleLbl="node1" presStyleIdx="3" presStyleCnt="4">
        <dgm:presLayoutVars>
          <dgm:bulletEnabled val="1"/>
        </dgm:presLayoutVars>
      </dgm:prSet>
      <dgm:spPr/>
    </dgm:pt>
    <dgm:pt modelId="{F6405060-C979-45E5-90A1-94B597E5902B}" type="pres">
      <dgm:prSet presAssocID="{6B8CAF79-BE3A-413E-BF5A-EEE8CC4A102E}" presName="accent_4" presStyleCnt="0"/>
      <dgm:spPr/>
    </dgm:pt>
    <dgm:pt modelId="{9C2A58A9-722B-44A2-BED7-2A567B0C555A}" type="pres">
      <dgm:prSet presAssocID="{6B8CAF79-BE3A-413E-BF5A-EEE8CC4A102E}" presName="accentRepeatNode" presStyleLbl="solidFgAcc1" presStyleIdx="3" presStyleCnt="4"/>
      <dgm:spPr/>
    </dgm:pt>
  </dgm:ptLst>
  <dgm:cxnLst>
    <dgm:cxn modelId="{B8C61206-5AA5-402E-8125-A1431CD6F574}" srcId="{398C5B49-F52A-4050-A8E1-96EBA0B42E07}" destId="{369CC8D5-DEBC-47EC-9129-A0312858F2DE}" srcOrd="1" destOrd="0" parTransId="{0C256925-0476-4EDB-88FE-CA173B6031D7}" sibTransId="{146F2891-A5E8-4F3A-9FC2-5FF519EFE6D9}"/>
    <dgm:cxn modelId="{384ECC15-CE98-4FE9-9953-DA0787EA70E0}" type="presOf" srcId="{FC681DFF-1455-4943-9764-C233E2793E94}" destId="{3ACC5732-1A46-4E78-B52C-A513355FE26B}" srcOrd="0" destOrd="0" presId="urn:microsoft.com/office/officeart/2008/layout/VerticalCurvedList"/>
    <dgm:cxn modelId="{E5A05827-2FCD-47B4-8C4A-BA79397B86C3}" srcId="{398C5B49-F52A-4050-A8E1-96EBA0B42E07}" destId="{6B8CAF79-BE3A-413E-BF5A-EEE8CC4A102E}" srcOrd="3" destOrd="0" parTransId="{DA562784-2399-474B-AF30-0CA914BC7BB3}" sibTransId="{3E6473A5-D94F-4718-8E0B-E074EC98595D}"/>
    <dgm:cxn modelId="{57FD982C-1878-4062-A547-D6A3C8A66344}" srcId="{398C5B49-F52A-4050-A8E1-96EBA0B42E07}" destId="{9C3DA19A-E98F-493F-9A1B-17C4337B0A8E}" srcOrd="0" destOrd="0" parTransId="{E01508B8-96BB-47D4-A19F-4268EC8A5573}" sibTransId="{FC681DFF-1455-4943-9764-C233E2793E94}"/>
    <dgm:cxn modelId="{6CA3ED2C-1B98-43B9-B334-83BC46D6460D}" type="presOf" srcId="{369CC8D5-DEBC-47EC-9129-A0312858F2DE}" destId="{AD9AC516-582D-48C4-BA9D-738A716E16CE}" srcOrd="0" destOrd="0" presId="urn:microsoft.com/office/officeart/2008/layout/VerticalCurvedList"/>
    <dgm:cxn modelId="{B88DE332-F75E-4B20-B3B9-6997BC636006}" type="presOf" srcId="{E6F66CC4-FB55-4A1A-9BC8-1C057891E22E}" destId="{B32774DF-CC73-4AC2-991A-769C5317FC84}" srcOrd="0" destOrd="0" presId="urn:microsoft.com/office/officeart/2008/layout/VerticalCurvedList"/>
    <dgm:cxn modelId="{AD1B136A-0962-4403-8F23-19610FA040FC}" type="presOf" srcId="{9C3DA19A-E98F-493F-9A1B-17C4337B0A8E}" destId="{5C50A22A-95C7-451F-BA96-E62E056B19E6}" srcOrd="0" destOrd="0" presId="urn:microsoft.com/office/officeart/2008/layout/VerticalCurvedList"/>
    <dgm:cxn modelId="{68C08177-BB25-4A88-9CC0-96710BED349C}" type="presOf" srcId="{6B8CAF79-BE3A-413E-BF5A-EEE8CC4A102E}" destId="{2BD3C6EB-56CD-4644-822D-3E41E4A8E1EB}" srcOrd="0" destOrd="0" presId="urn:microsoft.com/office/officeart/2008/layout/VerticalCurvedList"/>
    <dgm:cxn modelId="{F3F9AC96-5BB1-4B81-930F-A3260A132F53}" type="presOf" srcId="{398C5B49-F52A-4050-A8E1-96EBA0B42E07}" destId="{40DEE0CC-7A42-4538-B9A1-064F23EBD12B}" srcOrd="0" destOrd="0" presId="urn:microsoft.com/office/officeart/2008/layout/VerticalCurvedList"/>
    <dgm:cxn modelId="{4E3B12C1-67EB-4A1E-B4DF-DA2DB5479CF9}" srcId="{398C5B49-F52A-4050-A8E1-96EBA0B42E07}" destId="{E6F66CC4-FB55-4A1A-9BC8-1C057891E22E}" srcOrd="2" destOrd="0" parTransId="{7CA82FF1-3EDF-4111-8DD0-A12BC1915AD4}" sibTransId="{4A32ED6E-6562-4DBD-B4A9-39C08613555A}"/>
    <dgm:cxn modelId="{83B496C1-5F20-4E8F-BBDC-E126F14D354F}" type="presParOf" srcId="{40DEE0CC-7A42-4538-B9A1-064F23EBD12B}" destId="{BC8169EA-6AB6-4EE4-A597-10FBEA4E958B}" srcOrd="0" destOrd="0" presId="urn:microsoft.com/office/officeart/2008/layout/VerticalCurvedList"/>
    <dgm:cxn modelId="{811B7916-826C-4ADF-BF47-CFD75760EB48}" type="presParOf" srcId="{BC8169EA-6AB6-4EE4-A597-10FBEA4E958B}" destId="{0175100D-FAB4-487A-88FA-88FFD1455349}" srcOrd="0" destOrd="0" presId="urn:microsoft.com/office/officeart/2008/layout/VerticalCurvedList"/>
    <dgm:cxn modelId="{73DA87CF-6B6C-428B-8930-C5BDB9B65B18}" type="presParOf" srcId="{0175100D-FAB4-487A-88FA-88FFD1455349}" destId="{E16BCBF2-1571-4BE4-B250-881F225C00E3}" srcOrd="0" destOrd="0" presId="urn:microsoft.com/office/officeart/2008/layout/VerticalCurvedList"/>
    <dgm:cxn modelId="{3F6AC73C-92DD-406C-8005-B81D69118AF7}" type="presParOf" srcId="{0175100D-FAB4-487A-88FA-88FFD1455349}" destId="{3ACC5732-1A46-4E78-B52C-A513355FE26B}" srcOrd="1" destOrd="0" presId="urn:microsoft.com/office/officeart/2008/layout/VerticalCurvedList"/>
    <dgm:cxn modelId="{AA95FED1-9B1D-417E-8B79-8EBDEF8680D1}" type="presParOf" srcId="{0175100D-FAB4-487A-88FA-88FFD1455349}" destId="{84C60C9A-9FDF-4FEE-9D96-7A51601911C4}" srcOrd="2" destOrd="0" presId="urn:microsoft.com/office/officeart/2008/layout/VerticalCurvedList"/>
    <dgm:cxn modelId="{4EC18C1D-3E89-4119-A923-B4528F5012D3}" type="presParOf" srcId="{0175100D-FAB4-487A-88FA-88FFD1455349}" destId="{4E60C791-82EA-4851-AC9C-AFF3213A2086}" srcOrd="3" destOrd="0" presId="urn:microsoft.com/office/officeart/2008/layout/VerticalCurvedList"/>
    <dgm:cxn modelId="{CE14AD03-4DAD-478C-A9AE-254E8A15123F}" type="presParOf" srcId="{BC8169EA-6AB6-4EE4-A597-10FBEA4E958B}" destId="{5C50A22A-95C7-451F-BA96-E62E056B19E6}" srcOrd="1" destOrd="0" presId="urn:microsoft.com/office/officeart/2008/layout/VerticalCurvedList"/>
    <dgm:cxn modelId="{8234185E-A633-47C2-8EAD-725003E57B23}" type="presParOf" srcId="{BC8169EA-6AB6-4EE4-A597-10FBEA4E958B}" destId="{16E0FCC8-18A3-44CB-86AB-128D32081B7C}" srcOrd="2" destOrd="0" presId="urn:microsoft.com/office/officeart/2008/layout/VerticalCurvedList"/>
    <dgm:cxn modelId="{377DB462-EE12-42D2-BD61-A8811BD04EDA}" type="presParOf" srcId="{16E0FCC8-18A3-44CB-86AB-128D32081B7C}" destId="{AB8F3E39-A2FE-4D5B-9E54-2EFE2F3BFA34}" srcOrd="0" destOrd="0" presId="urn:microsoft.com/office/officeart/2008/layout/VerticalCurvedList"/>
    <dgm:cxn modelId="{C3CCF452-775E-4CDC-B62D-5CFE35D2A35F}" type="presParOf" srcId="{BC8169EA-6AB6-4EE4-A597-10FBEA4E958B}" destId="{AD9AC516-582D-48C4-BA9D-738A716E16CE}" srcOrd="3" destOrd="0" presId="urn:microsoft.com/office/officeart/2008/layout/VerticalCurvedList"/>
    <dgm:cxn modelId="{A0236417-9026-4B9D-871A-4746B463E975}" type="presParOf" srcId="{BC8169EA-6AB6-4EE4-A597-10FBEA4E958B}" destId="{553DCDCE-53C2-4AB2-B2DE-2D11199071EE}" srcOrd="4" destOrd="0" presId="urn:microsoft.com/office/officeart/2008/layout/VerticalCurvedList"/>
    <dgm:cxn modelId="{5A7AD80D-1621-4DE8-BC54-DB12E0BDE055}" type="presParOf" srcId="{553DCDCE-53C2-4AB2-B2DE-2D11199071EE}" destId="{03759F52-9080-43DA-8AC2-4E2AB01328D7}" srcOrd="0" destOrd="0" presId="urn:microsoft.com/office/officeart/2008/layout/VerticalCurvedList"/>
    <dgm:cxn modelId="{48F36602-659B-4DF4-9214-A35FA5A989F4}" type="presParOf" srcId="{BC8169EA-6AB6-4EE4-A597-10FBEA4E958B}" destId="{B32774DF-CC73-4AC2-991A-769C5317FC84}" srcOrd="5" destOrd="0" presId="urn:microsoft.com/office/officeart/2008/layout/VerticalCurvedList"/>
    <dgm:cxn modelId="{2A938AD6-E9B3-45D5-90BB-DAD441D47BF6}" type="presParOf" srcId="{BC8169EA-6AB6-4EE4-A597-10FBEA4E958B}" destId="{19DF6805-E2DF-4617-B57F-30D8100B0CB2}" srcOrd="6" destOrd="0" presId="urn:microsoft.com/office/officeart/2008/layout/VerticalCurvedList"/>
    <dgm:cxn modelId="{7C6EDB8E-3C75-4BC5-896F-F9B0FA65EBA3}" type="presParOf" srcId="{19DF6805-E2DF-4617-B57F-30D8100B0CB2}" destId="{102E1721-4C0B-4565-885F-9C0D7C11C930}" srcOrd="0" destOrd="0" presId="urn:microsoft.com/office/officeart/2008/layout/VerticalCurvedList"/>
    <dgm:cxn modelId="{706DFCCC-C949-46C0-A9BD-C36F0D991925}" type="presParOf" srcId="{BC8169EA-6AB6-4EE4-A597-10FBEA4E958B}" destId="{2BD3C6EB-56CD-4644-822D-3E41E4A8E1EB}" srcOrd="7" destOrd="0" presId="urn:microsoft.com/office/officeart/2008/layout/VerticalCurvedList"/>
    <dgm:cxn modelId="{FD1232F2-B7A0-4A70-A311-DFEC723DE512}" type="presParOf" srcId="{BC8169EA-6AB6-4EE4-A597-10FBEA4E958B}" destId="{F6405060-C979-45E5-90A1-94B597E5902B}" srcOrd="8" destOrd="0" presId="urn:microsoft.com/office/officeart/2008/layout/VerticalCurvedList"/>
    <dgm:cxn modelId="{7DA169A0-7E69-4921-981F-23F49A0BA1E3}" type="presParOf" srcId="{F6405060-C979-45E5-90A1-94B597E5902B}" destId="{9C2A58A9-722B-44A2-BED7-2A567B0C555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9E8C4-D372-4C26-A6D4-0EAE49661EE6}">
      <dsp:nvSpPr>
        <dsp:cNvPr id="0" name=""/>
        <dsp:cNvSpPr/>
      </dsp:nvSpPr>
      <dsp:spPr>
        <a:xfrm>
          <a:off x="2007" y="0"/>
          <a:ext cx="2104299" cy="41173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1</a:t>
          </a:r>
        </a:p>
        <a:p>
          <a:pPr marL="171450" lvl="1" indent="-171450" algn="l" defTabSz="755650">
            <a:lnSpc>
              <a:spcPct val="90000"/>
            </a:lnSpc>
            <a:spcBef>
              <a:spcPct val="0"/>
            </a:spcBef>
            <a:spcAft>
              <a:spcPct val="15000"/>
            </a:spcAft>
            <a:buChar char="•"/>
          </a:pPr>
          <a:r>
            <a:rPr lang="en-US" sz="1700" kern="1200" dirty="0"/>
            <a:t>Creating an Effective Learning Environment</a:t>
          </a:r>
        </a:p>
      </dsp:txBody>
      <dsp:txXfrm>
        <a:off x="2007" y="1646936"/>
        <a:ext cx="2104299" cy="1646936"/>
      </dsp:txXfrm>
    </dsp:sp>
    <dsp:sp modelId="{4E4D359F-1041-475A-9DDA-2125F5201756}">
      <dsp:nvSpPr>
        <dsp:cNvPr id="0" name=""/>
        <dsp:cNvSpPr/>
      </dsp:nvSpPr>
      <dsp:spPr>
        <a:xfrm>
          <a:off x="368620" y="247040"/>
          <a:ext cx="1371074" cy="1371074"/>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097AC-B9C5-4B0D-927D-621F9F64C609}">
      <dsp:nvSpPr>
        <dsp:cNvPr id="0" name=""/>
        <dsp:cNvSpPr/>
      </dsp:nvSpPr>
      <dsp:spPr>
        <a:xfrm>
          <a:off x="2169436" y="0"/>
          <a:ext cx="2104299" cy="4117340"/>
        </a:xfrm>
        <a:prstGeom prst="roundRect">
          <a:avLst>
            <a:gd name="adj" fmla="val 10000"/>
          </a:avLst>
        </a:prstGeom>
        <a:solidFill>
          <a:srgbClr val="89C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2</a:t>
          </a:r>
        </a:p>
        <a:p>
          <a:pPr marL="171450" lvl="1" indent="-171450" algn="l" defTabSz="755650">
            <a:lnSpc>
              <a:spcPct val="90000"/>
            </a:lnSpc>
            <a:spcBef>
              <a:spcPct val="0"/>
            </a:spcBef>
            <a:spcAft>
              <a:spcPct val="15000"/>
            </a:spcAft>
            <a:buChar char="•"/>
          </a:pPr>
          <a:r>
            <a:rPr lang="en-US" sz="1700" kern="1200" dirty="0"/>
            <a:t>Building Rapport</a:t>
          </a:r>
        </a:p>
      </dsp:txBody>
      <dsp:txXfrm>
        <a:off x="2169436" y="1646936"/>
        <a:ext cx="2104299" cy="1646936"/>
      </dsp:txXfrm>
    </dsp:sp>
    <dsp:sp modelId="{55F0E24D-0FB7-4E87-8A00-55A103D3AFB5}">
      <dsp:nvSpPr>
        <dsp:cNvPr id="0" name=""/>
        <dsp:cNvSpPr/>
      </dsp:nvSpPr>
      <dsp:spPr>
        <a:xfrm>
          <a:off x="2536048" y="247040"/>
          <a:ext cx="1371074" cy="1371074"/>
        </a:xfrm>
        <a:prstGeom prst="ellipse">
          <a:avLst/>
        </a:prstGeom>
        <a:blipFill rotWithShape="1">
          <a:blip xmlns:r="http://schemas.openxmlformats.org/officeDocument/2006/relationships"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2E400-E829-471A-A3CF-85FDA1934E07}">
      <dsp:nvSpPr>
        <dsp:cNvPr id="0" name=""/>
        <dsp:cNvSpPr/>
      </dsp:nvSpPr>
      <dsp:spPr>
        <a:xfrm>
          <a:off x="4336864" y="0"/>
          <a:ext cx="2104299" cy="411734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3</a:t>
          </a:r>
        </a:p>
        <a:p>
          <a:pPr marL="171450" lvl="1" indent="-171450" algn="l" defTabSz="755650">
            <a:lnSpc>
              <a:spcPct val="90000"/>
            </a:lnSpc>
            <a:spcBef>
              <a:spcPct val="0"/>
            </a:spcBef>
            <a:spcAft>
              <a:spcPct val="15000"/>
            </a:spcAft>
            <a:buChar char="•"/>
          </a:pPr>
          <a:r>
            <a:rPr lang="en-US" sz="1700" kern="1200" dirty="0"/>
            <a:t>Transition to Instruction</a:t>
          </a:r>
        </a:p>
      </dsp:txBody>
      <dsp:txXfrm>
        <a:off x="4336864" y="1646936"/>
        <a:ext cx="2104299" cy="1646936"/>
      </dsp:txXfrm>
    </dsp:sp>
    <dsp:sp modelId="{CD6C4A51-3784-417C-8027-38E425FD5D8E}">
      <dsp:nvSpPr>
        <dsp:cNvPr id="0" name=""/>
        <dsp:cNvSpPr/>
      </dsp:nvSpPr>
      <dsp:spPr>
        <a:xfrm>
          <a:off x="4703477" y="247040"/>
          <a:ext cx="1371074" cy="1371074"/>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47608-E243-4F2E-81D9-3196A8511ED9}">
      <dsp:nvSpPr>
        <dsp:cNvPr id="0" name=""/>
        <dsp:cNvSpPr/>
      </dsp:nvSpPr>
      <dsp:spPr>
        <a:xfrm>
          <a:off x="6504292" y="0"/>
          <a:ext cx="2104299" cy="411734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4</a:t>
          </a:r>
        </a:p>
        <a:p>
          <a:pPr marL="171450" lvl="1" indent="-171450" algn="l" defTabSz="755650">
            <a:lnSpc>
              <a:spcPct val="90000"/>
            </a:lnSpc>
            <a:spcBef>
              <a:spcPct val="0"/>
            </a:spcBef>
            <a:spcAft>
              <a:spcPct val="15000"/>
            </a:spcAft>
            <a:buChar char="•"/>
          </a:pPr>
          <a:r>
            <a:rPr lang="en-US" sz="1700" kern="1200" dirty="0"/>
            <a:t>Young Adult Learning Strategies</a:t>
          </a:r>
        </a:p>
      </dsp:txBody>
      <dsp:txXfrm>
        <a:off x="6504292" y="1646936"/>
        <a:ext cx="2104299" cy="1646936"/>
      </dsp:txXfrm>
    </dsp:sp>
    <dsp:sp modelId="{8FD22D8B-243D-41CF-84C7-42EE0C28279C}">
      <dsp:nvSpPr>
        <dsp:cNvPr id="0" name=""/>
        <dsp:cNvSpPr/>
      </dsp:nvSpPr>
      <dsp:spPr>
        <a:xfrm>
          <a:off x="6870905" y="247040"/>
          <a:ext cx="1371074" cy="1371074"/>
        </a:xfrm>
        <a:prstGeom prst="ellipse">
          <a:avLst/>
        </a:prstGeom>
        <a:blipFill rotWithShape="1">
          <a:blip xmlns:r="http://schemas.openxmlformats.org/officeDocument/2006/relationships"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B5204D-79C4-4CE6-BA2C-6758054EBF32}">
      <dsp:nvSpPr>
        <dsp:cNvPr id="0" name=""/>
        <dsp:cNvSpPr/>
      </dsp:nvSpPr>
      <dsp:spPr>
        <a:xfrm>
          <a:off x="304815" y="3279142"/>
          <a:ext cx="7921752" cy="617601"/>
        </a:xfrm>
        <a:prstGeom prs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C5732-1A46-4E78-B52C-A513355FE26B}">
      <dsp:nvSpPr>
        <dsp:cNvPr id="0" name=""/>
        <dsp:cNvSpPr/>
      </dsp:nvSpPr>
      <dsp:spPr>
        <a:xfrm>
          <a:off x="-4220753" y="-647613"/>
          <a:ext cx="5029027" cy="5029027"/>
        </a:xfrm>
        <a:prstGeom prst="blockArc">
          <a:avLst>
            <a:gd name="adj1" fmla="val 18900000"/>
            <a:gd name="adj2" fmla="val 2700000"/>
            <a:gd name="adj3" fmla="val 43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50A22A-95C7-451F-BA96-E62E056B19E6}">
      <dsp:nvSpPr>
        <dsp:cNvPr id="0" name=""/>
        <dsp:cNvSpPr/>
      </dsp:nvSpPr>
      <dsp:spPr>
        <a:xfrm>
          <a:off x="423474" y="287054"/>
          <a:ext cx="4936754" cy="5744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Create a positive learning environment?  </a:t>
          </a:r>
          <a:endParaRPr lang="en-US" sz="1900" kern="1200" dirty="0"/>
        </a:p>
      </dsp:txBody>
      <dsp:txXfrm>
        <a:off x="423474" y="287054"/>
        <a:ext cx="4936754" cy="574407"/>
      </dsp:txXfrm>
    </dsp:sp>
    <dsp:sp modelId="{AB8F3E39-A2FE-4D5B-9E54-2EFE2F3BFA34}">
      <dsp:nvSpPr>
        <dsp:cNvPr id="0" name=""/>
        <dsp:cNvSpPr/>
      </dsp:nvSpPr>
      <dsp:spPr>
        <a:xfrm>
          <a:off x="64469" y="215253"/>
          <a:ext cx="718009" cy="718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9AC516-582D-48C4-BA9D-738A716E16CE}">
      <dsp:nvSpPr>
        <dsp:cNvPr id="0" name=""/>
        <dsp:cNvSpPr/>
      </dsp:nvSpPr>
      <dsp:spPr>
        <a:xfrm>
          <a:off x="752795" y="1148815"/>
          <a:ext cx="4607433" cy="57440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Build rapport with your student(s)?</a:t>
          </a:r>
          <a:endParaRPr lang="en-US" sz="1900" kern="1200" dirty="0"/>
        </a:p>
      </dsp:txBody>
      <dsp:txXfrm>
        <a:off x="752795" y="1148815"/>
        <a:ext cx="4607433" cy="574407"/>
      </dsp:txXfrm>
    </dsp:sp>
    <dsp:sp modelId="{03759F52-9080-43DA-8AC2-4E2AB01328D7}">
      <dsp:nvSpPr>
        <dsp:cNvPr id="0" name=""/>
        <dsp:cNvSpPr/>
      </dsp:nvSpPr>
      <dsp:spPr>
        <a:xfrm>
          <a:off x="393790" y="1077014"/>
          <a:ext cx="718009" cy="718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2774DF-CC73-4AC2-991A-769C5317FC84}">
      <dsp:nvSpPr>
        <dsp:cNvPr id="0" name=""/>
        <dsp:cNvSpPr/>
      </dsp:nvSpPr>
      <dsp:spPr>
        <a:xfrm>
          <a:off x="752795" y="2010576"/>
          <a:ext cx="4607433" cy="57440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Transition to instruction?</a:t>
          </a:r>
          <a:endParaRPr lang="en-US" sz="1900" kern="1200" dirty="0"/>
        </a:p>
      </dsp:txBody>
      <dsp:txXfrm>
        <a:off x="752795" y="2010576"/>
        <a:ext cx="4607433" cy="574407"/>
      </dsp:txXfrm>
    </dsp:sp>
    <dsp:sp modelId="{102E1721-4C0B-4565-885F-9C0D7C11C930}">
      <dsp:nvSpPr>
        <dsp:cNvPr id="0" name=""/>
        <dsp:cNvSpPr/>
      </dsp:nvSpPr>
      <dsp:spPr>
        <a:xfrm>
          <a:off x="393790" y="1938775"/>
          <a:ext cx="718009" cy="718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3C6EB-56CD-4644-822D-3E41E4A8E1EB}">
      <dsp:nvSpPr>
        <dsp:cNvPr id="0" name=""/>
        <dsp:cNvSpPr/>
      </dsp:nvSpPr>
      <dsp:spPr>
        <a:xfrm>
          <a:off x="423474" y="2872337"/>
          <a:ext cx="4936754" cy="57440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Implement young adult learning strategies?</a:t>
          </a:r>
          <a:endParaRPr lang="en-US" sz="1900" kern="1200" dirty="0"/>
        </a:p>
      </dsp:txBody>
      <dsp:txXfrm>
        <a:off x="423474" y="2872337"/>
        <a:ext cx="4936754" cy="574407"/>
      </dsp:txXfrm>
    </dsp:sp>
    <dsp:sp modelId="{9C2A58A9-722B-44A2-BED7-2A567B0C555A}">
      <dsp:nvSpPr>
        <dsp:cNvPr id="0" name=""/>
        <dsp:cNvSpPr/>
      </dsp:nvSpPr>
      <dsp:spPr>
        <a:xfrm>
          <a:off x="64469" y="2800536"/>
          <a:ext cx="718009" cy="71800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92AD4-3CD8-944D-ADFD-EF5B9AD7BE8E}"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12524-E4CD-7A45-81F2-115DFCAE83EA}" type="slidenum">
              <a:rPr lang="en-US" smtClean="0"/>
              <a:t>‹#›</a:t>
            </a:fld>
            <a:endParaRPr lang="en-US"/>
          </a:p>
        </p:txBody>
      </p:sp>
    </p:spTree>
    <p:extLst>
      <p:ext uri="{BB962C8B-B14F-4D97-AF65-F5344CB8AC3E}">
        <p14:creationId xmlns:p14="http://schemas.microsoft.com/office/powerpoint/2010/main" val="2602349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a:t>
            </a:fld>
            <a:endParaRPr lang="en-US"/>
          </a:p>
        </p:txBody>
      </p:sp>
    </p:spTree>
    <p:extLst>
      <p:ext uri="{BB962C8B-B14F-4D97-AF65-F5344CB8AC3E}">
        <p14:creationId xmlns:p14="http://schemas.microsoft.com/office/powerpoint/2010/main" val="216689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10</a:t>
            </a:fld>
            <a:endParaRPr lang="en-US"/>
          </a:p>
        </p:txBody>
      </p:sp>
    </p:spTree>
    <p:extLst>
      <p:ext uri="{BB962C8B-B14F-4D97-AF65-F5344CB8AC3E}">
        <p14:creationId xmlns:p14="http://schemas.microsoft.com/office/powerpoint/2010/main" val="125635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11</a:t>
            </a:fld>
            <a:endParaRPr lang="en-US"/>
          </a:p>
        </p:txBody>
      </p:sp>
    </p:spTree>
    <p:extLst>
      <p:ext uri="{BB962C8B-B14F-4D97-AF65-F5344CB8AC3E}">
        <p14:creationId xmlns:p14="http://schemas.microsoft.com/office/powerpoint/2010/main" val="670323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12</a:t>
            </a:fld>
            <a:endParaRPr lang="en-US"/>
          </a:p>
        </p:txBody>
      </p:sp>
    </p:spTree>
    <p:extLst>
      <p:ext uri="{BB962C8B-B14F-4D97-AF65-F5344CB8AC3E}">
        <p14:creationId xmlns:p14="http://schemas.microsoft.com/office/powerpoint/2010/main" val="810241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13</a:t>
            </a:fld>
            <a:endParaRPr lang="en-US"/>
          </a:p>
        </p:txBody>
      </p:sp>
    </p:spTree>
    <p:extLst>
      <p:ext uri="{BB962C8B-B14F-4D97-AF65-F5344CB8AC3E}">
        <p14:creationId xmlns:p14="http://schemas.microsoft.com/office/powerpoint/2010/main" val="282499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14</a:t>
            </a:fld>
            <a:endParaRPr lang="en-US"/>
          </a:p>
        </p:txBody>
      </p:sp>
    </p:spTree>
    <p:extLst>
      <p:ext uri="{BB962C8B-B14F-4D97-AF65-F5344CB8AC3E}">
        <p14:creationId xmlns:p14="http://schemas.microsoft.com/office/powerpoint/2010/main" val="4289586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15</a:t>
            </a:fld>
            <a:endParaRPr lang="en-US"/>
          </a:p>
        </p:txBody>
      </p:sp>
    </p:spTree>
    <p:extLst>
      <p:ext uri="{BB962C8B-B14F-4D97-AF65-F5344CB8AC3E}">
        <p14:creationId xmlns:p14="http://schemas.microsoft.com/office/powerpoint/2010/main" val="62684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16</a:t>
            </a:fld>
            <a:endParaRPr lang="en-US"/>
          </a:p>
        </p:txBody>
      </p:sp>
    </p:spTree>
    <p:extLst>
      <p:ext uri="{BB962C8B-B14F-4D97-AF65-F5344CB8AC3E}">
        <p14:creationId xmlns:p14="http://schemas.microsoft.com/office/powerpoint/2010/main" val="1729485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17</a:t>
            </a:fld>
            <a:endParaRPr lang="en-US"/>
          </a:p>
        </p:txBody>
      </p:sp>
    </p:spTree>
    <p:extLst>
      <p:ext uri="{BB962C8B-B14F-4D97-AF65-F5344CB8AC3E}">
        <p14:creationId xmlns:p14="http://schemas.microsoft.com/office/powerpoint/2010/main" val="177482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18</a:t>
            </a:fld>
            <a:endParaRPr lang="en-US"/>
          </a:p>
        </p:txBody>
      </p:sp>
    </p:spTree>
    <p:extLst>
      <p:ext uri="{BB962C8B-B14F-4D97-AF65-F5344CB8AC3E}">
        <p14:creationId xmlns:p14="http://schemas.microsoft.com/office/powerpoint/2010/main" val="170805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19</a:t>
            </a:fld>
            <a:endParaRPr lang="en-US"/>
          </a:p>
        </p:txBody>
      </p:sp>
    </p:spTree>
    <p:extLst>
      <p:ext uri="{BB962C8B-B14F-4D97-AF65-F5344CB8AC3E}">
        <p14:creationId xmlns:p14="http://schemas.microsoft.com/office/powerpoint/2010/main" val="194032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a:t>
            </a:fld>
            <a:endParaRPr lang="en-US"/>
          </a:p>
        </p:txBody>
      </p:sp>
    </p:spTree>
    <p:extLst>
      <p:ext uri="{BB962C8B-B14F-4D97-AF65-F5344CB8AC3E}">
        <p14:creationId xmlns:p14="http://schemas.microsoft.com/office/powerpoint/2010/main" val="1215225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20</a:t>
            </a:fld>
            <a:endParaRPr lang="en-US"/>
          </a:p>
        </p:txBody>
      </p:sp>
    </p:spTree>
    <p:extLst>
      <p:ext uri="{BB962C8B-B14F-4D97-AF65-F5344CB8AC3E}">
        <p14:creationId xmlns:p14="http://schemas.microsoft.com/office/powerpoint/2010/main" val="114043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21</a:t>
            </a:fld>
            <a:endParaRPr lang="en-US"/>
          </a:p>
        </p:txBody>
      </p:sp>
    </p:spTree>
    <p:extLst>
      <p:ext uri="{BB962C8B-B14F-4D97-AF65-F5344CB8AC3E}">
        <p14:creationId xmlns:p14="http://schemas.microsoft.com/office/powerpoint/2010/main" val="3637482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22</a:t>
            </a:fld>
            <a:endParaRPr lang="en-US"/>
          </a:p>
        </p:txBody>
      </p:sp>
    </p:spTree>
    <p:extLst>
      <p:ext uri="{BB962C8B-B14F-4D97-AF65-F5344CB8AC3E}">
        <p14:creationId xmlns:p14="http://schemas.microsoft.com/office/powerpoint/2010/main" val="1380680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23</a:t>
            </a:fld>
            <a:endParaRPr lang="en-US"/>
          </a:p>
        </p:txBody>
      </p:sp>
    </p:spTree>
    <p:extLst>
      <p:ext uri="{BB962C8B-B14F-4D97-AF65-F5344CB8AC3E}">
        <p14:creationId xmlns:p14="http://schemas.microsoft.com/office/powerpoint/2010/main" val="1653230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24</a:t>
            </a:fld>
            <a:endParaRPr lang="en-US"/>
          </a:p>
        </p:txBody>
      </p:sp>
    </p:spTree>
    <p:extLst>
      <p:ext uri="{BB962C8B-B14F-4D97-AF65-F5344CB8AC3E}">
        <p14:creationId xmlns:p14="http://schemas.microsoft.com/office/powerpoint/2010/main" val="66093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25</a:t>
            </a:fld>
            <a:endParaRPr lang="en-US"/>
          </a:p>
        </p:txBody>
      </p:sp>
    </p:spTree>
    <p:extLst>
      <p:ext uri="{BB962C8B-B14F-4D97-AF65-F5344CB8AC3E}">
        <p14:creationId xmlns:p14="http://schemas.microsoft.com/office/powerpoint/2010/main" val="2294639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26</a:t>
            </a:fld>
            <a:endParaRPr lang="en-US"/>
          </a:p>
        </p:txBody>
      </p:sp>
    </p:spTree>
    <p:extLst>
      <p:ext uri="{BB962C8B-B14F-4D97-AF65-F5344CB8AC3E}">
        <p14:creationId xmlns:p14="http://schemas.microsoft.com/office/powerpoint/2010/main" val="2368593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27</a:t>
            </a:fld>
            <a:endParaRPr lang="en-US"/>
          </a:p>
        </p:txBody>
      </p:sp>
    </p:spTree>
    <p:extLst>
      <p:ext uri="{BB962C8B-B14F-4D97-AF65-F5344CB8AC3E}">
        <p14:creationId xmlns:p14="http://schemas.microsoft.com/office/powerpoint/2010/main" val="3456307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28</a:t>
            </a:fld>
            <a:endParaRPr lang="en-US"/>
          </a:p>
        </p:txBody>
      </p:sp>
    </p:spTree>
    <p:extLst>
      <p:ext uri="{BB962C8B-B14F-4D97-AF65-F5344CB8AC3E}">
        <p14:creationId xmlns:p14="http://schemas.microsoft.com/office/powerpoint/2010/main" val="3650563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29</a:t>
            </a:fld>
            <a:endParaRPr lang="en-US"/>
          </a:p>
        </p:txBody>
      </p:sp>
    </p:spTree>
    <p:extLst>
      <p:ext uri="{BB962C8B-B14F-4D97-AF65-F5344CB8AC3E}">
        <p14:creationId xmlns:p14="http://schemas.microsoft.com/office/powerpoint/2010/main" val="345230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a:t>
            </a:fld>
            <a:endParaRPr lang="en-US"/>
          </a:p>
        </p:txBody>
      </p:sp>
    </p:spTree>
    <p:extLst>
      <p:ext uri="{BB962C8B-B14F-4D97-AF65-F5344CB8AC3E}">
        <p14:creationId xmlns:p14="http://schemas.microsoft.com/office/powerpoint/2010/main" val="3568180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30</a:t>
            </a:fld>
            <a:endParaRPr lang="en-US"/>
          </a:p>
        </p:txBody>
      </p:sp>
    </p:spTree>
    <p:extLst>
      <p:ext uri="{BB962C8B-B14F-4D97-AF65-F5344CB8AC3E}">
        <p14:creationId xmlns:p14="http://schemas.microsoft.com/office/powerpoint/2010/main" val="327769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31</a:t>
            </a:fld>
            <a:endParaRPr lang="en-US"/>
          </a:p>
        </p:txBody>
      </p:sp>
    </p:spTree>
    <p:extLst>
      <p:ext uri="{BB962C8B-B14F-4D97-AF65-F5344CB8AC3E}">
        <p14:creationId xmlns:p14="http://schemas.microsoft.com/office/powerpoint/2010/main" val="3055273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32</a:t>
            </a:fld>
            <a:endParaRPr lang="en-US"/>
          </a:p>
        </p:txBody>
      </p:sp>
    </p:spTree>
    <p:extLst>
      <p:ext uri="{BB962C8B-B14F-4D97-AF65-F5344CB8AC3E}">
        <p14:creationId xmlns:p14="http://schemas.microsoft.com/office/powerpoint/2010/main" val="60291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33</a:t>
            </a:fld>
            <a:endParaRPr lang="en-US"/>
          </a:p>
        </p:txBody>
      </p:sp>
    </p:spTree>
    <p:extLst>
      <p:ext uri="{BB962C8B-B14F-4D97-AF65-F5344CB8AC3E}">
        <p14:creationId xmlns:p14="http://schemas.microsoft.com/office/powerpoint/2010/main" val="499730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34</a:t>
            </a:fld>
            <a:endParaRPr lang="en-US"/>
          </a:p>
        </p:txBody>
      </p:sp>
    </p:spTree>
    <p:extLst>
      <p:ext uri="{BB962C8B-B14F-4D97-AF65-F5344CB8AC3E}">
        <p14:creationId xmlns:p14="http://schemas.microsoft.com/office/powerpoint/2010/main" val="1926875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35</a:t>
            </a:fld>
            <a:endParaRPr lang="en-US"/>
          </a:p>
        </p:txBody>
      </p:sp>
    </p:spTree>
    <p:extLst>
      <p:ext uri="{BB962C8B-B14F-4D97-AF65-F5344CB8AC3E}">
        <p14:creationId xmlns:p14="http://schemas.microsoft.com/office/powerpoint/2010/main" val="1096633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36</a:t>
            </a:fld>
            <a:endParaRPr lang="en-US"/>
          </a:p>
        </p:txBody>
      </p:sp>
    </p:spTree>
    <p:extLst>
      <p:ext uri="{BB962C8B-B14F-4D97-AF65-F5344CB8AC3E}">
        <p14:creationId xmlns:p14="http://schemas.microsoft.com/office/powerpoint/2010/main" val="2464061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37</a:t>
            </a:fld>
            <a:endParaRPr lang="en-US"/>
          </a:p>
        </p:txBody>
      </p:sp>
    </p:spTree>
    <p:extLst>
      <p:ext uri="{BB962C8B-B14F-4D97-AF65-F5344CB8AC3E}">
        <p14:creationId xmlns:p14="http://schemas.microsoft.com/office/powerpoint/2010/main" val="3114079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38</a:t>
            </a:fld>
            <a:endParaRPr lang="en-US"/>
          </a:p>
        </p:txBody>
      </p:sp>
    </p:spTree>
    <p:extLst>
      <p:ext uri="{BB962C8B-B14F-4D97-AF65-F5344CB8AC3E}">
        <p14:creationId xmlns:p14="http://schemas.microsoft.com/office/powerpoint/2010/main" val="3856149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39</a:t>
            </a:fld>
            <a:endParaRPr lang="en-US"/>
          </a:p>
        </p:txBody>
      </p:sp>
    </p:spTree>
    <p:extLst>
      <p:ext uri="{BB962C8B-B14F-4D97-AF65-F5344CB8AC3E}">
        <p14:creationId xmlns:p14="http://schemas.microsoft.com/office/powerpoint/2010/main" val="40938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a:t>
            </a:fld>
            <a:endParaRPr lang="en-US"/>
          </a:p>
        </p:txBody>
      </p:sp>
    </p:spTree>
    <p:extLst>
      <p:ext uri="{BB962C8B-B14F-4D97-AF65-F5344CB8AC3E}">
        <p14:creationId xmlns:p14="http://schemas.microsoft.com/office/powerpoint/2010/main" val="1460572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40</a:t>
            </a:fld>
            <a:endParaRPr lang="en-US"/>
          </a:p>
        </p:txBody>
      </p:sp>
    </p:spTree>
    <p:extLst>
      <p:ext uri="{BB962C8B-B14F-4D97-AF65-F5344CB8AC3E}">
        <p14:creationId xmlns:p14="http://schemas.microsoft.com/office/powerpoint/2010/main" val="134595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a:t>
            </a:fld>
            <a:endParaRPr lang="en-US"/>
          </a:p>
        </p:txBody>
      </p:sp>
    </p:spTree>
    <p:extLst>
      <p:ext uri="{BB962C8B-B14F-4D97-AF65-F5344CB8AC3E}">
        <p14:creationId xmlns:p14="http://schemas.microsoft.com/office/powerpoint/2010/main" val="296852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a:t>
            </a:fld>
            <a:endParaRPr lang="en-US"/>
          </a:p>
        </p:txBody>
      </p:sp>
    </p:spTree>
    <p:extLst>
      <p:ext uri="{BB962C8B-B14F-4D97-AF65-F5344CB8AC3E}">
        <p14:creationId xmlns:p14="http://schemas.microsoft.com/office/powerpoint/2010/main" val="390967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7</a:t>
            </a:fld>
            <a:endParaRPr lang="en-US"/>
          </a:p>
        </p:txBody>
      </p:sp>
    </p:spTree>
    <p:extLst>
      <p:ext uri="{BB962C8B-B14F-4D97-AF65-F5344CB8AC3E}">
        <p14:creationId xmlns:p14="http://schemas.microsoft.com/office/powerpoint/2010/main" val="1736356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8</a:t>
            </a:fld>
            <a:endParaRPr lang="en-US"/>
          </a:p>
        </p:txBody>
      </p:sp>
    </p:spTree>
    <p:extLst>
      <p:ext uri="{BB962C8B-B14F-4D97-AF65-F5344CB8AC3E}">
        <p14:creationId xmlns:p14="http://schemas.microsoft.com/office/powerpoint/2010/main" val="160740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9</a:t>
            </a:fld>
            <a:endParaRPr lang="en-US"/>
          </a:p>
        </p:txBody>
      </p:sp>
    </p:spTree>
    <p:extLst>
      <p:ext uri="{BB962C8B-B14F-4D97-AF65-F5344CB8AC3E}">
        <p14:creationId xmlns:p14="http://schemas.microsoft.com/office/powerpoint/2010/main" val="23081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C174-78B1-334F-AF13-30F3F26D1D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255F58-4B61-0444-B35C-3449C7D42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9DAEBC-F029-2D4A-8908-D5EAC3CD8797}"/>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5" name="Footer Placeholder 4">
            <a:extLst>
              <a:ext uri="{FF2B5EF4-FFF2-40B4-BE49-F238E27FC236}">
                <a16:creationId xmlns:a16="http://schemas.microsoft.com/office/drawing/2014/main" id="{6B26EDD1-DF9A-F24A-88A4-BF966F098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39C06-6416-FD41-B4E7-56237EDE771C}"/>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108626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6AC8-E8F5-F34C-B589-5161EB97AB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5F4DC2-2D20-B548-BE3A-DDA5626B89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56F11-9BD8-9442-90D5-AEED7C624C3C}"/>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5" name="Footer Placeholder 4">
            <a:extLst>
              <a:ext uri="{FF2B5EF4-FFF2-40B4-BE49-F238E27FC236}">
                <a16:creationId xmlns:a16="http://schemas.microsoft.com/office/drawing/2014/main" id="{99DD6681-EB66-1942-9704-61E3690E7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88EEF-1EEA-904D-8782-985104556972}"/>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394613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C98439-54D8-884E-9152-AAAD48A75A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02A04C-9FAA-854D-9EFB-6E8BFDD974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33B9B-DF2C-9D45-9CA6-F41FBFD60347}"/>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5" name="Footer Placeholder 4">
            <a:extLst>
              <a:ext uri="{FF2B5EF4-FFF2-40B4-BE49-F238E27FC236}">
                <a16:creationId xmlns:a16="http://schemas.microsoft.com/office/drawing/2014/main" id="{36E271D3-2F19-6C44-BD61-67701E754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57F72-2B3F-F041-81E7-DF2D36F23C94}"/>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15495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F4A9-9669-F74E-A869-FDF7C8854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4850E-8C65-C144-A3F2-495C0317CA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E2721-0A58-2846-82F6-169F8A08692E}"/>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5" name="Footer Placeholder 4">
            <a:extLst>
              <a:ext uri="{FF2B5EF4-FFF2-40B4-BE49-F238E27FC236}">
                <a16:creationId xmlns:a16="http://schemas.microsoft.com/office/drawing/2014/main" id="{8A7DA1CD-36BF-D44A-AEB7-D859FB23C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20D30-B15B-2F4F-A181-FB3DACC084FC}"/>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85064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4FF2-FB57-A841-929B-F7ABE0CBB5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293064-7133-E748-BFAE-A54897221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A79847-0B5E-504A-AB79-FB322569349E}"/>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5" name="Footer Placeholder 4">
            <a:extLst>
              <a:ext uri="{FF2B5EF4-FFF2-40B4-BE49-F238E27FC236}">
                <a16:creationId xmlns:a16="http://schemas.microsoft.com/office/drawing/2014/main" id="{18175B36-F6DA-AC4F-883C-FBA9D232A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0301F-E2B7-B644-9100-DEAEEADA5ABC}"/>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325922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CD61-24DA-D441-8D88-3823B2F15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C4ECC-BAE6-B149-892F-D3187CE219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E3AEB7-A0B8-CF43-8FEE-5E0C14E49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FD66B4-8EB0-8343-BF4E-42EA022517F7}"/>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6" name="Footer Placeholder 5">
            <a:extLst>
              <a:ext uri="{FF2B5EF4-FFF2-40B4-BE49-F238E27FC236}">
                <a16:creationId xmlns:a16="http://schemas.microsoft.com/office/drawing/2014/main" id="{14D67B67-6533-9742-83AE-37DD8AF3D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3263A-6790-EE45-9AB7-E4099AFC3271}"/>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119901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D814-96E6-C14B-834F-79FABDB33D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8C1B4-1865-3D41-BB00-D4A55DD37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95C33-4C50-3549-9596-119AC1D69C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B7CA7-790A-7845-BB80-450EE79F5F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B2BD8F-66BC-0446-B6BF-4FCA479D0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7E3D7-E926-3345-997A-F85A7356AEC2}"/>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8" name="Footer Placeholder 7">
            <a:extLst>
              <a:ext uri="{FF2B5EF4-FFF2-40B4-BE49-F238E27FC236}">
                <a16:creationId xmlns:a16="http://schemas.microsoft.com/office/drawing/2014/main" id="{60108F2E-B286-434A-8FF9-07CE17739C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FDFCB-9CED-B94A-B2DB-6449CC8EFAC8}"/>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267708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6C18-03F2-0B45-BFE7-5DE0320BC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3A639-1F46-294C-810A-3702EDC186AA}"/>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4" name="Footer Placeholder 3">
            <a:extLst>
              <a:ext uri="{FF2B5EF4-FFF2-40B4-BE49-F238E27FC236}">
                <a16:creationId xmlns:a16="http://schemas.microsoft.com/office/drawing/2014/main" id="{AFAD1F0C-1740-D440-AC24-7B7457707F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1EC2D-AAE6-B040-86C2-F3E4D81E0ACE}"/>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43476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27B42-3155-F64A-8B16-1772183B4F11}"/>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3" name="Footer Placeholder 2">
            <a:extLst>
              <a:ext uri="{FF2B5EF4-FFF2-40B4-BE49-F238E27FC236}">
                <a16:creationId xmlns:a16="http://schemas.microsoft.com/office/drawing/2014/main" id="{E4C4CBF3-7F9D-BE43-BD44-D867CF628E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EC3A3-9365-614B-BEE3-8E7658576BDF}"/>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18433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A2CD-A6CD-F14A-9964-574781140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5EF6B0-B3DB-9D4E-9EB4-09584E8A9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60362-021E-884A-A9E3-86C603EC5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D3023-118B-214E-9756-7381093E2ECA}"/>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6" name="Footer Placeholder 5">
            <a:extLst>
              <a:ext uri="{FF2B5EF4-FFF2-40B4-BE49-F238E27FC236}">
                <a16:creationId xmlns:a16="http://schemas.microsoft.com/office/drawing/2014/main" id="{ADD8DB7C-17A5-AE47-95BB-471A7556C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E8F95-F988-E04A-9325-4DCB02DD19AA}"/>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764941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5BDE-F9EC-0846-84D8-13C741E98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ACEAD-6A61-A543-908A-AFAB47689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4996A-1BCD-554D-98E4-FB2476A93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49596-B644-6F48-AA4F-CE5AD3669A9C}"/>
              </a:ext>
            </a:extLst>
          </p:cNvPr>
          <p:cNvSpPr>
            <a:spLocks noGrp="1"/>
          </p:cNvSpPr>
          <p:nvPr>
            <p:ph type="dt" sz="half" idx="10"/>
          </p:nvPr>
        </p:nvSpPr>
        <p:spPr/>
        <p:txBody>
          <a:bodyPr/>
          <a:lstStyle/>
          <a:p>
            <a:fld id="{84DAD2F3-EDF8-E841-AC95-F3A781E1D48F}" type="datetimeFigureOut">
              <a:rPr lang="en-US" smtClean="0"/>
              <a:t>4/8/21</a:t>
            </a:fld>
            <a:endParaRPr lang="en-US"/>
          </a:p>
        </p:txBody>
      </p:sp>
      <p:sp>
        <p:nvSpPr>
          <p:cNvPr id="6" name="Footer Placeholder 5">
            <a:extLst>
              <a:ext uri="{FF2B5EF4-FFF2-40B4-BE49-F238E27FC236}">
                <a16:creationId xmlns:a16="http://schemas.microsoft.com/office/drawing/2014/main" id="{61352B0A-6522-B94E-A1F8-6D72436D7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34CEF-B804-CC49-97E6-F95860F8A93F}"/>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3918386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DA218B-F772-534B-943A-17420ECB8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604D54-3CB0-5F48-AB9E-69226F6FA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06220-5029-714D-AF66-3D2B418D2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AD2F3-EDF8-E841-AC95-F3A781E1D48F}" type="datetimeFigureOut">
              <a:rPr lang="en-US" smtClean="0"/>
              <a:t>4/8/21</a:t>
            </a:fld>
            <a:endParaRPr lang="en-US"/>
          </a:p>
        </p:txBody>
      </p:sp>
      <p:sp>
        <p:nvSpPr>
          <p:cNvPr id="5" name="Footer Placeholder 4">
            <a:extLst>
              <a:ext uri="{FF2B5EF4-FFF2-40B4-BE49-F238E27FC236}">
                <a16:creationId xmlns:a16="http://schemas.microsoft.com/office/drawing/2014/main" id="{7A3780C2-69BF-534D-BCF1-0DA6F1FD5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CB75B-21A8-8145-B73C-DAF0795EC3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67A61-3B21-B849-859D-73962D47CAFD}" type="slidenum">
              <a:rPr lang="en-US" smtClean="0"/>
              <a:t>‹#›</a:t>
            </a:fld>
            <a:endParaRPr lang="en-US"/>
          </a:p>
        </p:txBody>
      </p:sp>
    </p:spTree>
    <p:extLst>
      <p:ext uri="{BB962C8B-B14F-4D97-AF65-F5344CB8AC3E}">
        <p14:creationId xmlns:p14="http://schemas.microsoft.com/office/powerpoint/2010/main" val="3245791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lstStyle/>
          <a:p>
            <a:pPr algn="r"/>
            <a:r>
              <a:rPr lang="en-US" sz="6000" dirty="0"/>
              <a:t>Professional Learning</a:t>
            </a:r>
            <a:endParaRPr lang="en-US"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Rectangle 12">
            <a:extLst>
              <a:ext uri="{FF2B5EF4-FFF2-40B4-BE49-F238E27FC236}">
                <a16:creationId xmlns:a16="http://schemas.microsoft.com/office/drawing/2014/main" id="{41544FB7-4BA6-BF4F-B726-32D1A2C5535D}"/>
              </a:ext>
            </a:extLst>
          </p:cNvPr>
          <p:cNvSpPr/>
          <p:nvPr/>
        </p:nvSpPr>
        <p:spPr>
          <a:xfrm>
            <a:off x="2420877" y="2551837"/>
            <a:ext cx="7254166"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Implementing the OSY</a:t>
            </a:r>
          </a:p>
          <a:p>
            <a:pPr algn="ctr"/>
            <a:r>
              <a:rPr lang="en-US" sz="5400" b="1" cap="none" spc="0" dirty="0">
                <a:ln/>
                <a:solidFill>
                  <a:schemeClr val="accent4"/>
                </a:solidFill>
                <a:effectLst/>
              </a:rPr>
              <a:t>Instructional Action Plan</a:t>
            </a:r>
          </a:p>
        </p:txBody>
      </p:sp>
    </p:spTree>
    <p:extLst>
      <p:ext uri="{BB962C8B-B14F-4D97-AF65-F5344CB8AC3E}">
        <p14:creationId xmlns:p14="http://schemas.microsoft.com/office/powerpoint/2010/main" val="1716999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F9B81-836A-F349-BB87-089AFC6CE0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7350" y="1384490"/>
            <a:ext cx="5761219" cy="4410726"/>
          </a:xfrm>
          <a:prstGeom prst="rect">
            <a:avLst/>
          </a:prstGeom>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STEP 1: </a:t>
            </a:r>
            <a:r>
              <a:rPr lang="en-US" altLang="en-US" dirty="0"/>
              <a:t>Creating an </a:t>
            </a:r>
            <a:br>
              <a:rPr lang="en-US" altLang="en-US" dirty="0"/>
            </a:br>
            <a:r>
              <a:rPr lang="en-US" altLang="en-US" dirty="0"/>
              <a:t>Effective</a:t>
            </a:r>
            <a:r>
              <a:rPr lang="en-US" altLang="en-US" dirty="0">
                <a:solidFill>
                  <a:srgbClr val="FF0000"/>
                </a:solidFill>
              </a:rPr>
              <a:t> </a:t>
            </a:r>
            <a:r>
              <a:rPr lang="en-US" altLang="en-US" dirty="0"/>
              <a:t>Learning Environment</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TextBox 4">
            <a:extLst>
              <a:ext uri="{FF2B5EF4-FFF2-40B4-BE49-F238E27FC236}">
                <a16:creationId xmlns:a16="http://schemas.microsoft.com/office/drawing/2014/main" id="{EBA86644-30F3-CF48-A710-22D4999E9A46}"/>
              </a:ext>
            </a:extLst>
          </p:cNvPr>
          <p:cNvSpPr txBox="1">
            <a:spLocks noChangeArrowheads="1"/>
          </p:cNvSpPr>
          <p:nvPr/>
        </p:nvSpPr>
        <p:spPr bwMode="auto">
          <a:xfrm>
            <a:off x="2483194" y="5713306"/>
            <a:ext cx="823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the full document, see Strategies for Creating an Effective Learning Environment Resource Guide</a:t>
            </a:r>
          </a:p>
        </p:txBody>
      </p:sp>
      <p:pic>
        <p:nvPicPr>
          <p:cNvPr id="11" name="Picture 11" descr="Image result for click icon">
            <a:extLst>
              <a:ext uri="{FF2B5EF4-FFF2-40B4-BE49-F238E27FC236}">
                <a16:creationId xmlns:a16="http://schemas.microsoft.com/office/drawing/2014/main" id="{E86D5134-6395-444F-9E7F-70934C5308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75406" y="5771573"/>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46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Clipping">
            <a:extLst>
              <a:ext uri="{FF2B5EF4-FFF2-40B4-BE49-F238E27FC236}">
                <a16:creationId xmlns:a16="http://schemas.microsoft.com/office/drawing/2014/main" id="{7D354DD6-D007-0C4C-BF27-45A5EDFCB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374"/>
          <a:stretch/>
        </p:blipFill>
        <p:spPr bwMode="auto">
          <a:xfrm>
            <a:off x="1929869" y="1554162"/>
            <a:ext cx="8280561" cy="479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SAMPLE: OSY Instructional Action Plan</a:t>
            </a:r>
            <a:br>
              <a:rPr lang="en-US" sz="4200" dirty="0"/>
            </a:br>
            <a:r>
              <a:rPr lang="en-US" sz="4200" dirty="0"/>
              <a:t>for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9685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1</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eaLnBrk="1" hangingPunct="1">
              <a:buFont typeface="Arial" panose="020B0604020202020204" pitchFamily="34" charset="0"/>
              <a:buNone/>
            </a:pPr>
            <a:r>
              <a:rPr lang="en-US" altLang="en-US" sz="2800" dirty="0"/>
              <a:t>Describe what you would do to create an effective learning environment for </a:t>
            </a:r>
            <a:r>
              <a:rPr lang="en-US" altLang="en-US" sz="2800" dirty="0" err="1"/>
              <a:t>Yordano</a:t>
            </a:r>
            <a:r>
              <a:rPr lang="en-US" altLang="en-US" sz="2800" dirty="0"/>
              <a:t> on the farm where he works and lives:</a:t>
            </a:r>
          </a:p>
        </p:txBody>
      </p:sp>
      <p:sp>
        <p:nvSpPr>
          <p:cNvPr id="11" name="TextBox 10">
            <a:extLst>
              <a:ext uri="{FF2B5EF4-FFF2-40B4-BE49-F238E27FC236}">
                <a16:creationId xmlns:a16="http://schemas.microsoft.com/office/drawing/2014/main" id="{071F5B9F-ABB7-7447-8A74-41459BFE8E33}"/>
              </a:ext>
            </a:extLst>
          </p:cNvPr>
          <p:cNvSpPr txBox="1"/>
          <p:nvPr/>
        </p:nvSpPr>
        <p:spPr>
          <a:xfrm>
            <a:off x="3995530" y="2524919"/>
            <a:ext cx="7301534" cy="3170099"/>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Where may you conduct the lesson?</a:t>
            </a:r>
          </a:p>
          <a:p>
            <a:pPr marL="285750" indent="-285750">
              <a:buFont typeface="Arial" panose="020B0604020202020204" pitchFamily="34" charset="0"/>
              <a:buChar char="•"/>
              <a:defRPr/>
            </a:pPr>
            <a:r>
              <a:rPr lang="en-US" sz="4000" dirty="0"/>
              <a:t>What distractions or challenges may you encounter?</a:t>
            </a:r>
          </a:p>
          <a:p>
            <a:pPr marL="285750" indent="-285750">
              <a:buFont typeface="Arial" panose="020B0604020202020204" pitchFamily="34" charset="0"/>
              <a:buChar char="•"/>
              <a:defRPr/>
            </a:pPr>
            <a:r>
              <a:rPr lang="en-US" sz="4000" dirty="0"/>
              <a:t>How will you address these?</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6924" y="2852530"/>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55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Effective Learning Environment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3" name="Picture 2" descr="Chaos, Clutter, A Mess, Things, Stuff, Table">
            <a:extLst>
              <a:ext uri="{FF2B5EF4-FFF2-40B4-BE49-F238E27FC236}">
                <a16:creationId xmlns:a16="http://schemas.microsoft.com/office/drawing/2014/main" id="{2428FF9E-E726-6E43-8F80-2B1CDD2A4F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2879" y="1358106"/>
            <a:ext cx="3369920" cy="22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7254EE7D-C268-FA4C-8EBF-4555464FBD2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59203" y="1358106"/>
            <a:ext cx="3056283" cy="22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Office, Desk, Wood, Stationary, Pencils, Pens, Lamp">
            <a:extLst>
              <a:ext uri="{FF2B5EF4-FFF2-40B4-BE49-F238E27FC236}">
                <a16:creationId xmlns:a16="http://schemas.microsoft.com/office/drawing/2014/main" id="{4631EF0F-637B-7F45-94EC-242D780727A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t="-7973" b="-7973"/>
          <a:stretch>
            <a:fillRect/>
          </a:stretch>
        </p:blipFill>
        <p:spPr bwMode="auto">
          <a:xfrm>
            <a:off x="4368040" y="3826864"/>
            <a:ext cx="3628197" cy="241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FBD6F34-89AD-5B4F-AA28-EF5A09A573E1}"/>
              </a:ext>
            </a:extLst>
          </p:cNvPr>
          <p:cNvSpPr txBox="1"/>
          <p:nvPr/>
        </p:nvSpPr>
        <p:spPr>
          <a:xfrm>
            <a:off x="1814238" y="3601994"/>
            <a:ext cx="1981200" cy="379412"/>
          </a:xfrm>
          <a:prstGeom prst="rect">
            <a:avLst/>
          </a:prstGeom>
          <a:noFill/>
        </p:spPr>
        <p:txBody>
          <a:bodyPr>
            <a:spAutoFit/>
          </a:bodyPr>
          <a:lstStyle/>
          <a:p>
            <a:pPr>
              <a:defRPr/>
            </a:pPr>
            <a:r>
              <a:rPr lang="en-US" b="1" dirty="0">
                <a:latin typeface="+mj-lt"/>
              </a:rPr>
              <a:t>Minimize Clutter</a:t>
            </a:r>
          </a:p>
        </p:txBody>
      </p:sp>
      <p:sp>
        <p:nvSpPr>
          <p:cNvPr id="17" name="TextBox 16">
            <a:extLst>
              <a:ext uri="{FF2B5EF4-FFF2-40B4-BE49-F238E27FC236}">
                <a16:creationId xmlns:a16="http://schemas.microsoft.com/office/drawing/2014/main" id="{D618978C-E36A-0540-BBF1-624A8D4C5070}"/>
              </a:ext>
            </a:extLst>
          </p:cNvPr>
          <p:cNvSpPr txBox="1"/>
          <p:nvPr/>
        </p:nvSpPr>
        <p:spPr>
          <a:xfrm>
            <a:off x="8215174" y="3636213"/>
            <a:ext cx="2500312" cy="369887"/>
          </a:xfrm>
          <a:prstGeom prst="rect">
            <a:avLst/>
          </a:prstGeom>
          <a:noFill/>
        </p:spPr>
        <p:txBody>
          <a:bodyPr>
            <a:spAutoFit/>
          </a:bodyPr>
          <a:lstStyle/>
          <a:p>
            <a:pPr>
              <a:defRPr/>
            </a:pPr>
            <a:r>
              <a:rPr lang="en-US" b="1" dirty="0">
                <a:latin typeface="+mj-lt"/>
              </a:rPr>
              <a:t>Minimize Distractions</a:t>
            </a:r>
          </a:p>
        </p:txBody>
      </p:sp>
      <p:sp>
        <p:nvSpPr>
          <p:cNvPr id="18" name="Rectangle 17">
            <a:extLst>
              <a:ext uri="{FF2B5EF4-FFF2-40B4-BE49-F238E27FC236}">
                <a16:creationId xmlns:a16="http://schemas.microsoft.com/office/drawing/2014/main" id="{5B25ADC5-8D46-3841-B59A-EA2FDE594B43}"/>
              </a:ext>
            </a:extLst>
          </p:cNvPr>
          <p:cNvSpPr/>
          <p:nvPr/>
        </p:nvSpPr>
        <p:spPr>
          <a:xfrm>
            <a:off x="655984" y="4713206"/>
            <a:ext cx="2969592" cy="369332"/>
          </a:xfrm>
          <a:prstGeom prst="rect">
            <a:avLst/>
          </a:prstGeom>
        </p:spPr>
        <p:txBody>
          <a:bodyPr wrap="square">
            <a:spAutoFit/>
          </a:bodyPr>
          <a:lstStyle/>
          <a:p>
            <a:pPr>
              <a:defRPr/>
            </a:pPr>
            <a:r>
              <a:rPr lang="en-US" b="1" dirty="0">
                <a:latin typeface="+mj-lt"/>
              </a:rPr>
              <a:t>Have Supplies Ready for Use</a:t>
            </a:r>
          </a:p>
        </p:txBody>
      </p:sp>
      <p:sp>
        <p:nvSpPr>
          <p:cNvPr id="19" name="TextBox 11">
            <a:extLst>
              <a:ext uri="{FF2B5EF4-FFF2-40B4-BE49-F238E27FC236}">
                <a16:creationId xmlns:a16="http://schemas.microsoft.com/office/drawing/2014/main" id="{062880CB-14A2-D444-881E-0C758BED0061}"/>
              </a:ext>
            </a:extLst>
          </p:cNvPr>
          <p:cNvSpPr txBox="1">
            <a:spLocks noChangeArrowheads="1"/>
          </p:cNvSpPr>
          <p:nvPr/>
        </p:nvSpPr>
        <p:spPr bwMode="auto">
          <a:xfrm>
            <a:off x="8215174" y="4496538"/>
            <a:ext cx="3871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b="1" dirty="0">
                <a:latin typeface="+mj-lt"/>
              </a:rPr>
              <a:t>Ensure Proper Lighting</a:t>
            </a:r>
          </a:p>
          <a:p>
            <a:pPr>
              <a:spcBef>
                <a:spcPct val="0"/>
              </a:spcBef>
              <a:buFontTx/>
              <a:buNone/>
            </a:pPr>
            <a:endParaRPr lang="en-US" altLang="en-US" sz="1800" b="1" dirty="0">
              <a:latin typeface="+mj-lt"/>
            </a:endParaRPr>
          </a:p>
          <a:p>
            <a:pPr>
              <a:spcBef>
                <a:spcPct val="0"/>
              </a:spcBef>
              <a:buFontTx/>
              <a:buNone/>
            </a:pPr>
            <a:r>
              <a:rPr lang="en-US" altLang="en-US" sz="1800" b="1" dirty="0">
                <a:latin typeface="+mj-lt"/>
              </a:rPr>
              <a:t>Utilize Technology</a:t>
            </a:r>
          </a:p>
          <a:p>
            <a:pPr>
              <a:spcBef>
                <a:spcPct val="0"/>
              </a:spcBef>
              <a:buFontTx/>
              <a:buNone/>
            </a:pPr>
            <a:endParaRPr lang="en-US" altLang="en-US" sz="1800" dirty="0"/>
          </a:p>
        </p:txBody>
      </p:sp>
    </p:spTree>
    <p:extLst>
      <p:ext uri="{BB962C8B-B14F-4D97-AF65-F5344CB8AC3E}">
        <p14:creationId xmlns:p14="http://schemas.microsoft.com/office/powerpoint/2010/main" val="416754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2</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429433" y="1094361"/>
            <a:ext cx="7843339" cy="6060762"/>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4740963" y="2944233"/>
            <a:ext cx="1520689"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a:off x="4740963" y="1596426"/>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01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STEP 2: </a:t>
            </a:r>
            <a:r>
              <a:rPr lang="en-US" altLang="en-US" dirty="0"/>
              <a:t>Building Rapport</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Table 9">
            <a:extLst>
              <a:ext uri="{FF2B5EF4-FFF2-40B4-BE49-F238E27FC236}">
                <a16:creationId xmlns:a16="http://schemas.microsoft.com/office/drawing/2014/main" id="{DB03019B-60E9-9E49-BA4E-819010071526}"/>
              </a:ext>
            </a:extLst>
          </p:cNvPr>
          <p:cNvGraphicFramePr>
            <a:graphicFrameLocks noGrp="1"/>
          </p:cNvGraphicFramePr>
          <p:nvPr/>
        </p:nvGraphicFramePr>
        <p:xfrm>
          <a:off x="2410239" y="1835944"/>
          <a:ext cx="7543800" cy="4130675"/>
        </p:xfrm>
        <a:graphic>
          <a:graphicData uri="http://schemas.openxmlformats.org/drawingml/2006/table">
            <a:tbl>
              <a:tblPr/>
              <a:tblGrid>
                <a:gridCol w="3581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518158">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Guiding Questions: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Tips: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17">
                <a:tc>
                  <a:txBody>
                    <a:bodyPr/>
                    <a:lstStyle>
                      <a:lvl1pPr marL="342900" indent="-34290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Where may you conduct the lesson?</a:t>
                      </a:r>
                    </a:p>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What distractions or challenges may you encounter?</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How will you address these?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Find an effective location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Minimize distractions (turn off TV, phones, radio, etc.)</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Have supplies readily available for use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Ensure there is proper lighting</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1824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66E21-B036-F744-89E8-8CB4950039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980" y="1171369"/>
            <a:ext cx="6794318" cy="5154042"/>
          </a:xfrm>
          <a:prstGeom prst="rect">
            <a:avLst/>
          </a:prstGeom>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2: Building Rapport</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62410"/>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4">
            <a:extLst>
              <a:ext uri="{FF2B5EF4-FFF2-40B4-BE49-F238E27FC236}">
                <a16:creationId xmlns:a16="http://schemas.microsoft.com/office/drawing/2014/main" id="{041FA445-681B-3540-A1D2-C3D05D8C70AB}"/>
              </a:ext>
            </a:extLst>
          </p:cNvPr>
          <p:cNvSpPr txBox="1">
            <a:spLocks noChangeArrowheads="1"/>
          </p:cNvSpPr>
          <p:nvPr/>
        </p:nvSpPr>
        <p:spPr bwMode="auto">
          <a:xfrm>
            <a:off x="2074482" y="6278339"/>
            <a:ext cx="8215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more information, see </a:t>
            </a:r>
            <a:r>
              <a:rPr lang="en-US" sz="1200" dirty="0">
                <a:solidFill>
                  <a:prstClr val="black"/>
                </a:solidFill>
                <a:latin typeface="Century Gothic"/>
                <a:cs typeface="+mn-cs"/>
              </a:rPr>
              <a:t>OSY Conversation Starters/Bridges to Academic Instruction </a:t>
            </a:r>
            <a:r>
              <a:rPr lang="en-US" altLang="en-US" sz="1200" dirty="0">
                <a:latin typeface="+mj-lt"/>
              </a:rPr>
              <a:t>Resource Guide</a:t>
            </a:r>
          </a:p>
        </p:txBody>
      </p:sp>
      <p:sp>
        <p:nvSpPr>
          <p:cNvPr id="11" name="Rectangle 10">
            <a:extLst>
              <a:ext uri="{FF2B5EF4-FFF2-40B4-BE49-F238E27FC236}">
                <a16:creationId xmlns:a16="http://schemas.microsoft.com/office/drawing/2014/main" id="{1B5BB912-4340-F440-8F69-BE6F8128024E}"/>
              </a:ext>
            </a:extLst>
          </p:cNvPr>
          <p:cNvSpPr/>
          <p:nvPr/>
        </p:nvSpPr>
        <p:spPr>
          <a:xfrm>
            <a:off x="2930206" y="3167100"/>
            <a:ext cx="1403255" cy="299516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23C2B53D-6BFB-BF4F-BF44-71E6F89369DF}"/>
              </a:ext>
            </a:extLst>
          </p:cNvPr>
          <p:cNvSpPr/>
          <p:nvPr/>
        </p:nvSpPr>
        <p:spPr>
          <a:xfrm rot="19442682">
            <a:off x="2224691" y="2215847"/>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descr="Image result for click icon">
            <a:extLst>
              <a:ext uri="{FF2B5EF4-FFF2-40B4-BE49-F238E27FC236}">
                <a16:creationId xmlns:a16="http://schemas.microsoft.com/office/drawing/2014/main" id="{A09439C0-44DB-D04F-AE44-F5551D8038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67846" y="6278339"/>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8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fontScale="90000"/>
          </a:bodyPr>
          <a:lstStyle/>
          <a:p>
            <a:pPr algn="r">
              <a:lnSpc>
                <a:spcPct val="100000"/>
              </a:lnSpc>
            </a:pPr>
            <a:r>
              <a:rPr lang="en-US" sz="4200" dirty="0"/>
              <a:t>SAMPLE: OSY Instructional Action Plan</a:t>
            </a:r>
            <a:br>
              <a:rPr lang="en-US" sz="4200" dirty="0"/>
            </a:br>
            <a:r>
              <a:rPr lang="en-US" sz="4200" dirty="0"/>
              <a:t>for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77077" y="148107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4" name="Picture 1" descr="Screen Clipping">
            <a:extLst>
              <a:ext uri="{FF2B5EF4-FFF2-40B4-BE49-F238E27FC236}">
                <a16:creationId xmlns:a16="http://schemas.microsoft.com/office/drawing/2014/main" id="{8B9C4C40-4449-6241-8D89-0DD32D4792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891"/>
          <a:stretch/>
        </p:blipFill>
        <p:spPr bwMode="auto">
          <a:xfrm>
            <a:off x="1900651" y="1480470"/>
            <a:ext cx="8562975" cy="488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7638212-F470-3140-9DEA-B98B8FB9A2B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Tree>
    <p:extLst>
      <p:ext uri="{BB962C8B-B14F-4D97-AF65-F5344CB8AC3E}">
        <p14:creationId xmlns:p14="http://schemas.microsoft.com/office/powerpoint/2010/main" val="341189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2</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Describe what you would do to build rapport with </a:t>
            </a:r>
            <a:r>
              <a:rPr lang="en-US" altLang="en-US" dirty="0" err="1"/>
              <a:t>Yordano</a:t>
            </a:r>
            <a:r>
              <a:rPr lang="en-US" altLang="en-US" dirty="0"/>
              <a:t> prior to instruction, knowing that he has limited availability in his schedule:</a:t>
            </a:r>
          </a:p>
        </p:txBody>
      </p:sp>
      <p:sp>
        <p:nvSpPr>
          <p:cNvPr id="11" name="TextBox 10">
            <a:extLst>
              <a:ext uri="{FF2B5EF4-FFF2-40B4-BE49-F238E27FC236}">
                <a16:creationId xmlns:a16="http://schemas.microsoft.com/office/drawing/2014/main" id="{071F5B9F-ABB7-7447-8A74-41459BFE8E33}"/>
              </a:ext>
            </a:extLst>
          </p:cNvPr>
          <p:cNvSpPr txBox="1"/>
          <p:nvPr/>
        </p:nvSpPr>
        <p:spPr>
          <a:xfrm>
            <a:off x="3478697" y="2350831"/>
            <a:ext cx="7981120" cy="3785652"/>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What conversation starters/questions will you use to build rapport with OSY?</a:t>
            </a:r>
          </a:p>
          <a:p>
            <a:pPr marL="342900" indent="-342900">
              <a:buFont typeface="Arial" panose="020B0604020202020204" pitchFamily="34" charset="0"/>
              <a:buChar char="•"/>
              <a:defRPr/>
            </a:pPr>
            <a:r>
              <a:rPr lang="en-US" sz="4000" dirty="0"/>
              <a:t>Use this time to determine if there are specific lessons that would be helpful/applicable.</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43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Building Rapport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20" name="Picture 4" descr="Woman, Girl, Balloon, Thought Bubble, Think, Thoughts">
            <a:extLst>
              <a:ext uri="{FF2B5EF4-FFF2-40B4-BE49-F238E27FC236}">
                <a16:creationId xmlns:a16="http://schemas.microsoft.com/office/drawing/2014/main" id="{3431C8BF-F4D8-E343-AC91-3EACDC9943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2236" y="2256463"/>
            <a:ext cx="562451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2">
            <a:extLst>
              <a:ext uri="{FF2B5EF4-FFF2-40B4-BE49-F238E27FC236}">
                <a16:creationId xmlns:a16="http://schemas.microsoft.com/office/drawing/2014/main" id="{74D400FC-1A52-1243-83D2-56EF969806B0}"/>
              </a:ext>
            </a:extLst>
          </p:cNvPr>
          <p:cNvGrpSpPr>
            <a:grpSpLocks/>
          </p:cNvGrpSpPr>
          <p:nvPr/>
        </p:nvGrpSpPr>
        <p:grpSpPr bwMode="auto">
          <a:xfrm>
            <a:off x="8649874" y="1792356"/>
            <a:ext cx="2541587" cy="1868488"/>
            <a:chOff x="6602123" y="838200"/>
            <a:chExt cx="2541877" cy="1868146"/>
          </a:xfrm>
        </p:grpSpPr>
        <p:sp>
          <p:nvSpPr>
            <p:cNvPr id="23" name="TextBox 22">
              <a:extLst>
                <a:ext uri="{FF2B5EF4-FFF2-40B4-BE49-F238E27FC236}">
                  <a16:creationId xmlns:a16="http://schemas.microsoft.com/office/drawing/2014/main" id="{FB2B6EE8-87AF-DE4A-AF92-B64A9332CD7E}"/>
                </a:ext>
              </a:extLst>
            </p:cNvPr>
            <p:cNvSpPr txBox="1"/>
            <p:nvPr/>
          </p:nvSpPr>
          <p:spPr>
            <a:xfrm>
              <a:off x="6999043" y="1171514"/>
              <a:ext cx="2144957" cy="1201518"/>
            </a:xfrm>
            <a:prstGeom prst="rect">
              <a:avLst/>
            </a:prstGeom>
            <a:noFill/>
          </p:spPr>
          <p:txBody>
            <a:bodyPr>
              <a:spAutoFit/>
            </a:bodyPr>
            <a:lstStyle/>
            <a:p>
              <a:pPr>
                <a:defRPr/>
              </a:pPr>
              <a:r>
                <a:rPr lang="en-US" dirty="0">
                  <a:latin typeface="+mj-lt"/>
                </a:rPr>
                <a:t>What is something you would like to learn about?</a:t>
              </a:r>
            </a:p>
          </p:txBody>
        </p:sp>
        <p:sp>
          <p:nvSpPr>
            <p:cNvPr id="24" name="Cloud 23">
              <a:extLst>
                <a:ext uri="{FF2B5EF4-FFF2-40B4-BE49-F238E27FC236}">
                  <a16:creationId xmlns:a16="http://schemas.microsoft.com/office/drawing/2014/main" id="{9FFB1A39-F851-0C48-AAD1-FFA649BC4C09}"/>
                </a:ext>
              </a:extLst>
            </p:cNvPr>
            <p:cNvSpPr/>
            <p:nvPr/>
          </p:nvSpPr>
          <p:spPr>
            <a:xfrm>
              <a:off x="6602123" y="838200"/>
              <a:ext cx="2449791" cy="186814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7">
            <a:extLst>
              <a:ext uri="{FF2B5EF4-FFF2-40B4-BE49-F238E27FC236}">
                <a16:creationId xmlns:a16="http://schemas.microsoft.com/office/drawing/2014/main" id="{E1318264-E08A-5140-8B3C-EEF405148A56}"/>
              </a:ext>
            </a:extLst>
          </p:cNvPr>
          <p:cNvGrpSpPr>
            <a:grpSpLocks/>
          </p:cNvGrpSpPr>
          <p:nvPr/>
        </p:nvGrpSpPr>
        <p:grpSpPr bwMode="auto">
          <a:xfrm>
            <a:off x="1477342" y="1580525"/>
            <a:ext cx="2497138" cy="1868487"/>
            <a:chOff x="156459" y="1988191"/>
            <a:chExt cx="2496070" cy="1868146"/>
          </a:xfrm>
        </p:grpSpPr>
        <p:sp>
          <p:nvSpPr>
            <p:cNvPr id="26" name="TextBox 25">
              <a:extLst>
                <a:ext uri="{FF2B5EF4-FFF2-40B4-BE49-F238E27FC236}">
                  <a16:creationId xmlns:a16="http://schemas.microsoft.com/office/drawing/2014/main" id="{F47A9FEE-86D3-134A-B782-7A290619D06E}"/>
                </a:ext>
              </a:extLst>
            </p:cNvPr>
            <p:cNvSpPr txBox="1"/>
            <p:nvPr/>
          </p:nvSpPr>
          <p:spPr>
            <a:xfrm>
              <a:off x="508733" y="2423087"/>
              <a:ext cx="2143796" cy="923756"/>
            </a:xfrm>
            <a:prstGeom prst="rect">
              <a:avLst/>
            </a:prstGeom>
            <a:noFill/>
            <a:ln>
              <a:noFill/>
            </a:ln>
          </p:spPr>
          <p:txBody>
            <a:bodyPr>
              <a:spAutoFit/>
            </a:bodyPr>
            <a:lstStyle/>
            <a:p>
              <a:pPr>
                <a:defRPr/>
              </a:pPr>
              <a:r>
                <a:rPr lang="en-US" dirty="0">
                  <a:latin typeface="+mj-lt"/>
                </a:rPr>
                <a:t>What are your dreams for the future?</a:t>
              </a:r>
            </a:p>
          </p:txBody>
        </p:sp>
        <p:sp>
          <p:nvSpPr>
            <p:cNvPr id="27" name="Cloud 26">
              <a:extLst>
                <a:ext uri="{FF2B5EF4-FFF2-40B4-BE49-F238E27FC236}">
                  <a16:creationId xmlns:a16="http://schemas.microsoft.com/office/drawing/2014/main" id="{592839D1-D3E6-3F4E-A05C-31F0DC7D6B1A}"/>
                </a:ext>
              </a:extLst>
            </p:cNvPr>
            <p:cNvSpPr/>
            <p:nvPr/>
          </p:nvSpPr>
          <p:spPr>
            <a:xfrm>
              <a:off x="156459" y="1988191"/>
              <a:ext cx="2450052" cy="1868146"/>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8" name="Group 10">
            <a:extLst>
              <a:ext uri="{FF2B5EF4-FFF2-40B4-BE49-F238E27FC236}">
                <a16:creationId xmlns:a16="http://schemas.microsoft.com/office/drawing/2014/main" id="{99005F56-0394-D846-AF03-DDFFDAD872D9}"/>
              </a:ext>
            </a:extLst>
          </p:cNvPr>
          <p:cNvGrpSpPr>
            <a:grpSpLocks/>
          </p:cNvGrpSpPr>
          <p:nvPr/>
        </p:nvGrpSpPr>
        <p:grpSpPr bwMode="auto">
          <a:xfrm>
            <a:off x="882858" y="4087265"/>
            <a:ext cx="2251075" cy="1724025"/>
            <a:chOff x="534988" y="4484378"/>
            <a:chExt cx="2250608" cy="1725105"/>
          </a:xfrm>
        </p:grpSpPr>
        <p:sp>
          <p:nvSpPr>
            <p:cNvPr id="29" name="Cloud 28">
              <a:extLst>
                <a:ext uri="{FF2B5EF4-FFF2-40B4-BE49-F238E27FC236}">
                  <a16:creationId xmlns:a16="http://schemas.microsoft.com/office/drawing/2014/main" id="{44AD904A-FAF3-D145-9235-E77AB80F2F32}"/>
                </a:ext>
              </a:extLst>
            </p:cNvPr>
            <p:cNvSpPr/>
            <p:nvPr/>
          </p:nvSpPr>
          <p:spPr>
            <a:xfrm>
              <a:off x="534988" y="4484378"/>
              <a:ext cx="2250608" cy="1725105"/>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29">
              <a:extLst>
                <a:ext uri="{FF2B5EF4-FFF2-40B4-BE49-F238E27FC236}">
                  <a16:creationId xmlns:a16="http://schemas.microsoft.com/office/drawing/2014/main" id="{014D0381-56B1-244A-AD81-AF4AAFADA3D7}"/>
                </a:ext>
              </a:extLst>
            </p:cNvPr>
            <p:cNvSpPr txBox="1"/>
            <p:nvPr/>
          </p:nvSpPr>
          <p:spPr>
            <a:xfrm>
              <a:off x="639741" y="5029020"/>
              <a:ext cx="2145855" cy="646517"/>
            </a:xfrm>
            <a:prstGeom prst="rect">
              <a:avLst/>
            </a:prstGeom>
            <a:noFill/>
            <a:ln>
              <a:noFill/>
            </a:ln>
          </p:spPr>
          <p:txBody>
            <a:bodyPr>
              <a:spAutoFit/>
            </a:bodyPr>
            <a:lstStyle/>
            <a:p>
              <a:pPr>
                <a:defRPr/>
              </a:pPr>
              <a:r>
                <a:rPr lang="en-US" dirty="0">
                  <a:latin typeface="+mj-lt"/>
                </a:rPr>
                <a:t>What interests you?</a:t>
              </a:r>
            </a:p>
          </p:txBody>
        </p:sp>
      </p:grpSp>
      <p:sp>
        <p:nvSpPr>
          <p:cNvPr id="3" name="TextBox 2">
            <a:extLst>
              <a:ext uri="{FF2B5EF4-FFF2-40B4-BE49-F238E27FC236}">
                <a16:creationId xmlns:a16="http://schemas.microsoft.com/office/drawing/2014/main" id="{3877B7A5-964B-D94B-B073-82C2FC6F2B44}"/>
              </a:ext>
            </a:extLst>
          </p:cNvPr>
          <p:cNvSpPr txBox="1"/>
          <p:nvPr/>
        </p:nvSpPr>
        <p:spPr>
          <a:xfrm>
            <a:off x="4280867" y="4095819"/>
            <a:ext cx="311011" cy="379275"/>
          </a:xfrm>
          <a:prstGeom prst="rect">
            <a:avLst/>
          </a:prstGeom>
          <a:noFill/>
          <a:ln>
            <a:noFill/>
          </a:ln>
        </p:spPr>
        <p:txBody>
          <a:bodyPr wrap="square" rtlCol="0">
            <a:spAutoFit/>
          </a:bodyPr>
          <a:lstStyle/>
          <a:p>
            <a:r>
              <a:rPr lang="en-US" dirty="0"/>
              <a:t>?</a:t>
            </a:r>
          </a:p>
        </p:txBody>
      </p:sp>
      <p:sp>
        <p:nvSpPr>
          <p:cNvPr id="31" name="TextBox 30">
            <a:extLst>
              <a:ext uri="{FF2B5EF4-FFF2-40B4-BE49-F238E27FC236}">
                <a16:creationId xmlns:a16="http://schemas.microsoft.com/office/drawing/2014/main" id="{5B6E4145-92D8-0044-AAA4-F8435AC51FFF}"/>
              </a:ext>
            </a:extLst>
          </p:cNvPr>
          <p:cNvSpPr txBox="1"/>
          <p:nvPr/>
        </p:nvSpPr>
        <p:spPr>
          <a:xfrm>
            <a:off x="7693510" y="3429000"/>
            <a:ext cx="311011" cy="379275"/>
          </a:xfrm>
          <a:prstGeom prst="rect">
            <a:avLst/>
          </a:prstGeom>
          <a:noFill/>
          <a:ln>
            <a:noFill/>
          </a:ln>
        </p:spPr>
        <p:txBody>
          <a:bodyPr wrap="square" rtlCol="0">
            <a:spAutoFit/>
          </a:bodyPr>
          <a:lstStyle/>
          <a:p>
            <a:r>
              <a:rPr lang="en-US" dirty="0"/>
              <a:t>?</a:t>
            </a:r>
          </a:p>
        </p:txBody>
      </p:sp>
      <p:sp>
        <p:nvSpPr>
          <p:cNvPr id="32" name="TextBox 31">
            <a:extLst>
              <a:ext uri="{FF2B5EF4-FFF2-40B4-BE49-F238E27FC236}">
                <a16:creationId xmlns:a16="http://schemas.microsoft.com/office/drawing/2014/main" id="{6959A7F4-F187-B844-A20A-A9CA341C0B7D}"/>
              </a:ext>
            </a:extLst>
          </p:cNvPr>
          <p:cNvSpPr txBox="1"/>
          <p:nvPr/>
        </p:nvSpPr>
        <p:spPr>
          <a:xfrm>
            <a:off x="6520484" y="2749787"/>
            <a:ext cx="311011" cy="379275"/>
          </a:xfrm>
          <a:prstGeom prst="rect">
            <a:avLst/>
          </a:prstGeom>
          <a:noFill/>
          <a:ln>
            <a:noFill/>
          </a:ln>
        </p:spPr>
        <p:txBody>
          <a:bodyPr wrap="square" rtlCol="0">
            <a:spAutoFit/>
          </a:bodyPr>
          <a:lstStyle/>
          <a:p>
            <a:r>
              <a:rPr lang="en-US" dirty="0"/>
              <a:t>?</a:t>
            </a:r>
          </a:p>
        </p:txBody>
      </p:sp>
    </p:spTree>
    <p:extLst>
      <p:ext uri="{BB962C8B-B14F-4D97-AF65-F5344CB8AC3E}">
        <p14:creationId xmlns:p14="http://schemas.microsoft.com/office/powerpoint/2010/main" val="955327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lstStyle/>
          <a:p>
            <a:pPr algn="r"/>
            <a:r>
              <a:rPr lang="en-US" sz="6000" dirty="0"/>
              <a:t>Acknowledgements</a:t>
            </a:r>
            <a:endParaRPr lang="en-US"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CC13F880-0FF7-F941-B006-C109ED9652C6}"/>
              </a:ext>
            </a:extLst>
          </p:cNvPr>
          <p:cNvSpPr>
            <a:spLocks noGrp="1"/>
          </p:cNvSpPr>
          <p:nvPr>
            <p:ph idx="1"/>
          </p:nvPr>
        </p:nvSpPr>
        <p:spPr>
          <a:xfrm>
            <a:off x="2236303" y="1554163"/>
            <a:ext cx="8229600" cy="4525963"/>
          </a:xfrm>
        </p:spPr>
        <p:txBody>
          <a:bodyPr>
            <a:normAutofit/>
          </a:bodyPr>
          <a:lstStyle/>
          <a:p>
            <a:pPr marL="0" indent="0" eaLnBrk="1" fontAlgn="auto" hangingPunct="1">
              <a:spcAft>
                <a:spcPts val="0"/>
              </a:spcAft>
              <a:buFont typeface="Arial" charset="0"/>
              <a:buNone/>
              <a:defRPr/>
            </a:pPr>
            <a:r>
              <a:rPr lang="en-US" sz="2400" dirty="0">
                <a:solidFill>
                  <a:prstClr val="black"/>
                </a:solidFill>
              </a:rPr>
              <a:t>Professional Development Group and Contributors</a:t>
            </a:r>
          </a:p>
          <a:p>
            <a:pPr eaLnBrk="1" fontAlgn="auto" hangingPunct="1">
              <a:spcAft>
                <a:spcPts val="0"/>
              </a:spcAft>
              <a:defRPr/>
            </a:pPr>
            <a:r>
              <a:rPr lang="en-US" sz="2400" dirty="0">
                <a:solidFill>
                  <a:prstClr val="black"/>
                </a:solidFill>
              </a:rPr>
              <a:t>Lysandra Alexander (PA), Susanna Bartee (KS), Joan Geraci (NJ), Lori Houck (KS), Lindsay Ickes (NE), Tracie Kalic (KS), Hillary </a:t>
            </a:r>
            <a:r>
              <a:rPr lang="en-US" sz="2400" dirty="0" err="1">
                <a:solidFill>
                  <a:prstClr val="black"/>
                </a:solidFill>
              </a:rPr>
              <a:t>Maitlen</a:t>
            </a:r>
            <a:r>
              <a:rPr lang="en-US" sz="2400" dirty="0">
                <a:solidFill>
                  <a:prstClr val="black"/>
                </a:solidFill>
              </a:rPr>
              <a:t> (TN), Sabrina Pineda (GA), Kiowa Rogers (NE), Odilia Coffta (NY)</a:t>
            </a:r>
          </a:p>
          <a:p>
            <a:pPr eaLnBrk="1" fontAlgn="auto" hangingPunct="1">
              <a:spcAft>
                <a:spcPts val="0"/>
              </a:spcAft>
              <a:defRPr/>
            </a:pPr>
            <a:endParaRPr lang="en-US" sz="2400" dirty="0">
              <a:solidFill>
                <a:prstClr val="black"/>
              </a:solidFill>
            </a:endParaRPr>
          </a:p>
          <a:p>
            <a:pPr eaLnBrk="1" fontAlgn="auto" hangingPunct="1">
              <a:spcAft>
                <a:spcPts val="0"/>
              </a:spcAft>
              <a:defRPr/>
            </a:pPr>
            <a:r>
              <a:rPr lang="en-US" sz="2400" dirty="0">
                <a:solidFill>
                  <a:prstClr val="black"/>
                </a:solidFill>
              </a:rPr>
              <a:t>Kansas MEP: John Farrell, Paige Inman, and John Fink.</a:t>
            </a:r>
          </a:p>
          <a:p>
            <a:pPr eaLnBrk="1" fontAlgn="auto" hangingPunct="1">
              <a:spcAft>
                <a:spcPts val="0"/>
              </a:spcAft>
              <a:defRPr/>
            </a:pPr>
            <a:endParaRPr lang="en-US" sz="2400" dirty="0">
              <a:solidFill>
                <a:prstClr val="black"/>
              </a:solidFill>
            </a:endParaRPr>
          </a:p>
          <a:p>
            <a:pPr eaLnBrk="1" fontAlgn="auto" hangingPunct="1">
              <a:spcAft>
                <a:spcPts val="0"/>
              </a:spcAft>
              <a:defRPr/>
            </a:pPr>
            <a:r>
              <a:rPr lang="en-US" sz="2400" dirty="0">
                <a:solidFill>
                  <a:prstClr val="black"/>
                </a:solidFill>
              </a:rPr>
              <a:t>Professional Development Reviewers and Technical Support Team members and the State Steering Support Team</a:t>
            </a:r>
            <a:endParaRPr lang="en-US" sz="3600" dirty="0"/>
          </a:p>
        </p:txBody>
      </p:sp>
    </p:spTree>
    <p:extLst>
      <p:ext uri="{BB962C8B-B14F-4D97-AF65-F5344CB8AC3E}">
        <p14:creationId xmlns:p14="http://schemas.microsoft.com/office/powerpoint/2010/main" val="141596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3</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429433" y="1094361"/>
            <a:ext cx="7843339" cy="6060762"/>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6251713" y="2944235"/>
            <a:ext cx="1610139"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rot="2531240">
            <a:off x="7851911" y="1747188"/>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223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STEP 3: Transition to Instruction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9" name="Table 8">
            <a:extLst>
              <a:ext uri="{FF2B5EF4-FFF2-40B4-BE49-F238E27FC236}">
                <a16:creationId xmlns:a16="http://schemas.microsoft.com/office/drawing/2014/main" id="{B984D984-3620-D64D-8DB6-A463918302EB}"/>
              </a:ext>
            </a:extLst>
          </p:cNvPr>
          <p:cNvGraphicFramePr>
            <a:graphicFrameLocks noGrp="1"/>
          </p:cNvGraphicFramePr>
          <p:nvPr>
            <p:extLst>
              <p:ext uri="{D42A27DB-BD31-4B8C-83A1-F6EECF244321}">
                <p14:modId xmlns:p14="http://schemas.microsoft.com/office/powerpoint/2010/main" val="2030959938"/>
              </p:ext>
            </p:extLst>
          </p:nvPr>
        </p:nvGraphicFramePr>
        <p:xfrm>
          <a:off x="2276889" y="1673434"/>
          <a:ext cx="7810500" cy="3770313"/>
        </p:xfrm>
        <a:graphic>
          <a:graphicData uri="http://schemas.openxmlformats.org/drawingml/2006/table">
            <a:tbl>
              <a:tblPr/>
              <a:tblGrid>
                <a:gridCol w="3748088">
                  <a:extLst>
                    <a:ext uri="{9D8B030D-6E8A-4147-A177-3AD203B41FA5}">
                      <a16:colId xmlns:a16="http://schemas.microsoft.com/office/drawing/2014/main" val="20000"/>
                    </a:ext>
                  </a:extLst>
                </a:gridCol>
                <a:gridCol w="4062412">
                  <a:extLst>
                    <a:ext uri="{9D8B030D-6E8A-4147-A177-3AD203B41FA5}">
                      <a16:colId xmlns:a16="http://schemas.microsoft.com/office/drawing/2014/main" val="20001"/>
                    </a:ext>
                  </a:extLst>
                </a:gridCol>
              </a:tblGrid>
              <a:tr h="518126">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Guiding Questions:</a:t>
                      </a: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Tips:</a:t>
                      </a: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252187">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How will you transition from the rapport building to the instructional lesson?  </a:t>
                      </a:r>
                    </a:p>
                    <a:p>
                      <a:pPr marL="914400" marR="0" lvl="2"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Review material from previous lesson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Relate lesson to the interest expressed in previous conversations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Create interest and enthusiasm in the topic you’re about to present</a:t>
                      </a: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
        <p:nvSpPr>
          <p:cNvPr id="11" name="TextBox 4">
            <a:extLst>
              <a:ext uri="{FF2B5EF4-FFF2-40B4-BE49-F238E27FC236}">
                <a16:creationId xmlns:a16="http://schemas.microsoft.com/office/drawing/2014/main" id="{FBE1721B-F6BF-E845-AD56-AB2D4F46F9E3}"/>
              </a:ext>
            </a:extLst>
          </p:cNvPr>
          <p:cNvSpPr txBox="1">
            <a:spLocks noChangeArrowheads="1"/>
          </p:cNvSpPr>
          <p:nvPr/>
        </p:nvSpPr>
        <p:spPr bwMode="auto">
          <a:xfrm>
            <a:off x="2055432" y="5615282"/>
            <a:ext cx="8253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more information, see </a:t>
            </a:r>
            <a:r>
              <a:rPr lang="en-US" sz="1200" dirty="0">
                <a:solidFill>
                  <a:prstClr val="black"/>
                </a:solidFill>
                <a:latin typeface="Century Gothic"/>
                <a:cs typeface="+mn-cs"/>
              </a:rPr>
              <a:t>OSY Conversation Starters/Bridges to Academic Instruction </a:t>
            </a:r>
            <a:r>
              <a:rPr lang="en-US" altLang="en-US" sz="1200" dirty="0">
                <a:latin typeface="+mj-lt"/>
              </a:rPr>
              <a:t>Resource Guide</a:t>
            </a:r>
          </a:p>
        </p:txBody>
      </p:sp>
      <p:pic>
        <p:nvPicPr>
          <p:cNvPr id="12" name="Picture 13" descr="Image result for click icon">
            <a:extLst>
              <a:ext uri="{FF2B5EF4-FFF2-40B4-BE49-F238E27FC236}">
                <a16:creationId xmlns:a16="http://schemas.microsoft.com/office/drawing/2014/main" id="{8964917F-F7CE-1349-AFC2-A1B8242E00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75445" y="5522935"/>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63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66E21-B036-F744-89E8-8CB4950039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980" y="1171369"/>
            <a:ext cx="6794318" cy="5154042"/>
          </a:xfrm>
          <a:prstGeom prst="rect">
            <a:avLst/>
          </a:prstGeom>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2: Transition to Instruction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62410"/>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4">
            <a:extLst>
              <a:ext uri="{FF2B5EF4-FFF2-40B4-BE49-F238E27FC236}">
                <a16:creationId xmlns:a16="http://schemas.microsoft.com/office/drawing/2014/main" id="{041FA445-681B-3540-A1D2-C3D05D8C70AB}"/>
              </a:ext>
            </a:extLst>
          </p:cNvPr>
          <p:cNvSpPr txBox="1">
            <a:spLocks noChangeArrowheads="1"/>
          </p:cNvSpPr>
          <p:nvPr/>
        </p:nvSpPr>
        <p:spPr bwMode="auto">
          <a:xfrm>
            <a:off x="2074482" y="6278339"/>
            <a:ext cx="8215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more information, see </a:t>
            </a:r>
            <a:r>
              <a:rPr lang="en-US" sz="1200" dirty="0">
                <a:solidFill>
                  <a:prstClr val="black"/>
                </a:solidFill>
                <a:latin typeface="Century Gothic"/>
                <a:cs typeface="+mn-cs"/>
              </a:rPr>
              <a:t>OSY Conversation Starters/Bridges to Academic Instruction </a:t>
            </a:r>
            <a:r>
              <a:rPr lang="en-US" altLang="en-US" sz="1200" dirty="0">
                <a:latin typeface="+mj-lt"/>
              </a:rPr>
              <a:t>Resource Guide</a:t>
            </a:r>
          </a:p>
        </p:txBody>
      </p:sp>
      <p:sp>
        <p:nvSpPr>
          <p:cNvPr id="11" name="Rectangle 10">
            <a:extLst>
              <a:ext uri="{FF2B5EF4-FFF2-40B4-BE49-F238E27FC236}">
                <a16:creationId xmlns:a16="http://schemas.microsoft.com/office/drawing/2014/main" id="{1B5BB912-4340-F440-8F69-BE6F8128024E}"/>
              </a:ext>
            </a:extLst>
          </p:cNvPr>
          <p:cNvSpPr/>
          <p:nvPr/>
        </p:nvSpPr>
        <p:spPr>
          <a:xfrm>
            <a:off x="5096936" y="3157161"/>
            <a:ext cx="1681551" cy="299516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23C2B53D-6BFB-BF4F-BF44-71E6F89369DF}"/>
              </a:ext>
            </a:extLst>
          </p:cNvPr>
          <p:cNvSpPr/>
          <p:nvPr/>
        </p:nvSpPr>
        <p:spPr>
          <a:xfrm>
            <a:off x="5824329" y="1891517"/>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descr="Image result for click icon">
            <a:extLst>
              <a:ext uri="{FF2B5EF4-FFF2-40B4-BE49-F238E27FC236}">
                <a16:creationId xmlns:a16="http://schemas.microsoft.com/office/drawing/2014/main" id="{A09439C0-44DB-D04F-AE44-F5551D8038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67846" y="6278339"/>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770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Screen Clipping">
            <a:extLst>
              <a:ext uri="{FF2B5EF4-FFF2-40B4-BE49-F238E27FC236}">
                <a16:creationId xmlns:a16="http://schemas.microsoft.com/office/drawing/2014/main" id="{62C94479-756F-394C-858C-5291F263B7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191"/>
          <a:stretch/>
        </p:blipFill>
        <p:spPr bwMode="auto">
          <a:xfrm>
            <a:off x="2125315" y="1596426"/>
            <a:ext cx="8377135" cy="491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fontScale="90000"/>
          </a:bodyPr>
          <a:lstStyle/>
          <a:p>
            <a:pPr algn="r">
              <a:lnSpc>
                <a:spcPct val="100000"/>
              </a:lnSpc>
            </a:pPr>
            <a:r>
              <a:rPr lang="en-US" sz="4200" dirty="0"/>
              <a:t>SAMPLE: OSY Instructional Action Plan</a:t>
            </a:r>
            <a:br>
              <a:rPr lang="en-US" sz="4200" dirty="0"/>
            </a:br>
            <a:r>
              <a:rPr lang="en-US" sz="4200" dirty="0"/>
              <a:t>for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77077" y="148107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A7638212-F470-3140-9DEA-B98B8FB9A2B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Tree>
    <p:extLst>
      <p:ext uri="{BB962C8B-B14F-4D97-AF65-F5344CB8AC3E}">
        <p14:creationId xmlns:p14="http://schemas.microsoft.com/office/powerpoint/2010/main" val="82676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3</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Describe what you would do to transition from building rapport to instruction with </a:t>
            </a:r>
            <a:r>
              <a:rPr lang="en-US" altLang="en-US" dirty="0" err="1"/>
              <a:t>Yordano</a:t>
            </a:r>
            <a:r>
              <a:rPr lang="en-US" altLang="en-US" dirty="0"/>
              <a:t>, knowing that his goal is to complete high school and that he was very close to doing so:</a:t>
            </a:r>
          </a:p>
          <a:p>
            <a:pPr marL="0" indent="0">
              <a:buNone/>
            </a:pPr>
            <a:endParaRPr lang="en-US" altLang="en-US" dirty="0"/>
          </a:p>
        </p:txBody>
      </p:sp>
      <p:sp>
        <p:nvSpPr>
          <p:cNvPr id="11" name="TextBox 10">
            <a:extLst>
              <a:ext uri="{FF2B5EF4-FFF2-40B4-BE49-F238E27FC236}">
                <a16:creationId xmlns:a16="http://schemas.microsoft.com/office/drawing/2014/main" id="{071F5B9F-ABB7-7447-8A74-41459BFE8E33}"/>
              </a:ext>
            </a:extLst>
          </p:cNvPr>
          <p:cNvSpPr txBox="1"/>
          <p:nvPr/>
        </p:nvSpPr>
        <p:spPr>
          <a:xfrm>
            <a:off x="3478698" y="3354684"/>
            <a:ext cx="7981120" cy="1938992"/>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How will you redirect the conversation from being informal to introduce and begin your lesson?</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337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Transition to Instruction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9" name="Picture 2" descr="Stairs, Gap, Crack">
            <a:extLst>
              <a:ext uri="{FF2B5EF4-FFF2-40B4-BE49-F238E27FC236}">
                <a16:creationId xmlns:a16="http://schemas.microsoft.com/office/drawing/2014/main" id="{0FACD152-A7E8-BB47-9C8D-BC2F3F92D9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62434" y="1702333"/>
            <a:ext cx="7267131" cy="408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ECC304DA-6230-F34C-8225-09EF4EF86B3E}"/>
              </a:ext>
            </a:extLst>
          </p:cNvPr>
          <p:cNvSpPr txBox="1"/>
          <p:nvPr/>
        </p:nvSpPr>
        <p:spPr>
          <a:xfrm>
            <a:off x="7199589" y="2260912"/>
            <a:ext cx="2338387" cy="614363"/>
          </a:xfrm>
          <a:prstGeom prst="rect">
            <a:avLst/>
          </a:prstGeom>
          <a:noFill/>
        </p:spPr>
        <p:txBody>
          <a:bodyPr>
            <a:spAutoFit/>
          </a:bodyPr>
          <a:lstStyle/>
          <a:p>
            <a:pPr>
              <a:defRPr/>
            </a:pPr>
            <a:r>
              <a:rPr lang="en-US" sz="3400" b="1" dirty="0">
                <a:solidFill>
                  <a:schemeClr val="bg1"/>
                </a:solidFill>
                <a:latin typeface="+mj-lt"/>
              </a:rPr>
              <a:t>instruction</a:t>
            </a:r>
          </a:p>
        </p:txBody>
      </p:sp>
      <p:sp>
        <p:nvSpPr>
          <p:cNvPr id="33" name="TextBox 32">
            <a:extLst>
              <a:ext uri="{FF2B5EF4-FFF2-40B4-BE49-F238E27FC236}">
                <a16:creationId xmlns:a16="http://schemas.microsoft.com/office/drawing/2014/main" id="{752749CA-3B19-A04E-ACB0-9F5B246166C8}"/>
              </a:ext>
            </a:extLst>
          </p:cNvPr>
          <p:cNvSpPr txBox="1"/>
          <p:nvPr/>
        </p:nvSpPr>
        <p:spPr>
          <a:xfrm>
            <a:off x="3157469" y="3948595"/>
            <a:ext cx="2514600" cy="646113"/>
          </a:xfrm>
          <a:prstGeom prst="rect">
            <a:avLst/>
          </a:prstGeom>
          <a:noFill/>
        </p:spPr>
        <p:txBody>
          <a:bodyPr>
            <a:spAutoFit/>
          </a:bodyPr>
          <a:lstStyle/>
          <a:p>
            <a:pPr>
              <a:defRPr/>
            </a:pPr>
            <a:r>
              <a:rPr lang="en-US" sz="3600" b="1" dirty="0">
                <a:solidFill>
                  <a:schemeClr val="bg1"/>
                </a:solidFill>
                <a:latin typeface="+mj-lt"/>
              </a:rPr>
              <a:t>interests</a:t>
            </a:r>
          </a:p>
        </p:txBody>
      </p:sp>
      <p:sp>
        <p:nvSpPr>
          <p:cNvPr id="35" name="TextBox 1">
            <a:extLst>
              <a:ext uri="{FF2B5EF4-FFF2-40B4-BE49-F238E27FC236}">
                <a16:creationId xmlns:a16="http://schemas.microsoft.com/office/drawing/2014/main" id="{62AA1147-4186-3E4A-BE32-A2CB580D4F5F}"/>
              </a:ext>
            </a:extLst>
          </p:cNvPr>
          <p:cNvSpPr txBox="1">
            <a:spLocks noChangeArrowheads="1"/>
          </p:cNvSpPr>
          <p:nvPr/>
        </p:nvSpPr>
        <p:spPr bwMode="auto">
          <a:xfrm>
            <a:off x="10287897" y="2568093"/>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a:latin typeface="Arial" panose="020B0604020202020204" pitchFamily="34" charset="0"/>
              </a:rPr>
              <a:t>Review content</a:t>
            </a:r>
          </a:p>
        </p:txBody>
      </p:sp>
      <p:sp>
        <p:nvSpPr>
          <p:cNvPr id="36" name="TextBox 10">
            <a:extLst>
              <a:ext uri="{FF2B5EF4-FFF2-40B4-BE49-F238E27FC236}">
                <a16:creationId xmlns:a16="http://schemas.microsoft.com/office/drawing/2014/main" id="{E47E75FB-4EFA-D146-8E0C-4683FD4C78A7}"/>
              </a:ext>
            </a:extLst>
          </p:cNvPr>
          <p:cNvSpPr txBox="1">
            <a:spLocks noChangeArrowheads="1"/>
          </p:cNvSpPr>
          <p:nvPr/>
        </p:nvSpPr>
        <p:spPr bwMode="auto">
          <a:xfrm>
            <a:off x="770393" y="2429186"/>
            <a:ext cx="1412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a:latin typeface="Arial" panose="020B0604020202020204" pitchFamily="34" charset="0"/>
              </a:rPr>
              <a:t>Create interest and enthusiasm</a:t>
            </a:r>
          </a:p>
        </p:txBody>
      </p:sp>
      <p:sp>
        <p:nvSpPr>
          <p:cNvPr id="37" name="TextBox 11">
            <a:extLst>
              <a:ext uri="{FF2B5EF4-FFF2-40B4-BE49-F238E27FC236}">
                <a16:creationId xmlns:a16="http://schemas.microsoft.com/office/drawing/2014/main" id="{492501DE-DC7A-FD45-BA7A-E171C7E5FA4B}"/>
              </a:ext>
            </a:extLst>
          </p:cNvPr>
          <p:cNvSpPr txBox="1">
            <a:spLocks noChangeArrowheads="1"/>
          </p:cNvSpPr>
          <p:nvPr/>
        </p:nvSpPr>
        <p:spPr bwMode="auto">
          <a:xfrm>
            <a:off x="1022805" y="5142486"/>
            <a:ext cx="1160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dirty="0">
                <a:latin typeface="Arial" panose="020B0604020202020204" pitchFamily="34" charset="0"/>
              </a:rPr>
              <a:t>Relate to interests</a:t>
            </a:r>
          </a:p>
        </p:txBody>
      </p:sp>
    </p:spTree>
    <p:extLst>
      <p:ext uri="{BB962C8B-B14F-4D97-AF65-F5344CB8AC3E}">
        <p14:creationId xmlns:p14="http://schemas.microsoft.com/office/powerpoint/2010/main" val="176508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4</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429433" y="1094361"/>
            <a:ext cx="7843339" cy="6060762"/>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7837166" y="2944235"/>
            <a:ext cx="1610139"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rot="2531240">
            <a:off x="9479623" y="1673434"/>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754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01740" cy="1325563"/>
          </a:xfrm>
        </p:spPr>
        <p:txBody>
          <a:bodyPr>
            <a:normAutofit/>
          </a:bodyPr>
          <a:lstStyle/>
          <a:p>
            <a:pPr algn="r">
              <a:lnSpc>
                <a:spcPct val="100000"/>
              </a:lnSpc>
            </a:pPr>
            <a:r>
              <a:rPr lang="en-US" sz="4200" dirty="0"/>
              <a:t>STEP 4: Young Adult Learning Strategies</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Table 9">
            <a:extLst>
              <a:ext uri="{FF2B5EF4-FFF2-40B4-BE49-F238E27FC236}">
                <a16:creationId xmlns:a16="http://schemas.microsoft.com/office/drawing/2014/main" id="{F4112108-33E3-AF4F-9EB8-3BEBEC5CB99B}"/>
              </a:ext>
            </a:extLst>
          </p:cNvPr>
          <p:cNvGraphicFramePr>
            <a:graphicFrameLocks noGrp="1"/>
          </p:cNvGraphicFramePr>
          <p:nvPr>
            <p:extLst>
              <p:ext uri="{D42A27DB-BD31-4B8C-83A1-F6EECF244321}">
                <p14:modId xmlns:p14="http://schemas.microsoft.com/office/powerpoint/2010/main" val="3296438453"/>
              </p:ext>
            </p:extLst>
          </p:nvPr>
        </p:nvGraphicFramePr>
        <p:xfrm>
          <a:off x="2122003" y="1760832"/>
          <a:ext cx="8458200" cy="4130675"/>
        </p:xfrm>
        <a:graphic>
          <a:graphicData uri="http://schemas.openxmlformats.org/drawingml/2006/table">
            <a:tbl>
              <a:tblPr/>
              <a:tblGrid>
                <a:gridCol w="4291013">
                  <a:extLst>
                    <a:ext uri="{9D8B030D-6E8A-4147-A177-3AD203B41FA5}">
                      <a16:colId xmlns:a16="http://schemas.microsoft.com/office/drawing/2014/main" val="20000"/>
                    </a:ext>
                  </a:extLst>
                </a:gridCol>
                <a:gridCol w="4167187">
                  <a:extLst>
                    <a:ext uri="{9D8B030D-6E8A-4147-A177-3AD203B41FA5}">
                      <a16:colId xmlns:a16="http://schemas.microsoft.com/office/drawing/2014/main" val="20001"/>
                    </a:ext>
                  </a:extLst>
                </a:gridCol>
              </a:tblGrid>
              <a:tr h="518158">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Young Adults Learn:</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Tips:</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17">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When they want to or feel a need to learn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When learning is practical and related to real life</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By doing/experiencing</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In a variety of ways</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Make sure the lesson is relevant and useful to the student </a:t>
                      </a:r>
                      <a:endParaRPr kumimoji="0" lang="en-US" altLang="en-US" sz="2400" b="0" i="0" u="sng"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Provide immediate practice and feedback</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Adjust learning to the student’s needs/level</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Incorporate as many senses as possible</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4264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01740" cy="1325563"/>
          </a:xfrm>
        </p:spPr>
        <p:txBody>
          <a:bodyPr>
            <a:normAutofit/>
          </a:bodyPr>
          <a:lstStyle/>
          <a:p>
            <a:pPr algn="r">
              <a:lnSpc>
                <a:spcPct val="100000"/>
              </a:lnSpc>
            </a:pPr>
            <a:r>
              <a:rPr lang="en-US" sz="3600" dirty="0"/>
              <a:t>STEP 4: Young Adult Learning Resource Guide</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pic>
        <p:nvPicPr>
          <p:cNvPr id="3" name="Picture 2">
            <a:extLst>
              <a:ext uri="{FF2B5EF4-FFF2-40B4-BE49-F238E27FC236}">
                <a16:creationId xmlns:a16="http://schemas.microsoft.com/office/drawing/2014/main" id="{6B791451-DC9A-454F-95D5-F313053CF3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951" y="1285807"/>
            <a:ext cx="6216018" cy="5195804"/>
          </a:xfrm>
          <a:prstGeom prst="rect">
            <a:avLst/>
          </a:prstGeom>
        </p:spPr>
      </p:pic>
      <p:sp>
        <p:nvSpPr>
          <p:cNvPr id="9" name="TextBox 4">
            <a:extLst>
              <a:ext uri="{FF2B5EF4-FFF2-40B4-BE49-F238E27FC236}">
                <a16:creationId xmlns:a16="http://schemas.microsoft.com/office/drawing/2014/main" id="{B5CDBAC4-879B-2141-B381-ABAF253E35D1}"/>
              </a:ext>
            </a:extLst>
          </p:cNvPr>
          <p:cNvSpPr txBox="1">
            <a:spLocks noChangeArrowheads="1"/>
          </p:cNvSpPr>
          <p:nvPr/>
        </p:nvSpPr>
        <p:spPr bwMode="auto">
          <a:xfrm>
            <a:off x="1713581" y="6441088"/>
            <a:ext cx="7237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ctr">
              <a:defRPr/>
            </a:pPr>
            <a:r>
              <a:rPr lang="en-US" altLang="en-US" sz="1200" dirty="0">
                <a:latin typeface="+mj-lt"/>
              </a:rPr>
              <a:t>For the full document, see </a:t>
            </a:r>
            <a:r>
              <a:rPr lang="en-US" sz="1200" dirty="0">
                <a:solidFill>
                  <a:prstClr val="black"/>
                </a:solidFill>
                <a:latin typeface="Century Gothic"/>
                <a:cs typeface="+mn-cs"/>
              </a:rPr>
              <a:t>Young Adult Learning </a:t>
            </a:r>
            <a:r>
              <a:rPr lang="en-US" altLang="en-US" sz="1200" dirty="0">
                <a:latin typeface="+mj-lt"/>
              </a:rPr>
              <a:t>Resource Guide</a:t>
            </a:r>
          </a:p>
        </p:txBody>
      </p:sp>
      <p:pic>
        <p:nvPicPr>
          <p:cNvPr id="11" name="Picture 16" descr="Image result for click icon">
            <a:extLst>
              <a:ext uri="{FF2B5EF4-FFF2-40B4-BE49-F238E27FC236}">
                <a16:creationId xmlns:a16="http://schemas.microsoft.com/office/drawing/2014/main" id="{964986BA-0F00-0B41-AB99-8F8CE22FD6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29331" y="6481611"/>
            <a:ext cx="281608" cy="28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285807"/>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97658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Screen Clipping">
            <a:extLst>
              <a:ext uri="{FF2B5EF4-FFF2-40B4-BE49-F238E27FC236}">
                <a16:creationId xmlns:a16="http://schemas.microsoft.com/office/drawing/2014/main" id="{F68FF2D7-9B9F-2642-8ACA-14B47DFF36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362"/>
          <a:stretch/>
        </p:blipFill>
        <p:spPr bwMode="auto">
          <a:xfrm>
            <a:off x="1655460" y="1673434"/>
            <a:ext cx="8881079" cy="499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447292"/>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Title 1">
            <a:extLst>
              <a:ext uri="{FF2B5EF4-FFF2-40B4-BE49-F238E27FC236}">
                <a16:creationId xmlns:a16="http://schemas.microsoft.com/office/drawing/2014/main" id="{2B53C9E9-E59F-6244-AE07-AECE0A32E278}"/>
              </a:ext>
            </a:extLst>
          </p:cNvPr>
          <p:cNvSpPr txBox="1">
            <a:spLocks/>
          </p:cNvSpPr>
          <p:nvPr/>
        </p:nvSpPr>
        <p:spPr>
          <a:xfrm>
            <a:off x="1083363" y="270863"/>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4200"/>
              <a:t>SAMPLE: OSY Instructional Action Plan</a:t>
            </a:r>
            <a:br>
              <a:rPr lang="en-US" sz="4200"/>
            </a:br>
            <a:r>
              <a:rPr lang="en-US" sz="4200"/>
              <a:t>for Paw</a:t>
            </a:r>
            <a:endParaRPr lang="en-US" sz="4200" dirty="0"/>
          </a:p>
        </p:txBody>
      </p:sp>
    </p:spTree>
    <p:extLst>
      <p:ext uri="{BB962C8B-B14F-4D97-AF65-F5344CB8AC3E}">
        <p14:creationId xmlns:p14="http://schemas.microsoft.com/office/powerpoint/2010/main" val="51091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dirty="0"/>
              <a:t>Introduction to the </a:t>
            </a:r>
            <a:br>
              <a:rPr lang="en-US" dirty="0"/>
            </a:br>
            <a:r>
              <a:rPr lang="en-US" dirty="0"/>
              <a:t>OSY Instructional Action Plan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0" name="Picture 9">
            <a:extLst>
              <a:ext uri="{FF2B5EF4-FFF2-40B4-BE49-F238E27FC236}">
                <a16:creationId xmlns:a16="http://schemas.microsoft.com/office/drawing/2014/main" id="{97A8C129-6C64-FE49-A9E2-E9FBA9328CCD}"/>
              </a:ext>
            </a:extLst>
          </p:cNvPr>
          <p:cNvPicPr>
            <a:picLocks noChangeAspect="1"/>
          </p:cNvPicPr>
          <p:nvPr/>
        </p:nvPicPr>
        <p:blipFill>
          <a:blip r:embed="rId4"/>
          <a:stretch>
            <a:fillRect/>
          </a:stretch>
        </p:blipFill>
        <p:spPr>
          <a:xfrm>
            <a:off x="2429433" y="1094361"/>
            <a:ext cx="7843339" cy="6060762"/>
          </a:xfrm>
          <a:prstGeom prst="rect">
            <a:avLst/>
          </a:prstGeom>
        </p:spPr>
      </p:pic>
    </p:spTree>
    <p:extLst>
      <p:ext uri="{BB962C8B-B14F-4D97-AF65-F5344CB8AC3E}">
        <p14:creationId xmlns:p14="http://schemas.microsoft.com/office/powerpoint/2010/main" val="4098844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4</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Describe what young adult learning strategies you would use with </a:t>
            </a:r>
            <a:r>
              <a:rPr lang="en-US" altLang="en-US" dirty="0" err="1"/>
              <a:t>Yordano</a:t>
            </a:r>
            <a:r>
              <a:rPr lang="en-US" altLang="en-US" dirty="0"/>
              <a:t>, knowing obtaining his diploma may lead to better opportunities:</a:t>
            </a:r>
          </a:p>
          <a:p>
            <a:pPr marL="0" indent="0">
              <a:buNone/>
            </a:pPr>
            <a:endParaRPr lang="en-US" altLang="en-US" dirty="0"/>
          </a:p>
        </p:txBody>
      </p:sp>
      <p:sp>
        <p:nvSpPr>
          <p:cNvPr id="11" name="TextBox 10">
            <a:extLst>
              <a:ext uri="{FF2B5EF4-FFF2-40B4-BE49-F238E27FC236}">
                <a16:creationId xmlns:a16="http://schemas.microsoft.com/office/drawing/2014/main" id="{071F5B9F-ABB7-7447-8A74-41459BFE8E33}"/>
              </a:ext>
            </a:extLst>
          </p:cNvPr>
          <p:cNvSpPr txBox="1"/>
          <p:nvPr/>
        </p:nvSpPr>
        <p:spPr>
          <a:xfrm>
            <a:off x="3478698" y="3354684"/>
            <a:ext cx="7981120" cy="2554545"/>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Identify the specific learning strategies you plan to use.</a:t>
            </a:r>
          </a:p>
          <a:p>
            <a:pPr marL="342900" indent="-342900">
              <a:buFont typeface="Arial" panose="020B0604020202020204" pitchFamily="34" charset="0"/>
              <a:buChar char="•"/>
              <a:defRPr/>
            </a:pPr>
            <a:r>
              <a:rPr lang="en-US" sz="4000" dirty="0"/>
              <a:t>Where and how will you implement these strategies?</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511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Learning Strategies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2" name="Picture 3">
            <a:extLst>
              <a:ext uri="{FF2B5EF4-FFF2-40B4-BE49-F238E27FC236}">
                <a16:creationId xmlns:a16="http://schemas.microsoft.com/office/drawing/2014/main" id="{AD22FA3C-6F34-9743-8988-24747292040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82009" y="1788078"/>
            <a:ext cx="4724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6E254A2E-AC7F-A74A-920D-E93BF600D29A}"/>
              </a:ext>
            </a:extLst>
          </p:cNvPr>
          <p:cNvSpPr txBox="1">
            <a:spLocks noChangeArrowheads="1"/>
          </p:cNvSpPr>
          <p:nvPr/>
        </p:nvSpPr>
        <p:spPr bwMode="auto">
          <a:xfrm>
            <a:off x="1406206" y="2159518"/>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r">
              <a:spcBef>
                <a:spcPct val="0"/>
              </a:spcBef>
              <a:buFontTx/>
              <a:buNone/>
            </a:pPr>
            <a:r>
              <a:rPr lang="en-US" altLang="en-US" sz="1800" dirty="0">
                <a:latin typeface="Arial" panose="020B0604020202020204" pitchFamily="34" charset="0"/>
              </a:rPr>
              <a:t>Relevant and Useful</a:t>
            </a:r>
          </a:p>
        </p:txBody>
      </p:sp>
      <p:sp>
        <p:nvSpPr>
          <p:cNvPr id="14" name="TextBox 13">
            <a:extLst>
              <a:ext uri="{FF2B5EF4-FFF2-40B4-BE49-F238E27FC236}">
                <a16:creationId xmlns:a16="http://schemas.microsoft.com/office/drawing/2014/main" id="{443A476F-3D92-FA47-893D-87789BD8AA96}"/>
              </a:ext>
            </a:extLst>
          </p:cNvPr>
          <p:cNvSpPr txBox="1">
            <a:spLocks noChangeArrowheads="1"/>
          </p:cNvSpPr>
          <p:nvPr/>
        </p:nvSpPr>
        <p:spPr bwMode="auto">
          <a:xfrm>
            <a:off x="1396681" y="3809986"/>
            <a:ext cx="1533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r">
              <a:spcBef>
                <a:spcPct val="0"/>
              </a:spcBef>
              <a:buFontTx/>
              <a:buNone/>
            </a:pPr>
            <a:r>
              <a:rPr lang="en-US" altLang="en-US" sz="1800" dirty="0">
                <a:latin typeface="Arial" panose="020B0604020202020204" pitchFamily="34" charset="0"/>
              </a:rPr>
              <a:t>Practice and Feedback</a:t>
            </a:r>
          </a:p>
        </p:txBody>
      </p:sp>
      <p:sp>
        <p:nvSpPr>
          <p:cNvPr id="15" name="TextBox 15">
            <a:extLst>
              <a:ext uri="{FF2B5EF4-FFF2-40B4-BE49-F238E27FC236}">
                <a16:creationId xmlns:a16="http://schemas.microsoft.com/office/drawing/2014/main" id="{41C59FCC-9894-BB49-AE6F-F90F067CE5B0}"/>
              </a:ext>
            </a:extLst>
          </p:cNvPr>
          <p:cNvSpPr txBox="1">
            <a:spLocks noChangeArrowheads="1"/>
          </p:cNvSpPr>
          <p:nvPr/>
        </p:nvSpPr>
        <p:spPr bwMode="auto">
          <a:xfrm>
            <a:off x="9067800" y="2159518"/>
            <a:ext cx="1535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dirty="0">
                <a:latin typeface="Arial" panose="020B0604020202020204" pitchFamily="34" charset="0"/>
              </a:rPr>
              <a:t>Adjust to meet needs</a:t>
            </a:r>
          </a:p>
        </p:txBody>
      </p:sp>
      <p:sp>
        <p:nvSpPr>
          <p:cNvPr id="16" name="TextBox 16">
            <a:extLst>
              <a:ext uri="{FF2B5EF4-FFF2-40B4-BE49-F238E27FC236}">
                <a16:creationId xmlns:a16="http://schemas.microsoft.com/office/drawing/2014/main" id="{AF1DD80F-FE48-8045-BF94-BDA7F428896C}"/>
              </a:ext>
            </a:extLst>
          </p:cNvPr>
          <p:cNvSpPr txBox="1">
            <a:spLocks noChangeArrowheads="1"/>
          </p:cNvSpPr>
          <p:nvPr/>
        </p:nvSpPr>
        <p:spPr bwMode="auto">
          <a:xfrm>
            <a:off x="9067800" y="3745465"/>
            <a:ext cx="153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dirty="0">
                <a:latin typeface="Arial" panose="020B0604020202020204" pitchFamily="34" charset="0"/>
              </a:rPr>
              <a:t>Incorporate many senses</a:t>
            </a:r>
          </a:p>
        </p:txBody>
      </p:sp>
    </p:spTree>
    <p:extLst>
      <p:ext uri="{BB962C8B-B14F-4D97-AF65-F5344CB8AC3E}">
        <p14:creationId xmlns:p14="http://schemas.microsoft.com/office/powerpoint/2010/main" val="4178923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OSY Instructional Action Plan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Picture 9">
            <a:extLst>
              <a:ext uri="{FF2B5EF4-FFF2-40B4-BE49-F238E27FC236}">
                <a16:creationId xmlns:a16="http://schemas.microsoft.com/office/drawing/2014/main" id="{B1F5D874-AFCF-4346-BB1C-973036AC2A34}"/>
              </a:ext>
            </a:extLst>
          </p:cNvPr>
          <p:cNvPicPr>
            <a:picLocks noChangeAspect="1" noChangeArrowheads="1"/>
          </p:cNvPicPr>
          <p:nvPr/>
        </p:nvPicPr>
        <p:blipFill>
          <a:blip r:embed="rId4"/>
          <a:srcRect/>
          <a:stretch>
            <a:fillRect/>
          </a:stretch>
        </p:blipFill>
        <p:spPr bwMode="auto">
          <a:xfrm>
            <a:off x="2663961" y="2534471"/>
            <a:ext cx="7116143" cy="3565758"/>
          </a:xfrm>
          <a:prstGeom prst="rect">
            <a:avLst/>
          </a:prstGeom>
          <a:ln/>
        </p:spPr>
        <p:style>
          <a:lnRef idx="2">
            <a:schemeClr val="dk1"/>
          </a:lnRef>
          <a:fillRef idx="1">
            <a:schemeClr val="lt1"/>
          </a:fillRef>
          <a:effectRef idx="0">
            <a:schemeClr val="dk1"/>
          </a:effectRef>
          <a:fontRef idx="minor">
            <a:schemeClr val="dk1"/>
          </a:fontRef>
        </p:style>
      </p:pic>
      <p:sp>
        <p:nvSpPr>
          <p:cNvPr id="17" name="Content Placeholder 10">
            <a:extLst>
              <a:ext uri="{FF2B5EF4-FFF2-40B4-BE49-F238E27FC236}">
                <a16:creationId xmlns:a16="http://schemas.microsoft.com/office/drawing/2014/main" id="{2ECB4B69-16E1-DF4C-9249-2C88DCC6BE14}"/>
              </a:ext>
            </a:extLst>
          </p:cNvPr>
          <p:cNvSpPr>
            <a:spLocks noGrp="1"/>
          </p:cNvSpPr>
          <p:nvPr>
            <p:ph sz="half" idx="1"/>
          </p:nvPr>
        </p:nvSpPr>
        <p:spPr>
          <a:xfrm>
            <a:off x="457200" y="1600200"/>
            <a:ext cx="11121886" cy="1219200"/>
          </a:xfrm>
        </p:spPr>
        <p:txBody>
          <a:bodyPr>
            <a:normAutofit/>
          </a:bodyPr>
          <a:lstStyle/>
          <a:p>
            <a:pPr marL="0" indent="0" eaLnBrk="1" hangingPunct="1">
              <a:buFont typeface="Arial" panose="020B0604020202020204" pitchFamily="34" charset="0"/>
              <a:buNone/>
            </a:pPr>
            <a:r>
              <a:rPr lang="en-US" altLang="en-US" dirty="0"/>
              <a:t>Review the questions in the reflection section to evaluate the success of your lesson and determine future modifications.</a:t>
            </a:r>
          </a:p>
        </p:txBody>
      </p:sp>
    </p:spTree>
    <p:extLst>
      <p:ext uri="{BB962C8B-B14F-4D97-AF65-F5344CB8AC3E}">
        <p14:creationId xmlns:p14="http://schemas.microsoft.com/office/powerpoint/2010/main" val="2696453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447292"/>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Title 1">
            <a:extLst>
              <a:ext uri="{FF2B5EF4-FFF2-40B4-BE49-F238E27FC236}">
                <a16:creationId xmlns:a16="http://schemas.microsoft.com/office/drawing/2014/main" id="{2B53C9E9-E59F-6244-AE07-AECE0A32E278}"/>
              </a:ext>
            </a:extLst>
          </p:cNvPr>
          <p:cNvSpPr txBox="1">
            <a:spLocks/>
          </p:cNvSpPr>
          <p:nvPr/>
        </p:nvSpPr>
        <p:spPr>
          <a:xfrm>
            <a:off x="1083363" y="270863"/>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4200"/>
              <a:t>SAMPLE: OSY Instructional Action Plan</a:t>
            </a:r>
            <a:br>
              <a:rPr lang="en-US" sz="4200"/>
            </a:br>
            <a:r>
              <a:rPr lang="en-US" sz="4200"/>
              <a:t>for Paw</a:t>
            </a:r>
            <a:endParaRPr lang="en-US" sz="4200" dirty="0"/>
          </a:p>
        </p:txBody>
      </p:sp>
      <p:pic>
        <p:nvPicPr>
          <p:cNvPr id="7" name="Picture 2" descr="Screen Clipping">
            <a:extLst>
              <a:ext uri="{FF2B5EF4-FFF2-40B4-BE49-F238E27FC236}">
                <a16:creationId xmlns:a16="http://schemas.microsoft.com/office/drawing/2014/main" id="{AD8AC8C0-256A-F940-AC0D-5307A8FF9588}"/>
              </a:ext>
            </a:extLst>
          </p:cNvPr>
          <p:cNvPicPr>
            <a:picLocks noChangeAspect="1"/>
          </p:cNvPicPr>
          <p:nvPr/>
        </p:nvPicPr>
        <p:blipFill>
          <a:blip r:embed="rId4" cstate="screen">
            <a:extLst>
              <a:ext uri="{28A0092B-C50C-407E-A947-70E740481C1C}">
                <a14:useLocalDpi xmlns:a14="http://schemas.microsoft.com/office/drawing/2010/main"/>
              </a:ext>
            </a:extLst>
          </a:blip>
          <a:srcRect l="2103" t="668" r="1813" b="1521"/>
          <a:stretch>
            <a:fillRect/>
          </a:stretch>
        </p:blipFill>
        <p:spPr bwMode="auto">
          <a:xfrm>
            <a:off x="2193234" y="1673434"/>
            <a:ext cx="807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BE1590B-BBA1-1A41-ABB5-78DFE8F94ECE}"/>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Tree>
    <p:extLst>
      <p:ext uri="{BB962C8B-B14F-4D97-AF65-F5344CB8AC3E}">
        <p14:creationId xmlns:p14="http://schemas.microsoft.com/office/powerpoint/2010/main" val="3252117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Take a few moments to consider these components of reflection:</a:t>
            </a:r>
          </a:p>
          <a:p>
            <a:pPr marL="0" indent="0">
              <a:buNone/>
            </a:pPr>
            <a:endParaRPr lang="en-US" altLang="en-US" dirty="0"/>
          </a:p>
        </p:txBody>
      </p:sp>
      <p:sp>
        <p:nvSpPr>
          <p:cNvPr id="11" name="TextBox 10">
            <a:extLst>
              <a:ext uri="{FF2B5EF4-FFF2-40B4-BE49-F238E27FC236}">
                <a16:creationId xmlns:a16="http://schemas.microsoft.com/office/drawing/2014/main" id="{071F5B9F-ABB7-7447-8A74-41459BFE8E33}"/>
              </a:ext>
            </a:extLst>
          </p:cNvPr>
          <p:cNvSpPr txBox="1"/>
          <p:nvPr/>
        </p:nvSpPr>
        <p:spPr>
          <a:xfrm>
            <a:off x="3302449" y="2256463"/>
            <a:ext cx="7981120" cy="3724096"/>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spcAft>
                <a:spcPts val="600"/>
              </a:spcAft>
              <a:buFont typeface="Arial" panose="020B0604020202020204" pitchFamily="34" charset="0"/>
              <a:buChar char="•"/>
              <a:defRPr/>
            </a:pPr>
            <a:r>
              <a:rPr lang="en-US" sz="2400" dirty="0"/>
              <a:t>Reflection is critical. It enables you to construct valuable future lessons.</a:t>
            </a:r>
          </a:p>
          <a:p>
            <a:pPr marL="342900" indent="-342900">
              <a:spcAft>
                <a:spcPts val="600"/>
              </a:spcAft>
              <a:buFont typeface="Arial" panose="020B0604020202020204" pitchFamily="34" charset="0"/>
              <a:buChar char="•"/>
              <a:defRPr/>
            </a:pPr>
            <a:r>
              <a:rPr lang="en-US" sz="2400" dirty="0"/>
              <a:t>Use your reflection to set goals for yourself.</a:t>
            </a:r>
          </a:p>
          <a:p>
            <a:pPr marL="342900" indent="-342900">
              <a:spcAft>
                <a:spcPts val="600"/>
              </a:spcAft>
              <a:buFont typeface="Arial" panose="020B0604020202020204" pitchFamily="34" charset="0"/>
              <a:buChar char="•"/>
              <a:defRPr/>
            </a:pPr>
            <a:r>
              <a:rPr lang="en-US" sz="2400" dirty="0"/>
              <a:t>Reach out for help from a supervisor, trusted colleague, or utilize community resources.</a:t>
            </a:r>
          </a:p>
          <a:p>
            <a:pPr marL="342900" indent="-342900">
              <a:spcAft>
                <a:spcPts val="600"/>
              </a:spcAft>
              <a:buFont typeface="Arial" panose="020B0604020202020204" pitchFamily="34" charset="0"/>
              <a:buChar char="•"/>
              <a:defRPr/>
            </a:pPr>
            <a:r>
              <a:rPr lang="en-US" sz="2400" dirty="0"/>
              <a:t>Be flexible - don’t hesitate to change your future lesson plan based on the OSY’s response.</a:t>
            </a:r>
          </a:p>
          <a:p>
            <a:pPr marL="342900" indent="-342900">
              <a:spcAft>
                <a:spcPts val="600"/>
              </a:spcAft>
              <a:buFont typeface="Arial" panose="020B0604020202020204" pitchFamily="34" charset="0"/>
              <a:buChar char="•"/>
              <a:defRPr/>
            </a:pPr>
            <a:r>
              <a:rPr lang="en-US" sz="2400" dirty="0"/>
              <a:t>Reflection is vital to your rapport with the OSY, as it enables you to stay in tune with their changing needs.</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59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Now take a moment to note these components on Paw’s Learning Plan Reflection:</a:t>
            </a:r>
          </a:p>
          <a:p>
            <a:pPr marL="0" indent="0">
              <a:buNone/>
            </a:pPr>
            <a:endParaRPr lang="en-US" altLang="en-US" dirty="0"/>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Screen Clipping">
            <a:extLst>
              <a:ext uri="{FF2B5EF4-FFF2-40B4-BE49-F238E27FC236}">
                <a16:creationId xmlns:a16="http://schemas.microsoft.com/office/drawing/2014/main" id="{F39ED5A1-78BF-FB46-AE1A-BCBDDA957CD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558760" y="1998975"/>
            <a:ext cx="7504625" cy="41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398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Now take a moment to note these components on Paw’s Learning Plan Reflection:</a:t>
            </a:r>
          </a:p>
          <a:p>
            <a:pPr marL="0" indent="0">
              <a:buNone/>
            </a:pPr>
            <a:endParaRPr lang="en-US" altLang="en-US" dirty="0"/>
          </a:p>
        </p:txBody>
      </p:sp>
      <p:graphicFrame>
        <p:nvGraphicFramePr>
          <p:cNvPr id="11" name="Diagram 10">
            <a:extLst>
              <a:ext uri="{FF2B5EF4-FFF2-40B4-BE49-F238E27FC236}">
                <a16:creationId xmlns:a16="http://schemas.microsoft.com/office/drawing/2014/main" id="{9C13F410-8A37-C448-923D-F647B3BC4DAE}"/>
              </a:ext>
            </a:extLst>
          </p:cNvPr>
          <p:cNvGraphicFramePr/>
          <p:nvPr>
            <p:extLst>
              <p:ext uri="{D42A27DB-BD31-4B8C-83A1-F6EECF244321}">
                <p14:modId xmlns:p14="http://schemas.microsoft.com/office/powerpoint/2010/main" val="2610161777"/>
              </p:ext>
            </p:extLst>
          </p:nvPr>
        </p:nvGraphicFramePr>
        <p:xfrm>
          <a:off x="5873369" y="2034381"/>
          <a:ext cx="54102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ontent Placeholder 10">
            <a:extLst>
              <a:ext uri="{FF2B5EF4-FFF2-40B4-BE49-F238E27FC236}">
                <a16:creationId xmlns:a16="http://schemas.microsoft.com/office/drawing/2014/main" id="{29A0FD4A-4959-AD46-B03C-5E0A609F3D0E}"/>
              </a:ext>
            </a:extLst>
          </p:cNvPr>
          <p:cNvSpPr txBox="1">
            <a:spLocks/>
          </p:cNvSpPr>
          <p:nvPr/>
        </p:nvSpPr>
        <p:spPr>
          <a:xfrm>
            <a:off x="1330006" y="2568094"/>
            <a:ext cx="32004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en-US" altLang="en-US"/>
              <a:t>Self Evaluation: </a:t>
            </a:r>
          </a:p>
          <a:p>
            <a:pPr>
              <a:buFont typeface="Arial" charset="0"/>
              <a:buChar char="•"/>
              <a:defRPr/>
            </a:pPr>
            <a:r>
              <a:rPr lang="en-US" altLang="en-US"/>
              <a:t>On a scale of 1-5, how would you rate your ability to…</a:t>
            </a:r>
          </a:p>
          <a:p>
            <a:pPr marL="457200" lvl="1" indent="0">
              <a:buFont typeface="Arial" charset="0"/>
              <a:buNone/>
              <a:defRPr/>
            </a:pPr>
            <a:endParaRPr lang="en-US" altLang="en-US"/>
          </a:p>
          <a:p>
            <a:pPr lvl="1">
              <a:buFont typeface="Arial" charset="0"/>
              <a:buChar char="–"/>
              <a:defRPr/>
            </a:pPr>
            <a:endParaRPr lang="en-US" altLang="en-US"/>
          </a:p>
          <a:p>
            <a:pPr marL="914400" lvl="2" indent="0">
              <a:buFont typeface="Arial" charset="0"/>
              <a:buNone/>
              <a:defRPr/>
            </a:pPr>
            <a:endParaRPr lang="en-US" altLang="en-US" dirty="0"/>
          </a:p>
        </p:txBody>
      </p:sp>
      <p:pic>
        <p:nvPicPr>
          <p:cNvPr id="14" name="Picture 13">
            <a:extLst>
              <a:ext uri="{FF2B5EF4-FFF2-40B4-BE49-F238E27FC236}">
                <a16:creationId xmlns:a16="http://schemas.microsoft.com/office/drawing/2014/main" id="{C9261FA1-217C-BA4C-AAAF-18DE34A95CE5}"/>
              </a:ext>
            </a:extLst>
          </p:cNvPr>
          <p:cNvPicPr>
            <a:picLocks noChangeAspect="1"/>
          </p:cNvPicPr>
          <p:nvPr/>
        </p:nvPicPr>
        <p:blipFill>
          <a:blip r:embed="rId9"/>
          <a:stretch>
            <a:fillRect/>
          </a:stretch>
        </p:blipFill>
        <p:spPr>
          <a:xfrm>
            <a:off x="1834952" y="4727574"/>
            <a:ext cx="1895475" cy="13049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41920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447292"/>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Title 1">
            <a:extLst>
              <a:ext uri="{FF2B5EF4-FFF2-40B4-BE49-F238E27FC236}">
                <a16:creationId xmlns:a16="http://schemas.microsoft.com/office/drawing/2014/main" id="{2B53C9E9-E59F-6244-AE07-AECE0A32E278}"/>
              </a:ext>
            </a:extLst>
          </p:cNvPr>
          <p:cNvSpPr txBox="1">
            <a:spLocks/>
          </p:cNvSpPr>
          <p:nvPr/>
        </p:nvSpPr>
        <p:spPr>
          <a:xfrm>
            <a:off x="1083363" y="270863"/>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4200" dirty="0"/>
              <a:t>SAMPLE: OSY Instructional Action Plan</a:t>
            </a:r>
            <a:br>
              <a:rPr lang="en-US" sz="4200" dirty="0"/>
            </a:br>
            <a:r>
              <a:rPr lang="en-US" sz="4200" dirty="0"/>
              <a:t>Evaluation for Paw</a:t>
            </a:r>
          </a:p>
        </p:txBody>
      </p:sp>
      <p:sp>
        <p:nvSpPr>
          <p:cNvPr id="9" name="TextBox 8">
            <a:extLst>
              <a:ext uri="{FF2B5EF4-FFF2-40B4-BE49-F238E27FC236}">
                <a16:creationId xmlns:a16="http://schemas.microsoft.com/office/drawing/2014/main" id="{3BE1590B-BBA1-1A41-ABB5-78DFE8F94ECE}"/>
              </a:ext>
            </a:extLst>
          </p:cNvPr>
          <p:cNvSpPr txBox="1"/>
          <p:nvPr/>
        </p:nvSpPr>
        <p:spPr>
          <a:xfrm>
            <a:off x="487017" y="6248400"/>
            <a:ext cx="1113182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8" name="TextBox 7">
            <a:extLst>
              <a:ext uri="{FF2B5EF4-FFF2-40B4-BE49-F238E27FC236}">
                <a16:creationId xmlns:a16="http://schemas.microsoft.com/office/drawing/2014/main" id="{2DF1419E-3DC4-F441-947C-775BC710DDAE}"/>
              </a:ext>
            </a:extLst>
          </p:cNvPr>
          <p:cNvSpPr txBox="1"/>
          <p:nvPr/>
        </p:nvSpPr>
        <p:spPr>
          <a:xfrm>
            <a:off x="496957" y="1752600"/>
            <a:ext cx="11102005" cy="461665"/>
          </a:xfrm>
          <a:prstGeom prst="rect">
            <a:avLst/>
          </a:prstGeom>
          <a:noFill/>
        </p:spPr>
        <p:txBody>
          <a:bodyPr wrap="square">
            <a:spAutoFit/>
          </a:bodyPr>
          <a:lstStyle/>
          <a:p>
            <a:pPr algn="ctr">
              <a:defRPr/>
            </a:pPr>
            <a:r>
              <a:rPr lang="en-US" sz="2400" dirty="0">
                <a:latin typeface="+mn-lt"/>
              </a:rPr>
              <a:t>Be honest in the evaluation process; learn from what didn’t work and build on what did!</a:t>
            </a:r>
          </a:p>
        </p:txBody>
      </p:sp>
      <p:pic>
        <p:nvPicPr>
          <p:cNvPr id="10" name="Picture 16" descr="Screen Clipping">
            <a:extLst>
              <a:ext uri="{FF2B5EF4-FFF2-40B4-BE49-F238E27FC236}">
                <a16:creationId xmlns:a16="http://schemas.microsoft.com/office/drawing/2014/main" id="{DF7D2F6A-8441-AA48-84B4-8280D399BFB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6682" y="3513991"/>
            <a:ext cx="10338636" cy="184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a:extLst>
              <a:ext uri="{FF2B5EF4-FFF2-40B4-BE49-F238E27FC236}">
                <a16:creationId xmlns:a16="http://schemas.microsoft.com/office/drawing/2014/main" id="{8E984CE7-39D1-0F4B-AC86-2F784D9B1DF1}"/>
              </a:ext>
            </a:extLst>
          </p:cNvPr>
          <p:cNvGrpSpPr>
            <a:grpSpLocks/>
          </p:cNvGrpSpPr>
          <p:nvPr/>
        </p:nvGrpSpPr>
        <p:grpSpPr bwMode="auto">
          <a:xfrm>
            <a:off x="926682" y="2370440"/>
            <a:ext cx="2591770" cy="973570"/>
            <a:chOff x="609600" y="5198233"/>
            <a:chExt cx="2209800" cy="834628"/>
          </a:xfrm>
          <a:solidFill>
            <a:schemeClr val="accent6">
              <a:lumMod val="40000"/>
              <a:lumOff val="60000"/>
            </a:schemeClr>
          </a:solidFill>
        </p:grpSpPr>
        <p:sp>
          <p:nvSpPr>
            <p:cNvPr id="14" name="Oval Callout 13">
              <a:extLst>
                <a:ext uri="{FF2B5EF4-FFF2-40B4-BE49-F238E27FC236}">
                  <a16:creationId xmlns:a16="http://schemas.microsoft.com/office/drawing/2014/main" id="{28DBA337-9B6A-7A48-AB65-70124A6FB816}"/>
                </a:ext>
              </a:extLst>
            </p:cNvPr>
            <p:cNvSpPr/>
            <p:nvPr/>
          </p:nvSpPr>
          <p:spPr>
            <a:xfrm>
              <a:off x="609600" y="5198233"/>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6">
              <a:extLst>
                <a:ext uri="{FF2B5EF4-FFF2-40B4-BE49-F238E27FC236}">
                  <a16:creationId xmlns:a16="http://schemas.microsoft.com/office/drawing/2014/main" id="{2751EDCA-4C9C-EA4B-A074-44313593705B}"/>
                </a:ext>
              </a:extLst>
            </p:cNvPr>
            <p:cNvSpPr txBox="1">
              <a:spLocks noChangeArrowheads="1"/>
            </p:cNvSpPr>
            <p:nvPr/>
          </p:nvSpPr>
          <p:spPr bwMode="auto">
            <a:xfrm>
              <a:off x="980472" y="5375292"/>
              <a:ext cx="1632651" cy="449800"/>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While working at the library was great in theory, Paw did not feel comfortable there.</a:t>
              </a:r>
            </a:p>
          </p:txBody>
        </p:sp>
      </p:grpSp>
      <p:grpSp>
        <p:nvGrpSpPr>
          <p:cNvPr id="16" name="Group 12">
            <a:extLst>
              <a:ext uri="{FF2B5EF4-FFF2-40B4-BE49-F238E27FC236}">
                <a16:creationId xmlns:a16="http://schemas.microsoft.com/office/drawing/2014/main" id="{C4285025-D822-F44E-9EEB-FF2353C856AA}"/>
              </a:ext>
            </a:extLst>
          </p:cNvPr>
          <p:cNvGrpSpPr>
            <a:grpSpLocks/>
          </p:cNvGrpSpPr>
          <p:nvPr/>
        </p:nvGrpSpPr>
        <p:grpSpPr bwMode="auto">
          <a:xfrm>
            <a:off x="3747742" y="2214265"/>
            <a:ext cx="2591770" cy="1099399"/>
            <a:chOff x="2550432" y="2562720"/>
            <a:chExt cx="2209800" cy="834628"/>
          </a:xfrm>
          <a:solidFill>
            <a:schemeClr val="accent6">
              <a:lumMod val="40000"/>
              <a:lumOff val="60000"/>
            </a:schemeClr>
          </a:solidFill>
        </p:grpSpPr>
        <p:sp>
          <p:nvSpPr>
            <p:cNvPr id="17" name="Oval Callout 16">
              <a:extLst>
                <a:ext uri="{FF2B5EF4-FFF2-40B4-BE49-F238E27FC236}">
                  <a16:creationId xmlns:a16="http://schemas.microsoft.com/office/drawing/2014/main" id="{F615B9A3-66DB-6749-BFD9-1D62F21CA051}"/>
                </a:ext>
              </a:extLst>
            </p:cNvPr>
            <p:cNvSpPr/>
            <p:nvPr/>
          </p:nvSpPr>
          <p:spPr>
            <a:xfrm>
              <a:off x="2550432" y="2562720"/>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9">
              <a:extLst>
                <a:ext uri="{FF2B5EF4-FFF2-40B4-BE49-F238E27FC236}">
                  <a16:creationId xmlns:a16="http://schemas.microsoft.com/office/drawing/2014/main" id="{E914265D-F39E-2643-B18D-5C5ABD055BFC}"/>
                </a:ext>
              </a:extLst>
            </p:cNvPr>
            <p:cNvSpPr txBox="1">
              <a:spLocks noChangeArrowheads="1"/>
            </p:cNvSpPr>
            <p:nvPr/>
          </p:nvSpPr>
          <p:spPr bwMode="auto">
            <a:xfrm>
              <a:off x="2857569" y="2721833"/>
              <a:ext cx="1497306" cy="490673"/>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Incorporating my personal story really helped put Paw at ease with me and open up about her own family situation.</a:t>
              </a:r>
            </a:p>
          </p:txBody>
        </p:sp>
      </p:grpSp>
      <p:grpSp>
        <p:nvGrpSpPr>
          <p:cNvPr id="19" name="Group 20">
            <a:extLst>
              <a:ext uri="{FF2B5EF4-FFF2-40B4-BE49-F238E27FC236}">
                <a16:creationId xmlns:a16="http://schemas.microsoft.com/office/drawing/2014/main" id="{5D04B971-9280-2F46-A733-90038ACD4BC2}"/>
              </a:ext>
            </a:extLst>
          </p:cNvPr>
          <p:cNvGrpSpPr>
            <a:grpSpLocks/>
          </p:cNvGrpSpPr>
          <p:nvPr/>
        </p:nvGrpSpPr>
        <p:grpSpPr bwMode="auto">
          <a:xfrm>
            <a:off x="6445713" y="2292353"/>
            <a:ext cx="2209800" cy="1129744"/>
            <a:chOff x="2550432" y="2562720"/>
            <a:chExt cx="2209800" cy="834628"/>
          </a:xfrm>
          <a:solidFill>
            <a:schemeClr val="accent6">
              <a:lumMod val="40000"/>
              <a:lumOff val="60000"/>
            </a:schemeClr>
          </a:solidFill>
        </p:grpSpPr>
        <p:sp>
          <p:nvSpPr>
            <p:cNvPr id="20" name="Oval Callout 19">
              <a:extLst>
                <a:ext uri="{FF2B5EF4-FFF2-40B4-BE49-F238E27FC236}">
                  <a16:creationId xmlns:a16="http://schemas.microsoft.com/office/drawing/2014/main" id="{B34E2C6B-A909-304A-8C45-2AEA79848C20}"/>
                </a:ext>
              </a:extLst>
            </p:cNvPr>
            <p:cNvSpPr/>
            <p:nvPr/>
          </p:nvSpPr>
          <p:spPr>
            <a:xfrm>
              <a:off x="2550432" y="2562720"/>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2">
              <a:extLst>
                <a:ext uri="{FF2B5EF4-FFF2-40B4-BE49-F238E27FC236}">
                  <a16:creationId xmlns:a16="http://schemas.microsoft.com/office/drawing/2014/main" id="{28AD239D-D753-EF4A-B1D3-E3A18AF1BFB8}"/>
                </a:ext>
              </a:extLst>
            </p:cNvPr>
            <p:cNvSpPr txBox="1">
              <a:spLocks noChangeArrowheads="1"/>
            </p:cNvSpPr>
            <p:nvPr/>
          </p:nvSpPr>
          <p:spPr bwMode="auto">
            <a:xfrm>
              <a:off x="2873956" y="2685469"/>
              <a:ext cx="1524391" cy="579814"/>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I was able to easily transition into the lesson I had planned since we had such a great conversation about her needs.</a:t>
              </a:r>
            </a:p>
          </p:txBody>
        </p:sp>
      </p:grpSp>
      <p:grpSp>
        <p:nvGrpSpPr>
          <p:cNvPr id="22" name="Group 27">
            <a:extLst>
              <a:ext uri="{FF2B5EF4-FFF2-40B4-BE49-F238E27FC236}">
                <a16:creationId xmlns:a16="http://schemas.microsoft.com/office/drawing/2014/main" id="{537F0F44-DA5E-DE4D-80BB-0D11B2AF44D2}"/>
              </a:ext>
            </a:extLst>
          </p:cNvPr>
          <p:cNvGrpSpPr>
            <a:grpSpLocks/>
          </p:cNvGrpSpPr>
          <p:nvPr/>
        </p:nvGrpSpPr>
        <p:grpSpPr bwMode="auto">
          <a:xfrm>
            <a:off x="8802064" y="2269941"/>
            <a:ext cx="2545796" cy="1138744"/>
            <a:chOff x="2550432" y="2562720"/>
            <a:chExt cx="2209800" cy="834628"/>
          </a:xfrm>
          <a:solidFill>
            <a:schemeClr val="accent6">
              <a:lumMod val="40000"/>
              <a:lumOff val="60000"/>
            </a:schemeClr>
          </a:solidFill>
        </p:grpSpPr>
        <p:sp>
          <p:nvSpPr>
            <p:cNvPr id="23" name="Oval Callout 22">
              <a:extLst>
                <a:ext uri="{FF2B5EF4-FFF2-40B4-BE49-F238E27FC236}">
                  <a16:creationId xmlns:a16="http://schemas.microsoft.com/office/drawing/2014/main" id="{1D61BADC-850B-EF40-A0B0-194BE821A57D}"/>
                </a:ext>
              </a:extLst>
            </p:cNvPr>
            <p:cNvSpPr/>
            <p:nvPr/>
          </p:nvSpPr>
          <p:spPr>
            <a:xfrm>
              <a:off x="2550432" y="2562720"/>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9">
              <a:extLst>
                <a:ext uri="{FF2B5EF4-FFF2-40B4-BE49-F238E27FC236}">
                  <a16:creationId xmlns:a16="http://schemas.microsoft.com/office/drawing/2014/main" id="{4D8CE049-6B37-664E-8DCA-FD03BEF4C6E9}"/>
                </a:ext>
              </a:extLst>
            </p:cNvPr>
            <p:cNvSpPr txBox="1">
              <a:spLocks noChangeArrowheads="1"/>
            </p:cNvSpPr>
            <p:nvPr/>
          </p:nvSpPr>
          <p:spPr bwMode="auto">
            <a:xfrm>
              <a:off x="2861681" y="2687305"/>
              <a:ext cx="1457219" cy="575231"/>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I planned too many strategies for this particular lesson. I will need to revisit the second strategy at a later time.</a:t>
              </a:r>
            </a:p>
          </p:txBody>
        </p:sp>
      </p:grpSp>
    </p:spTree>
    <p:extLst>
      <p:ext uri="{BB962C8B-B14F-4D97-AF65-F5344CB8AC3E}">
        <p14:creationId xmlns:p14="http://schemas.microsoft.com/office/powerpoint/2010/main" val="3180943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11680" cy="1325563"/>
          </a:xfrm>
        </p:spPr>
        <p:txBody>
          <a:bodyPr>
            <a:normAutofit/>
          </a:bodyPr>
          <a:lstStyle/>
          <a:p>
            <a:pPr algn="r">
              <a:lnSpc>
                <a:spcPct val="100000"/>
              </a:lnSpc>
            </a:pPr>
            <a:r>
              <a:rPr lang="en-US" dirty="0"/>
              <a:t>Closing: OSY Instructional Action Plan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0" name="Picture 9">
            <a:extLst>
              <a:ext uri="{FF2B5EF4-FFF2-40B4-BE49-F238E27FC236}">
                <a16:creationId xmlns:a16="http://schemas.microsoft.com/office/drawing/2014/main" id="{97A8C129-6C64-FE49-A9E2-E9FBA9328C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92" t="5588" r="8884" b="13411"/>
          <a:stretch/>
        </p:blipFill>
        <p:spPr>
          <a:xfrm rot="20941115">
            <a:off x="1108849" y="2011240"/>
            <a:ext cx="4651290" cy="3469013"/>
          </a:xfrm>
          <a:prstGeom prst="rect">
            <a:avLst/>
          </a:prstGeom>
          <a:ln w="38100">
            <a:solidFill>
              <a:schemeClr val="accent4"/>
            </a:solidFill>
          </a:ln>
        </p:spPr>
      </p:pic>
      <p:pic>
        <p:nvPicPr>
          <p:cNvPr id="9" name="Picture 9" descr="https://lh4.googleusercontent.com/9oWgForTRuyFhJiLzPY1DzOMeWxGmEMzatSwX8JED7QLIGlgGmjJgVQ_EElbxddA2vzGfbKpmdOx59z7RDbfbKTjB4rggr-DYmpilIKX5r8ESUf1BBrvc_9ZD08tShTER6qGsi4Kp00">
            <a:extLst>
              <a:ext uri="{FF2B5EF4-FFF2-40B4-BE49-F238E27FC236}">
                <a16:creationId xmlns:a16="http://schemas.microsoft.com/office/drawing/2014/main" id="{349C304B-5CBD-5249-9E8F-A957501335C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177" t="3722" r="1437" b="2784"/>
          <a:stretch/>
        </p:blipFill>
        <p:spPr bwMode="auto">
          <a:xfrm rot="1001245">
            <a:off x="6450875" y="2201318"/>
            <a:ext cx="4685608" cy="3390972"/>
          </a:xfrm>
          <a:prstGeom prst="rect">
            <a:avLst/>
          </a:prstGeom>
          <a:ln w="38100">
            <a:solidFill>
              <a:schemeClr val="accent4"/>
            </a:solidFill>
          </a:ln>
        </p:spPr>
        <p:style>
          <a:lnRef idx="2">
            <a:schemeClr val="accent3"/>
          </a:lnRef>
          <a:fillRef idx="1">
            <a:schemeClr val="lt1"/>
          </a:fillRef>
          <a:effectRef idx="0">
            <a:schemeClr val="accent3"/>
          </a:effectRef>
          <a:fontRef idx="minor">
            <a:schemeClr val="dk1"/>
          </a:fontRef>
        </p:style>
      </p:pic>
      <p:sp>
        <p:nvSpPr>
          <p:cNvPr id="11" name="TextBox 4">
            <a:extLst>
              <a:ext uri="{FF2B5EF4-FFF2-40B4-BE49-F238E27FC236}">
                <a16:creationId xmlns:a16="http://schemas.microsoft.com/office/drawing/2014/main" id="{57AFA7EE-6886-D645-861D-EF43A7E55238}"/>
              </a:ext>
            </a:extLst>
          </p:cNvPr>
          <p:cNvSpPr txBox="1">
            <a:spLocks noChangeArrowheads="1"/>
          </p:cNvSpPr>
          <p:nvPr/>
        </p:nvSpPr>
        <p:spPr bwMode="auto">
          <a:xfrm>
            <a:off x="2429254" y="5673112"/>
            <a:ext cx="7237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lvl="1" algn="ctr">
              <a:spcBef>
                <a:spcPct val="0"/>
              </a:spcBef>
              <a:buFontTx/>
              <a:buNone/>
            </a:pPr>
            <a:r>
              <a:rPr lang="en-US" altLang="en-US" sz="1200" dirty="0"/>
              <a:t>For more information, see </a:t>
            </a:r>
            <a:r>
              <a:rPr lang="en-US" altLang="en-US" sz="1200" dirty="0">
                <a:solidFill>
                  <a:srgbClr val="000000"/>
                </a:solidFill>
              </a:rPr>
              <a:t>Sample OSY Action Plan </a:t>
            </a:r>
            <a:endParaRPr lang="en-US" altLang="en-US" sz="1200" dirty="0"/>
          </a:p>
        </p:txBody>
      </p:sp>
      <p:pic>
        <p:nvPicPr>
          <p:cNvPr id="12" name="Picture 16" descr="Image result for click icon">
            <a:extLst>
              <a:ext uri="{FF2B5EF4-FFF2-40B4-BE49-F238E27FC236}">
                <a16:creationId xmlns:a16="http://schemas.microsoft.com/office/drawing/2014/main" id="{8226CD30-AE94-8347-8934-0E69154D6AF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60279" y="5715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836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11680" cy="1325563"/>
          </a:xfrm>
        </p:spPr>
        <p:txBody>
          <a:bodyPr>
            <a:normAutofit/>
          </a:bodyPr>
          <a:lstStyle/>
          <a:p>
            <a:pPr algn="r">
              <a:lnSpc>
                <a:spcPct val="100000"/>
              </a:lnSpc>
            </a:pPr>
            <a:r>
              <a:rPr lang="en-US" dirty="0"/>
              <a:t>Success in Action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96957" y="1302166"/>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3" name="Picture 4">
            <a:extLst>
              <a:ext uri="{FF2B5EF4-FFF2-40B4-BE49-F238E27FC236}">
                <a16:creationId xmlns:a16="http://schemas.microsoft.com/office/drawing/2014/main" id="{A28E8E2E-5BCF-4F49-B4D0-33A9207B52E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4665" y="1408525"/>
            <a:ext cx="4462670" cy="386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a:extLst>
              <a:ext uri="{FF2B5EF4-FFF2-40B4-BE49-F238E27FC236}">
                <a16:creationId xmlns:a16="http://schemas.microsoft.com/office/drawing/2014/main" id="{6D16BFB5-57C0-4B44-A291-4DB9A28036B5}"/>
              </a:ext>
            </a:extLst>
          </p:cNvPr>
          <p:cNvSpPr txBox="1">
            <a:spLocks noChangeArrowheads="1"/>
          </p:cNvSpPr>
          <p:nvPr/>
        </p:nvSpPr>
        <p:spPr bwMode="auto">
          <a:xfrm>
            <a:off x="1447800" y="5238750"/>
            <a:ext cx="9448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ctr">
              <a:spcBef>
                <a:spcPct val="0"/>
              </a:spcBef>
              <a:buFontTx/>
              <a:buNone/>
            </a:pPr>
            <a:r>
              <a:rPr lang="en-US" altLang="en-US" sz="3000" dirty="0">
                <a:latin typeface="Arial" panose="020B0604020202020204" pitchFamily="34" charset="0"/>
              </a:rPr>
              <a:t>“Every new lesson offers another step to success”</a:t>
            </a:r>
          </a:p>
          <a:p>
            <a:pPr algn="ctr">
              <a:spcBef>
                <a:spcPct val="0"/>
              </a:spcBef>
              <a:buFontTx/>
              <a:buNone/>
            </a:pPr>
            <a:r>
              <a:rPr lang="en-US" altLang="en-US" sz="2000" dirty="0">
                <a:latin typeface="Arial" panose="020B0604020202020204" pitchFamily="34" charset="0"/>
              </a:rPr>
              <a:t>- Terry Mark</a:t>
            </a:r>
          </a:p>
        </p:txBody>
      </p:sp>
    </p:spTree>
    <p:extLst>
      <p:ext uri="{BB962C8B-B14F-4D97-AF65-F5344CB8AC3E}">
        <p14:creationId xmlns:p14="http://schemas.microsoft.com/office/powerpoint/2010/main" val="239406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dirty="0"/>
              <a:t>Introduction to the </a:t>
            </a:r>
            <a:br>
              <a:rPr lang="en-US" dirty="0"/>
            </a:br>
            <a:r>
              <a:rPr lang="en-US" dirty="0"/>
              <a:t>OSY Instructional Action Plan </a:t>
            </a:r>
            <a:r>
              <a:rPr lang="en-US" dirty="0" err="1"/>
              <a:t>cont</a:t>
            </a:r>
            <a:r>
              <a:rPr lang="en-US" dirty="0"/>
              <a:t>…</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9" descr="https://lh4.googleusercontent.com/9oWgForTRuyFhJiLzPY1DzOMeWxGmEMzatSwX8JED7QLIGlgGmjJgVQ_EElbxddA2vzGfbKpmdOx59z7RDbfbKTjB4rggr-DYmpilIKX5r8ESUf1BBrvc_9ZD08tShTER6qGsi4Kp00">
            <a:extLst>
              <a:ext uri="{FF2B5EF4-FFF2-40B4-BE49-F238E27FC236}">
                <a16:creationId xmlns:a16="http://schemas.microsoft.com/office/drawing/2014/main" id="{0673E9BB-B0DC-3646-9994-CE9EDAEF81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9484" y="1530265"/>
            <a:ext cx="6283237" cy="4639123"/>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4092750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11680" cy="1325563"/>
          </a:xfrm>
        </p:spPr>
        <p:txBody>
          <a:bodyPr>
            <a:normAutofit/>
          </a:bodyPr>
          <a:lstStyle/>
          <a:p>
            <a:pPr algn="r">
              <a:lnSpc>
                <a:spcPct val="100000"/>
              </a:lnSpc>
            </a:pPr>
            <a:r>
              <a:rPr lang="en-US" dirty="0"/>
              <a:t>Evaluation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96957" y="1302166"/>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3" name="Rectangle 2">
            <a:extLst>
              <a:ext uri="{FF2B5EF4-FFF2-40B4-BE49-F238E27FC236}">
                <a16:creationId xmlns:a16="http://schemas.microsoft.com/office/drawing/2014/main" id="{BD310925-391D-A940-B630-DC91224D6FC2}"/>
              </a:ext>
            </a:extLst>
          </p:cNvPr>
          <p:cNvSpPr/>
          <p:nvPr/>
        </p:nvSpPr>
        <p:spPr>
          <a:xfrm>
            <a:off x="5135218" y="2397948"/>
            <a:ext cx="6096000" cy="2062103"/>
          </a:xfrm>
          <a:prstGeom prst="rect">
            <a:avLst/>
          </a:prstGeom>
        </p:spPr>
        <p:txBody>
          <a:bodyPr>
            <a:spAutoFit/>
          </a:bodyPr>
          <a:lstStyle/>
          <a:p>
            <a:pPr lvl="1"/>
            <a:r>
              <a:rPr lang="en-US" altLang="en-US" sz="3200" dirty="0"/>
              <a:t>How will you be using this with your OSY?</a:t>
            </a:r>
          </a:p>
          <a:p>
            <a:pPr lvl="1"/>
            <a:r>
              <a:rPr lang="en-US" altLang="en-US" sz="3200" dirty="0"/>
              <a:t>Will it be helpful?</a:t>
            </a:r>
          </a:p>
          <a:p>
            <a:pPr lvl="1"/>
            <a:r>
              <a:rPr lang="en-US" altLang="en-US" sz="3200" dirty="0"/>
              <a:t>What would you include?  </a:t>
            </a:r>
          </a:p>
        </p:txBody>
      </p:sp>
      <p:pic>
        <p:nvPicPr>
          <p:cNvPr id="5" name="Picture 4" descr="Qr code&#10;&#10;Description automatically generated">
            <a:extLst>
              <a:ext uri="{FF2B5EF4-FFF2-40B4-BE49-F238E27FC236}">
                <a16:creationId xmlns:a16="http://schemas.microsoft.com/office/drawing/2014/main" id="{97F06325-AF1E-4C4E-B432-3A0C07A368AF}"/>
              </a:ext>
            </a:extLst>
          </p:cNvPr>
          <p:cNvPicPr>
            <a:picLocks noChangeAspect="1"/>
          </p:cNvPicPr>
          <p:nvPr/>
        </p:nvPicPr>
        <p:blipFill>
          <a:blip r:embed="rId4"/>
          <a:stretch>
            <a:fillRect/>
          </a:stretch>
        </p:blipFill>
        <p:spPr>
          <a:xfrm>
            <a:off x="1981750" y="1928260"/>
            <a:ext cx="3230147" cy="3230147"/>
          </a:xfrm>
          <a:prstGeom prst="rect">
            <a:avLst/>
          </a:prstGeom>
        </p:spPr>
      </p:pic>
    </p:spTree>
    <p:extLst>
      <p:ext uri="{BB962C8B-B14F-4D97-AF65-F5344CB8AC3E}">
        <p14:creationId xmlns:p14="http://schemas.microsoft.com/office/powerpoint/2010/main" val="76648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dirty="0"/>
              <a:t>Student Scenario: Introducing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1">
            <a:extLst>
              <a:ext uri="{FF2B5EF4-FFF2-40B4-BE49-F238E27FC236}">
                <a16:creationId xmlns:a16="http://schemas.microsoft.com/office/drawing/2014/main" id="{84475701-5DC0-FD4A-B609-5282FF2937E4}"/>
              </a:ext>
            </a:extLst>
          </p:cNvPr>
          <p:cNvSpPr txBox="1">
            <a:spLocks noChangeArrowheads="1"/>
          </p:cNvSpPr>
          <p:nvPr/>
        </p:nvSpPr>
        <p:spPr bwMode="auto">
          <a:xfrm>
            <a:off x="2552700" y="1633677"/>
            <a:ext cx="70866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2400" dirty="0">
                <a:latin typeface="Calibri" panose="020F0502020204030204" pitchFamily="34" charset="0"/>
                <a:cs typeface="Calibri" panose="020F0502020204030204" pitchFamily="34" charset="0"/>
              </a:rPr>
              <a:t>Paw is a 17-year-old OSY.  She moved here with her boyfriend who worked in a feedlot a year ago.  Not long after moving, she found out she was pregnant.  She and her boyfriend are no longer together and her family lives in a different state.  She completed her freshman year of high school and then dropped out. Her English proficiency is intermediate.  She is unfamiliar with the area and needs medical services during her pregnancy.  After her pregnancy, she will need childcare as she is planning on going back to her job in a dairy. She has also expressed a desire to obtain her GED.  </a:t>
            </a:r>
          </a:p>
          <a:p>
            <a:pPr>
              <a:spcBef>
                <a:spcPct val="0"/>
              </a:spcBef>
              <a:buFontTx/>
              <a:buNone/>
            </a:pPr>
            <a:endParaRPr lang="en-US"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43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Student Scenario: Introducing </a:t>
            </a:r>
            <a:r>
              <a:rPr lang="en-US" sz="4200" dirty="0" err="1"/>
              <a:t>Yordano</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Rectangle 2">
            <a:extLst>
              <a:ext uri="{FF2B5EF4-FFF2-40B4-BE49-F238E27FC236}">
                <a16:creationId xmlns:a16="http://schemas.microsoft.com/office/drawing/2014/main" id="{C3E00140-7F5B-F947-A54C-15A56E891064}"/>
              </a:ext>
            </a:extLst>
          </p:cNvPr>
          <p:cNvSpPr>
            <a:spLocks noChangeArrowheads="1"/>
          </p:cNvSpPr>
          <p:nvPr/>
        </p:nvSpPr>
        <p:spPr bwMode="auto">
          <a:xfrm>
            <a:off x="2781300" y="1680508"/>
            <a:ext cx="662940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nSpc>
                <a:spcPct val="115000"/>
              </a:lnSpc>
              <a:spcBef>
                <a:spcPct val="0"/>
              </a:spcBef>
              <a:spcAft>
                <a:spcPts val="600"/>
              </a:spcAft>
              <a:buFontTx/>
              <a:buNone/>
            </a:pPr>
            <a:r>
              <a:rPr lang="en-US" altLang="en-US" sz="2400" dirty="0" err="1">
                <a:latin typeface="Calibri" panose="020F0502020204030204" pitchFamily="34" charset="0"/>
                <a:ea typeface="Calibri" panose="020F0502020204030204" pitchFamily="34" charset="0"/>
                <a:cs typeface="Times New Roman" panose="02020603050405020304" pitchFamily="18" charset="0"/>
              </a:rPr>
              <a:t>Yordano</a:t>
            </a:r>
            <a:r>
              <a:rPr lang="en-US" altLang="en-US" sz="2400" dirty="0">
                <a:latin typeface="Calibri" panose="020F0502020204030204" pitchFamily="34" charset="0"/>
                <a:ea typeface="Calibri" panose="020F0502020204030204" pitchFamily="34" charset="0"/>
                <a:cs typeface="Times New Roman" panose="02020603050405020304" pitchFamily="18" charset="0"/>
              </a:rPr>
              <a:t> is an 18-year-old OSY.  He just recently moved out of his parents’ house and is working for a local farmer.  Money is very tight in his household and therefore he cannot afford a car.  He attended school all the way up to the first semester of 12</a:t>
            </a:r>
            <a:r>
              <a:rPr lang="en-US" altLang="en-US" sz="2400" baseline="30000" dirty="0">
                <a:latin typeface="Calibri" panose="020F0502020204030204" pitchFamily="34" charset="0"/>
                <a:ea typeface="Calibri" panose="020F0502020204030204" pitchFamily="34" charset="0"/>
                <a:cs typeface="Times New Roman" panose="02020603050405020304" pitchFamily="18" charset="0"/>
              </a:rPr>
              <a:t>th</a:t>
            </a:r>
            <a:r>
              <a:rPr lang="en-US" altLang="en-US" sz="2400" dirty="0">
                <a:latin typeface="Calibri" panose="020F0502020204030204" pitchFamily="34" charset="0"/>
                <a:ea typeface="Calibri" panose="020F0502020204030204" pitchFamily="34" charset="0"/>
                <a:cs typeface="Times New Roman" panose="02020603050405020304" pitchFamily="18" charset="0"/>
              </a:rPr>
              <a:t> grade.  He is proficient in English. He dropped out because he missed the state test and was not going to be on track to graduate.  Because of the lack of transportation, he is unable to have a stable means to get to and from a school.  </a:t>
            </a:r>
          </a:p>
        </p:txBody>
      </p:sp>
    </p:spTree>
    <p:extLst>
      <p:ext uri="{BB962C8B-B14F-4D97-AF65-F5344CB8AC3E}">
        <p14:creationId xmlns:p14="http://schemas.microsoft.com/office/powerpoint/2010/main" val="3808205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Main Components: </a:t>
            </a:r>
            <a:br>
              <a:rPr lang="en-US" sz="4200" dirty="0"/>
            </a:br>
            <a:r>
              <a:rPr lang="en-US" sz="4200" dirty="0"/>
              <a:t>OSY Instructional Action Plan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Diagram 9">
            <a:extLst>
              <a:ext uri="{FF2B5EF4-FFF2-40B4-BE49-F238E27FC236}">
                <a16:creationId xmlns:a16="http://schemas.microsoft.com/office/drawing/2014/main" id="{C819359B-A103-0943-940A-FAAACA882492}"/>
              </a:ext>
            </a:extLst>
          </p:cNvPr>
          <p:cNvGraphicFramePr/>
          <p:nvPr>
            <p:extLst>
              <p:ext uri="{D42A27DB-BD31-4B8C-83A1-F6EECF244321}">
                <p14:modId xmlns:p14="http://schemas.microsoft.com/office/powerpoint/2010/main" val="197496868"/>
              </p:ext>
            </p:extLst>
          </p:nvPr>
        </p:nvGraphicFramePr>
        <p:xfrm>
          <a:off x="1876839" y="1808146"/>
          <a:ext cx="8610600" cy="4117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3201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STEP 1</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429433" y="1094361"/>
            <a:ext cx="7843339" cy="6060762"/>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3140765" y="2961861"/>
            <a:ext cx="1600200"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a:off x="4293704" y="1596426"/>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255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STEP 1: </a:t>
            </a:r>
            <a:r>
              <a:rPr lang="en-US" altLang="en-US" dirty="0"/>
              <a:t>Creating an </a:t>
            </a:r>
            <a:br>
              <a:rPr lang="en-US" altLang="en-US" dirty="0"/>
            </a:br>
            <a:r>
              <a:rPr lang="en-US" altLang="en-US" dirty="0"/>
              <a:t>Effective</a:t>
            </a:r>
            <a:r>
              <a:rPr lang="en-US" altLang="en-US" dirty="0">
                <a:solidFill>
                  <a:srgbClr val="FF0000"/>
                </a:solidFill>
              </a:rPr>
              <a:t> </a:t>
            </a:r>
            <a:r>
              <a:rPr lang="en-US" altLang="en-US" dirty="0"/>
              <a:t>Learning Environment</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Table 9">
            <a:extLst>
              <a:ext uri="{FF2B5EF4-FFF2-40B4-BE49-F238E27FC236}">
                <a16:creationId xmlns:a16="http://schemas.microsoft.com/office/drawing/2014/main" id="{DB03019B-60E9-9E49-BA4E-819010071526}"/>
              </a:ext>
            </a:extLst>
          </p:cNvPr>
          <p:cNvGraphicFramePr>
            <a:graphicFrameLocks noGrp="1"/>
          </p:cNvGraphicFramePr>
          <p:nvPr>
            <p:extLst>
              <p:ext uri="{D42A27DB-BD31-4B8C-83A1-F6EECF244321}">
                <p14:modId xmlns:p14="http://schemas.microsoft.com/office/powerpoint/2010/main" val="2161081129"/>
              </p:ext>
            </p:extLst>
          </p:nvPr>
        </p:nvGraphicFramePr>
        <p:xfrm>
          <a:off x="2410239" y="1835944"/>
          <a:ext cx="7543800" cy="4130675"/>
        </p:xfrm>
        <a:graphic>
          <a:graphicData uri="http://schemas.openxmlformats.org/drawingml/2006/table">
            <a:tbl>
              <a:tblPr/>
              <a:tblGrid>
                <a:gridCol w="3581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518158">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Guiding Questions: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Tips: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17">
                <a:tc>
                  <a:txBody>
                    <a:bodyPr/>
                    <a:lstStyle>
                      <a:lvl1pPr marL="342900" indent="-34290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Where may you conduct the lesson?</a:t>
                      </a:r>
                    </a:p>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What distractions or challenges may you encounter?</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How will you address these?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Find an effective location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Minimize distractions (turn off TV, phones, radio, etc.)</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Have supplies readily available for use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Ensure there is proper lighting</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7204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1637</Words>
  <Application>Microsoft Macintosh PowerPoint</Application>
  <PresentationFormat>Widescreen</PresentationFormat>
  <Paragraphs>233</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Century Gothic</vt:lpstr>
      <vt:lpstr>Wingdings</vt:lpstr>
      <vt:lpstr>Office Theme</vt:lpstr>
      <vt:lpstr>Professional Learning</vt:lpstr>
      <vt:lpstr>Acknowledgements</vt:lpstr>
      <vt:lpstr>Introduction to the  OSY Instructional Action Plan</vt:lpstr>
      <vt:lpstr>Introduction to the  OSY Instructional Action Plan cont…</vt:lpstr>
      <vt:lpstr>Student Scenario: Introducing Paw</vt:lpstr>
      <vt:lpstr>Student Scenario: Introducing Yordano</vt:lpstr>
      <vt:lpstr>Main Components:  OSY Instructional Action Plan</vt:lpstr>
      <vt:lpstr>STEP 1</vt:lpstr>
      <vt:lpstr>STEP 1: Creating an  Effective Learning Environment</vt:lpstr>
      <vt:lpstr>STEP 1: Creating an  Effective Learning Environment</vt:lpstr>
      <vt:lpstr>SAMPLE: OSY Instructional Action Plan for Paw</vt:lpstr>
      <vt:lpstr>STOP AND DO: Step 1</vt:lpstr>
      <vt:lpstr>Effective Learning Environment in Summary</vt:lpstr>
      <vt:lpstr>STEP 2</vt:lpstr>
      <vt:lpstr>STEP 2: Building Rapport</vt:lpstr>
      <vt:lpstr>STEP 2: Building Rapport</vt:lpstr>
      <vt:lpstr>SAMPLE: OSY Instructional Action Plan for Paw</vt:lpstr>
      <vt:lpstr>STOP AND DO: Step 2</vt:lpstr>
      <vt:lpstr>Building Rapport in Summary</vt:lpstr>
      <vt:lpstr>STEP 3</vt:lpstr>
      <vt:lpstr>STEP 3: Transition to Instruction</vt:lpstr>
      <vt:lpstr>STEP 2: Transition to Instruction</vt:lpstr>
      <vt:lpstr>SAMPLE: OSY Instructional Action Plan for Paw</vt:lpstr>
      <vt:lpstr>STOP AND DO: Step 3</vt:lpstr>
      <vt:lpstr>Transition to Instruction in Summary</vt:lpstr>
      <vt:lpstr>STEP 4</vt:lpstr>
      <vt:lpstr>STEP 4: Young Adult Learning Strategies</vt:lpstr>
      <vt:lpstr>STEP 4: Young Adult Learning Resource Guide</vt:lpstr>
      <vt:lpstr>PowerPoint Presentation</vt:lpstr>
      <vt:lpstr>STOP AND DO: Step 4</vt:lpstr>
      <vt:lpstr>Learning Strategies in Summary</vt:lpstr>
      <vt:lpstr>OSY Instructional Action Plan Reflection</vt:lpstr>
      <vt:lpstr>PowerPoint Presentation</vt:lpstr>
      <vt:lpstr>STOP AND DO: Reflection</vt:lpstr>
      <vt:lpstr>STOP AND DO: Reflection</vt:lpstr>
      <vt:lpstr>STOP AND DO: Reflection</vt:lpstr>
      <vt:lpstr>PowerPoint Presentation</vt:lpstr>
      <vt:lpstr>Closing: OSY Instructional Action Plan</vt:lpstr>
      <vt:lpstr>Success in Action</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 Bartee</dc:creator>
  <cp:lastModifiedBy>Susanna Bartee</cp:lastModifiedBy>
  <cp:revision>8</cp:revision>
  <dcterms:created xsi:type="dcterms:W3CDTF">2021-04-08T13:20:45Z</dcterms:created>
  <dcterms:modified xsi:type="dcterms:W3CDTF">2021-04-08T14:25:28Z</dcterms:modified>
</cp:coreProperties>
</file>