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29"/>
  </p:notesMasterIdLst>
  <p:sldIdLst>
    <p:sldId id="256" r:id="rId2"/>
    <p:sldId id="257" r:id="rId3"/>
    <p:sldId id="262" r:id="rId4"/>
    <p:sldId id="261" r:id="rId5"/>
    <p:sldId id="266" r:id="rId6"/>
    <p:sldId id="267" r:id="rId7"/>
    <p:sldId id="263" r:id="rId8"/>
    <p:sldId id="268" r:id="rId9"/>
    <p:sldId id="264" r:id="rId10"/>
    <p:sldId id="258" r:id="rId11"/>
    <p:sldId id="284" r:id="rId12"/>
    <p:sldId id="265" r:id="rId13"/>
    <p:sldId id="259" r:id="rId14"/>
    <p:sldId id="260" r:id="rId15"/>
    <p:sldId id="283" r:id="rId16"/>
    <p:sldId id="275" r:id="rId17"/>
    <p:sldId id="276" r:id="rId18"/>
    <p:sldId id="285" r:id="rId19"/>
    <p:sldId id="279" r:id="rId20"/>
    <p:sldId id="282" r:id="rId21"/>
    <p:sldId id="269" r:id="rId22"/>
    <p:sldId id="273" r:id="rId23"/>
    <p:sldId id="270" r:id="rId24"/>
    <p:sldId id="271" r:id="rId25"/>
    <p:sldId id="281" r:id="rId26"/>
    <p:sldId id="277" r:id="rId27"/>
    <p:sldId id="280"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94"/>
  </p:normalViewPr>
  <p:slideViewPr>
    <p:cSldViewPr>
      <p:cViewPr varScale="1">
        <p:scale>
          <a:sx n="121" d="100"/>
          <a:sy n="121" d="100"/>
        </p:scale>
        <p:origin x="896" y="176"/>
      </p:cViewPr>
      <p:guideLst>
        <p:guide orient="horz" pos="2160"/>
        <p:guide pos="2880"/>
      </p:guideLst>
    </p:cSldViewPr>
  </p:slideViewPr>
  <p:notesTextViewPr>
    <p:cViewPr>
      <p:scale>
        <a:sx n="1" d="1"/>
        <a:sy n="1" d="1"/>
      </p:scale>
      <p:origin x="0" y="0"/>
    </p:cViewPr>
  </p:notesTextViewPr>
  <p:sorterViewPr>
    <p:cViewPr>
      <p:scale>
        <a:sx n="100" d="100"/>
        <a:sy n="100" d="100"/>
      </p:scale>
      <p:origin x="0" y="2346"/>
    </p:cViewPr>
  </p:sorterViewPr>
  <p:notesViewPr>
    <p:cSldViewPr>
      <p:cViewPr>
        <p:scale>
          <a:sx n="100" d="100"/>
          <a:sy n="100" d="100"/>
        </p:scale>
        <p:origin x="-2592" y="9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4C563F-2969-48CE-8E0A-953F9F7EF858}" type="doc">
      <dgm:prSet loTypeId="urn:microsoft.com/office/officeart/2005/8/layout/radial1" loCatId="relationship" qsTypeId="urn:microsoft.com/office/officeart/2005/8/quickstyle/simple1" qsCatId="simple" csTypeId="urn:microsoft.com/office/officeart/2005/8/colors/accent1_2" csCatId="accent1"/>
      <dgm:spPr/>
    </dgm:pt>
    <dgm:pt modelId="{D5FF27ED-F333-44A8-A698-532A0C8F5D7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Systems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for OSY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success</a:t>
          </a:r>
        </a:p>
      </dgm:t>
    </dgm:pt>
    <dgm:pt modelId="{A39CFC97-324E-4ED3-A80E-A7FD932E6E83}" type="parTrans" cxnId="{552AC839-4E5C-4154-BAB1-513FE50ADB0D}">
      <dgm:prSet/>
      <dgm:spPr/>
      <dgm:t>
        <a:bodyPr/>
        <a:lstStyle/>
        <a:p>
          <a:endParaRPr lang="en-US"/>
        </a:p>
      </dgm:t>
    </dgm:pt>
    <dgm:pt modelId="{513E6682-941B-43C4-8B8B-A9871DC7CAA6}" type="sibTrans" cxnId="{552AC839-4E5C-4154-BAB1-513FE50ADB0D}">
      <dgm:prSet/>
      <dgm:spPr/>
      <dgm:t>
        <a:bodyPr/>
        <a:lstStyle/>
        <a:p>
          <a:endParaRPr lang="en-US"/>
        </a:p>
      </dgm:t>
    </dgm:pt>
    <dgm:pt modelId="{F2C1C818-9CA4-46DE-BB99-E60F1C4C02B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Develop/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adapt,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materials</a:t>
          </a:r>
        </a:p>
      </dgm:t>
    </dgm:pt>
    <dgm:pt modelId="{7917F05A-2EF3-48B4-ABF3-CD76496752C7}" type="parTrans" cxnId="{09FFCBD8-3DAD-4F99-A21A-9A567CD7EA3B}">
      <dgm:prSet/>
      <dgm:spPr/>
      <dgm:t>
        <a:bodyPr/>
        <a:lstStyle/>
        <a:p>
          <a:endParaRPr lang="en-US"/>
        </a:p>
      </dgm:t>
    </dgm:pt>
    <dgm:pt modelId="{0D9A3070-8A21-4B56-A680-5527E6419289}" type="sibTrans" cxnId="{09FFCBD8-3DAD-4F99-A21A-9A567CD7EA3B}">
      <dgm:prSet/>
      <dgm:spPr/>
      <dgm:t>
        <a:bodyPr/>
        <a:lstStyle/>
        <a:p>
          <a:endParaRPr lang="en-US"/>
        </a:p>
      </dgm:t>
    </dgm:pt>
    <dgm:pt modelId="{75B703C1-7BE5-4EAE-A3B9-A3E2CF9636F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Loaded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MP3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players</a:t>
          </a:r>
        </a:p>
      </dgm:t>
    </dgm:pt>
    <dgm:pt modelId="{4BDAB8B3-1B11-41CA-8EEE-3CA62BAC489B}" type="parTrans" cxnId="{D78628E3-B84B-4B5C-A9A3-1AA8F59E585D}">
      <dgm:prSet/>
      <dgm:spPr/>
      <dgm:t>
        <a:bodyPr/>
        <a:lstStyle/>
        <a:p>
          <a:endParaRPr lang="en-US"/>
        </a:p>
      </dgm:t>
    </dgm:pt>
    <dgm:pt modelId="{02BAC58D-8CBA-4C34-922C-8A3BDDA2DB08}" type="sibTrans" cxnId="{D78628E3-B84B-4B5C-A9A3-1AA8F59E585D}">
      <dgm:prSet/>
      <dgm:spPr/>
      <dgm:t>
        <a:bodyPr/>
        <a:lstStyle/>
        <a:p>
          <a:endParaRPr lang="en-US"/>
        </a:p>
      </dgm:t>
    </dgm:pt>
    <dgm:pt modelId="{8EE08909-329A-42BE-AB8E-CB7E3D0649F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Arial" charset="0"/>
              <a:cs typeface="Arial" charset="0"/>
            </a:rPr>
            <a:t>Living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Arial" charset="0"/>
              <a:cs typeface="Arial" charset="0"/>
            </a:rPr>
            <a:t>website</a:t>
          </a:r>
        </a:p>
      </dgm:t>
    </dgm:pt>
    <dgm:pt modelId="{3070ABD4-3907-44B9-B3C2-699F1FB356AB}" type="parTrans" cxnId="{128A74B5-5EA7-44D5-942D-8B6AAF5A4777}">
      <dgm:prSet/>
      <dgm:spPr/>
      <dgm:t>
        <a:bodyPr/>
        <a:lstStyle/>
        <a:p>
          <a:endParaRPr lang="en-US"/>
        </a:p>
      </dgm:t>
    </dgm:pt>
    <dgm:pt modelId="{2029DAA1-090D-4FF1-97F2-C20057C500C2}" type="sibTrans" cxnId="{128A74B5-5EA7-44D5-942D-8B6AAF5A4777}">
      <dgm:prSet/>
      <dgm:spPr/>
      <dgm:t>
        <a:bodyPr/>
        <a:lstStyle/>
        <a:p>
          <a:endParaRPr lang="en-US"/>
        </a:p>
      </dgm:t>
    </dgm:pt>
    <dgm:pt modelId="{C606BE3B-56E3-41E6-A0D4-4FF9822E446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Student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performance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standards</a:t>
          </a:r>
        </a:p>
      </dgm:t>
    </dgm:pt>
    <dgm:pt modelId="{80371959-F06A-4C5C-B87F-19C4CEA55DFE}" type="parTrans" cxnId="{BCD1D644-973F-471B-894A-4F8674BC3A19}">
      <dgm:prSet/>
      <dgm:spPr/>
      <dgm:t>
        <a:bodyPr/>
        <a:lstStyle/>
        <a:p>
          <a:endParaRPr lang="en-US"/>
        </a:p>
      </dgm:t>
    </dgm:pt>
    <dgm:pt modelId="{497DAB7F-70B2-470B-9C98-F5E08BAE9948}" type="sibTrans" cxnId="{BCD1D644-973F-471B-894A-4F8674BC3A19}">
      <dgm:prSet/>
      <dgm:spPr/>
      <dgm:t>
        <a:bodyPr/>
        <a:lstStyle/>
        <a:p>
          <a:endParaRPr lang="en-US"/>
        </a:p>
      </dgm:t>
    </dgm:pt>
    <dgm:pt modelId="{3984047B-1784-4CA6-A31D-3F5C573FEAC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Model for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developing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collabora-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tions</a:t>
          </a:r>
        </a:p>
      </dgm:t>
    </dgm:pt>
    <dgm:pt modelId="{B6241590-330D-4917-8E1B-A63C26ACA14C}" type="parTrans" cxnId="{36D932DC-55DC-4072-B7C5-A261187D59CE}">
      <dgm:prSet/>
      <dgm:spPr/>
      <dgm:t>
        <a:bodyPr/>
        <a:lstStyle/>
        <a:p>
          <a:endParaRPr lang="en-US"/>
        </a:p>
      </dgm:t>
    </dgm:pt>
    <dgm:pt modelId="{C6EFE4C3-8BA8-4291-82B0-B9E00FC11097}" type="sibTrans" cxnId="{36D932DC-55DC-4072-B7C5-A261187D59CE}">
      <dgm:prSet/>
      <dgm:spPr/>
      <dgm:t>
        <a:bodyPr/>
        <a:lstStyle/>
        <a:p>
          <a:endParaRPr lang="en-US"/>
        </a:p>
      </dgm:t>
    </dgm:pt>
    <dgm:pt modelId="{71630546-73F1-47CC-B377-DA45E553E39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Portability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of </a:t>
          </a:r>
          <a:r>
            <a:rPr kumimoji="0" lang="en-US" b="1" i="1" u="none" strike="noStrike" cap="none" normalizeH="0" baseline="0">
              <a:ln>
                <a:noFill/>
              </a:ln>
              <a:solidFill>
                <a:schemeClr val="tx1"/>
              </a:solidFill>
              <a:effectLst/>
              <a:latin typeface="Arial" charset="0"/>
              <a:cs typeface="Arial" charset="0"/>
            </a:rPr>
            <a:t>OSY</a:t>
          </a:r>
          <a:r>
            <a:rPr kumimoji="0" lang="en-US" b="1" i="0" u="none" strike="noStrike" cap="none" normalizeH="0" baseline="0">
              <a:ln>
                <a:noFill/>
              </a:ln>
              <a:solidFill>
                <a:schemeClr val="tx1"/>
              </a:solidFill>
              <a:effectLst/>
              <a:latin typeface="Arial" charset="0"/>
              <a:cs typeface="Arial" charset="0"/>
            </a:rPr>
            <a:t>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adaptability</a:t>
          </a:r>
        </a:p>
      </dgm:t>
    </dgm:pt>
    <dgm:pt modelId="{2E696839-E1DE-4208-9441-D8A4F6D3E7DB}" type="parTrans" cxnId="{3FC24421-B34D-4BDD-84E7-47168F7C2B73}">
      <dgm:prSet/>
      <dgm:spPr/>
      <dgm:t>
        <a:bodyPr/>
        <a:lstStyle/>
        <a:p>
          <a:endParaRPr lang="en-US"/>
        </a:p>
      </dgm:t>
    </dgm:pt>
    <dgm:pt modelId="{453722A6-7835-4315-8EA4-14A7A0A0C57F}" type="sibTrans" cxnId="{3FC24421-B34D-4BDD-84E7-47168F7C2B73}">
      <dgm:prSet/>
      <dgm:spPr/>
      <dgm:t>
        <a:bodyPr/>
        <a:lstStyle/>
        <a:p>
          <a:endParaRPr lang="en-US"/>
        </a:p>
      </dgm:t>
    </dgm:pt>
    <dgm:pt modelId="{CF2B0A84-42ED-4B79-89D8-454E3FC033F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Gover-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nance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structure/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involve-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ment</a:t>
          </a:r>
        </a:p>
      </dgm:t>
    </dgm:pt>
    <dgm:pt modelId="{F404A174-45AA-4A13-A596-BDB71C7B6EFB}" type="parTrans" cxnId="{421644F1-D852-4279-867C-DD0B4F3C3A84}">
      <dgm:prSet/>
      <dgm:spPr/>
      <dgm:t>
        <a:bodyPr/>
        <a:lstStyle/>
        <a:p>
          <a:endParaRPr lang="en-US"/>
        </a:p>
      </dgm:t>
    </dgm:pt>
    <dgm:pt modelId="{E864286D-7A83-4CF4-AB62-B9ED09F33068}" type="sibTrans" cxnId="{421644F1-D852-4279-867C-DD0B4F3C3A84}">
      <dgm:prSet/>
      <dgm:spPr/>
      <dgm:t>
        <a:bodyPr/>
        <a:lstStyle/>
        <a:p>
          <a:endParaRPr lang="en-US"/>
        </a:p>
      </dgm:t>
    </dgm:pt>
    <dgm:pt modelId="{1DC58925-BB1A-433F-9341-A8559497E45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Reading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Math pre-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Arial" charset="0"/>
              <a:cs typeface="Arial" charset="0"/>
            </a:rPr>
            <a:t>GED</a:t>
          </a:r>
        </a:p>
      </dgm:t>
    </dgm:pt>
    <dgm:pt modelId="{811E10B2-907D-4FAE-B381-2526BC063654}" type="parTrans" cxnId="{688C2151-F683-4624-8F2D-47B8FA1BDB10}">
      <dgm:prSet/>
      <dgm:spPr/>
      <dgm:t>
        <a:bodyPr/>
        <a:lstStyle/>
        <a:p>
          <a:endParaRPr lang="en-US"/>
        </a:p>
      </dgm:t>
    </dgm:pt>
    <dgm:pt modelId="{895E2D88-82BA-49C2-9276-55C2A8E81B62}" type="sibTrans" cxnId="{688C2151-F683-4624-8F2D-47B8FA1BDB10}">
      <dgm:prSet/>
      <dgm:spPr/>
      <dgm:t>
        <a:bodyPr/>
        <a:lstStyle/>
        <a:p>
          <a:endParaRPr lang="en-US"/>
        </a:p>
      </dgm:t>
    </dgm:pt>
    <dgm:pt modelId="{4CBD6836-DB5F-4363-B518-333AF1C9D86B}" type="pres">
      <dgm:prSet presAssocID="{7C4C563F-2969-48CE-8E0A-953F9F7EF858}" presName="cycle" presStyleCnt="0">
        <dgm:presLayoutVars>
          <dgm:chMax val="1"/>
          <dgm:dir/>
          <dgm:animLvl val="ctr"/>
          <dgm:resizeHandles val="exact"/>
        </dgm:presLayoutVars>
      </dgm:prSet>
      <dgm:spPr/>
    </dgm:pt>
    <dgm:pt modelId="{C1241F5F-DD6E-43A5-8348-CE894BD1196F}" type="pres">
      <dgm:prSet presAssocID="{D5FF27ED-F333-44A8-A698-532A0C8F5D76}" presName="centerShape" presStyleLbl="node0" presStyleIdx="0" presStyleCnt="1"/>
      <dgm:spPr/>
    </dgm:pt>
    <dgm:pt modelId="{855FD079-418D-48B5-86CC-197579E26977}" type="pres">
      <dgm:prSet presAssocID="{7917F05A-2EF3-48B4-ABF3-CD76496752C7}" presName="Name9" presStyleLbl="parChTrans1D2" presStyleIdx="0" presStyleCnt="8"/>
      <dgm:spPr/>
    </dgm:pt>
    <dgm:pt modelId="{8F52DEB8-0082-4DF3-BC53-54455C3FFE92}" type="pres">
      <dgm:prSet presAssocID="{7917F05A-2EF3-48B4-ABF3-CD76496752C7}" presName="connTx" presStyleLbl="parChTrans1D2" presStyleIdx="0" presStyleCnt="8"/>
      <dgm:spPr/>
    </dgm:pt>
    <dgm:pt modelId="{959E8878-84C1-42DE-8F1A-81026918F273}" type="pres">
      <dgm:prSet presAssocID="{F2C1C818-9CA4-46DE-BB99-E60F1C4C02BE}" presName="node" presStyleLbl="node1" presStyleIdx="0" presStyleCnt="8" custRadScaleRad="103173" custRadScaleInc="5988">
        <dgm:presLayoutVars>
          <dgm:bulletEnabled val="1"/>
        </dgm:presLayoutVars>
      </dgm:prSet>
      <dgm:spPr/>
    </dgm:pt>
    <dgm:pt modelId="{FEFEAB00-085C-4923-8559-EF4FC80E27EE}" type="pres">
      <dgm:prSet presAssocID="{4BDAB8B3-1B11-41CA-8EEE-3CA62BAC489B}" presName="Name9" presStyleLbl="parChTrans1D2" presStyleIdx="1" presStyleCnt="8"/>
      <dgm:spPr/>
    </dgm:pt>
    <dgm:pt modelId="{560CB6E2-C117-4A27-BF2D-7719AB43F3D0}" type="pres">
      <dgm:prSet presAssocID="{4BDAB8B3-1B11-41CA-8EEE-3CA62BAC489B}" presName="connTx" presStyleLbl="parChTrans1D2" presStyleIdx="1" presStyleCnt="8"/>
      <dgm:spPr/>
    </dgm:pt>
    <dgm:pt modelId="{8BC2EC0D-2942-49C7-858A-A03A9142C6E6}" type="pres">
      <dgm:prSet presAssocID="{75B703C1-7BE5-4EAE-A3B9-A3E2CF9636FC}" presName="node" presStyleLbl="node1" presStyleIdx="1" presStyleCnt="8">
        <dgm:presLayoutVars>
          <dgm:bulletEnabled val="1"/>
        </dgm:presLayoutVars>
      </dgm:prSet>
      <dgm:spPr/>
    </dgm:pt>
    <dgm:pt modelId="{38287400-07DC-4A6F-AD47-35205D1DA8EA}" type="pres">
      <dgm:prSet presAssocID="{3070ABD4-3907-44B9-B3C2-699F1FB356AB}" presName="Name9" presStyleLbl="parChTrans1D2" presStyleIdx="2" presStyleCnt="8"/>
      <dgm:spPr/>
    </dgm:pt>
    <dgm:pt modelId="{F031F216-8FDF-48AC-9E7C-EF9CC685D482}" type="pres">
      <dgm:prSet presAssocID="{3070ABD4-3907-44B9-B3C2-699F1FB356AB}" presName="connTx" presStyleLbl="parChTrans1D2" presStyleIdx="2" presStyleCnt="8"/>
      <dgm:spPr/>
    </dgm:pt>
    <dgm:pt modelId="{C5388EA5-B6D9-49EC-8D26-E5DD5CCE8198}" type="pres">
      <dgm:prSet presAssocID="{8EE08909-329A-42BE-AB8E-CB7E3D0649F1}" presName="node" presStyleLbl="node1" presStyleIdx="2" presStyleCnt="8" custRadScaleRad="97889" custRadScaleInc="-1638">
        <dgm:presLayoutVars>
          <dgm:bulletEnabled val="1"/>
        </dgm:presLayoutVars>
      </dgm:prSet>
      <dgm:spPr/>
    </dgm:pt>
    <dgm:pt modelId="{BCE371AE-458E-41FF-B4FB-46B6F992F5B7}" type="pres">
      <dgm:prSet presAssocID="{80371959-F06A-4C5C-B87F-19C4CEA55DFE}" presName="Name9" presStyleLbl="parChTrans1D2" presStyleIdx="3" presStyleCnt="8"/>
      <dgm:spPr/>
    </dgm:pt>
    <dgm:pt modelId="{EC2EF88B-6344-4BDD-87A0-BE4E6E40FA03}" type="pres">
      <dgm:prSet presAssocID="{80371959-F06A-4C5C-B87F-19C4CEA55DFE}" presName="connTx" presStyleLbl="parChTrans1D2" presStyleIdx="3" presStyleCnt="8"/>
      <dgm:spPr/>
    </dgm:pt>
    <dgm:pt modelId="{BA831DF2-6636-4B58-9D43-00A65145F4B3}" type="pres">
      <dgm:prSet presAssocID="{C606BE3B-56E3-41E6-A0D4-4FF9822E446D}" presName="node" presStyleLbl="node1" presStyleIdx="3" presStyleCnt="8">
        <dgm:presLayoutVars>
          <dgm:bulletEnabled val="1"/>
        </dgm:presLayoutVars>
      </dgm:prSet>
      <dgm:spPr/>
    </dgm:pt>
    <dgm:pt modelId="{F67E1D0B-B273-4106-B7A7-7B4F06E67D53}" type="pres">
      <dgm:prSet presAssocID="{B6241590-330D-4917-8E1B-A63C26ACA14C}" presName="Name9" presStyleLbl="parChTrans1D2" presStyleIdx="4" presStyleCnt="8"/>
      <dgm:spPr/>
    </dgm:pt>
    <dgm:pt modelId="{D08CFA12-C168-44F5-93B8-24F44AAB10E1}" type="pres">
      <dgm:prSet presAssocID="{B6241590-330D-4917-8E1B-A63C26ACA14C}" presName="connTx" presStyleLbl="parChTrans1D2" presStyleIdx="4" presStyleCnt="8"/>
      <dgm:spPr/>
    </dgm:pt>
    <dgm:pt modelId="{4A2DEB89-B6A4-4728-A0C3-5769F3258678}" type="pres">
      <dgm:prSet presAssocID="{3984047B-1784-4CA6-A31D-3F5C573FEAC8}" presName="node" presStyleLbl="node1" presStyleIdx="4" presStyleCnt="8">
        <dgm:presLayoutVars>
          <dgm:bulletEnabled val="1"/>
        </dgm:presLayoutVars>
      </dgm:prSet>
      <dgm:spPr/>
    </dgm:pt>
    <dgm:pt modelId="{F589CA1F-58C0-4946-9749-28789988CBBC}" type="pres">
      <dgm:prSet presAssocID="{2E696839-E1DE-4208-9441-D8A4F6D3E7DB}" presName="Name9" presStyleLbl="parChTrans1D2" presStyleIdx="5" presStyleCnt="8"/>
      <dgm:spPr/>
    </dgm:pt>
    <dgm:pt modelId="{AFDEE417-1385-426F-A98D-6C7B4193F5FC}" type="pres">
      <dgm:prSet presAssocID="{2E696839-E1DE-4208-9441-D8A4F6D3E7DB}" presName="connTx" presStyleLbl="parChTrans1D2" presStyleIdx="5" presStyleCnt="8"/>
      <dgm:spPr/>
    </dgm:pt>
    <dgm:pt modelId="{EE78F4DC-B709-4779-B865-5B6A48C4E910}" type="pres">
      <dgm:prSet presAssocID="{71630546-73F1-47CC-B377-DA45E553E39E}" presName="node" presStyleLbl="node1" presStyleIdx="5" presStyleCnt="8">
        <dgm:presLayoutVars>
          <dgm:bulletEnabled val="1"/>
        </dgm:presLayoutVars>
      </dgm:prSet>
      <dgm:spPr/>
    </dgm:pt>
    <dgm:pt modelId="{62DCF906-82CA-4D91-A00F-B58D46A74D7C}" type="pres">
      <dgm:prSet presAssocID="{F404A174-45AA-4A13-A596-BDB71C7B6EFB}" presName="Name9" presStyleLbl="parChTrans1D2" presStyleIdx="6" presStyleCnt="8"/>
      <dgm:spPr/>
    </dgm:pt>
    <dgm:pt modelId="{3C486B03-9D19-4693-85AC-73563828F4A6}" type="pres">
      <dgm:prSet presAssocID="{F404A174-45AA-4A13-A596-BDB71C7B6EFB}" presName="connTx" presStyleLbl="parChTrans1D2" presStyleIdx="6" presStyleCnt="8"/>
      <dgm:spPr/>
    </dgm:pt>
    <dgm:pt modelId="{4181964F-54B9-4D93-943C-F20E24893DA8}" type="pres">
      <dgm:prSet presAssocID="{CF2B0A84-42ED-4B79-89D8-454E3FC033F4}" presName="node" presStyleLbl="node1" presStyleIdx="6" presStyleCnt="8">
        <dgm:presLayoutVars>
          <dgm:bulletEnabled val="1"/>
        </dgm:presLayoutVars>
      </dgm:prSet>
      <dgm:spPr/>
    </dgm:pt>
    <dgm:pt modelId="{0101F30A-BED0-4F9C-8E91-7D10FA2BEA1A}" type="pres">
      <dgm:prSet presAssocID="{811E10B2-907D-4FAE-B381-2526BC063654}" presName="Name9" presStyleLbl="parChTrans1D2" presStyleIdx="7" presStyleCnt="8"/>
      <dgm:spPr/>
    </dgm:pt>
    <dgm:pt modelId="{A467DD91-F2A7-46A7-8895-C9B2CC08760B}" type="pres">
      <dgm:prSet presAssocID="{811E10B2-907D-4FAE-B381-2526BC063654}" presName="connTx" presStyleLbl="parChTrans1D2" presStyleIdx="7" presStyleCnt="8"/>
      <dgm:spPr/>
    </dgm:pt>
    <dgm:pt modelId="{8844D37A-6F9D-49E2-9420-C1A03BC5098B}" type="pres">
      <dgm:prSet presAssocID="{1DC58925-BB1A-433F-9341-A8559497E457}" presName="node" presStyleLbl="node1" presStyleIdx="7" presStyleCnt="8">
        <dgm:presLayoutVars>
          <dgm:bulletEnabled val="1"/>
        </dgm:presLayoutVars>
      </dgm:prSet>
      <dgm:spPr/>
    </dgm:pt>
  </dgm:ptLst>
  <dgm:cxnLst>
    <dgm:cxn modelId="{04C15709-6493-45C1-8539-4B139D76769B}" type="presOf" srcId="{C606BE3B-56E3-41E6-A0D4-4FF9822E446D}" destId="{BA831DF2-6636-4B58-9D43-00A65145F4B3}" srcOrd="0" destOrd="0" presId="urn:microsoft.com/office/officeart/2005/8/layout/radial1"/>
    <dgm:cxn modelId="{AFDED31E-22B9-4A44-9BA7-A1280C18B94C}" type="presOf" srcId="{F404A174-45AA-4A13-A596-BDB71C7B6EFB}" destId="{3C486B03-9D19-4693-85AC-73563828F4A6}" srcOrd="1" destOrd="0" presId="urn:microsoft.com/office/officeart/2005/8/layout/radial1"/>
    <dgm:cxn modelId="{3FC24421-B34D-4BDD-84E7-47168F7C2B73}" srcId="{D5FF27ED-F333-44A8-A698-532A0C8F5D76}" destId="{71630546-73F1-47CC-B377-DA45E553E39E}" srcOrd="5" destOrd="0" parTransId="{2E696839-E1DE-4208-9441-D8A4F6D3E7DB}" sibTransId="{453722A6-7835-4315-8EA4-14A7A0A0C57F}"/>
    <dgm:cxn modelId="{719AD62B-4B4A-47EB-9387-591B48421DA6}" type="presOf" srcId="{2E696839-E1DE-4208-9441-D8A4F6D3E7DB}" destId="{F589CA1F-58C0-4946-9749-28789988CBBC}" srcOrd="0" destOrd="0" presId="urn:microsoft.com/office/officeart/2005/8/layout/radial1"/>
    <dgm:cxn modelId="{3E536E2C-C876-4F55-8215-CBCEA795F40B}" type="presOf" srcId="{811E10B2-907D-4FAE-B381-2526BC063654}" destId="{0101F30A-BED0-4F9C-8E91-7D10FA2BEA1A}" srcOrd="0" destOrd="0" presId="urn:microsoft.com/office/officeart/2005/8/layout/radial1"/>
    <dgm:cxn modelId="{E8FC9133-8CA1-4E6B-B387-4E59331BEC88}" type="presOf" srcId="{75B703C1-7BE5-4EAE-A3B9-A3E2CF9636FC}" destId="{8BC2EC0D-2942-49C7-858A-A03A9142C6E6}" srcOrd="0" destOrd="0" presId="urn:microsoft.com/office/officeart/2005/8/layout/radial1"/>
    <dgm:cxn modelId="{552AC839-4E5C-4154-BAB1-513FE50ADB0D}" srcId="{7C4C563F-2969-48CE-8E0A-953F9F7EF858}" destId="{D5FF27ED-F333-44A8-A698-532A0C8F5D76}" srcOrd="0" destOrd="0" parTransId="{A39CFC97-324E-4ED3-A80E-A7FD932E6E83}" sibTransId="{513E6682-941B-43C4-8B8B-A9871DC7CAA6}"/>
    <dgm:cxn modelId="{6654F341-FDA8-420A-953E-3C000CCEEE32}" type="presOf" srcId="{B6241590-330D-4917-8E1B-A63C26ACA14C}" destId="{F67E1D0B-B273-4106-B7A7-7B4F06E67D53}" srcOrd="0" destOrd="0" presId="urn:microsoft.com/office/officeart/2005/8/layout/radial1"/>
    <dgm:cxn modelId="{F1909942-9290-48B6-861A-D4B2C80CC487}" type="presOf" srcId="{4BDAB8B3-1B11-41CA-8EEE-3CA62BAC489B}" destId="{FEFEAB00-085C-4923-8559-EF4FC80E27EE}" srcOrd="0" destOrd="0" presId="urn:microsoft.com/office/officeart/2005/8/layout/radial1"/>
    <dgm:cxn modelId="{BCD1D644-973F-471B-894A-4F8674BC3A19}" srcId="{D5FF27ED-F333-44A8-A698-532A0C8F5D76}" destId="{C606BE3B-56E3-41E6-A0D4-4FF9822E446D}" srcOrd="3" destOrd="0" parTransId="{80371959-F06A-4C5C-B87F-19C4CEA55DFE}" sibTransId="{497DAB7F-70B2-470B-9C98-F5E08BAE9948}"/>
    <dgm:cxn modelId="{8A09D944-E7E3-46E7-B2B5-EA667D08991B}" type="presOf" srcId="{80371959-F06A-4C5C-B87F-19C4CEA55DFE}" destId="{EC2EF88B-6344-4BDD-87A0-BE4E6E40FA03}" srcOrd="1" destOrd="0" presId="urn:microsoft.com/office/officeart/2005/8/layout/radial1"/>
    <dgm:cxn modelId="{7D44E14A-77CD-4A17-A03E-D18B5CF294E5}" type="presOf" srcId="{7917F05A-2EF3-48B4-ABF3-CD76496752C7}" destId="{855FD079-418D-48B5-86CC-197579E26977}" srcOrd="0" destOrd="0" presId="urn:microsoft.com/office/officeart/2005/8/layout/radial1"/>
    <dgm:cxn modelId="{688C2151-F683-4624-8F2D-47B8FA1BDB10}" srcId="{D5FF27ED-F333-44A8-A698-532A0C8F5D76}" destId="{1DC58925-BB1A-433F-9341-A8559497E457}" srcOrd="7" destOrd="0" parTransId="{811E10B2-907D-4FAE-B381-2526BC063654}" sibTransId="{895E2D88-82BA-49C2-9276-55C2A8E81B62}"/>
    <dgm:cxn modelId="{E8D2E152-60E2-4E2B-94EE-29042F16ABCC}" type="presOf" srcId="{3984047B-1784-4CA6-A31D-3F5C573FEAC8}" destId="{4A2DEB89-B6A4-4728-A0C3-5769F3258678}" srcOrd="0" destOrd="0" presId="urn:microsoft.com/office/officeart/2005/8/layout/radial1"/>
    <dgm:cxn modelId="{B8E2325A-7433-460E-B265-482FAF16F8F7}" type="presOf" srcId="{1DC58925-BB1A-433F-9341-A8559497E457}" destId="{8844D37A-6F9D-49E2-9420-C1A03BC5098B}" srcOrd="0" destOrd="0" presId="urn:microsoft.com/office/officeart/2005/8/layout/radial1"/>
    <dgm:cxn modelId="{E77CA062-8CE6-4597-996E-AD7B27AC12D9}" type="presOf" srcId="{71630546-73F1-47CC-B377-DA45E553E39E}" destId="{EE78F4DC-B709-4779-B865-5B6A48C4E910}" srcOrd="0" destOrd="0" presId="urn:microsoft.com/office/officeart/2005/8/layout/radial1"/>
    <dgm:cxn modelId="{7EC8397D-CEC4-4B09-9916-CD6CD149D305}" type="presOf" srcId="{8EE08909-329A-42BE-AB8E-CB7E3D0649F1}" destId="{C5388EA5-B6D9-49EC-8D26-E5DD5CCE8198}" srcOrd="0" destOrd="0" presId="urn:microsoft.com/office/officeart/2005/8/layout/radial1"/>
    <dgm:cxn modelId="{94046C86-1C00-49FF-9F2F-FC9415775337}" type="presOf" srcId="{2E696839-E1DE-4208-9441-D8A4F6D3E7DB}" destId="{AFDEE417-1385-426F-A98D-6C7B4193F5FC}" srcOrd="1" destOrd="0" presId="urn:microsoft.com/office/officeart/2005/8/layout/radial1"/>
    <dgm:cxn modelId="{96F4DB87-E768-4414-A2B4-7A82B212B947}" type="presOf" srcId="{7C4C563F-2969-48CE-8E0A-953F9F7EF858}" destId="{4CBD6836-DB5F-4363-B518-333AF1C9D86B}" srcOrd="0" destOrd="0" presId="urn:microsoft.com/office/officeart/2005/8/layout/radial1"/>
    <dgm:cxn modelId="{7773D789-11A3-4975-8848-B4D2324F4E0A}" type="presOf" srcId="{3070ABD4-3907-44B9-B3C2-699F1FB356AB}" destId="{38287400-07DC-4A6F-AD47-35205D1DA8EA}" srcOrd="0" destOrd="0" presId="urn:microsoft.com/office/officeart/2005/8/layout/radial1"/>
    <dgm:cxn modelId="{FE98438E-DBF8-4DC4-BB11-D9F78CBA0393}" type="presOf" srcId="{CF2B0A84-42ED-4B79-89D8-454E3FC033F4}" destId="{4181964F-54B9-4D93-943C-F20E24893DA8}" srcOrd="0" destOrd="0" presId="urn:microsoft.com/office/officeart/2005/8/layout/radial1"/>
    <dgm:cxn modelId="{F2AB789A-DCE0-4D89-BC23-98964F5F0E73}" type="presOf" srcId="{4BDAB8B3-1B11-41CA-8EEE-3CA62BAC489B}" destId="{560CB6E2-C117-4A27-BF2D-7719AB43F3D0}" srcOrd="1" destOrd="0" presId="urn:microsoft.com/office/officeart/2005/8/layout/radial1"/>
    <dgm:cxn modelId="{4D5A03AF-15AF-486A-90D0-FE26DB353142}" type="presOf" srcId="{811E10B2-907D-4FAE-B381-2526BC063654}" destId="{A467DD91-F2A7-46A7-8895-C9B2CC08760B}" srcOrd="1" destOrd="0" presId="urn:microsoft.com/office/officeart/2005/8/layout/radial1"/>
    <dgm:cxn modelId="{128A74B5-5EA7-44D5-942D-8B6AAF5A4777}" srcId="{D5FF27ED-F333-44A8-A698-532A0C8F5D76}" destId="{8EE08909-329A-42BE-AB8E-CB7E3D0649F1}" srcOrd="2" destOrd="0" parTransId="{3070ABD4-3907-44B9-B3C2-699F1FB356AB}" sibTransId="{2029DAA1-090D-4FF1-97F2-C20057C500C2}"/>
    <dgm:cxn modelId="{BE1A7AB5-D2DA-43DE-B27E-970964D499DC}" type="presOf" srcId="{80371959-F06A-4C5C-B87F-19C4CEA55DFE}" destId="{BCE371AE-458E-41FF-B4FB-46B6F992F5B7}" srcOrd="0" destOrd="0" presId="urn:microsoft.com/office/officeart/2005/8/layout/radial1"/>
    <dgm:cxn modelId="{9B8794C2-72CC-4173-8793-4D4273E04554}" type="presOf" srcId="{3070ABD4-3907-44B9-B3C2-699F1FB356AB}" destId="{F031F216-8FDF-48AC-9E7C-EF9CC685D482}" srcOrd="1" destOrd="0" presId="urn:microsoft.com/office/officeart/2005/8/layout/radial1"/>
    <dgm:cxn modelId="{09FFCBD8-3DAD-4F99-A21A-9A567CD7EA3B}" srcId="{D5FF27ED-F333-44A8-A698-532A0C8F5D76}" destId="{F2C1C818-9CA4-46DE-BB99-E60F1C4C02BE}" srcOrd="0" destOrd="0" parTransId="{7917F05A-2EF3-48B4-ABF3-CD76496752C7}" sibTransId="{0D9A3070-8A21-4B56-A680-5527E6419289}"/>
    <dgm:cxn modelId="{D8BD31DC-7227-4D05-A7ED-D3E3A9293830}" type="presOf" srcId="{F404A174-45AA-4A13-A596-BDB71C7B6EFB}" destId="{62DCF906-82CA-4D91-A00F-B58D46A74D7C}" srcOrd="0" destOrd="0" presId="urn:microsoft.com/office/officeart/2005/8/layout/radial1"/>
    <dgm:cxn modelId="{36D932DC-55DC-4072-B7C5-A261187D59CE}" srcId="{D5FF27ED-F333-44A8-A698-532A0C8F5D76}" destId="{3984047B-1784-4CA6-A31D-3F5C573FEAC8}" srcOrd="4" destOrd="0" parTransId="{B6241590-330D-4917-8E1B-A63C26ACA14C}" sibTransId="{C6EFE4C3-8BA8-4291-82B0-B9E00FC11097}"/>
    <dgm:cxn modelId="{E2AB2FDD-28F4-4617-8EB8-F7660EE1928B}" type="presOf" srcId="{B6241590-330D-4917-8E1B-A63C26ACA14C}" destId="{D08CFA12-C168-44F5-93B8-24F44AAB10E1}" srcOrd="1" destOrd="0" presId="urn:microsoft.com/office/officeart/2005/8/layout/radial1"/>
    <dgm:cxn modelId="{E0C69FDE-B1F3-40A5-A95B-6AE4954ED668}" type="presOf" srcId="{F2C1C818-9CA4-46DE-BB99-E60F1C4C02BE}" destId="{959E8878-84C1-42DE-8F1A-81026918F273}" srcOrd="0" destOrd="0" presId="urn:microsoft.com/office/officeart/2005/8/layout/radial1"/>
    <dgm:cxn modelId="{D78628E3-B84B-4B5C-A9A3-1AA8F59E585D}" srcId="{D5FF27ED-F333-44A8-A698-532A0C8F5D76}" destId="{75B703C1-7BE5-4EAE-A3B9-A3E2CF9636FC}" srcOrd="1" destOrd="0" parTransId="{4BDAB8B3-1B11-41CA-8EEE-3CA62BAC489B}" sibTransId="{02BAC58D-8CBA-4C34-922C-8A3BDDA2DB08}"/>
    <dgm:cxn modelId="{421644F1-D852-4279-867C-DD0B4F3C3A84}" srcId="{D5FF27ED-F333-44A8-A698-532A0C8F5D76}" destId="{CF2B0A84-42ED-4B79-89D8-454E3FC033F4}" srcOrd="6" destOrd="0" parTransId="{F404A174-45AA-4A13-A596-BDB71C7B6EFB}" sibTransId="{E864286D-7A83-4CF4-AB62-B9ED09F33068}"/>
    <dgm:cxn modelId="{7EA3FFF5-9857-4B6A-BFC7-0B39734A3DDE}" type="presOf" srcId="{D5FF27ED-F333-44A8-A698-532A0C8F5D76}" destId="{C1241F5F-DD6E-43A5-8348-CE894BD1196F}" srcOrd="0" destOrd="0" presId="urn:microsoft.com/office/officeart/2005/8/layout/radial1"/>
    <dgm:cxn modelId="{9B2F86FC-7FB5-4F69-94CC-1ED1DE8D19E1}" type="presOf" srcId="{7917F05A-2EF3-48B4-ABF3-CD76496752C7}" destId="{8F52DEB8-0082-4DF3-BC53-54455C3FFE92}" srcOrd="1" destOrd="0" presId="urn:microsoft.com/office/officeart/2005/8/layout/radial1"/>
    <dgm:cxn modelId="{C44ACC3B-E4AE-4A10-9C2B-899B00B7A49F}" type="presParOf" srcId="{4CBD6836-DB5F-4363-B518-333AF1C9D86B}" destId="{C1241F5F-DD6E-43A5-8348-CE894BD1196F}" srcOrd="0" destOrd="0" presId="urn:microsoft.com/office/officeart/2005/8/layout/radial1"/>
    <dgm:cxn modelId="{4AB65135-C078-433E-AF70-C679821B946D}" type="presParOf" srcId="{4CBD6836-DB5F-4363-B518-333AF1C9D86B}" destId="{855FD079-418D-48B5-86CC-197579E26977}" srcOrd="1" destOrd="0" presId="urn:microsoft.com/office/officeart/2005/8/layout/radial1"/>
    <dgm:cxn modelId="{2AC6ECAE-3CA2-4BE7-8348-6F794B71441C}" type="presParOf" srcId="{855FD079-418D-48B5-86CC-197579E26977}" destId="{8F52DEB8-0082-4DF3-BC53-54455C3FFE92}" srcOrd="0" destOrd="0" presId="urn:microsoft.com/office/officeart/2005/8/layout/radial1"/>
    <dgm:cxn modelId="{51CD7723-80D5-4B83-96E6-6FF403056369}" type="presParOf" srcId="{4CBD6836-DB5F-4363-B518-333AF1C9D86B}" destId="{959E8878-84C1-42DE-8F1A-81026918F273}" srcOrd="2" destOrd="0" presId="urn:microsoft.com/office/officeart/2005/8/layout/radial1"/>
    <dgm:cxn modelId="{56AA006F-DC2A-4F5C-B593-3CA73EE9A51E}" type="presParOf" srcId="{4CBD6836-DB5F-4363-B518-333AF1C9D86B}" destId="{FEFEAB00-085C-4923-8559-EF4FC80E27EE}" srcOrd="3" destOrd="0" presId="urn:microsoft.com/office/officeart/2005/8/layout/radial1"/>
    <dgm:cxn modelId="{D0097F6B-8F22-45C2-A892-11A41E30D652}" type="presParOf" srcId="{FEFEAB00-085C-4923-8559-EF4FC80E27EE}" destId="{560CB6E2-C117-4A27-BF2D-7719AB43F3D0}" srcOrd="0" destOrd="0" presId="urn:microsoft.com/office/officeart/2005/8/layout/radial1"/>
    <dgm:cxn modelId="{D32F66FB-0EAD-47DC-B38C-7CB1E1D99810}" type="presParOf" srcId="{4CBD6836-DB5F-4363-B518-333AF1C9D86B}" destId="{8BC2EC0D-2942-49C7-858A-A03A9142C6E6}" srcOrd="4" destOrd="0" presId="urn:microsoft.com/office/officeart/2005/8/layout/radial1"/>
    <dgm:cxn modelId="{B0A62AF0-71F6-4704-B276-1325ADBA8480}" type="presParOf" srcId="{4CBD6836-DB5F-4363-B518-333AF1C9D86B}" destId="{38287400-07DC-4A6F-AD47-35205D1DA8EA}" srcOrd="5" destOrd="0" presId="urn:microsoft.com/office/officeart/2005/8/layout/radial1"/>
    <dgm:cxn modelId="{FF31323C-5EE2-46E8-B859-CC4B2C69605D}" type="presParOf" srcId="{38287400-07DC-4A6F-AD47-35205D1DA8EA}" destId="{F031F216-8FDF-48AC-9E7C-EF9CC685D482}" srcOrd="0" destOrd="0" presId="urn:microsoft.com/office/officeart/2005/8/layout/radial1"/>
    <dgm:cxn modelId="{F500E60F-635C-4FC4-848F-DC400DBABE91}" type="presParOf" srcId="{4CBD6836-DB5F-4363-B518-333AF1C9D86B}" destId="{C5388EA5-B6D9-49EC-8D26-E5DD5CCE8198}" srcOrd="6" destOrd="0" presId="urn:microsoft.com/office/officeart/2005/8/layout/radial1"/>
    <dgm:cxn modelId="{5D1A9B84-8B7B-493A-8AC5-0FC984EA1DEB}" type="presParOf" srcId="{4CBD6836-DB5F-4363-B518-333AF1C9D86B}" destId="{BCE371AE-458E-41FF-B4FB-46B6F992F5B7}" srcOrd="7" destOrd="0" presId="urn:microsoft.com/office/officeart/2005/8/layout/radial1"/>
    <dgm:cxn modelId="{33652B82-8791-4E16-B6D7-12C1B8CB4656}" type="presParOf" srcId="{BCE371AE-458E-41FF-B4FB-46B6F992F5B7}" destId="{EC2EF88B-6344-4BDD-87A0-BE4E6E40FA03}" srcOrd="0" destOrd="0" presId="urn:microsoft.com/office/officeart/2005/8/layout/radial1"/>
    <dgm:cxn modelId="{14ECD1B7-9F0B-4AC3-8300-871D1B1231B8}" type="presParOf" srcId="{4CBD6836-DB5F-4363-B518-333AF1C9D86B}" destId="{BA831DF2-6636-4B58-9D43-00A65145F4B3}" srcOrd="8" destOrd="0" presId="urn:microsoft.com/office/officeart/2005/8/layout/radial1"/>
    <dgm:cxn modelId="{75DB1E72-44F9-4D09-AC17-436761E1749E}" type="presParOf" srcId="{4CBD6836-DB5F-4363-B518-333AF1C9D86B}" destId="{F67E1D0B-B273-4106-B7A7-7B4F06E67D53}" srcOrd="9" destOrd="0" presId="urn:microsoft.com/office/officeart/2005/8/layout/radial1"/>
    <dgm:cxn modelId="{01ABC662-A5D0-4601-95FC-A8A32C256E52}" type="presParOf" srcId="{F67E1D0B-B273-4106-B7A7-7B4F06E67D53}" destId="{D08CFA12-C168-44F5-93B8-24F44AAB10E1}" srcOrd="0" destOrd="0" presId="urn:microsoft.com/office/officeart/2005/8/layout/radial1"/>
    <dgm:cxn modelId="{6897B227-CFAC-44CA-9B66-307196BBB55F}" type="presParOf" srcId="{4CBD6836-DB5F-4363-B518-333AF1C9D86B}" destId="{4A2DEB89-B6A4-4728-A0C3-5769F3258678}" srcOrd="10" destOrd="0" presId="urn:microsoft.com/office/officeart/2005/8/layout/radial1"/>
    <dgm:cxn modelId="{DF5843E0-F688-4190-904A-257C213D6359}" type="presParOf" srcId="{4CBD6836-DB5F-4363-B518-333AF1C9D86B}" destId="{F589CA1F-58C0-4946-9749-28789988CBBC}" srcOrd="11" destOrd="0" presId="urn:microsoft.com/office/officeart/2005/8/layout/radial1"/>
    <dgm:cxn modelId="{F18BC130-6957-4A5F-A0AB-67D3D08C79C4}" type="presParOf" srcId="{F589CA1F-58C0-4946-9749-28789988CBBC}" destId="{AFDEE417-1385-426F-A98D-6C7B4193F5FC}" srcOrd="0" destOrd="0" presId="urn:microsoft.com/office/officeart/2005/8/layout/radial1"/>
    <dgm:cxn modelId="{9A985096-E81A-4537-86FB-DC897DE9DC5D}" type="presParOf" srcId="{4CBD6836-DB5F-4363-B518-333AF1C9D86B}" destId="{EE78F4DC-B709-4779-B865-5B6A48C4E910}" srcOrd="12" destOrd="0" presId="urn:microsoft.com/office/officeart/2005/8/layout/radial1"/>
    <dgm:cxn modelId="{4C30625D-6CFB-4CD0-9A2A-EFF9C9B6AA1D}" type="presParOf" srcId="{4CBD6836-DB5F-4363-B518-333AF1C9D86B}" destId="{62DCF906-82CA-4D91-A00F-B58D46A74D7C}" srcOrd="13" destOrd="0" presId="urn:microsoft.com/office/officeart/2005/8/layout/radial1"/>
    <dgm:cxn modelId="{1E7CE727-BE85-4629-B705-6466F0385CA7}" type="presParOf" srcId="{62DCF906-82CA-4D91-A00F-B58D46A74D7C}" destId="{3C486B03-9D19-4693-85AC-73563828F4A6}" srcOrd="0" destOrd="0" presId="urn:microsoft.com/office/officeart/2005/8/layout/radial1"/>
    <dgm:cxn modelId="{B9D0A306-D456-4359-8325-C8092AB0C86E}" type="presParOf" srcId="{4CBD6836-DB5F-4363-B518-333AF1C9D86B}" destId="{4181964F-54B9-4D93-943C-F20E24893DA8}" srcOrd="14" destOrd="0" presId="urn:microsoft.com/office/officeart/2005/8/layout/radial1"/>
    <dgm:cxn modelId="{4AC22DCF-75FC-4513-974D-53E945C37DDC}" type="presParOf" srcId="{4CBD6836-DB5F-4363-B518-333AF1C9D86B}" destId="{0101F30A-BED0-4F9C-8E91-7D10FA2BEA1A}" srcOrd="15" destOrd="0" presId="urn:microsoft.com/office/officeart/2005/8/layout/radial1"/>
    <dgm:cxn modelId="{6197ED44-09B4-4556-ACA9-BAEB28CDB408}" type="presParOf" srcId="{0101F30A-BED0-4F9C-8E91-7D10FA2BEA1A}" destId="{A467DD91-F2A7-46A7-8895-C9B2CC08760B}" srcOrd="0" destOrd="0" presId="urn:microsoft.com/office/officeart/2005/8/layout/radial1"/>
    <dgm:cxn modelId="{74DE56E3-5E63-4F8C-B89B-B25839AF4B72}" type="presParOf" srcId="{4CBD6836-DB5F-4363-B518-333AF1C9D86B}" destId="{8844D37A-6F9D-49E2-9420-C1A03BC5098B}"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BB19C8-A0CB-4570-BDEE-D8D8E847A778}" type="doc">
      <dgm:prSet loTypeId="urn:microsoft.com/office/officeart/2005/8/layout/matrix3" loCatId="matrix" qsTypeId="urn:microsoft.com/office/officeart/2005/8/quickstyle/simple5" qsCatId="simple" csTypeId="urn:microsoft.com/office/officeart/2005/8/colors/accent1_2" csCatId="accent1" phldr="1"/>
      <dgm:spPr/>
      <dgm:t>
        <a:bodyPr/>
        <a:lstStyle/>
        <a:p>
          <a:endParaRPr lang="en-US"/>
        </a:p>
      </dgm:t>
    </dgm:pt>
    <dgm:pt modelId="{6F6E9450-2D82-4547-BF05-E4284A705A24}">
      <dgm:prSet phldrT="[Text]" custT="1"/>
      <dgm:spPr>
        <a:solidFill>
          <a:srgbClr val="92D050"/>
        </a:solidFill>
      </dgm:spPr>
      <dgm:t>
        <a:bodyPr/>
        <a:lstStyle/>
        <a:p>
          <a:r>
            <a:rPr lang="en-US" sz="1200" dirty="0">
              <a:solidFill>
                <a:schemeClr val="tx1"/>
              </a:solidFill>
            </a:rPr>
            <a:t>THINKERS     Likes the big picture. Can see possibilities but would rather wait. “Let’s think about this awhile!”</a:t>
          </a:r>
        </a:p>
      </dgm:t>
    </dgm:pt>
    <dgm:pt modelId="{1B0DDB52-87CC-4843-AF6B-2A8D063C7F94}" type="parTrans" cxnId="{755BE070-5D19-4FEC-92F4-DA00145A25BB}">
      <dgm:prSet/>
      <dgm:spPr/>
      <dgm:t>
        <a:bodyPr/>
        <a:lstStyle/>
        <a:p>
          <a:endParaRPr lang="en-US"/>
        </a:p>
      </dgm:t>
    </dgm:pt>
    <dgm:pt modelId="{61D98683-FCFE-43A6-AB48-5FD1F6CD5803}" type="sibTrans" cxnId="{755BE070-5D19-4FEC-92F4-DA00145A25BB}">
      <dgm:prSet/>
      <dgm:spPr/>
      <dgm:t>
        <a:bodyPr/>
        <a:lstStyle/>
        <a:p>
          <a:endParaRPr lang="en-US"/>
        </a:p>
      </dgm:t>
    </dgm:pt>
    <dgm:pt modelId="{60B1AB44-FA13-4209-82F7-4BB226C92B04}">
      <dgm:prSet phldrT="[Text]" custT="1"/>
      <dgm:spPr>
        <a:solidFill>
          <a:srgbClr val="92D050"/>
        </a:solidFill>
      </dgm:spPr>
      <dgm:t>
        <a:bodyPr/>
        <a:lstStyle/>
        <a:p>
          <a:r>
            <a:rPr lang="en-US" sz="1200" dirty="0">
              <a:solidFill>
                <a:schemeClr val="tx1"/>
              </a:solidFill>
            </a:rPr>
            <a:t>DOERS       Like details figured out.”Who is doing It?” “What will happen?” “ When are we starting?” Where  are we going to do it?” “Why are we doing this now?”</a:t>
          </a:r>
        </a:p>
      </dgm:t>
    </dgm:pt>
    <dgm:pt modelId="{B58A7EE6-98E2-4864-B0D1-F9D6D7BB0ACB}" type="parTrans" cxnId="{D46F50CF-CEA5-4384-B72C-76BEDB362D1C}">
      <dgm:prSet/>
      <dgm:spPr/>
      <dgm:t>
        <a:bodyPr/>
        <a:lstStyle/>
        <a:p>
          <a:endParaRPr lang="en-US"/>
        </a:p>
      </dgm:t>
    </dgm:pt>
    <dgm:pt modelId="{658D3F3B-E06C-4FEE-B7DC-FF84BA53B3AC}" type="sibTrans" cxnId="{D46F50CF-CEA5-4384-B72C-76BEDB362D1C}">
      <dgm:prSet/>
      <dgm:spPr/>
      <dgm:t>
        <a:bodyPr/>
        <a:lstStyle/>
        <a:p>
          <a:endParaRPr lang="en-US"/>
        </a:p>
      </dgm:t>
    </dgm:pt>
    <dgm:pt modelId="{7D5EBF26-68BB-44DE-9C26-2225A7AB2379}">
      <dgm:prSet phldrT="[Text]" phldr="1"/>
      <dgm:spPr/>
      <dgm:t>
        <a:bodyPr/>
        <a:lstStyle/>
        <a:p>
          <a:endParaRPr lang="en-US" sz="900" dirty="0"/>
        </a:p>
      </dgm:t>
    </dgm:pt>
    <dgm:pt modelId="{5BDC67C8-BF92-4C5A-9189-C3B102A2BCC9}" type="parTrans" cxnId="{88359699-0D41-40D9-9DC0-F8FDC346EEC9}">
      <dgm:prSet/>
      <dgm:spPr/>
      <dgm:t>
        <a:bodyPr/>
        <a:lstStyle/>
        <a:p>
          <a:endParaRPr lang="en-US"/>
        </a:p>
      </dgm:t>
    </dgm:pt>
    <dgm:pt modelId="{002B8BB5-FC4F-428A-8680-6E66E17F2AC0}" type="sibTrans" cxnId="{88359699-0D41-40D9-9DC0-F8FDC346EEC9}">
      <dgm:prSet/>
      <dgm:spPr/>
      <dgm:t>
        <a:bodyPr/>
        <a:lstStyle/>
        <a:p>
          <a:endParaRPr lang="en-US"/>
        </a:p>
      </dgm:t>
    </dgm:pt>
    <dgm:pt modelId="{4A178D70-4BCA-48E6-B752-9F73F2C90F8A}">
      <dgm:prSet phldrT="[Text]" phldr="1"/>
      <dgm:spPr/>
      <dgm:t>
        <a:bodyPr/>
        <a:lstStyle/>
        <a:p>
          <a:endParaRPr lang="en-US" sz="900" dirty="0"/>
        </a:p>
      </dgm:t>
    </dgm:pt>
    <dgm:pt modelId="{184AB77A-82CF-4A8E-B8FD-630615238B2A}" type="parTrans" cxnId="{7621C769-9D50-4613-AA36-18E900CD3E2C}">
      <dgm:prSet/>
      <dgm:spPr/>
      <dgm:t>
        <a:bodyPr/>
        <a:lstStyle/>
        <a:p>
          <a:endParaRPr lang="en-US"/>
        </a:p>
      </dgm:t>
    </dgm:pt>
    <dgm:pt modelId="{75A0E0D1-316E-4A74-8F1A-30AB00D9C619}" type="sibTrans" cxnId="{7621C769-9D50-4613-AA36-18E900CD3E2C}">
      <dgm:prSet/>
      <dgm:spPr/>
      <dgm:t>
        <a:bodyPr/>
        <a:lstStyle/>
        <a:p>
          <a:endParaRPr lang="en-US"/>
        </a:p>
      </dgm:t>
    </dgm:pt>
    <dgm:pt modelId="{0BBEB280-F805-4C7A-9AA8-850966133919}">
      <dgm:prSet phldrT="[Text]" custT="1"/>
      <dgm:spPr>
        <a:solidFill>
          <a:srgbClr val="92D050"/>
        </a:solidFill>
      </dgm:spPr>
      <dgm:t>
        <a:bodyPr/>
        <a:lstStyle/>
        <a:p>
          <a:r>
            <a:rPr lang="en-US" sz="1200" dirty="0">
              <a:solidFill>
                <a:schemeClr val="tx1"/>
              </a:solidFill>
            </a:rPr>
            <a:t>FEELERS    “It’s important that everyone feels good about this decision.”</a:t>
          </a:r>
        </a:p>
      </dgm:t>
    </dgm:pt>
    <dgm:pt modelId="{D98AAEBF-D8C1-42AE-951E-28E790FD32E6}" type="parTrans" cxnId="{3C785E63-9285-44BE-BB01-5B9512BB60B7}">
      <dgm:prSet/>
      <dgm:spPr/>
      <dgm:t>
        <a:bodyPr/>
        <a:lstStyle/>
        <a:p>
          <a:endParaRPr lang="en-US"/>
        </a:p>
      </dgm:t>
    </dgm:pt>
    <dgm:pt modelId="{3871D273-81B5-4647-A1F7-36CE1DCD28DC}" type="sibTrans" cxnId="{3C785E63-9285-44BE-BB01-5B9512BB60B7}">
      <dgm:prSet/>
      <dgm:spPr/>
      <dgm:t>
        <a:bodyPr/>
        <a:lstStyle/>
        <a:p>
          <a:endParaRPr lang="en-US"/>
        </a:p>
      </dgm:t>
    </dgm:pt>
    <dgm:pt modelId="{BF76AFE9-E4D9-40AF-BA28-8EFEDEC5FB74}">
      <dgm:prSet phldrT="[Text]" custT="1">
        <dgm:style>
          <a:lnRef idx="2">
            <a:schemeClr val="accent3"/>
          </a:lnRef>
          <a:fillRef idx="1">
            <a:schemeClr val="lt1"/>
          </a:fillRef>
          <a:effectRef idx="0">
            <a:schemeClr val="accent3"/>
          </a:effectRef>
          <a:fontRef idx="minor">
            <a:schemeClr val="dk1"/>
          </a:fontRef>
        </dgm:style>
      </dgm:prSet>
      <dgm:spPr>
        <a:solidFill>
          <a:srgbClr val="92D050"/>
        </a:solidFill>
      </dgm:spPr>
      <dgm:t>
        <a:bodyPr/>
        <a:lstStyle/>
        <a:p>
          <a:r>
            <a:rPr lang="en-US" sz="1200" dirty="0"/>
            <a:t>SHAKERS    Go for it! Active. “Give it a try!”, ” Let’s try  this.” “We’ll figure out the details later!”</a:t>
          </a:r>
        </a:p>
      </dgm:t>
    </dgm:pt>
    <dgm:pt modelId="{1877D1A1-DE82-4D6B-9FC1-479F9A6105E0}" type="parTrans" cxnId="{11C36D50-8352-4074-89F1-916E66213ECA}">
      <dgm:prSet/>
      <dgm:spPr/>
      <dgm:t>
        <a:bodyPr/>
        <a:lstStyle/>
        <a:p>
          <a:endParaRPr lang="en-US"/>
        </a:p>
      </dgm:t>
    </dgm:pt>
    <dgm:pt modelId="{12FE5DC0-3200-4556-A6AB-819C3F8D5310}" type="sibTrans" cxnId="{11C36D50-8352-4074-89F1-916E66213ECA}">
      <dgm:prSet/>
      <dgm:spPr/>
      <dgm:t>
        <a:bodyPr/>
        <a:lstStyle/>
        <a:p>
          <a:endParaRPr lang="en-US"/>
        </a:p>
      </dgm:t>
    </dgm:pt>
    <dgm:pt modelId="{E5B8CCEB-9304-46CA-847B-69766F15E435}" type="pres">
      <dgm:prSet presAssocID="{CCBB19C8-A0CB-4570-BDEE-D8D8E847A778}" presName="matrix" presStyleCnt="0">
        <dgm:presLayoutVars>
          <dgm:chMax val="1"/>
          <dgm:dir/>
          <dgm:resizeHandles val="exact"/>
        </dgm:presLayoutVars>
      </dgm:prSet>
      <dgm:spPr/>
    </dgm:pt>
    <dgm:pt modelId="{B1B0EDAB-73EC-4AA1-947A-CF52BAEAAA9B}" type="pres">
      <dgm:prSet presAssocID="{CCBB19C8-A0CB-4570-BDEE-D8D8E847A778}" presName="diamond" presStyleLbl="bgShp" presStyleIdx="0" presStyleCnt="1"/>
      <dgm:spPr/>
    </dgm:pt>
    <dgm:pt modelId="{3F96F787-7B32-48F6-B6F7-AFDB663E300A}" type="pres">
      <dgm:prSet presAssocID="{CCBB19C8-A0CB-4570-BDEE-D8D8E847A778}" presName="quad1" presStyleLbl="node1" presStyleIdx="0" presStyleCnt="4">
        <dgm:presLayoutVars>
          <dgm:chMax val="0"/>
          <dgm:chPref val="0"/>
          <dgm:bulletEnabled val="1"/>
        </dgm:presLayoutVars>
      </dgm:prSet>
      <dgm:spPr/>
    </dgm:pt>
    <dgm:pt modelId="{F1F117E7-760C-4B2C-A45A-7F2C25D2C7A5}" type="pres">
      <dgm:prSet presAssocID="{CCBB19C8-A0CB-4570-BDEE-D8D8E847A778}" presName="quad2" presStyleLbl="node1" presStyleIdx="1" presStyleCnt="4">
        <dgm:presLayoutVars>
          <dgm:chMax val="0"/>
          <dgm:chPref val="0"/>
          <dgm:bulletEnabled val="1"/>
        </dgm:presLayoutVars>
      </dgm:prSet>
      <dgm:spPr/>
    </dgm:pt>
    <dgm:pt modelId="{6C20E803-84CA-4B3B-A7BF-C52E513B464B}" type="pres">
      <dgm:prSet presAssocID="{CCBB19C8-A0CB-4570-BDEE-D8D8E847A778}" presName="quad3" presStyleLbl="node1" presStyleIdx="2" presStyleCnt="4">
        <dgm:presLayoutVars>
          <dgm:chMax val="0"/>
          <dgm:chPref val="0"/>
          <dgm:bulletEnabled val="1"/>
        </dgm:presLayoutVars>
      </dgm:prSet>
      <dgm:spPr/>
    </dgm:pt>
    <dgm:pt modelId="{FC53EF2F-EE89-4A4F-A6F4-0D204771C8BF}" type="pres">
      <dgm:prSet presAssocID="{CCBB19C8-A0CB-4570-BDEE-D8D8E847A778}" presName="quad4" presStyleLbl="node1" presStyleIdx="3" presStyleCnt="4">
        <dgm:presLayoutVars>
          <dgm:chMax val="0"/>
          <dgm:chPref val="0"/>
          <dgm:bulletEnabled val="1"/>
        </dgm:presLayoutVars>
      </dgm:prSet>
      <dgm:spPr/>
    </dgm:pt>
  </dgm:ptLst>
  <dgm:cxnLst>
    <dgm:cxn modelId="{8EFC8F4A-DCD7-47EB-9160-1352652B5DED}" type="presOf" srcId="{BF76AFE9-E4D9-40AF-BA28-8EFEDEC5FB74}" destId="{3F96F787-7B32-48F6-B6F7-AFDB663E300A}" srcOrd="0" destOrd="0" presId="urn:microsoft.com/office/officeart/2005/8/layout/matrix3"/>
    <dgm:cxn modelId="{11C36D50-8352-4074-89F1-916E66213ECA}" srcId="{CCBB19C8-A0CB-4570-BDEE-D8D8E847A778}" destId="{BF76AFE9-E4D9-40AF-BA28-8EFEDEC5FB74}" srcOrd="0" destOrd="0" parTransId="{1877D1A1-DE82-4D6B-9FC1-479F9A6105E0}" sibTransId="{12FE5DC0-3200-4556-A6AB-819C3F8D5310}"/>
    <dgm:cxn modelId="{90024C55-9F15-466E-9F49-00840817FD1F}" type="presOf" srcId="{0BBEB280-F805-4C7A-9AA8-850966133919}" destId="{6C20E803-84CA-4B3B-A7BF-C52E513B464B}" srcOrd="0" destOrd="0" presId="urn:microsoft.com/office/officeart/2005/8/layout/matrix3"/>
    <dgm:cxn modelId="{3C785E63-9285-44BE-BB01-5B9512BB60B7}" srcId="{CCBB19C8-A0CB-4570-BDEE-D8D8E847A778}" destId="{0BBEB280-F805-4C7A-9AA8-850966133919}" srcOrd="2" destOrd="0" parTransId="{D98AAEBF-D8C1-42AE-951E-28E790FD32E6}" sibTransId="{3871D273-81B5-4647-A1F7-36CE1DCD28DC}"/>
    <dgm:cxn modelId="{7621C769-9D50-4613-AA36-18E900CD3E2C}" srcId="{7D5EBF26-68BB-44DE-9C26-2225A7AB2379}" destId="{4A178D70-4BCA-48E6-B752-9F73F2C90F8A}" srcOrd="0" destOrd="0" parTransId="{184AB77A-82CF-4A8E-B8FD-630615238B2A}" sibTransId="{75A0E0D1-316E-4A74-8F1A-30AB00D9C619}"/>
    <dgm:cxn modelId="{755BE070-5D19-4FEC-92F4-DA00145A25BB}" srcId="{CCBB19C8-A0CB-4570-BDEE-D8D8E847A778}" destId="{6F6E9450-2D82-4547-BF05-E4284A705A24}" srcOrd="1" destOrd="0" parTransId="{1B0DDB52-87CC-4843-AF6B-2A8D063C7F94}" sibTransId="{61D98683-FCFE-43A6-AB48-5FD1F6CD5803}"/>
    <dgm:cxn modelId="{B5F19582-AF63-473B-A8F3-8A3781AFA5D8}" type="presOf" srcId="{60B1AB44-FA13-4209-82F7-4BB226C92B04}" destId="{FC53EF2F-EE89-4A4F-A6F4-0D204771C8BF}" srcOrd="0" destOrd="0" presId="urn:microsoft.com/office/officeart/2005/8/layout/matrix3"/>
    <dgm:cxn modelId="{88359699-0D41-40D9-9DC0-F8FDC346EEC9}" srcId="{CCBB19C8-A0CB-4570-BDEE-D8D8E847A778}" destId="{7D5EBF26-68BB-44DE-9C26-2225A7AB2379}" srcOrd="4" destOrd="0" parTransId="{5BDC67C8-BF92-4C5A-9189-C3B102A2BCC9}" sibTransId="{002B8BB5-FC4F-428A-8680-6E66E17F2AC0}"/>
    <dgm:cxn modelId="{512607AF-B6ED-4826-B8D6-7807624F9C93}" type="presOf" srcId="{CCBB19C8-A0CB-4570-BDEE-D8D8E847A778}" destId="{E5B8CCEB-9304-46CA-847B-69766F15E435}" srcOrd="0" destOrd="0" presId="urn:microsoft.com/office/officeart/2005/8/layout/matrix3"/>
    <dgm:cxn modelId="{D46F50CF-CEA5-4384-B72C-76BEDB362D1C}" srcId="{CCBB19C8-A0CB-4570-BDEE-D8D8E847A778}" destId="{60B1AB44-FA13-4209-82F7-4BB226C92B04}" srcOrd="3" destOrd="0" parTransId="{B58A7EE6-98E2-4864-B0D1-F9D6D7BB0ACB}" sibTransId="{658D3F3B-E06C-4FEE-B7DC-FF84BA53B3AC}"/>
    <dgm:cxn modelId="{A3D47DE6-6CC1-406E-8435-6B9898E2CF28}" type="presOf" srcId="{6F6E9450-2D82-4547-BF05-E4284A705A24}" destId="{F1F117E7-760C-4B2C-A45A-7F2C25D2C7A5}" srcOrd="0" destOrd="0" presId="urn:microsoft.com/office/officeart/2005/8/layout/matrix3"/>
    <dgm:cxn modelId="{0953C854-70C9-43F8-AD3C-0C880C3FBE2E}" type="presParOf" srcId="{E5B8CCEB-9304-46CA-847B-69766F15E435}" destId="{B1B0EDAB-73EC-4AA1-947A-CF52BAEAAA9B}" srcOrd="0" destOrd="0" presId="urn:microsoft.com/office/officeart/2005/8/layout/matrix3"/>
    <dgm:cxn modelId="{1FE09F21-AAC7-4C13-BE85-AFD2AEDC18E6}" type="presParOf" srcId="{E5B8CCEB-9304-46CA-847B-69766F15E435}" destId="{3F96F787-7B32-48F6-B6F7-AFDB663E300A}" srcOrd="1" destOrd="0" presId="urn:microsoft.com/office/officeart/2005/8/layout/matrix3"/>
    <dgm:cxn modelId="{2E6CFF6D-DA53-4A57-94BE-74CF514910BD}" type="presParOf" srcId="{E5B8CCEB-9304-46CA-847B-69766F15E435}" destId="{F1F117E7-760C-4B2C-A45A-7F2C25D2C7A5}" srcOrd="2" destOrd="0" presId="urn:microsoft.com/office/officeart/2005/8/layout/matrix3"/>
    <dgm:cxn modelId="{91B57723-9120-46ED-8557-FA01BE70DDC7}" type="presParOf" srcId="{E5B8CCEB-9304-46CA-847B-69766F15E435}" destId="{6C20E803-84CA-4B3B-A7BF-C52E513B464B}" srcOrd="3" destOrd="0" presId="urn:microsoft.com/office/officeart/2005/8/layout/matrix3"/>
    <dgm:cxn modelId="{2E655FCA-C264-497C-A7BE-E29B81A7F6AB}" type="presParOf" srcId="{E5B8CCEB-9304-46CA-847B-69766F15E435}" destId="{FC53EF2F-EE89-4A4F-A6F4-0D204771C8BF}"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41F5F-DD6E-43A5-8348-CE894BD1196F}">
      <dsp:nvSpPr>
        <dsp:cNvPr id="0" name=""/>
        <dsp:cNvSpPr/>
      </dsp:nvSpPr>
      <dsp:spPr>
        <a:xfrm>
          <a:off x="3604468" y="1752649"/>
          <a:ext cx="1020663" cy="10206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kern="1200" cap="none" normalizeH="0" baseline="0">
              <a:ln>
                <a:noFill/>
              </a:ln>
              <a:solidFill>
                <a:schemeClr val="tx1"/>
              </a:solidFill>
              <a:effectLst/>
              <a:latin typeface="Arial" charset="0"/>
              <a:cs typeface="Arial" charset="0"/>
            </a:rPr>
            <a:t>Systems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kern="1200" cap="none" normalizeH="0" baseline="0">
              <a:ln>
                <a:noFill/>
              </a:ln>
              <a:solidFill>
                <a:schemeClr val="tx1"/>
              </a:solidFill>
              <a:effectLst/>
              <a:latin typeface="Arial" charset="0"/>
              <a:cs typeface="Arial" charset="0"/>
            </a:rPr>
            <a:t>for OSY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kern="1200" cap="none" normalizeH="0" baseline="0">
              <a:ln>
                <a:noFill/>
              </a:ln>
              <a:solidFill>
                <a:schemeClr val="tx1"/>
              </a:solidFill>
              <a:effectLst/>
              <a:latin typeface="Arial" charset="0"/>
              <a:cs typeface="Arial" charset="0"/>
            </a:rPr>
            <a:t>success</a:t>
          </a:r>
        </a:p>
      </dsp:txBody>
      <dsp:txXfrm>
        <a:off x="3753941" y="1902122"/>
        <a:ext cx="721717" cy="721717"/>
      </dsp:txXfrm>
    </dsp:sp>
    <dsp:sp modelId="{855FD079-418D-48B5-86CC-197579E26977}">
      <dsp:nvSpPr>
        <dsp:cNvPr id="0" name=""/>
        <dsp:cNvSpPr/>
      </dsp:nvSpPr>
      <dsp:spPr>
        <a:xfrm rot="16282594">
          <a:off x="3769612" y="1375494"/>
          <a:ext cx="732492" cy="22324"/>
        </a:xfrm>
        <a:custGeom>
          <a:avLst/>
          <a:gdLst/>
          <a:ahLst/>
          <a:cxnLst/>
          <a:rect l="0" t="0" r="0" b="0"/>
          <a:pathLst>
            <a:path>
              <a:moveTo>
                <a:pt x="0" y="11162"/>
              </a:moveTo>
              <a:lnTo>
                <a:pt x="732492" y="111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17546" y="1368344"/>
        <a:ext cx="36624" cy="36624"/>
      </dsp:txXfrm>
    </dsp:sp>
    <dsp:sp modelId="{959E8878-84C1-42DE-8F1A-81026918F273}">
      <dsp:nvSpPr>
        <dsp:cNvPr id="0" name=""/>
        <dsp:cNvSpPr/>
      </dsp:nvSpPr>
      <dsp:spPr>
        <a:xfrm>
          <a:off x="3646585" y="0"/>
          <a:ext cx="1020663" cy="10206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Develop/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adapt,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materials</a:t>
          </a:r>
        </a:p>
      </dsp:txBody>
      <dsp:txXfrm>
        <a:off x="3796058" y="149473"/>
        <a:ext cx="721717" cy="721717"/>
      </dsp:txXfrm>
    </dsp:sp>
    <dsp:sp modelId="{FEFEAB00-085C-4923-8559-EF4FC80E27EE}">
      <dsp:nvSpPr>
        <dsp:cNvPr id="0" name=""/>
        <dsp:cNvSpPr/>
      </dsp:nvSpPr>
      <dsp:spPr>
        <a:xfrm rot="18900000">
          <a:off x="4370878" y="1637997"/>
          <a:ext cx="715486" cy="22324"/>
        </a:xfrm>
        <a:custGeom>
          <a:avLst/>
          <a:gdLst/>
          <a:ahLst/>
          <a:cxnLst/>
          <a:rect l="0" t="0" r="0" b="0"/>
          <a:pathLst>
            <a:path>
              <a:moveTo>
                <a:pt x="0" y="11162"/>
              </a:moveTo>
              <a:lnTo>
                <a:pt x="715486" y="111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10734" y="1631272"/>
        <a:ext cx="35774" cy="35774"/>
      </dsp:txXfrm>
    </dsp:sp>
    <dsp:sp modelId="{8BC2EC0D-2942-49C7-858A-A03A9142C6E6}">
      <dsp:nvSpPr>
        <dsp:cNvPr id="0" name=""/>
        <dsp:cNvSpPr/>
      </dsp:nvSpPr>
      <dsp:spPr>
        <a:xfrm>
          <a:off x="4832111" y="525006"/>
          <a:ext cx="1020663" cy="10206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Loaded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MP3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players</a:t>
          </a:r>
        </a:p>
      </dsp:txBody>
      <dsp:txXfrm>
        <a:off x="4981584" y="674479"/>
        <a:ext cx="721717" cy="721717"/>
      </dsp:txXfrm>
    </dsp:sp>
    <dsp:sp modelId="{38287400-07DC-4A6F-AD47-35205D1DA8EA}">
      <dsp:nvSpPr>
        <dsp:cNvPr id="0" name=""/>
        <dsp:cNvSpPr/>
      </dsp:nvSpPr>
      <dsp:spPr>
        <a:xfrm rot="21577887">
          <a:off x="4625114" y="2246352"/>
          <a:ext cx="678836" cy="22324"/>
        </a:xfrm>
        <a:custGeom>
          <a:avLst/>
          <a:gdLst/>
          <a:ahLst/>
          <a:cxnLst/>
          <a:rect l="0" t="0" r="0" b="0"/>
          <a:pathLst>
            <a:path>
              <a:moveTo>
                <a:pt x="0" y="11162"/>
              </a:moveTo>
              <a:lnTo>
                <a:pt x="678836" y="111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47561" y="2240544"/>
        <a:ext cx="33941" cy="33941"/>
      </dsp:txXfrm>
    </dsp:sp>
    <dsp:sp modelId="{C5388EA5-B6D9-49EC-8D26-E5DD5CCE8198}">
      <dsp:nvSpPr>
        <dsp:cNvPr id="0" name=""/>
        <dsp:cNvSpPr/>
      </dsp:nvSpPr>
      <dsp:spPr>
        <a:xfrm>
          <a:off x="5303932" y="1741717"/>
          <a:ext cx="1020663" cy="10206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dirty="0">
              <a:ln>
                <a:noFill/>
              </a:ln>
              <a:solidFill>
                <a:schemeClr val="tx1"/>
              </a:solidFill>
              <a:effectLst/>
              <a:latin typeface="Arial" charset="0"/>
              <a:cs typeface="Arial" charset="0"/>
            </a:rPr>
            <a:t>Living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dirty="0">
              <a:ln>
                <a:noFill/>
              </a:ln>
              <a:solidFill>
                <a:schemeClr val="tx1"/>
              </a:solidFill>
              <a:effectLst/>
              <a:latin typeface="Arial" charset="0"/>
              <a:cs typeface="Arial" charset="0"/>
            </a:rPr>
            <a:t>website</a:t>
          </a:r>
        </a:p>
      </dsp:txBody>
      <dsp:txXfrm>
        <a:off x="5453405" y="1891190"/>
        <a:ext cx="721717" cy="721717"/>
      </dsp:txXfrm>
    </dsp:sp>
    <dsp:sp modelId="{BCE371AE-458E-41FF-B4FB-46B6F992F5B7}">
      <dsp:nvSpPr>
        <dsp:cNvPr id="0" name=""/>
        <dsp:cNvSpPr/>
      </dsp:nvSpPr>
      <dsp:spPr>
        <a:xfrm rot="2700000">
          <a:off x="4370878" y="2865640"/>
          <a:ext cx="715486" cy="22324"/>
        </a:xfrm>
        <a:custGeom>
          <a:avLst/>
          <a:gdLst/>
          <a:ahLst/>
          <a:cxnLst/>
          <a:rect l="0" t="0" r="0" b="0"/>
          <a:pathLst>
            <a:path>
              <a:moveTo>
                <a:pt x="0" y="11162"/>
              </a:moveTo>
              <a:lnTo>
                <a:pt x="715486" y="111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10734" y="2858915"/>
        <a:ext cx="35774" cy="35774"/>
      </dsp:txXfrm>
    </dsp:sp>
    <dsp:sp modelId="{BA831DF2-6636-4B58-9D43-00A65145F4B3}">
      <dsp:nvSpPr>
        <dsp:cNvPr id="0" name=""/>
        <dsp:cNvSpPr/>
      </dsp:nvSpPr>
      <dsp:spPr>
        <a:xfrm>
          <a:off x="4832111" y="2980292"/>
          <a:ext cx="1020663" cy="10206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Student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performance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standards</a:t>
          </a:r>
        </a:p>
      </dsp:txBody>
      <dsp:txXfrm>
        <a:off x="4981584" y="3129765"/>
        <a:ext cx="721717" cy="721717"/>
      </dsp:txXfrm>
    </dsp:sp>
    <dsp:sp modelId="{F67E1D0B-B273-4106-B7A7-7B4F06E67D53}">
      <dsp:nvSpPr>
        <dsp:cNvPr id="0" name=""/>
        <dsp:cNvSpPr/>
      </dsp:nvSpPr>
      <dsp:spPr>
        <a:xfrm rot="5400000">
          <a:off x="3757056" y="3119893"/>
          <a:ext cx="715486" cy="22324"/>
        </a:xfrm>
        <a:custGeom>
          <a:avLst/>
          <a:gdLst/>
          <a:ahLst/>
          <a:cxnLst/>
          <a:rect l="0" t="0" r="0" b="0"/>
          <a:pathLst>
            <a:path>
              <a:moveTo>
                <a:pt x="0" y="11162"/>
              </a:moveTo>
              <a:lnTo>
                <a:pt x="715486" y="111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96912" y="3113168"/>
        <a:ext cx="35774" cy="35774"/>
      </dsp:txXfrm>
    </dsp:sp>
    <dsp:sp modelId="{4A2DEB89-B6A4-4728-A0C3-5769F3258678}">
      <dsp:nvSpPr>
        <dsp:cNvPr id="0" name=""/>
        <dsp:cNvSpPr/>
      </dsp:nvSpPr>
      <dsp:spPr>
        <a:xfrm>
          <a:off x="3604468" y="3488799"/>
          <a:ext cx="1020663" cy="10206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Model for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developing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collabora-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tions</a:t>
          </a:r>
        </a:p>
      </dsp:txBody>
      <dsp:txXfrm>
        <a:off x="3753941" y="3638272"/>
        <a:ext cx="721717" cy="721717"/>
      </dsp:txXfrm>
    </dsp:sp>
    <dsp:sp modelId="{F589CA1F-58C0-4946-9749-28789988CBBC}">
      <dsp:nvSpPr>
        <dsp:cNvPr id="0" name=""/>
        <dsp:cNvSpPr/>
      </dsp:nvSpPr>
      <dsp:spPr>
        <a:xfrm rot="8100000">
          <a:off x="3143235" y="2865640"/>
          <a:ext cx="715486" cy="22324"/>
        </a:xfrm>
        <a:custGeom>
          <a:avLst/>
          <a:gdLst/>
          <a:ahLst/>
          <a:cxnLst/>
          <a:rect l="0" t="0" r="0" b="0"/>
          <a:pathLst>
            <a:path>
              <a:moveTo>
                <a:pt x="0" y="11162"/>
              </a:moveTo>
              <a:lnTo>
                <a:pt x="715486" y="111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483091" y="2858915"/>
        <a:ext cx="35774" cy="35774"/>
      </dsp:txXfrm>
    </dsp:sp>
    <dsp:sp modelId="{EE78F4DC-B709-4779-B865-5B6A48C4E910}">
      <dsp:nvSpPr>
        <dsp:cNvPr id="0" name=""/>
        <dsp:cNvSpPr/>
      </dsp:nvSpPr>
      <dsp:spPr>
        <a:xfrm>
          <a:off x="2376825" y="2980292"/>
          <a:ext cx="1020663" cy="10206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Portability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of </a:t>
          </a:r>
          <a:r>
            <a:rPr kumimoji="0" lang="en-US" sz="900" b="1" i="1" u="none" strike="noStrike" kern="1200" cap="none" normalizeH="0" baseline="0">
              <a:ln>
                <a:noFill/>
              </a:ln>
              <a:solidFill>
                <a:schemeClr val="tx1"/>
              </a:solidFill>
              <a:effectLst/>
              <a:latin typeface="Arial" charset="0"/>
              <a:cs typeface="Arial" charset="0"/>
            </a:rPr>
            <a:t>OSY</a:t>
          </a:r>
          <a:r>
            <a:rPr kumimoji="0" lang="en-US" sz="900" b="1" i="0" u="none" strike="noStrike" kern="1200" cap="none" normalizeH="0" baseline="0">
              <a:ln>
                <a:noFill/>
              </a:ln>
              <a:solidFill>
                <a:schemeClr val="tx1"/>
              </a:solidFill>
              <a:effectLst/>
              <a:latin typeface="Arial" charset="0"/>
              <a:cs typeface="Arial" charset="0"/>
            </a:rPr>
            <a:t>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adaptability</a:t>
          </a:r>
        </a:p>
      </dsp:txBody>
      <dsp:txXfrm>
        <a:off x="2526298" y="3129765"/>
        <a:ext cx="721717" cy="721717"/>
      </dsp:txXfrm>
    </dsp:sp>
    <dsp:sp modelId="{62DCF906-82CA-4D91-A00F-B58D46A74D7C}">
      <dsp:nvSpPr>
        <dsp:cNvPr id="0" name=""/>
        <dsp:cNvSpPr/>
      </dsp:nvSpPr>
      <dsp:spPr>
        <a:xfrm rot="10800000">
          <a:off x="2888981" y="2251818"/>
          <a:ext cx="715486" cy="22324"/>
        </a:xfrm>
        <a:custGeom>
          <a:avLst/>
          <a:gdLst/>
          <a:ahLst/>
          <a:cxnLst/>
          <a:rect l="0" t="0" r="0" b="0"/>
          <a:pathLst>
            <a:path>
              <a:moveTo>
                <a:pt x="0" y="11162"/>
              </a:moveTo>
              <a:lnTo>
                <a:pt x="715486" y="111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228837" y="2245093"/>
        <a:ext cx="35774" cy="35774"/>
      </dsp:txXfrm>
    </dsp:sp>
    <dsp:sp modelId="{4181964F-54B9-4D93-943C-F20E24893DA8}">
      <dsp:nvSpPr>
        <dsp:cNvPr id="0" name=""/>
        <dsp:cNvSpPr/>
      </dsp:nvSpPr>
      <dsp:spPr>
        <a:xfrm>
          <a:off x="1868318" y="1752649"/>
          <a:ext cx="1020663" cy="10206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Gover-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nance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structure/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involve-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ment</a:t>
          </a:r>
        </a:p>
      </dsp:txBody>
      <dsp:txXfrm>
        <a:off x="2017791" y="1902122"/>
        <a:ext cx="721717" cy="721717"/>
      </dsp:txXfrm>
    </dsp:sp>
    <dsp:sp modelId="{0101F30A-BED0-4F9C-8E91-7D10FA2BEA1A}">
      <dsp:nvSpPr>
        <dsp:cNvPr id="0" name=""/>
        <dsp:cNvSpPr/>
      </dsp:nvSpPr>
      <dsp:spPr>
        <a:xfrm rot="13500000">
          <a:off x="3143235" y="1637997"/>
          <a:ext cx="715486" cy="22324"/>
        </a:xfrm>
        <a:custGeom>
          <a:avLst/>
          <a:gdLst/>
          <a:ahLst/>
          <a:cxnLst/>
          <a:rect l="0" t="0" r="0" b="0"/>
          <a:pathLst>
            <a:path>
              <a:moveTo>
                <a:pt x="0" y="11162"/>
              </a:moveTo>
              <a:lnTo>
                <a:pt x="715486" y="111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483091" y="1631272"/>
        <a:ext cx="35774" cy="35774"/>
      </dsp:txXfrm>
    </dsp:sp>
    <dsp:sp modelId="{8844D37A-6F9D-49E2-9420-C1A03BC5098B}">
      <dsp:nvSpPr>
        <dsp:cNvPr id="0" name=""/>
        <dsp:cNvSpPr/>
      </dsp:nvSpPr>
      <dsp:spPr>
        <a:xfrm>
          <a:off x="2376825" y="525006"/>
          <a:ext cx="1020663" cy="10206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Reading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Math pre-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kern="1200" cap="none" normalizeH="0" baseline="0">
              <a:ln>
                <a:noFill/>
              </a:ln>
              <a:solidFill>
                <a:schemeClr val="tx1"/>
              </a:solidFill>
              <a:effectLst/>
              <a:latin typeface="Arial" charset="0"/>
              <a:cs typeface="Arial" charset="0"/>
            </a:rPr>
            <a:t>GED</a:t>
          </a:r>
        </a:p>
      </dsp:txBody>
      <dsp:txXfrm>
        <a:off x="2526298" y="674479"/>
        <a:ext cx="721717" cy="7217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0EDAB-73EC-4AA1-947A-CF52BAEAAA9B}">
      <dsp:nvSpPr>
        <dsp:cNvPr id="0" name=""/>
        <dsp:cNvSpPr/>
      </dsp:nvSpPr>
      <dsp:spPr>
        <a:xfrm>
          <a:off x="152400" y="0"/>
          <a:ext cx="4114800" cy="4114800"/>
        </a:xfrm>
        <a:prstGeom prst="diamond">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F96F787-7B32-48F6-B6F7-AFDB663E300A}">
      <dsp:nvSpPr>
        <dsp:cNvPr id="0" name=""/>
        <dsp:cNvSpPr/>
      </dsp:nvSpPr>
      <dsp:spPr>
        <a:xfrm>
          <a:off x="543306" y="390906"/>
          <a:ext cx="1604772" cy="1604772"/>
        </a:xfrm>
        <a:prstGeom prst="roundRect">
          <a:avLst/>
        </a:prstGeom>
        <a:solidFill>
          <a:srgbClr val="92D050"/>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SHAKERS    Go for it! Active. “Give it a try!”, ” Let’s try  this.” “We’ll figure out the details later!”</a:t>
          </a:r>
        </a:p>
      </dsp:txBody>
      <dsp:txXfrm>
        <a:off x="621645" y="469245"/>
        <a:ext cx="1448094" cy="1448094"/>
      </dsp:txXfrm>
    </dsp:sp>
    <dsp:sp modelId="{F1F117E7-760C-4B2C-A45A-7F2C25D2C7A5}">
      <dsp:nvSpPr>
        <dsp:cNvPr id="0" name=""/>
        <dsp:cNvSpPr/>
      </dsp:nvSpPr>
      <dsp:spPr>
        <a:xfrm>
          <a:off x="2271522" y="390906"/>
          <a:ext cx="1604772" cy="1604772"/>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THINKERS     Likes the big picture. Can see possibilities but would rather wait. “Let’s think about this awhile!”</a:t>
          </a:r>
        </a:p>
      </dsp:txBody>
      <dsp:txXfrm>
        <a:off x="2349861" y="469245"/>
        <a:ext cx="1448094" cy="1448094"/>
      </dsp:txXfrm>
    </dsp:sp>
    <dsp:sp modelId="{6C20E803-84CA-4B3B-A7BF-C52E513B464B}">
      <dsp:nvSpPr>
        <dsp:cNvPr id="0" name=""/>
        <dsp:cNvSpPr/>
      </dsp:nvSpPr>
      <dsp:spPr>
        <a:xfrm>
          <a:off x="543306" y="2119122"/>
          <a:ext cx="1604772" cy="1604772"/>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FEELERS    “It’s important that everyone feels good about this decision.”</a:t>
          </a:r>
        </a:p>
      </dsp:txBody>
      <dsp:txXfrm>
        <a:off x="621645" y="2197461"/>
        <a:ext cx="1448094" cy="1448094"/>
      </dsp:txXfrm>
    </dsp:sp>
    <dsp:sp modelId="{FC53EF2F-EE89-4A4F-A6F4-0D204771C8BF}">
      <dsp:nvSpPr>
        <dsp:cNvPr id="0" name=""/>
        <dsp:cNvSpPr/>
      </dsp:nvSpPr>
      <dsp:spPr>
        <a:xfrm>
          <a:off x="2271522" y="2119122"/>
          <a:ext cx="1604772" cy="1604772"/>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DOERS       Like details figured out.”Who is doing It?” “What will happen?” “ When are we starting?” Where  are we going to do it?” “Why are we doing this now?”</a:t>
          </a:r>
        </a:p>
      </dsp:txBody>
      <dsp:txXfrm>
        <a:off x="2349861" y="2197461"/>
        <a:ext cx="1448094" cy="144809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4E329B-7205-8E47-8C84-9AA1B83BD57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AF9B113A-A21E-FD44-94F8-2FFCBD06C68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1D80728-4BB1-C641-B9D0-2191AC66FA55}" type="datetimeFigureOut">
              <a:rPr lang="en-US"/>
              <a:pPr>
                <a:defRPr/>
              </a:pPr>
              <a:t>4/20/21</a:t>
            </a:fld>
            <a:endParaRPr lang="en-US"/>
          </a:p>
        </p:txBody>
      </p:sp>
      <p:sp>
        <p:nvSpPr>
          <p:cNvPr id="4" name="Slide Image Placeholder 3">
            <a:extLst>
              <a:ext uri="{FF2B5EF4-FFF2-40B4-BE49-F238E27FC236}">
                <a16:creationId xmlns:a16="http://schemas.microsoft.com/office/drawing/2014/main" id="{ACFC6FA5-1ACC-624B-8C62-0A2FBA6605E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B8A7E1B-605E-BA4C-9CA9-C404DA486B9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E598737-C74D-E649-B889-DE1A5E28037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0B7F3627-2DAF-1746-AE24-F4DFF482B5C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5184177C-0038-F444-9157-776C151858A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BD27625D-71F2-DE4F-A87D-CE877337D7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F48EC44E-DC2A-FF4A-BED7-029F53C6D2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7A72A8E9-8B4C-7C4C-9CF8-25ADD74691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CF2859-4E41-914D-B1AD-EA60BE1D7596}" type="slidenum">
              <a:rPr lang="en-US" altLang="en-US">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71BF1AA-36C4-E24A-AFF9-6F5D3075AD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B9E8859-09E2-184F-B074-D9EC8C7AFC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Technical Support Team plays a prominent role and meets or conference calls prior to each Steering Team meeting</a:t>
            </a:r>
          </a:p>
          <a:p>
            <a:pPr eaLnBrk="1" hangingPunct="1">
              <a:spcBef>
                <a:spcPct val="0"/>
              </a:spcBef>
            </a:pPr>
            <a:r>
              <a:rPr lang="en-US" altLang="en-US"/>
              <a:t>The members of the TST and the SOSY Director will provide MEP staff and other state MEP directors with a training-of-trainers to improve MEP staff skills for meeting the educational needs of migrant OSY</a:t>
            </a:r>
          </a:p>
        </p:txBody>
      </p:sp>
      <p:sp>
        <p:nvSpPr>
          <p:cNvPr id="23556" name="Slide Number Placeholder 3">
            <a:extLst>
              <a:ext uri="{FF2B5EF4-FFF2-40B4-BE49-F238E27FC236}">
                <a16:creationId xmlns:a16="http://schemas.microsoft.com/office/drawing/2014/main" id="{F2A3F4DE-19A0-7C40-AF46-E774435A2C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378141-AE0F-244B-AD2B-F857A52A90E9}" type="slidenum">
              <a:rPr lang="en-US" altLang="en-US">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DDA06CEA-BC95-4448-A1B3-5139D4B1BF3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8EEE812-7E3A-F14E-BD6E-F2DF88E16F55}" type="slidenum">
              <a:rPr lang="en-US" altLang="en-US">
                <a:latin typeface="Calibri" panose="020F0502020204030204" pitchFamily="34" charset="0"/>
              </a:rPr>
              <a:pPr/>
              <a:t>11</a:t>
            </a:fld>
            <a:endParaRPr lang="en-US" altLang="en-US">
              <a:latin typeface="Calibri" panose="020F0502020204030204" pitchFamily="34" charset="0"/>
            </a:endParaRPr>
          </a:p>
        </p:txBody>
      </p:sp>
      <p:sp>
        <p:nvSpPr>
          <p:cNvPr id="25603" name="Rectangle 2">
            <a:extLst>
              <a:ext uri="{FF2B5EF4-FFF2-40B4-BE49-F238E27FC236}">
                <a16:creationId xmlns:a16="http://schemas.microsoft.com/office/drawing/2014/main" id="{9EA8F8C1-317F-1D44-A5B1-0E44018180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a:extLst>
              <a:ext uri="{FF2B5EF4-FFF2-40B4-BE49-F238E27FC236}">
                <a16:creationId xmlns:a16="http://schemas.microsoft.com/office/drawing/2014/main" id="{1C8B5CB9-B90E-5D4D-A893-82DBB76AF9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5A5C823D-468E-AF43-B2C8-DEA6456ABF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C33539-A331-5243-8D2D-B637E27996D3}" type="slidenum">
              <a:rPr lang="en-US" altLang="en-US">
                <a:latin typeface="Calibri" panose="020F0502020204030204" pitchFamily="34" charset="0"/>
              </a:rPr>
              <a:pPr/>
              <a:t>12</a:t>
            </a:fld>
            <a:endParaRPr lang="en-US" altLang="en-US">
              <a:latin typeface="Calibri" panose="020F0502020204030204" pitchFamily="34" charset="0"/>
            </a:endParaRPr>
          </a:p>
        </p:txBody>
      </p:sp>
      <p:sp>
        <p:nvSpPr>
          <p:cNvPr id="27651" name="Rectangle 2">
            <a:extLst>
              <a:ext uri="{FF2B5EF4-FFF2-40B4-BE49-F238E27FC236}">
                <a16:creationId xmlns:a16="http://schemas.microsoft.com/office/drawing/2014/main" id="{5A88D310-98A0-2642-88F1-22F43D86E7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a:extLst>
              <a:ext uri="{FF2B5EF4-FFF2-40B4-BE49-F238E27FC236}">
                <a16:creationId xmlns:a16="http://schemas.microsoft.com/office/drawing/2014/main" id="{734B9C92-5C0A-0940-84D1-40BC39A19C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566A198-B245-0B40-9D2E-465A7D83D7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16E9949-DB03-3D4C-9B69-352675FA29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7ED19DC-3F55-1745-8E74-A1CE11EF7E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78D569-10A9-944E-AEB2-7A9270C3C8AD}" type="slidenum">
              <a:rPr lang="en-US" altLang="en-US">
                <a:latin typeface="Calibri" panose="020F0502020204030204" pitchFamily="34" charset="0"/>
              </a:rPr>
              <a:pPr/>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E12BBCF-E94E-4849-BAFB-C15174FD70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782609B-8C6D-2342-9684-5039FC3D53BB}"/>
              </a:ext>
            </a:extLst>
          </p:cNvPr>
          <p:cNvSpPr>
            <a:spLocks noGrp="1"/>
          </p:cNvSpPr>
          <p:nvPr>
            <p:ph type="body" idx="1"/>
          </p:nvPr>
        </p:nvSpPr>
        <p:spPr/>
        <p:txBody>
          <a:bodyPr/>
          <a:lstStyle/>
          <a:p>
            <a:pPr marL="228600" indent="-228600" eaLnBrk="1" fontAlgn="auto" hangingPunct="1">
              <a:spcBef>
                <a:spcPts val="0"/>
              </a:spcBef>
              <a:spcAft>
                <a:spcPts val="0"/>
              </a:spcAft>
              <a:buFontTx/>
              <a:buAutoNum type="arabicPeriod"/>
              <a:defRPr/>
            </a:pPr>
            <a:r>
              <a:rPr lang="en-US" dirty="0"/>
              <a:t>The survey was designed with a 2 fold purpose: elicit information from states in regard to how often the website is used/what types of resources are still needed/ part of the FII as you will see requires the creation of an information clearinghouse. The other purpose was to find out exactly what types of curricula are needed. </a:t>
            </a:r>
          </a:p>
          <a:p>
            <a:pPr marL="228600" indent="-228600" eaLnBrk="1" fontAlgn="auto" hangingPunct="1">
              <a:spcBef>
                <a:spcPts val="0"/>
              </a:spcBef>
              <a:spcAft>
                <a:spcPts val="0"/>
              </a:spcAft>
              <a:buFontTx/>
              <a:buAutoNum type="arabicPeriod"/>
              <a:defRPr/>
            </a:pPr>
            <a:r>
              <a:rPr lang="en-US" dirty="0"/>
              <a:t>Each of you should have 5 dots in front of you. Take your 5 dots and highlight what you consider the most important places for the Curriculum work group to begin their discussion. </a:t>
            </a:r>
          </a:p>
          <a:p>
            <a:pPr eaLnBrk="1" fontAlgn="auto" hangingPunct="1">
              <a:spcBef>
                <a:spcPts val="0"/>
              </a:spcBef>
              <a:spcAft>
                <a:spcPts val="0"/>
              </a:spcAft>
              <a:defRPr/>
            </a:pPr>
            <a:r>
              <a:rPr lang="en-US" dirty="0"/>
              <a:t>Wanted feedback from Consortium members in terms of how often they accessed website, what they want, their use, their recommendations of the website in order to move forward with creating an information clearinghouse.</a:t>
            </a:r>
          </a:p>
          <a:p>
            <a:pPr marL="228600" indent="-228600" eaLnBrk="1" fontAlgn="auto" hangingPunct="1">
              <a:spcBef>
                <a:spcPts val="0"/>
              </a:spcBef>
              <a:spcAft>
                <a:spcPts val="0"/>
              </a:spcAft>
              <a:buFontTx/>
              <a:buAutoNum type="arabicPeriod"/>
              <a:defRPr/>
            </a:pPr>
            <a:r>
              <a:rPr lang="en-US" dirty="0"/>
              <a:t>38.1% have only accessed it 1-5 times</a:t>
            </a:r>
          </a:p>
          <a:p>
            <a:pPr marL="228600" indent="-228600" eaLnBrk="1" fontAlgn="auto" hangingPunct="1">
              <a:spcBef>
                <a:spcPts val="0"/>
              </a:spcBef>
              <a:spcAft>
                <a:spcPts val="0"/>
              </a:spcAft>
              <a:buFontTx/>
              <a:buAutoNum type="arabicPeriod"/>
              <a:defRPr/>
            </a:pPr>
            <a:r>
              <a:rPr lang="en-US" dirty="0"/>
              <a:t>15% not at all</a:t>
            </a:r>
          </a:p>
          <a:p>
            <a:pPr marL="228600" indent="-228600" eaLnBrk="1" fontAlgn="auto" hangingPunct="1">
              <a:spcBef>
                <a:spcPts val="0"/>
              </a:spcBef>
              <a:spcAft>
                <a:spcPts val="0"/>
              </a:spcAft>
              <a:buFontTx/>
              <a:buAutoNum type="arabicPeriod"/>
              <a:defRPr/>
            </a:pPr>
            <a:r>
              <a:rPr lang="en-US" dirty="0"/>
              <a:t>Store all of this information in the back of your minds as we move into a discussion of the FII</a:t>
            </a:r>
          </a:p>
          <a:p>
            <a:pPr marL="228600" indent="-228600" eaLnBrk="1" fontAlgn="auto" hangingPunct="1">
              <a:spcBef>
                <a:spcPts val="0"/>
              </a:spcBef>
              <a:spcAft>
                <a:spcPts val="0"/>
              </a:spcAft>
              <a:buFontTx/>
              <a:buAutoNum type="arabicPeriod"/>
              <a:defRPr/>
            </a:pPr>
            <a:endParaRPr lang="en-US" dirty="0"/>
          </a:p>
          <a:p>
            <a:pPr marL="228600" indent="-228600" eaLnBrk="1" fontAlgn="auto" hangingPunct="1">
              <a:spcBef>
                <a:spcPts val="0"/>
              </a:spcBef>
              <a:spcAft>
                <a:spcPts val="0"/>
              </a:spcAft>
              <a:buFontTx/>
              <a:buAutoNum type="arabicPeriod"/>
              <a:defRPr/>
            </a:pPr>
            <a:endParaRPr lang="en-US" dirty="0"/>
          </a:p>
        </p:txBody>
      </p:sp>
      <p:sp>
        <p:nvSpPr>
          <p:cNvPr id="31748" name="Slide Number Placeholder 3">
            <a:extLst>
              <a:ext uri="{FF2B5EF4-FFF2-40B4-BE49-F238E27FC236}">
                <a16:creationId xmlns:a16="http://schemas.microsoft.com/office/drawing/2014/main" id="{149C56C4-6A1A-C448-A446-567C5A3456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76E04E1-5FB6-5442-8CD0-C7E22D7A0687}" type="slidenum">
              <a:rPr lang="en-US" altLang="en-US">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F62FD47-D5EB-1E4F-9CFB-69DDBC96D7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88A41EB0-1B55-334F-B054-FEFB7EDA45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Dot activity: using the five dots you have in front of you, place them where you note areas of high need/importance or areas that you want the C&amp;MD workgroup to explore in more depth. </a:t>
            </a:r>
          </a:p>
        </p:txBody>
      </p:sp>
      <p:sp>
        <p:nvSpPr>
          <p:cNvPr id="33796" name="Slide Number Placeholder 3">
            <a:extLst>
              <a:ext uri="{FF2B5EF4-FFF2-40B4-BE49-F238E27FC236}">
                <a16:creationId xmlns:a16="http://schemas.microsoft.com/office/drawing/2014/main" id="{9F8D7107-9957-4B44-B667-AAFB993AF0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2EF147-FCDE-C245-8FB0-277FD172CD78}" type="slidenum">
              <a:rPr lang="en-US" altLang="en-US">
                <a:latin typeface="Calibri" panose="020F0502020204030204" pitchFamily="34" charset="0"/>
              </a:rPr>
              <a:pPr/>
              <a:t>15</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E47803C-2FDE-A646-84C5-B6A179898B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A276B33B-256F-F743-AAA7-18638DCD69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Discuss work to date: update website, information clearinghouse,  form TST, working on health lesson plans, SST meeting, newsletters, updating forms, planning webinar for new states, planning conversations with each state director in regard to OSY</a:t>
            </a:r>
          </a:p>
        </p:txBody>
      </p:sp>
      <p:sp>
        <p:nvSpPr>
          <p:cNvPr id="35844" name="Slide Number Placeholder 3">
            <a:extLst>
              <a:ext uri="{FF2B5EF4-FFF2-40B4-BE49-F238E27FC236}">
                <a16:creationId xmlns:a16="http://schemas.microsoft.com/office/drawing/2014/main" id="{C91F6CE1-0596-D045-959A-8EEC88F970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1DFDB0-3347-6445-B16B-6ABDABB78E37}" type="slidenum">
              <a:rPr lang="en-US" altLang="en-US">
                <a:latin typeface="Calibri" panose="020F0502020204030204" pitchFamily="34" charset="0"/>
              </a:rPr>
              <a:pPr/>
              <a:t>16</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EC33E134-ED77-FD41-A112-1E2DD8FE3E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2CCED8DB-F1BF-7549-8586-4FE91F3631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Dot activity: using the five dots you have in front of you, place them where you note areas of high need/importance or areas that you want the C&amp;MD workgroup to explore in more depth. </a:t>
            </a:r>
          </a:p>
        </p:txBody>
      </p:sp>
      <p:sp>
        <p:nvSpPr>
          <p:cNvPr id="38916" name="Slide Number Placeholder 3">
            <a:extLst>
              <a:ext uri="{FF2B5EF4-FFF2-40B4-BE49-F238E27FC236}">
                <a16:creationId xmlns:a16="http://schemas.microsoft.com/office/drawing/2014/main" id="{40D071CD-78A5-054B-BDC8-FEFC246900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4F6F840-0D27-D844-BF39-4A32B83D1975}" type="slidenum">
              <a:rPr lang="en-US" altLang="en-US">
                <a:latin typeface="Calibri" panose="020F0502020204030204" pitchFamily="34" charset="0"/>
              </a:rPr>
              <a:pPr/>
              <a:t>18</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BD469A7E-8DD3-DD4A-8C99-7CAFDBACD1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5C7FABE5-0226-8A43-8765-7BB92F4966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15900" indent="-215900" eaLnBrk="1" hangingPunct="1">
              <a:spcBef>
                <a:spcPct val="0"/>
              </a:spcBef>
              <a:buFontTx/>
              <a:buAutoNum type="arabicPeriod"/>
            </a:pPr>
            <a:r>
              <a:rPr lang="en-US" altLang="en-US">
                <a:latin typeface="Arial" panose="020B0604020202020204" pitchFamily="34" charset="0"/>
                <a:ea typeface="ＭＳ Ｐゴシック" panose="020B0600070205080204" pitchFamily="34" charset="-128"/>
              </a:rPr>
              <a:t>What 3 words best describe your group’s strengths?</a:t>
            </a:r>
          </a:p>
          <a:p>
            <a:pPr marL="215900" indent="-215900" eaLnBrk="1" hangingPunct="1">
              <a:spcBef>
                <a:spcPct val="0"/>
              </a:spcBef>
              <a:buFontTx/>
              <a:buAutoNum type="arabicPeriod"/>
            </a:pPr>
            <a:r>
              <a:rPr lang="en-US" altLang="en-US">
                <a:latin typeface="Arial" panose="020B0604020202020204" pitchFamily="34" charset="0"/>
                <a:ea typeface="ＭＳ Ｐゴシック" panose="020B0600070205080204" pitchFamily="34" charset="-128"/>
              </a:rPr>
              <a:t>What 3 words describe your group’s weaknesses?</a:t>
            </a:r>
          </a:p>
          <a:p>
            <a:pPr marL="215900" indent="-215900" eaLnBrk="1" hangingPunct="1">
              <a:spcBef>
                <a:spcPct val="0"/>
              </a:spcBef>
              <a:buFontTx/>
              <a:buAutoNum type="arabicPeriod"/>
            </a:pPr>
            <a:r>
              <a:rPr lang="en-US" altLang="en-US">
                <a:latin typeface="Arial" panose="020B0604020202020204" pitchFamily="34" charset="0"/>
                <a:ea typeface="ＭＳ Ｐゴシック" panose="020B0600070205080204" pitchFamily="34" charset="-128"/>
              </a:rPr>
              <a:t>What 3 words best describe what others need to know about your group in order to work with you?</a:t>
            </a:r>
          </a:p>
          <a:p>
            <a:pPr marL="215900" indent="-215900" eaLnBrk="1" hangingPunct="1">
              <a:spcBef>
                <a:spcPct val="0"/>
              </a:spcBef>
              <a:buFontTx/>
              <a:buAutoNum type="arabicPeriod"/>
            </a:pPr>
            <a:endParaRPr lang="en-US" altLang="en-US">
              <a:latin typeface="Arial" panose="020B0604020202020204" pitchFamily="34" charset="0"/>
              <a:ea typeface="ＭＳ Ｐゴシック" panose="020B0600070205080204" pitchFamily="34" charset="-128"/>
            </a:endParaRPr>
          </a:p>
        </p:txBody>
      </p:sp>
      <p:sp>
        <p:nvSpPr>
          <p:cNvPr id="43012" name="Slide Number Placeholder 4">
            <a:extLst>
              <a:ext uri="{FF2B5EF4-FFF2-40B4-BE49-F238E27FC236}">
                <a16:creationId xmlns:a16="http://schemas.microsoft.com/office/drawing/2014/main" id="{445C4CAD-1013-104F-9D47-F24903DB7D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537F2BF-6264-8C47-B53D-8A5F10B83638}" type="slidenum">
              <a:rPr lang="en-US" altLang="en-US">
                <a:ea typeface="ＭＳ Ｐゴシック" panose="020B0600070205080204" pitchFamily="34" charset="-128"/>
              </a:rPr>
              <a:pPr/>
              <a:t>21</a:t>
            </a:fld>
            <a:endParaRPr lang="en-US" altLang="en-US">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B0E7E650-9FDE-7243-A3D1-1E84642C33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A6FA440F-FB41-D744-94D0-8B8D87AE58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15900" indent="-215900" eaLnBrk="1" hangingPunct="1">
              <a:spcBef>
                <a:spcPct val="0"/>
              </a:spcBef>
            </a:pPr>
            <a:r>
              <a:rPr lang="en-US" altLang="en-US"/>
              <a:t>1) Think about a successful collaborative experience</a:t>
            </a:r>
          </a:p>
          <a:p>
            <a:pPr marL="215900" indent="-215900" eaLnBrk="1" hangingPunct="1">
              <a:spcBef>
                <a:spcPct val="0"/>
              </a:spcBef>
            </a:pPr>
            <a:r>
              <a:rPr lang="en-US" altLang="en-US"/>
              <a:t>Writing norms helps create groups that are able to have honest discussions that enable everyone on the team to participate and be heard.  Team members openly identify and address their individual issues, agreeing to let go of personal agendas for the sake of the team’s agenda and to become a genuine part of the leadership team.  Creation of “ground rules” is the key purpose.</a:t>
            </a:r>
          </a:p>
          <a:p>
            <a:pPr marL="215900" indent="-215900" eaLnBrk="1" hangingPunct="1">
              <a:spcBef>
                <a:spcPct val="0"/>
              </a:spcBef>
              <a:buFontTx/>
              <a:buAutoNum type="arabicPeriod"/>
            </a:pPr>
            <a:endParaRPr lang="en-US" altLang="en-US"/>
          </a:p>
        </p:txBody>
      </p:sp>
      <p:sp>
        <p:nvSpPr>
          <p:cNvPr id="46084" name="Slide Number Placeholder 3">
            <a:extLst>
              <a:ext uri="{FF2B5EF4-FFF2-40B4-BE49-F238E27FC236}">
                <a16:creationId xmlns:a16="http://schemas.microsoft.com/office/drawing/2014/main" id="{6AD96C8D-E450-F144-89A7-5CC7802F94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5B7566-D65D-5942-90D4-DFFD96713BA7}" type="slidenum">
              <a:rPr lang="en-US" altLang="en-US"/>
              <a:pPr/>
              <a:t>23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86914DFD-576D-DC45-961B-EBAF38C6A2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00600B3-EB3B-D54D-92AB-27B65A140E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Today we will be initially moving through a series of activities that are designed to help guide the work of  the TST as a whole and each individual work group. We will be forming 4 work groups today that will be focused on ID&amp;R, TA, Training, and Curriculum/Material Development. Keep this in the back of your mind as we focus our work this morning on the following agenda.</a:t>
            </a:r>
          </a:p>
          <a:p>
            <a:pPr eaLnBrk="1" hangingPunct="1">
              <a:spcBef>
                <a:spcPct val="0"/>
              </a:spcBef>
            </a:pPr>
            <a:endParaRPr lang="en-US" altLang="en-US"/>
          </a:p>
          <a:p>
            <a:pPr eaLnBrk="1" hangingPunct="1">
              <a:spcBef>
                <a:spcPct val="0"/>
              </a:spcBef>
            </a:pPr>
            <a:r>
              <a:rPr lang="en-US" altLang="en-US"/>
              <a:t>Find a partner/ someone you do not know. Ask them the following questions: name/state/capacity/ what would they be doing if they could do anything in the world? You will then introduce your partner to the rest of us. </a:t>
            </a:r>
          </a:p>
        </p:txBody>
      </p:sp>
      <p:sp>
        <p:nvSpPr>
          <p:cNvPr id="7172" name="Slide Number Placeholder 3">
            <a:extLst>
              <a:ext uri="{FF2B5EF4-FFF2-40B4-BE49-F238E27FC236}">
                <a16:creationId xmlns:a16="http://schemas.microsoft.com/office/drawing/2014/main" id="{5633F118-1ED2-FA43-AF09-0E750234DF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7E42630-0B88-A740-96CF-BBC0325BBA28}" type="slidenum">
              <a:rPr lang="en-US" altLang="en-US">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8A4701-6185-5147-9C28-5A7E7C1537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2C6453FA-0C0C-4745-B1CF-A1CF2DD32D50}"/>
              </a:ext>
            </a:extLst>
          </p:cNvPr>
          <p:cNvSpPr>
            <a:spLocks noGrp="1"/>
          </p:cNvSpPr>
          <p:nvPr>
            <p:ph type="body" idx="1"/>
          </p:nvPr>
        </p:nvSpPr>
        <p:spPr/>
        <p:txBody>
          <a:bodyPr>
            <a:normAutofit fontScale="70000" lnSpcReduction="20000"/>
          </a:bodyPr>
          <a:lstStyle/>
          <a:p>
            <a:pPr eaLnBrk="1" fontAlgn="auto" hangingPunct="1">
              <a:spcBef>
                <a:spcPts val="0"/>
              </a:spcBef>
              <a:spcAft>
                <a:spcPts val="0"/>
              </a:spcAft>
              <a:defRPr/>
            </a:pPr>
            <a:r>
              <a:rPr lang="en-US" b="1" dirty="0"/>
              <a:t>Materials : </a:t>
            </a:r>
            <a:r>
              <a:rPr lang="en-US" dirty="0"/>
              <a:t>Note cards, Large sheets of paper</a:t>
            </a:r>
          </a:p>
          <a:p>
            <a:pPr eaLnBrk="1" fontAlgn="auto" hangingPunct="1">
              <a:spcBef>
                <a:spcPts val="0"/>
              </a:spcBef>
              <a:spcAft>
                <a:spcPts val="0"/>
              </a:spcAft>
              <a:defRPr/>
            </a:pPr>
            <a:endParaRPr lang="en-US" b="1" dirty="0"/>
          </a:p>
          <a:p>
            <a:pPr eaLnBrk="1" fontAlgn="auto" hangingPunct="1">
              <a:spcBef>
                <a:spcPts val="0"/>
              </a:spcBef>
              <a:spcAft>
                <a:spcPts val="0"/>
              </a:spcAft>
              <a:defRPr/>
            </a:pPr>
            <a:r>
              <a:rPr lang="en-US" b="1" dirty="0"/>
              <a:t>Time :</a:t>
            </a:r>
          </a:p>
          <a:p>
            <a:pPr eaLnBrk="1" fontAlgn="auto" hangingPunct="1">
              <a:spcBef>
                <a:spcPts val="0"/>
              </a:spcBef>
              <a:spcAft>
                <a:spcPts val="0"/>
              </a:spcAft>
              <a:defRPr/>
            </a:pPr>
            <a:r>
              <a:rPr lang="en-US" dirty="0"/>
              <a:t>30 min.</a:t>
            </a:r>
          </a:p>
          <a:p>
            <a:pPr eaLnBrk="1" fontAlgn="auto" hangingPunct="1">
              <a:spcBef>
                <a:spcPts val="0"/>
              </a:spcBef>
              <a:spcAft>
                <a:spcPts val="0"/>
              </a:spcAft>
              <a:defRPr/>
            </a:pPr>
            <a:endParaRPr lang="en-US" b="1" dirty="0"/>
          </a:p>
          <a:p>
            <a:pPr eaLnBrk="1" fontAlgn="auto" hangingPunct="1">
              <a:spcBef>
                <a:spcPts val="0"/>
              </a:spcBef>
              <a:spcAft>
                <a:spcPts val="0"/>
              </a:spcAft>
              <a:defRPr/>
            </a:pPr>
            <a:r>
              <a:rPr lang="en-US" b="1" dirty="0"/>
              <a:t>Instructions: </a:t>
            </a:r>
          </a:p>
          <a:p>
            <a:pPr eaLnBrk="1" fontAlgn="auto" hangingPunct="1">
              <a:spcBef>
                <a:spcPts val="0"/>
              </a:spcBef>
              <a:spcAft>
                <a:spcPts val="0"/>
              </a:spcAft>
              <a:defRPr/>
            </a:pPr>
            <a:r>
              <a:rPr lang="en-US" dirty="0"/>
              <a:t>During norming, the team finds a way to channel its chaotic energy into more productive means of communication and problem solving. Norming involves the decision to be a genuine part of the team and a willingness to let go of old patterns, unfinished business, past hurts and resentments and a need to control the outcome. (Conzemius and O’Neill, 2002)</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Indicate to the group that effective teams usually have a set of norms that govern the group’s behavior, keeps the work fluid and enables the group to accomplish any task.</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Give 5 note cards notes to each member of the group. This activity works best if everyone has similar writing tools.</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Ask each person to reflect and record behaviors they consider ideal behaviors for a group.  Have them write one idea on each of the cards.  Time 10 minutes.</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When doing this consider:</a:t>
            </a:r>
          </a:p>
          <a:p>
            <a:pPr eaLnBrk="1" fontAlgn="auto" hangingPunct="1">
              <a:spcBef>
                <a:spcPts val="0"/>
              </a:spcBef>
              <a:spcAft>
                <a:spcPts val="0"/>
              </a:spcAft>
              <a:buFont typeface="Arial" pitchFamily="34" charset="0"/>
              <a:buChar char="•"/>
              <a:defRPr/>
            </a:pPr>
            <a:r>
              <a:rPr lang="en-US" b="1" dirty="0"/>
              <a:t>Time:</a:t>
            </a:r>
            <a:r>
              <a:rPr lang="en-US" dirty="0"/>
              <a:t> When do we meet? Will we set a beginning and ending time? Will we start and end on time?</a:t>
            </a:r>
          </a:p>
          <a:p>
            <a:pPr eaLnBrk="1" fontAlgn="auto" hangingPunct="1">
              <a:spcBef>
                <a:spcPts val="0"/>
              </a:spcBef>
              <a:spcAft>
                <a:spcPts val="0"/>
              </a:spcAft>
              <a:buFont typeface="Arial" pitchFamily="34" charset="0"/>
              <a:buChar char="•"/>
              <a:defRPr/>
            </a:pPr>
            <a:r>
              <a:rPr lang="en-US" b="1" dirty="0"/>
              <a:t>Listening</a:t>
            </a:r>
            <a:r>
              <a:rPr lang="en-US" dirty="0"/>
              <a:t>: How will we encourage listening? How will we discourage interrupting?</a:t>
            </a:r>
          </a:p>
          <a:p>
            <a:pPr eaLnBrk="1" fontAlgn="auto" hangingPunct="1">
              <a:spcBef>
                <a:spcPts val="0"/>
              </a:spcBef>
              <a:spcAft>
                <a:spcPts val="0"/>
              </a:spcAft>
              <a:buFont typeface="Arial" pitchFamily="34" charset="0"/>
              <a:buChar char="•"/>
              <a:defRPr/>
            </a:pPr>
            <a:r>
              <a:rPr lang="en-US" b="1" dirty="0"/>
              <a:t>Confidentiality</a:t>
            </a:r>
            <a:r>
              <a:rPr lang="en-US" dirty="0"/>
              <a:t>: Will the  meetings be open? Will what we say in the meeting be held in confidence? What can be said after the meeting?</a:t>
            </a:r>
          </a:p>
          <a:p>
            <a:pPr eaLnBrk="1" fontAlgn="auto" hangingPunct="1">
              <a:spcBef>
                <a:spcPts val="0"/>
              </a:spcBef>
              <a:spcAft>
                <a:spcPts val="0"/>
              </a:spcAft>
              <a:buFont typeface="Arial" pitchFamily="34" charset="0"/>
              <a:buChar char="•"/>
              <a:defRPr/>
            </a:pPr>
            <a:r>
              <a:rPr lang="en-US" b="1" dirty="0"/>
              <a:t>Participation:</a:t>
            </a:r>
            <a:r>
              <a:rPr lang="en-US" dirty="0"/>
              <a:t> How will we encourage everyone’s participation? Will we have an attendance policy?  Is it allowable for anyone to not participate in the conversation?</a:t>
            </a:r>
          </a:p>
          <a:p>
            <a:pPr eaLnBrk="1" fontAlgn="auto" hangingPunct="1">
              <a:spcBef>
                <a:spcPts val="0"/>
              </a:spcBef>
              <a:spcAft>
                <a:spcPts val="0"/>
              </a:spcAft>
              <a:buFont typeface="Arial" pitchFamily="34" charset="0"/>
              <a:buChar char="•"/>
              <a:defRPr/>
            </a:pPr>
            <a:r>
              <a:rPr lang="en-US" b="1" dirty="0"/>
              <a:t>Expectations: </a:t>
            </a:r>
            <a:r>
              <a:rPr lang="en-US" dirty="0"/>
              <a:t>What do we expect from members? Are there requirements for participation?</a:t>
            </a:r>
          </a:p>
          <a:p>
            <a:pPr eaLnBrk="1" fontAlgn="auto" hangingPunct="1">
              <a:spcBef>
                <a:spcPts val="0"/>
              </a:spcBef>
              <a:spcAft>
                <a:spcPts val="0"/>
              </a:spcAft>
              <a:buFont typeface="Arial" pitchFamily="34" charset="0"/>
              <a:buChar char="•"/>
              <a:defRPr/>
            </a:pPr>
            <a:endParaRPr lang="en-US" dirty="0"/>
          </a:p>
          <a:p>
            <a:pPr eaLnBrk="1" fontAlgn="auto" hangingPunct="1">
              <a:spcBef>
                <a:spcPts val="0"/>
              </a:spcBef>
              <a:spcAft>
                <a:spcPts val="0"/>
              </a:spcAft>
              <a:buFont typeface="Arial" pitchFamily="34" charset="0"/>
              <a:buChar char="•"/>
              <a:defRPr/>
            </a:pPr>
            <a:r>
              <a:rPr lang="en-US" dirty="0"/>
              <a:t>Shuffle all the cards together. </a:t>
            </a:r>
          </a:p>
          <a:p>
            <a:pPr eaLnBrk="1" fontAlgn="auto" hangingPunct="1">
              <a:spcBef>
                <a:spcPts val="0"/>
              </a:spcBef>
              <a:spcAft>
                <a:spcPts val="0"/>
              </a:spcAft>
              <a:defRPr/>
            </a:pPr>
            <a:r>
              <a:rPr lang="en-US" dirty="0"/>
              <a:t>Turn cards face up and read each card aloud.  Allow time for the group members to discuss each idea. Tape  each card to a display board so that all group members can see it.  As each card is read aloud, ask the group to consider if it is similar to any other idea that has been expressed. Similar cards should be grouped together.</a:t>
            </a:r>
          </a:p>
          <a:p>
            <a:pPr eaLnBrk="1" fontAlgn="auto" hangingPunct="1">
              <a:spcBef>
                <a:spcPts val="0"/>
              </a:spcBef>
              <a:spcAft>
                <a:spcPts val="0"/>
              </a:spcAft>
              <a:defRPr/>
            </a:pPr>
            <a:r>
              <a:rPr lang="en-US" dirty="0"/>
              <a:t>When all the cards have been sorted into groups, have the group write the norm suggested by the group of cards.  Have one member record these new norms onto a large sheet of paper.</a:t>
            </a:r>
          </a:p>
          <a:p>
            <a:pPr eaLnBrk="1" fontAlgn="auto" hangingPunct="1">
              <a:spcBef>
                <a:spcPts val="0"/>
              </a:spcBef>
              <a:spcAft>
                <a:spcPts val="0"/>
              </a:spcAft>
              <a:defRPr/>
            </a:pPr>
            <a:r>
              <a:rPr lang="en-US" dirty="0"/>
              <a:t>Review the proposed norms with the group.  Determine whether the group can support the norms before the group adopts them.</a:t>
            </a:r>
          </a:p>
          <a:p>
            <a:pPr eaLnBrk="1" fontAlgn="auto" hangingPunct="1">
              <a:spcBef>
                <a:spcPts val="0"/>
              </a:spcBef>
              <a:spcAft>
                <a:spcPts val="0"/>
              </a:spcAft>
              <a:defRPr/>
            </a:pPr>
            <a:endParaRPr lang="en-US" dirty="0"/>
          </a:p>
        </p:txBody>
      </p:sp>
      <p:sp>
        <p:nvSpPr>
          <p:cNvPr id="48132" name="Slide Number Placeholder 4">
            <a:extLst>
              <a:ext uri="{FF2B5EF4-FFF2-40B4-BE49-F238E27FC236}">
                <a16:creationId xmlns:a16="http://schemas.microsoft.com/office/drawing/2014/main" id="{E5B112BB-669E-6C44-A730-40C872374C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C78862-9B27-BB4B-BDF4-23167A0FABBE}" type="slidenum">
              <a:rPr lang="en-US" altLang="en-US"/>
              <a:pPr/>
              <a:t>24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EFECC7F5-8F22-7E4F-9807-0117F83E32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545EEFB1-EF48-FB4F-BD95-01CEF4B95B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15 states currently participating: CO, FL, IL, KS, NE, NH, NJ, MT, NY, NC, PA, SC, TN, TX, VT</a:t>
            </a:r>
          </a:p>
          <a:p>
            <a:pPr eaLnBrk="1" hangingPunct="1">
              <a:spcBef>
                <a:spcPct val="0"/>
              </a:spcBef>
            </a:pPr>
            <a:r>
              <a:rPr lang="en-US" altLang="en-US"/>
              <a:t>New states: Idaho, Maryland, Massachusetts, Minnesota, Mississippi, Washington</a:t>
            </a:r>
          </a:p>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1E440758-CDFB-6543-ABB5-91AC0C6965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4A0C35-6107-494F-8337-DD6600CC4AD7}" type="slidenum">
              <a:rPr lang="en-US" altLang="en-US">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861086AF-A961-CA40-87D0-7A6B89E8A9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03B0A988-DEE8-DF4E-9DD2-C377AED33D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HEP: High School Equivalency</a:t>
            </a:r>
          </a:p>
          <a:p>
            <a:pPr eaLnBrk="1" hangingPunct="1">
              <a:spcBef>
                <a:spcPct val="0"/>
              </a:spcBef>
            </a:pPr>
            <a:r>
              <a:rPr lang="en-US" altLang="en-US"/>
              <a:t>CAMP: College Assistance Migrant Program</a:t>
            </a:r>
          </a:p>
        </p:txBody>
      </p:sp>
      <p:sp>
        <p:nvSpPr>
          <p:cNvPr id="11268" name="Slide Number Placeholder 3">
            <a:extLst>
              <a:ext uri="{FF2B5EF4-FFF2-40B4-BE49-F238E27FC236}">
                <a16:creationId xmlns:a16="http://schemas.microsoft.com/office/drawing/2014/main" id="{A3A102DC-FE90-1D44-A6DA-49017702AE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BCC4F96-C288-2743-B8FE-FA9C20530D74}" type="slidenum">
              <a:rPr lang="en-US" altLang="en-US">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838CA67-C61D-ED45-A98F-B5AD755625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1C8F8078-24C9-A14D-9778-BF318AB7F3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Meetings will be held in conjunction with national MEP conferences in fall and spring</a:t>
            </a:r>
          </a:p>
          <a:p>
            <a:pPr eaLnBrk="1" hangingPunct="1">
              <a:spcBef>
                <a:spcPct val="0"/>
              </a:spcBef>
            </a:pPr>
            <a:r>
              <a:rPr lang="en-US" altLang="en-US"/>
              <a:t>Activities include: SOSY website, piloting SOSY materials/strategies, SOSY  training, sharing successful strategies/lessons learned</a:t>
            </a:r>
          </a:p>
          <a:p>
            <a:pPr eaLnBrk="1" hangingPunct="1">
              <a:spcBef>
                <a:spcPct val="0"/>
              </a:spcBef>
            </a:pPr>
            <a:r>
              <a:rPr lang="en-US" altLang="en-US"/>
              <a:t>Results of data collection: analyze and use to refine programs/make adjustments as necessary</a:t>
            </a:r>
          </a:p>
          <a:p>
            <a:pPr eaLnBrk="1" hangingPunct="1">
              <a:spcBef>
                <a:spcPct val="0"/>
              </a:spcBef>
            </a:pPr>
            <a:r>
              <a:rPr lang="en-US" altLang="en-US"/>
              <a:t>part of the responsibilities of SOSY member states. States will be expected to participate in 2 annual meetings. These meetings will be held in conjunction with the National MEP conferences in the spring and fall. In order for SOSY to meet its objectives, states must ensure continued collaboration and communication as well as working to implement SOSY activities (piloting SOSY materials, sharing successful strategies/lessons learned about OSY). As a result, states will be asked to provide feedback on all SOSY products and  materials. Data will also be collected and reported to determine if progress is being made and ultimately to help refine SOSY resources and technical assistance</a:t>
            </a:r>
          </a:p>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C89A2A80-AB12-9145-A57F-8999D86806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38CCADB-BD7B-EB4A-B60E-2660B955384B}" type="slidenum">
              <a:rPr lang="en-US" altLang="en-US">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3FEB24A-39B5-F545-941D-C757CC135A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2D15CC0-5A7D-C240-BC51-A3DC644DBD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85B57E4D-FBFB-D647-97C2-7EC62FF51C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0A9322-2513-0240-8031-D909D92BC836}" type="slidenum">
              <a:rPr lang="en-US" altLang="en-US">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9FBFA43D-336F-154F-B2B4-0A15971A0C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438B065-E77B-7941-B3C6-526B0F3115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Focus for services is twofold: Recovery youth and here-to-work youth as each group has very different needs</a:t>
            </a:r>
          </a:p>
          <a:p>
            <a:pPr eaLnBrk="1" hangingPunct="1">
              <a:spcBef>
                <a:spcPct val="0"/>
              </a:spcBef>
            </a:pPr>
            <a:r>
              <a:rPr lang="en-US" altLang="en-US"/>
              <a:t>To support this goal, SOSY uses an organizing</a:t>
            </a:r>
            <a:r>
              <a:rPr lang="en-US" altLang="en-US" b="1"/>
              <a:t> </a:t>
            </a:r>
            <a:r>
              <a:rPr lang="en-US" altLang="en-US"/>
              <a:t>framework that focuses on systems to serve both “recovery youth” and “here-to-work” youth and the migrant staff who support them. SOSY uses innovative technology across all aspects of the project design, a SOSY clearinghouse to support audio files containing lessons and resources, packaged materials, strategies, and services that result in State capacity building and portability.</a:t>
            </a:r>
          </a:p>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ACD21398-AF13-C447-B978-28D07E06EE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7A946CA-9C31-CC46-B7F2-D65DA1AFF3B5}" type="slidenum">
              <a:rPr lang="en-US" altLang="en-US">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9D72DC8-126B-764A-8F5D-1D3CEE6B20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9601E85-BF8F-054E-924F-F8F9372B13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Each year of the project, increase the number of OSY identified and recruited</a:t>
            </a:r>
          </a:p>
          <a:p>
            <a:pPr eaLnBrk="1" hangingPunct="1">
              <a:spcBef>
                <a:spcPct val="0"/>
              </a:spcBef>
            </a:pPr>
            <a:r>
              <a:rPr lang="en-US" altLang="en-US"/>
              <a:t>Each year of the project, serve a larger number of OSY (includes OSY who are recovered from drop out, enrolled in programs leading to graduation, GED, and/or pursuing identified education or career goals)</a:t>
            </a:r>
          </a:p>
          <a:p>
            <a:pPr eaLnBrk="1" hangingPunct="1">
              <a:spcBef>
                <a:spcPct val="0"/>
              </a:spcBef>
            </a:pPr>
            <a:r>
              <a:rPr lang="en-US" altLang="en-US"/>
              <a:t>Between the beginning and end of the project, increase the number of OSY who meet performance standards on state-identified achievement assessments or identified education or career goals. </a:t>
            </a:r>
          </a:p>
        </p:txBody>
      </p:sp>
      <p:sp>
        <p:nvSpPr>
          <p:cNvPr id="19460" name="Slide Number Placeholder 3">
            <a:extLst>
              <a:ext uri="{FF2B5EF4-FFF2-40B4-BE49-F238E27FC236}">
                <a16:creationId xmlns:a16="http://schemas.microsoft.com/office/drawing/2014/main" id="{A915CB11-F862-E64C-B8E7-63E4FAA479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B08F6C-01DC-6F4B-BB1B-815A07CB715F}" type="slidenum">
              <a:rPr lang="en-US" altLang="en-US">
                <a:latin typeface="Calibri" panose="020F0502020204030204" pitchFamily="34" charset="0"/>
              </a:rPr>
              <a:pPr/>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A6C9545A-17E2-4749-BDF1-AA2E6ABA056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7E3FD58-5476-6C4A-8893-319F7950AD0D}" type="slidenum">
              <a:rPr lang="en-US" altLang="en-US">
                <a:latin typeface="Calibri" panose="020F0502020204030204" pitchFamily="34" charset="0"/>
              </a:rPr>
              <a:pPr/>
              <a:t>9</a:t>
            </a:fld>
            <a:endParaRPr lang="en-US" altLang="en-US">
              <a:latin typeface="Calibri" panose="020F0502020204030204" pitchFamily="34" charset="0"/>
            </a:endParaRPr>
          </a:p>
        </p:txBody>
      </p:sp>
      <p:sp>
        <p:nvSpPr>
          <p:cNvPr id="21507" name="Rectangle 2">
            <a:extLst>
              <a:ext uri="{FF2B5EF4-FFF2-40B4-BE49-F238E27FC236}">
                <a16:creationId xmlns:a16="http://schemas.microsoft.com/office/drawing/2014/main" id="{F3BCACCF-A8D8-4942-A1A3-9FF4C9D7E9F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a:extLst>
              <a:ext uri="{FF2B5EF4-FFF2-40B4-BE49-F238E27FC236}">
                <a16:creationId xmlns:a16="http://schemas.microsoft.com/office/drawing/2014/main" id="{A935DAD1-3F02-9D4A-9477-C75B9E20895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14DE2CF-5FC6-9644-AF73-7ED0A94DCABF}"/>
              </a:ext>
            </a:extLst>
          </p:cNvPr>
          <p:cNvSpPr>
            <a:spLocks noGrp="1"/>
          </p:cNvSpPr>
          <p:nvPr>
            <p:ph type="dt" sz="half" idx="10"/>
          </p:nvPr>
        </p:nvSpPr>
        <p:spPr/>
        <p:txBody>
          <a:bodyPr/>
          <a:lstStyle>
            <a:lvl1pPr>
              <a:defRPr/>
            </a:lvl1pPr>
          </a:lstStyle>
          <a:p>
            <a:pPr>
              <a:defRPr/>
            </a:pPr>
            <a:fld id="{11162F9C-0FEA-694F-92DA-C2C22DDDAD3B}" type="datetimeFigureOut">
              <a:rPr lang="en-US"/>
              <a:pPr>
                <a:defRPr/>
              </a:pPr>
              <a:t>4/20/21</a:t>
            </a:fld>
            <a:endParaRPr lang="en-US"/>
          </a:p>
        </p:txBody>
      </p:sp>
      <p:sp>
        <p:nvSpPr>
          <p:cNvPr id="5" name="Footer Placeholder 4">
            <a:extLst>
              <a:ext uri="{FF2B5EF4-FFF2-40B4-BE49-F238E27FC236}">
                <a16:creationId xmlns:a16="http://schemas.microsoft.com/office/drawing/2014/main" id="{69A2021E-8788-9842-8A6B-BC82933F89C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EBC742-3035-5948-BDBC-6D7C071714CD}"/>
              </a:ext>
            </a:extLst>
          </p:cNvPr>
          <p:cNvSpPr>
            <a:spLocks noGrp="1"/>
          </p:cNvSpPr>
          <p:nvPr>
            <p:ph type="sldNum" sz="quarter" idx="12"/>
          </p:nvPr>
        </p:nvSpPr>
        <p:spPr/>
        <p:txBody>
          <a:bodyPr/>
          <a:lstStyle>
            <a:lvl1pPr>
              <a:defRPr/>
            </a:lvl1pPr>
          </a:lstStyle>
          <a:p>
            <a:fld id="{005E45A7-0F98-D947-99CB-9B9710BD2E21}" type="slidenum">
              <a:rPr lang="en-US" altLang="en-US"/>
              <a:pPr/>
              <a:t>‹#›</a:t>
            </a:fld>
            <a:endParaRPr lang="en-US" altLang="en-US"/>
          </a:p>
        </p:txBody>
      </p:sp>
    </p:spTree>
    <p:extLst>
      <p:ext uri="{BB962C8B-B14F-4D97-AF65-F5344CB8AC3E}">
        <p14:creationId xmlns:p14="http://schemas.microsoft.com/office/powerpoint/2010/main" val="396000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31B4DC-E8D6-4241-BB1A-FD0C1A28213E}"/>
              </a:ext>
            </a:extLst>
          </p:cNvPr>
          <p:cNvSpPr>
            <a:spLocks noGrp="1"/>
          </p:cNvSpPr>
          <p:nvPr>
            <p:ph type="dt" sz="half" idx="10"/>
          </p:nvPr>
        </p:nvSpPr>
        <p:spPr/>
        <p:txBody>
          <a:bodyPr/>
          <a:lstStyle>
            <a:lvl1pPr>
              <a:defRPr/>
            </a:lvl1pPr>
          </a:lstStyle>
          <a:p>
            <a:pPr>
              <a:defRPr/>
            </a:pPr>
            <a:fld id="{531C52E8-6EF9-8845-96FA-1C18377DB113}" type="datetimeFigureOut">
              <a:rPr lang="en-US"/>
              <a:pPr>
                <a:defRPr/>
              </a:pPr>
              <a:t>4/20/21</a:t>
            </a:fld>
            <a:endParaRPr lang="en-US"/>
          </a:p>
        </p:txBody>
      </p:sp>
      <p:sp>
        <p:nvSpPr>
          <p:cNvPr id="5" name="Footer Placeholder 4">
            <a:extLst>
              <a:ext uri="{FF2B5EF4-FFF2-40B4-BE49-F238E27FC236}">
                <a16:creationId xmlns:a16="http://schemas.microsoft.com/office/drawing/2014/main" id="{B8386D80-C645-BA4D-9F06-6B4AF9314C4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AB1B7F5-50F0-C84D-98C6-984387211D3C}"/>
              </a:ext>
            </a:extLst>
          </p:cNvPr>
          <p:cNvSpPr>
            <a:spLocks noGrp="1"/>
          </p:cNvSpPr>
          <p:nvPr>
            <p:ph type="sldNum" sz="quarter" idx="12"/>
          </p:nvPr>
        </p:nvSpPr>
        <p:spPr/>
        <p:txBody>
          <a:bodyPr/>
          <a:lstStyle>
            <a:lvl1pPr>
              <a:defRPr/>
            </a:lvl1pPr>
          </a:lstStyle>
          <a:p>
            <a:fld id="{DFD3FB98-88CC-904B-897D-30206A61158D}" type="slidenum">
              <a:rPr lang="en-US" altLang="en-US"/>
              <a:pPr/>
              <a:t>‹#›</a:t>
            </a:fld>
            <a:endParaRPr lang="en-US" altLang="en-US"/>
          </a:p>
        </p:txBody>
      </p:sp>
    </p:spTree>
    <p:extLst>
      <p:ext uri="{BB962C8B-B14F-4D97-AF65-F5344CB8AC3E}">
        <p14:creationId xmlns:p14="http://schemas.microsoft.com/office/powerpoint/2010/main" val="1199285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FC7CF-ADE5-FF48-BCEC-AA1AC62B530B}"/>
              </a:ext>
            </a:extLst>
          </p:cNvPr>
          <p:cNvSpPr>
            <a:spLocks noGrp="1"/>
          </p:cNvSpPr>
          <p:nvPr>
            <p:ph type="dt" sz="half" idx="10"/>
          </p:nvPr>
        </p:nvSpPr>
        <p:spPr/>
        <p:txBody>
          <a:bodyPr/>
          <a:lstStyle>
            <a:lvl1pPr>
              <a:defRPr/>
            </a:lvl1pPr>
          </a:lstStyle>
          <a:p>
            <a:pPr>
              <a:defRPr/>
            </a:pPr>
            <a:fld id="{665171C7-6DA8-4E4E-8C59-6638C9E4B4DB}" type="datetimeFigureOut">
              <a:rPr lang="en-US"/>
              <a:pPr>
                <a:defRPr/>
              </a:pPr>
              <a:t>4/20/21</a:t>
            </a:fld>
            <a:endParaRPr lang="en-US"/>
          </a:p>
        </p:txBody>
      </p:sp>
      <p:sp>
        <p:nvSpPr>
          <p:cNvPr id="5" name="Footer Placeholder 4">
            <a:extLst>
              <a:ext uri="{FF2B5EF4-FFF2-40B4-BE49-F238E27FC236}">
                <a16:creationId xmlns:a16="http://schemas.microsoft.com/office/drawing/2014/main" id="{0A3B9EF1-5A41-B145-9092-C7D68881594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11E1B2C-57FD-524D-A23B-E08CC0CC848C}"/>
              </a:ext>
            </a:extLst>
          </p:cNvPr>
          <p:cNvSpPr>
            <a:spLocks noGrp="1"/>
          </p:cNvSpPr>
          <p:nvPr>
            <p:ph type="sldNum" sz="quarter" idx="12"/>
          </p:nvPr>
        </p:nvSpPr>
        <p:spPr/>
        <p:txBody>
          <a:bodyPr/>
          <a:lstStyle>
            <a:lvl1pPr>
              <a:defRPr/>
            </a:lvl1pPr>
          </a:lstStyle>
          <a:p>
            <a:fld id="{94317ADA-5F43-054E-987F-56ADDAD4B198}" type="slidenum">
              <a:rPr lang="en-US" altLang="en-US"/>
              <a:pPr/>
              <a:t>‹#›</a:t>
            </a:fld>
            <a:endParaRPr lang="en-US" altLang="en-US"/>
          </a:p>
        </p:txBody>
      </p:sp>
    </p:spTree>
    <p:extLst>
      <p:ext uri="{BB962C8B-B14F-4D97-AF65-F5344CB8AC3E}">
        <p14:creationId xmlns:p14="http://schemas.microsoft.com/office/powerpoint/2010/main" val="3006537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25963"/>
          </a:xfrm>
        </p:spPr>
        <p:txBody>
          <a:bodyPr rtlCol="0">
            <a:normAutofit/>
          </a:bodyPr>
          <a:lstStyle/>
          <a:p>
            <a:pPr lvl="0"/>
            <a:endParaRPr lang="en-US" noProof="0"/>
          </a:p>
        </p:txBody>
      </p:sp>
      <p:sp>
        <p:nvSpPr>
          <p:cNvPr id="4" name="Date Placeholder 3">
            <a:extLst>
              <a:ext uri="{FF2B5EF4-FFF2-40B4-BE49-F238E27FC236}">
                <a16:creationId xmlns:a16="http://schemas.microsoft.com/office/drawing/2014/main" id="{1EA158EA-E528-2B48-BA2D-421ED993BD60}"/>
              </a:ext>
            </a:extLst>
          </p:cNvPr>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25AABA0-1C57-2B4F-A3F5-347D30345BDD}"/>
              </a:ext>
            </a:extLst>
          </p:cNvPr>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F1BE0E5-87C1-E443-9978-46EA6968BD5B}"/>
              </a:ext>
            </a:extLst>
          </p:cNvPr>
          <p:cNvSpPr>
            <a:spLocks noGrp="1"/>
          </p:cNvSpPr>
          <p:nvPr>
            <p:ph type="sldNum" sz="quarter" idx="12"/>
          </p:nvPr>
        </p:nvSpPr>
        <p:spPr>
          <a:xfrm>
            <a:off x="6553200" y="6245225"/>
            <a:ext cx="2133600" cy="476250"/>
          </a:xfrm>
        </p:spPr>
        <p:txBody>
          <a:bodyPr/>
          <a:lstStyle>
            <a:lvl1pPr>
              <a:defRPr/>
            </a:lvl1pPr>
          </a:lstStyle>
          <a:p>
            <a:fld id="{0B16DF3B-12C0-D340-94F7-231FEB57959B}" type="slidenum">
              <a:rPr lang="en-US" altLang="en-US"/>
              <a:pPr/>
              <a:t>‹#›</a:t>
            </a:fld>
            <a:endParaRPr lang="en-US" altLang="en-US"/>
          </a:p>
        </p:txBody>
      </p:sp>
    </p:spTree>
    <p:extLst>
      <p:ext uri="{BB962C8B-B14F-4D97-AF65-F5344CB8AC3E}">
        <p14:creationId xmlns:p14="http://schemas.microsoft.com/office/powerpoint/2010/main" val="221997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CE836-F03B-FA40-8550-1F7E4652341F}"/>
              </a:ext>
            </a:extLst>
          </p:cNvPr>
          <p:cNvSpPr>
            <a:spLocks noGrp="1"/>
          </p:cNvSpPr>
          <p:nvPr>
            <p:ph type="dt" sz="half" idx="10"/>
          </p:nvPr>
        </p:nvSpPr>
        <p:spPr/>
        <p:txBody>
          <a:bodyPr/>
          <a:lstStyle>
            <a:lvl1pPr>
              <a:defRPr/>
            </a:lvl1pPr>
          </a:lstStyle>
          <a:p>
            <a:pPr>
              <a:defRPr/>
            </a:pPr>
            <a:fld id="{8E5CF36E-2D6E-D845-88B2-4A9044FBDD4E}" type="datetimeFigureOut">
              <a:rPr lang="en-US"/>
              <a:pPr>
                <a:defRPr/>
              </a:pPr>
              <a:t>4/20/21</a:t>
            </a:fld>
            <a:endParaRPr lang="en-US"/>
          </a:p>
        </p:txBody>
      </p:sp>
      <p:sp>
        <p:nvSpPr>
          <p:cNvPr id="5" name="Footer Placeholder 4">
            <a:extLst>
              <a:ext uri="{FF2B5EF4-FFF2-40B4-BE49-F238E27FC236}">
                <a16:creationId xmlns:a16="http://schemas.microsoft.com/office/drawing/2014/main" id="{8102B4B7-89B8-E047-AB48-E66C4C2FF97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4D6164F-435D-8949-991A-2B478D5EE7CB}"/>
              </a:ext>
            </a:extLst>
          </p:cNvPr>
          <p:cNvSpPr>
            <a:spLocks noGrp="1"/>
          </p:cNvSpPr>
          <p:nvPr>
            <p:ph type="sldNum" sz="quarter" idx="12"/>
          </p:nvPr>
        </p:nvSpPr>
        <p:spPr/>
        <p:txBody>
          <a:bodyPr/>
          <a:lstStyle>
            <a:lvl1pPr>
              <a:defRPr/>
            </a:lvl1pPr>
          </a:lstStyle>
          <a:p>
            <a:fld id="{F7911D8A-5816-B046-ACC8-BEA67682FA30}" type="slidenum">
              <a:rPr lang="en-US" altLang="en-US"/>
              <a:pPr/>
              <a:t>‹#›</a:t>
            </a:fld>
            <a:endParaRPr lang="en-US" altLang="en-US"/>
          </a:p>
        </p:txBody>
      </p:sp>
    </p:spTree>
    <p:extLst>
      <p:ext uri="{BB962C8B-B14F-4D97-AF65-F5344CB8AC3E}">
        <p14:creationId xmlns:p14="http://schemas.microsoft.com/office/powerpoint/2010/main" val="333500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86BC4F-74E5-FC45-B298-F8480B419E83}"/>
              </a:ext>
            </a:extLst>
          </p:cNvPr>
          <p:cNvSpPr>
            <a:spLocks noGrp="1"/>
          </p:cNvSpPr>
          <p:nvPr>
            <p:ph type="dt" sz="half" idx="10"/>
          </p:nvPr>
        </p:nvSpPr>
        <p:spPr/>
        <p:txBody>
          <a:bodyPr/>
          <a:lstStyle>
            <a:lvl1pPr>
              <a:defRPr/>
            </a:lvl1pPr>
          </a:lstStyle>
          <a:p>
            <a:pPr>
              <a:defRPr/>
            </a:pPr>
            <a:fld id="{2AB414F6-721E-1342-BC5C-BC089FECC3DB}" type="datetimeFigureOut">
              <a:rPr lang="en-US"/>
              <a:pPr>
                <a:defRPr/>
              </a:pPr>
              <a:t>4/20/21</a:t>
            </a:fld>
            <a:endParaRPr lang="en-US"/>
          </a:p>
        </p:txBody>
      </p:sp>
      <p:sp>
        <p:nvSpPr>
          <p:cNvPr id="5" name="Footer Placeholder 4">
            <a:extLst>
              <a:ext uri="{FF2B5EF4-FFF2-40B4-BE49-F238E27FC236}">
                <a16:creationId xmlns:a16="http://schemas.microsoft.com/office/drawing/2014/main" id="{6EFC82CB-E596-2144-B2E3-80095D1CBCF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080D89B-B025-624B-9365-0A6358FA98A8}"/>
              </a:ext>
            </a:extLst>
          </p:cNvPr>
          <p:cNvSpPr>
            <a:spLocks noGrp="1"/>
          </p:cNvSpPr>
          <p:nvPr>
            <p:ph type="sldNum" sz="quarter" idx="12"/>
          </p:nvPr>
        </p:nvSpPr>
        <p:spPr/>
        <p:txBody>
          <a:bodyPr/>
          <a:lstStyle>
            <a:lvl1pPr>
              <a:defRPr/>
            </a:lvl1pPr>
          </a:lstStyle>
          <a:p>
            <a:fld id="{F8A69F2D-D826-1649-8C8D-8778525483E1}" type="slidenum">
              <a:rPr lang="en-US" altLang="en-US"/>
              <a:pPr/>
              <a:t>‹#›</a:t>
            </a:fld>
            <a:endParaRPr lang="en-US" altLang="en-US"/>
          </a:p>
        </p:txBody>
      </p:sp>
    </p:spTree>
    <p:extLst>
      <p:ext uri="{BB962C8B-B14F-4D97-AF65-F5344CB8AC3E}">
        <p14:creationId xmlns:p14="http://schemas.microsoft.com/office/powerpoint/2010/main" val="121842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C1445AE-150A-8644-945B-BEC01C94A5E7}"/>
              </a:ext>
            </a:extLst>
          </p:cNvPr>
          <p:cNvSpPr>
            <a:spLocks noGrp="1"/>
          </p:cNvSpPr>
          <p:nvPr>
            <p:ph type="dt" sz="half" idx="10"/>
          </p:nvPr>
        </p:nvSpPr>
        <p:spPr/>
        <p:txBody>
          <a:bodyPr/>
          <a:lstStyle>
            <a:lvl1pPr>
              <a:defRPr/>
            </a:lvl1pPr>
          </a:lstStyle>
          <a:p>
            <a:pPr>
              <a:defRPr/>
            </a:pPr>
            <a:fld id="{0E31D516-BBC1-9243-9796-89F5ED7E8590}" type="datetimeFigureOut">
              <a:rPr lang="en-US"/>
              <a:pPr>
                <a:defRPr/>
              </a:pPr>
              <a:t>4/20/21</a:t>
            </a:fld>
            <a:endParaRPr lang="en-US"/>
          </a:p>
        </p:txBody>
      </p:sp>
      <p:sp>
        <p:nvSpPr>
          <p:cNvPr id="6" name="Footer Placeholder 4">
            <a:extLst>
              <a:ext uri="{FF2B5EF4-FFF2-40B4-BE49-F238E27FC236}">
                <a16:creationId xmlns:a16="http://schemas.microsoft.com/office/drawing/2014/main" id="{43564F69-CB01-7741-831A-2D2E9F4F42E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7ABF5FF-731D-044C-A53D-000A7704C168}"/>
              </a:ext>
            </a:extLst>
          </p:cNvPr>
          <p:cNvSpPr>
            <a:spLocks noGrp="1"/>
          </p:cNvSpPr>
          <p:nvPr>
            <p:ph type="sldNum" sz="quarter" idx="12"/>
          </p:nvPr>
        </p:nvSpPr>
        <p:spPr/>
        <p:txBody>
          <a:bodyPr/>
          <a:lstStyle>
            <a:lvl1pPr>
              <a:defRPr/>
            </a:lvl1pPr>
          </a:lstStyle>
          <a:p>
            <a:fld id="{E6336AC1-E926-8745-A32C-9486C3B8A703}" type="slidenum">
              <a:rPr lang="en-US" altLang="en-US"/>
              <a:pPr/>
              <a:t>‹#›</a:t>
            </a:fld>
            <a:endParaRPr lang="en-US" altLang="en-US"/>
          </a:p>
        </p:txBody>
      </p:sp>
    </p:spTree>
    <p:extLst>
      <p:ext uri="{BB962C8B-B14F-4D97-AF65-F5344CB8AC3E}">
        <p14:creationId xmlns:p14="http://schemas.microsoft.com/office/powerpoint/2010/main" val="4053646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C26A8C9-D811-F54E-949F-C46594424B9A}"/>
              </a:ext>
            </a:extLst>
          </p:cNvPr>
          <p:cNvSpPr>
            <a:spLocks noGrp="1"/>
          </p:cNvSpPr>
          <p:nvPr>
            <p:ph type="dt" sz="half" idx="10"/>
          </p:nvPr>
        </p:nvSpPr>
        <p:spPr/>
        <p:txBody>
          <a:bodyPr/>
          <a:lstStyle>
            <a:lvl1pPr>
              <a:defRPr/>
            </a:lvl1pPr>
          </a:lstStyle>
          <a:p>
            <a:pPr>
              <a:defRPr/>
            </a:pPr>
            <a:fld id="{097B92D3-F679-094F-9646-EA93CECD77D5}" type="datetimeFigureOut">
              <a:rPr lang="en-US"/>
              <a:pPr>
                <a:defRPr/>
              </a:pPr>
              <a:t>4/20/21</a:t>
            </a:fld>
            <a:endParaRPr lang="en-US"/>
          </a:p>
        </p:txBody>
      </p:sp>
      <p:sp>
        <p:nvSpPr>
          <p:cNvPr id="8" name="Footer Placeholder 4">
            <a:extLst>
              <a:ext uri="{FF2B5EF4-FFF2-40B4-BE49-F238E27FC236}">
                <a16:creationId xmlns:a16="http://schemas.microsoft.com/office/drawing/2014/main" id="{76DF21F2-E1C8-1E4D-9914-AFA13531C4B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98DFEE6-9F57-1F4A-AB8E-765131E4FCB8}"/>
              </a:ext>
            </a:extLst>
          </p:cNvPr>
          <p:cNvSpPr>
            <a:spLocks noGrp="1"/>
          </p:cNvSpPr>
          <p:nvPr>
            <p:ph type="sldNum" sz="quarter" idx="12"/>
          </p:nvPr>
        </p:nvSpPr>
        <p:spPr/>
        <p:txBody>
          <a:bodyPr/>
          <a:lstStyle>
            <a:lvl1pPr>
              <a:defRPr/>
            </a:lvl1pPr>
          </a:lstStyle>
          <a:p>
            <a:fld id="{C49A78E2-4191-0746-B52F-8B9FD1F0C704}" type="slidenum">
              <a:rPr lang="en-US" altLang="en-US"/>
              <a:pPr/>
              <a:t>‹#›</a:t>
            </a:fld>
            <a:endParaRPr lang="en-US" altLang="en-US"/>
          </a:p>
        </p:txBody>
      </p:sp>
    </p:spTree>
    <p:extLst>
      <p:ext uri="{BB962C8B-B14F-4D97-AF65-F5344CB8AC3E}">
        <p14:creationId xmlns:p14="http://schemas.microsoft.com/office/powerpoint/2010/main" val="294339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EBCA9BD-9E46-CA4D-B29B-54DEFA9678E4}"/>
              </a:ext>
            </a:extLst>
          </p:cNvPr>
          <p:cNvSpPr>
            <a:spLocks noGrp="1"/>
          </p:cNvSpPr>
          <p:nvPr>
            <p:ph type="dt" sz="half" idx="10"/>
          </p:nvPr>
        </p:nvSpPr>
        <p:spPr/>
        <p:txBody>
          <a:bodyPr/>
          <a:lstStyle>
            <a:lvl1pPr>
              <a:defRPr/>
            </a:lvl1pPr>
          </a:lstStyle>
          <a:p>
            <a:pPr>
              <a:defRPr/>
            </a:pPr>
            <a:fld id="{61BE626D-790D-8741-8954-1A2B52D19234}" type="datetimeFigureOut">
              <a:rPr lang="en-US"/>
              <a:pPr>
                <a:defRPr/>
              </a:pPr>
              <a:t>4/20/21</a:t>
            </a:fld>
            <a:endParaRPr lang="en-US"/>
          </a:p>
        </p:txBody>
      </p:sp>
      <p:sp>
        <p:nvSpPr>
          <p:cNvPr id="4" name="Footer Placeholder 4">
            <a:extLst>
              <a:ext uri="{FF2B5EF4-FFF2-40B4-BE49-F238E27FC236}">
                <a16:creationId xmlns:a16="http://schemas.microsoft.com/office/drawing/2014/main" id="{EDB92439-6D80-1C4D-946C-C35F5A4396F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E4A258B-EDE3-D646-B3F2-1874CDC47102}"/>
              </a:ext>
            </a:extLst>
          </p:cNvPr>
          <p:cNvSpPr>
            <a:spLocks noGrp="1"/>
          </p:cNvSpPr>
          <p:nvPr>
            <p:ph type="sldNum" sz="quarter" idx="12"/>
          </p:nvPr>
        </p:nvSpPr>
        <p:spPr/>
        <p:txBody>
          <a:bodyPr/>
          <a:lstStyle>
            <a:lvl1pPr>
              <a:defRPr/>
            </a:lvl1pPr>
          </a:lstStyle>
          <a:p>
            <a:fld id="{55007D3C-E55A-6D40-9AA0-B5ED915F9F01}" type="slidenum">
              <a:rPr lang="en-US" altLang="en-US"/>
              <a:pPr/>
              <a:t>‹#›</a:t>
            </a:fld>
            <a:endParaRPr lang="en-US" altLang="en-US"/>
          </a:p>
        </p:txBody>
      </p:sp>
    </p:spTree>
    <p:extLst>
      <p:ext uri="{BB962C8B-B14F-4D97-AF65-F5344CB8AC3E}">
        <p14:creationId xmlns:p14="http://schemas.microsoft.com/office/powerpoint/2010/main" val="16781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C440835-1F97-E547-B3B0-309B4DB4961F}"/>
              </a:ext>
            </a:extLst>
          </p:cNvPr>
          <p:cNvSpPr>
            <a:spLocks noGrp="1"/>
          </p:cNvSpPr>
          <p:nvPr>
            <p:ph type="dt" sz="half" idx="10"/>
          </p:nvPr>
        </p:nvSpPr>
        <p:spPr/>
        <p:txBody>
          <a:bodyPr/>
          <a:lstStyle>
            <a:lvl1pPr>
              <a:defRPr/>
            </a:lvl1pPr>
          </a:lstStyle>
          <a:p>
            <a:pPr>
              <a:defRPr/>
            </a:pPr>
            <a:fld id="{D33790FF-AC52-9A40-948B-29A4C7333969}" type="datetimeFigureOut">
              <a:rPr lang="en-US"/>
              <a:pPr>
                <a:defRPr/>
              </a:pPr>
              <a:t>4/20/21</a:t>
            </a:fld>
            <a:endParaRPr lang="en-US"/>
          </a:p>
        </p:txBody>
      </p:sp>
      <p:sp>
        <p:nvSpPr>
          <p:cNvPr id="3" name="Footer Placeholder 4">
            <a:extLst>
              <a:ext uri="{FF2B5EF4-FFF2-40B4-BE49-F238E27FC236}">
                <a16:creationId xmlns:a16="http://schemas.microsoft.com/office/drawing/2014/main" id="{BCAA1638-9958-5D4C-8571-81381F1C730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D0BA5EA-6893-7549-A74D-E715EF3E6810}"/>
              </a:ext>
            </a:extLst>
          </p:cNvPr>
          <p:cNvSpPr>
            <a:spLocks noGrp="1"/>
          </p:cNvSpPr>
          <p:nvPr>
            <p:ph type="sldNum" sz="quarter" idx="12"/>
          </p:nvPr>
        </p:nvSpPr>
        <p:spPr/>
        <p:txBody>
          <a:bodyPr/>
          <a:lstStyle>
            <a:lvl1pPr>
              <a:defRPr/>
            </a:lvl1pPr>
          </a:lstStyle>
          <a:p>
            <a:fld id="{446D57C9-BCDF-744E-B12C-D3776C63E34D}" type="slidenum">
              <a:rPr lang="en-US" altLang="en-US"/>
              <a:pPr/>
              <a:t>‹#›</a:t>
            </a:fld>
            <a:endParaRPr lang="en-US" altLang="en-US"/>
          </a:p>
        </p:txBody>
      </p:sp>
    </p:spTree>
    <p:extLst>
      <p:ext uri="{BB962C8B-B14F-4D97-AF65-F5344CB8AC3E}">
        <p14:creationId xmlns:p14="http://schemas.microsoft.com/office/powerpoint/2010/main" val="3981025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57BE551-B6A2-D742-8902-A0CB88B38A99}"/>
              </a:ext>
            </a:extLst>
          </p:cNvPr>
          <p:cNvSpPr>
            <a:spLocks noGrp="1"/>
          </p:cNvSpPr>
          <p:nvPr>
            <p:ph type="dt" sz="half" idx="10"/>
          </p:nvPr>
        </p:nvSpPr>
        <p:spPr/>
        <p:txBody>
          <a:bodyPr/>
          <a:lstStyle>
            <a:lvl1pPr>
              <a:defRPr/>
            </a:lvl1pPr>
          </a:lstStyle>
          <a:p>
            <a:pPr>
              <a:defRPr/>
            </a:pPr>
            <a:fld id="{45F5F679-310E-D044-898C-7A3323833E01}" type="datetimeFigureOut">
              <a:rPr lang="en-US"/>
              <a:pPr>
                <a:defRPr/>
              </a:pPr>
              <a:t>4/20/21</a:t>
            </a:fld>
            <a:endParaRPr lang="en-US"/>
          </a:p>
        </p:txBody>
      </p:sp>
      <p:sp>
        <p:nvSpPr>
          <p:cNvPr id="6" name="Footer Placeholder 4">
            <a:extLst>
              <a:ext uri="{FF2B5EF4-FFF2-40B4-BE49-F238E27FC236}">
                <a16:creationId xmlns:a16="http://schemas.microsoft.com/office/drawing/2014/main" id="{206C7DDE-43FE-2E41-A66F-B13500B89B3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395FEF2-C28E-7344-93CF-7A871C71BCAC}"/>
              </a:ext>
            </a:extLst>
          </p:cNvPr>
          <p:cNvSpPr>
            <a:spLocks noGrp="1"/>
          </p:cNvSpPr>
          <p:nvPr>
            <p:ph type="sldNum" sz="quarter" idx="12"/>
          </p:nvPr>
        </p:nvSpPr>
        <p:spPr/>
        <p:txBody>
          <a:bodyPr/>
          <a:lstStyle>
            <a:lvl1pPr>
              <a:defRPr/>
            </a:lvl1pPr>
          </a:lstStyle>
          <a:p>
            <a:fld id="{60D94314-D796-1A45-922B-F502132DA203}" type="slidenum">
              <a:rPr lang="en-US" altLang="en-US"/>
              <a:pPr/>
              <a:t>‹#›</a:t>
            </a:fld>
            <a:endParaRPr lang="en-US" altLang="en-US"/>
          </a:p>
        </p:txBody>
      </p:sp>
    </p:spTree>
    <p:extLst>
      <p:ext uri="{BB962C8B-B14F-4D97-AF65-F5344CB8AC3E}">
        <p14:creationId xmlns:p14="http://schemas.microsoft.com/office/powerpoint/2010/main" val="4227440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F83D789-8A0D-4B40-8A32-F5500DC0B8AD}"/>
              </a:ext>
            </a:extLst>
          </p:cNvPr>
          <p:cNvSpPr>
            <a:spLocks noGrp="1"/>
          </p:cNvSpPr>
          <p:nvPr>
            <p:ph type="dt" sz="half" idx="10"/>
          </p:nvPr>
        </p:nvSpPr>
        <p:spPr/>
        <p:txBody>
          <a:bodyPr/>
          <a:lstStyle>
            <a:lvl1pPr>
              <a:defRPr/>
            </a:lvl1pPr>
          </a:lstStyle>
          <a:p>
            <a:pPr>
              <a:defRPr/>
            </a:pPr>
            <a:fld id="{F38F034C-CDB3-7144-A579-82EA9F36892E}" type="datetimeFigureOut">
              <a:rPr lang="en-US"/>
              <a:pPr>
                <a:defRPr/>
              </a:pPr>
              <a:t>4/20/21</a:t>
            </a:fld>
            <a:endParaRPr lang="en-US"/>
          </a:p>
        </p:txBody>
      </p:sp>
      <p:sp>
        <p:nvSpPr>
          <p:cNvPr id="6" name="Footer Placeholder 4">
            <a:extLst>
              <a:ext uri="{FF2B5EF4-FFF2-40B4-BE49-F238E27FC236}">
                <a16:creationId xmlns:a16="http://schemas.microsoft.com/office/drawing/2014/main" id="{030DE4BD-8565-DA4B-B985-9B1F7696A0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E4EC770-E06C-DB4F-9920-AB4AEB3ECA97}"/>
              </a:ext>
            </a:extLst>
          </p:cNvPr>
          <p:cNvSpPr>
            <a:spLocks noGrp="1"/>
          </p:cNvSpPr>
          <p:nvPr>
            <p:ph type="sldNum" sz="quarter" idx="12"/>
          </p:nvPr>
        </p:nvSpPr>
        <p:spPr/>
        <p:txBody>
          <a:bodyPr/>
          <a:lstStyle>
            <a:lvl1pPr>
              <a:defRPr/>
            </a:lvl1pPr>
          </a:lstStyle>
          <a:p>
            <a:fld id="{739CFDF5-72A9-7049-A399-37CD00CB781C}" type="slidenum">
              <a:rPr lang="en-US" altLang="en-US"/>
              <a:pPr/>
              <a:t>‹#›</a:t>
            </a:fld>
            <a:endParaRPr lang="en-US" altLang="en-US"/>
          </a:p>
        </p:txBody>
      </p:sp>
    </p:spTree>
    <p:extLst>
      <p:ext uri="{BB962C8B-B14F-4D97-AF65-F5344CB8AC3E}">
        <p14:creationId xmlns:p14="http://schemas.microsoft.com/office/powerpoint/2010/main" val="215970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5279C2-C6FA-3A40-A754-C9E508DB336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6CF2914-DB5B-E543-A517-09CA75A225D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C07C790-A786-744F-8463-47C99407510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7E3AE4A-948A-BC41-BF47-4D4B6271BE82}" type="datetimeFigureOut">
              <a:rPr lang="en-US"/>
              <a:pPr>
                <a:defRPr/>
              </a:pPr>
              <a:t>4/20/21</a:t>
            </a:fld>
            <a:endParaRPr lang="en-US"/>
          </a:p>
        </p:txBody>
      </p:sp>
      <p:sp>
        <p:nvSpPr>
          <p:cNvPr id="5" name="Footer Placeholder 4">
            <a:extLst>
              <a:ext uri="{FF2B5EF4-FFF2-40B4-BE49-F238E27FC236}">
                <a16:creationId xmlns:a16="http://schemas.microsoft.com/office/drawing/2014/main" id="{F01A6A68-92D7-6C4E-8F7A-99871FD3C5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3681E797-CC02-A544-B3C1-839CFF294E2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D8FACF41-255A-B54D-8410-AE143BFA125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9095F17-49BD-4C42-BBAA-EF6B85D9DB0A}"/>
              </a:ext>
            </a:extLst>
          </p:cNvPr>
          <p:cNvSpPr>
            <a:spLocks noGrp="1"/>
          </p:cNvSpPr>
          <p:nvPr>
            <p:ph type="ctrTitle"/>
          </p:nvPr>
        </p:nvSpPr>
        <p:spPr/>
        <p:txBody>
          <a:bodyPr/>
          <a:lstStyle/>
          <a:p>
            <a:pPr eaLnBrk="1" hangingPunct="1"/>
            <a:r>
              <a:rPr lang="en-US" altLang="en-US"/>
              <a:t>Technical Support Team Meeting</a:t>
            </a:r>
          </a:p>
        </p:txBody>
      </p:sp>
      <p:sp>
        <p:nvSpPr>
          <p:cNvPr id="3" name="Subtitle 2">
            <a:extLst>
              <a:ext uri="{FF2B5EF4-FFF2-40B4-BE49-F238E27FC236}">
                <a16:creationId xmlns:a16="http://schemas.microsoft.com/office/drawing/2014/main" id="{D7A7F78A-EDB8-5449-BAF2-0BCB8617D493}"/>
              </a:ext>
            </a:extLst>
          </p:cNvPr>
          <p:cNvSpPr>
            <a:spLocks noGrp="1"/>
          </p:cNvSpPr>
          <p:nvPr>
            <p:ph type="subTitle" idx="1"/>
          </p:nvPr>
        </p:nvSpPr>
        <p:spPr/>
        <p:txBody>
          <a:bodyPr rtlCol="0">
            <a:normAutofit/>
          </a:bodyPr>
          <a:lstStyle/>
          <a:p>
            <a:pPr eaLnBrk="1" fontAlgn="auto" hangingPunct="1">
              <a:spcAft>
                <a:spcPts val="0"/>
              </a:spcAft>
              <a:defRPr/>
            </a:pPr>
            <a:r>
              <a:rPr lang="en-US" dirty="0"/>
              <a:t>January 25-26, 2011</a:t>
            </a:r>
          </a:p>
          <a:p>
            <a:pPr eaLnBrk="1" fontAlgn="auto" hangingPunct="1">
              <a:spcAft>
                <a:spcPts val="0"/>
              </a:spcAft>
              <a:defRPr/>
            </a:pPr>
            <a:r>
              <a:rPr lang="en-US" dirty="0"/>
              <a:t>Kansas City, MO</a:t>
            </a:r>
          </a:p>
        </p:txBody>
      </p:sp>
      <p:pic>
        <p:nvPicPr>
          <p:cNvPr id="4100" name="Picture 2" descr="C:\Users\Public\Documents\Logo and Materials\SOSY as Jpeg.JPG">
            <a:extLst>
              <a:ext uri="{FF2B5EF4-FFF2-40B4-BE49-F238E27FC236}">
                <a16:creationId xmlns:a16="http://schemas.microsoft.com/office/drawing/2014/main" id="{5315C73F-940D-784D-8EC3-A50A541CFA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2563"/>
            <a:ext cx="8915400"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EAA0AF2-119B-F640-871F-5B9163C188A4}"/>
              </a:ext>
            </a:extLst>
          </p:cNvPr>
          <p:cNvSpPr>
            <a:spLocks noGrp="1"/>
          </p:cNvSpPr>
          <p:nvPr>
            <p:ph type="title"/>
          </p:nvPr>
        </p:nvSpPr>
        <p:spPr>
          <a:xfrm>
            <a:off x="533400" y="228600"/>
            <a:ext cx="8229600" cy="1143000"/>
          </a:xfrm>
        </p:spPr>
        <p:txBody>
          <a:bodyPr/>
          <a:lstStyle/>
          <a:p>
            <a:pPr eaLnBrk="1" hangingPunct="1"/>
            <a:r>
              <a:rPr lang="en-US" altLang="en-US" sz="4000"/>
              <a:t>     Responsibilities of the Technical Support Team</a:t>
            </a:r>
          </a:p>
        </p:txBody>
      </p:sp>
      <p:sp>
        <p:nvSpPr>
          <p:cNvPr id="3" name="Content Placeholder 2">
            <a:extLst>
              <a:ext uri="{FF2B5EF4-FFF2-40B4-BE49-F238E27FC236}">
                <a16:creationId xmlns:a16="http://schemas.microsoft.com/office/drawing/2014/main" id="{ACC892B6-36EC-5B46-8C9C-B1C2F08DBF1A}"/>
              </a:ext>
            </a:extLst>
          </p:cNvPr>
          <p:cNvSpPr>
            <a:spLocks noGrp="1"/>
          </p:cNvSpPr>
          <p:nvPr>
            <p:ph idx="1"/>
          </p:nvPr>
        </p:nvSpPr>
        <p:spPr/>
        <p:txBody>
          <a:bodyPr rtlCol="0">
            <a:normAutofit fontScale="92500" lnSpcReduction="10000"/>
          </a:bodyPr>
          <a:lstStyle/>
          <a:p>
            <a:pPr eaLnBrk="1" fontAlgn="auto" hangingPunct="1">
              <a:spcAft>
                <a:spcPts val="0"/>
              </a:spcAft>
              <a:defRPr/>
            </a:pPr>
            <a:r>
              <a:rPr lang="en-US" dirty="0"/>
              <a:t>In order to achieve the goal of the SOSY consortium, a </a:t>
            </a:r>
            <a:r>
              <a:rPr lang="en-US" b="1" dirty="0"/>
              <a:t>Technical Support Team</a:t>
            </a:r>
            <a:r>
              <a:rPr lang="en-US" dirty="0"/>
              <a:t> (TST) will be created. </a:t>
            </a:r>
          </a:p>
          <a:p>
            <a:pPr eaLnBrk="1" fontAlgn="auto" hangingPunct="1">
              <a:spcAft>
                <a:spcPts val="0"/>
              </a:spcAft>
              <a:defRPr/>
            </a:pPr>
            <a:r>
              <a:rPr lang="en-US" dirty="0"/>
              <a:t>Comprised of </a:t>
            </a:r>
            <a:r>
              <a:rPr lang="en-US" i="1" dirty="0"/>
              <a:t>recognized experts</a:t>
            </a:r>
            <a:r>
              <a:rPr lang="en-US" dirty="0"/>
              <a:t> noted for their work with OSY or for their technical expertise in curriculum, graduation/career planning, technology, health education, ESL and/or GED/pre-GED. </a:t>
            </a:r>
          </a:p>
          <a:p>
            <a:pPr eaLnBrk="1" fontAlgn="auto" hangingPunct="1">
              <a:spcAft>
                <a:spcPts val="0"/>
              </a:spcAft>
              <a:defRPr/>
            </a:pPr>
            <a:r>
              <a:rPr lang="en-US" dirty="0"/>
              <a:t>Will complete the activities outlined in the Consortium’s Fidelity Implementation Index (FII): </a:t>
            </a:r>
          </a:p>
          <a:p>
            <a:pPr eaLnBrk="1" fontAlgn="auto" hangingPunct="1">
              <a:spcAft>
                <a:spcPts val="0"/>
              </a:spcAft>
              <a:defRPr/>
            </a:pPr>
            <a:endParaRPr lang="en-US" dirty="0"/>
          </a:p>
        </p:txBody>
      </p:sp>
      <p:pic>
        <p:nvPicPr>
          <p:cNvPr id="22532" name="Picture 6">
            <a:extLst>
              <a:ext uri="{FF2B5EF4-FFF2-40B4-BE49-F238E27FC236}">
                <a16:creationId xmlns:a16="http://schemas.microsoft.com/office/drawing/2014/main" id="{0A2B8AC8-8E75-FD44-BC98-9AB25DD99E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8" y="0"/>
            <a:ext cx="1600201"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a:extLst>
              <a:ext uri="{FF2B5EF4-FFF2-40B4-BE49-F238E27FC236}">
                <a16:creationId xmlns:a16="http://schemas.microsoft.com/office/drawing/2014/main" id="{78FFDEBD-0418-954E-BA90-6AA759AFBEAF}"/>
              </a:ext>
            </a:extLst>
          </p:cNvPr>
          <p:cNvSpPr>
            <a:spLocks noGrp="1" noChangeArrowheads="1"/>
          </p:cNvSpPr>
          <p:nvPr>
            <p:ph type="title"/>
          </p:nvPr>
        </p:nvSpPr>
        <p:spPr/>
        <p:txBody>
          <a:bodyPr/>
          <a:lstStyle/>
          <a:p>
            <a:pPr eaLnBrk="1" hangingPunct="1"/>
            <a:r>
              <a:rPr lang="en-US" altLang="en-US" sz="3600" b="1">
                <a:solidFill>
                  <a:srgbClr val="FFFFCC"/>
                </a:solidFill>
              </a:rPr>
              <a:t>Key features of </a:t>
            </a:r>
            <a:r>
              <a:rPr lang="en-US" altLang="en-US" sz="3600" b="1" i="1">
                <a:solidFill>
                  <a:srgbClr val="FFFFCC"/>
                </a:solidFill>
              </a:rPr>
              <a:t>OSY</a:t>
            </a:r>
            <a:r>
              <a:rPr lang="en-US" altLang="en-US" sz="3600" b="1">
                <a:solidFill>
                  <a:srgbClr val="FFFFCC"/>
                </a:solidFill>
              </a:rPr>
              <a:t> 2010</a:t>
            </a:r>
          </a:p>
        </p:txBody>
      </p:sp>
      <p:sp>
        <p:nvSpPr>
          <p:cNvPr id="24579" name="Slide Number Placeholder 8">
            <a:extLst>
              <a:ext uri="{FF2B5EF4-FFF2-40B4-BE49-F238E27FC236}">
                <a16:creationId xmlns:a16="http://schemas.microsoft.com/office/drawing/2014/main" id="{BECF80A1-F097-6D45-AF1A-83FC1D292D0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512485E-5472-D145-B8A6-63271404B1B8}" type="slidenum">
              <a:rPr lang="en-US" altLang="en-US" sz="1200">
                <a:solidFill>
                  <a:srgbClr val="898989"/>
                </a:solidFill>
              </a:rPr>
              <a:pPr>
                <a:spcBef>
                  <a:spcPct val="0"/>
                </a:spcBef>
                <a:buFontTx/>
                <a:buNone/>
              </a:pPr>
              <a:t>11</a:t>
            </a:fld>
            <a:endParaRPr lang="en-US" altLang="en-US" sz="1200">
              <a:solidFill>
                <a:srgbClr val="898989"/>
              </a:solidFill>
            </a:endParaRPr>
          </a:p>
        </p:txBody>
      </p:sp>
      <p:grpSp>
        <p:nvGrpSpPr>
          <p:cNvPr id="24580" name="Diagram 2">
            <a:extLst>
              <a:ext uri="{FF2B5EF4-FFF2-40B4-BE49-F238E27FC236}">
                <a16:creationId xmlns:a16="http://schemas.microsoft.com/office/drawing/2014/main" id="{F8045B87-982A-7E44-8B24-9FBDE9E09F4E}"/>
              </a:ext>
            </a:extLst>
          </p:cNvPr>
          <p:cNvGrpSpPr>
            <a:grpSpLocks/>
          </p:cNvGrpSpPr>
          <p:nvPr/>
        </p:nvGrpSpPr>
        <p:grpSpPr bwMode="auto">
          <a:xfrm>
            <a:off x="381000" y="2332038"/>
            <a:ext cx="8229600" cy="4525962"/>
            <a:chOff x="288" y="734"/>
            <a:chExt cx="5184" cy="2851"/>
          </a:xfrm>
        </p:grpSpPr>
        <p:graphicFrame>
          <p:nvGraphicFramePr>
            <p:cNvPr id="4" name="Diagram 3">
              <a:extLst>
                <a:ext uri="{FF2B5EF4-FFF2-40B4-BE49-F238E27FC236}">
                  <a16:creationId xmlns:a16="http://schemas.microsoft.com/office/drawing/2014/main" id="{E6F1D7B2-5250-B14E-8598-EF632AA7B319}"/>
                </a:ext>
              </a:extLst>
            </p:cNvPr>
            <p:cNvGraphicFramePr/>
            <p:nvPr/>
          </p:nvGraphicFramePr>
          <p:xfrm>
            <a:off x="288" y="734"/>
            <a:ext cx="5184" cy="2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5" name="Text Box 21">
              <a:extLst>
                <a:ext uri="{FF2B5EF4-FFF2-40B4-BE49-F238E27FC236}">
                  <a16:creationId xmlns:a16="http://schemas.microsoft.com/office/drawing/2014/main" id="{F62B9E6B-32F4-BE45-8F6C-40E2EE157BC2}"/>
                </a:ext>
              </a:extLst>
            </p:cNvPr>
            <p:cNvSpPr txBox="1">
              <a:spLocks noChangeArrowheads="1"/>
            </p:cNvSpPr>
            <p:nvPr/>
          </p:nvSpPr>
          <p:spPr bwMode="auto">
            <a:xfrm>
              <a:off x="377" y="2001"/>
              <a:ext cx="1008" cy="744"/>
            </a:xfrm>
            <a:prstGeom prst="rect">
              <a:avLst/>
            </a:prstGeom>
            <a:solidFill>
              <a:srgbClr val="FFFFCC"/>
            </a:solidFill>
            <a:ln w="25400">
              <a:solidFill>
                <a:srgbClr val="00330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400" b="1">
                  <a:solidFill>
                    <a:srgbClr val="FF3300"/>
                  </a:solidFill>
                  <a:latin typeface="Arial" panose="020B0604020202020204" pitchFamily="34" charset="0"/>
                </a:rPr>
                <a:t>Continued emphasis on ESL, life skills, and health lessons</a:t>
              </a:r>
            </a:p>
          </p:txBody>
        </p:sp>
      </p:grpSp>
      <p:sp>
        <p:nvSpPr>
          <p:cNvPr id="24581" name="AutoShape 37">
            <a:extLst>
              <a:ext uri="{FF2B5EF4-FFF2-40B4-BE49-F238E27FC236}">
                <a16:creationId xmlns:a16="http://schemas.microsoft.com/office/drawing/2014/main" id="{80A36712-9A8B-A94A-BD63-39CF17BF098B}"/>
              </a:ext>
            </a:extLst>
          </p:cNvPr>
          <p:cNvSpPr>
            <a:spLocks noChangeArrowheads="1"/>
          </p:cNvSpPr>
          <p:nvPr/>
        </p:nvSpPr>
        <p:spPr bwMode="auto">
          <a:xfrm>
            <a:off x="522288" y="1143000"/>
            <a:ext cx="9334500" cy="2209800"/>
          </a:xfrm>
          <a:prstGeom prst="curvedDownArrow">
            <a:avLst>
              <a:gd name="adj1" fmla="val 80454"/>
              <a:gd name="adj2" fmla="val 177922"/>
              <a:gd name="adj3" fmla="val 36421"/>
            </a:avLst>
          </a:prstGeom>
          <a:solidFill>
            <a:srgbClr val="FF33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4582" name="Text Box 27">
            <a:extLst>
              <a:ext uri="{FF2B5EF4-FFF2-40B4-BE49-F238E27FC236}">
                <a16:creationId xmlns:a16="http://schemas.microsoft.com/office/drawing/2014/main" id="{DAADA4AE-BC59-0A48-8E0A-D35EB847D339}"/>
              </a:ext>
            </a:extLst>
          </p:cNvPr>
          <p:cNvSpPr txBox="1">
            <a:spLocks noChangeArrowheads="1"/>
          </p:cNvSpPr>
          <p:nvPr/>
        </p:nvSpPr>
        <p:spPr bwMode="auto">
          <a:xfrm>
            <a:off x="2743200" y="381000"/>
            <a:ext cx="3962400" cy="660400"/>
          </a:xfrm>
          <a:prstGeom prst="rect">
            <a:avLst/>
          </a:prstGeom>
          <a:solidFill>
            <a:srgbClr val="FFFFCC"/>
          </a:solidFill>
          <a:ln w="19050">
            <a:solidFill>
              <a:srgbClr val="00330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b="1">
                <a:solidFill>
                  <a:srgbClr val="FF3300"/>
                </a:solidFill>
              </a:rPr>
              <a:t>New and innovative technology across all aspects of the project</a:t>
            </a:r>
          </a:p>
        </p:txBody>
      </p:sp>
      <p:sp>
        <p:nvSpPr>
          <p:cNvPr id="24583" name="Text Box 38">
            <a:extLst>
              <a:ext uri="{FF2B5EF4-FFF2-40B4-BE49-F238E27FC236}">
                <a16:creationId xmlns:a16="http://schemas.microsoft.com/office/drawing/2014/main" id="{9F968D3C-3D3F-0345-9DBD-97D3E0DB485C}"/>
              </a:ext>
            </a:extLst>
          </p:cNvPr>
          <p:cNvSpPr txBox="1">
            <a:spLocks noChangeArrowheads="1"/>
          </p:cNvSpPr>
          <p:nvPr/>
        </p:nvSpPr>
        <p:spPr bwMode="auto">
          <a:xfrm>
            <a:off x="7239000" y="4343400"/>
            <a:ext cx="1600200" cy="1181100"/>
          </a:xfrm>
          <a:prstGeom prst="rect">
            <a:avLst/>
          </a:prstGeom>
          <a:solidFill>
            <a:srgbClr val="FFFFCC"/>
          </a:solidFill>
          <a:ln w="25400">
            <a:solidFill>
              <a:srgbClr val="00330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400" b="1">
                <a:solidFill>
                  <a:srgbClr val="FF3300"/>
                </a:solidFill>
              </a:rPr>
              <a:t>Clearinghouse to support podcasts and other lessons and resources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a:extLst>
              <a:ext uri="{FF2B5EF4-FFF2-40B4-BE49-F238E27FC236}">
                <a16:creationId xmlns:a16="http://schemas.microsoft.com/office/drawing/2014/main" id="{868A646D-BFC3-A04E-AEA6-52D7655AEF53}"/>
              </a:ext>
            </a:extLst>
          </p:cNvPr>
          <p:cNvSpPr>
            <a:spLocks noGrp="1" noChangeArrowheads="1"/>
          </p:cNvSpPr>
          <p:nvPr>
            <p:ph type="title"/>
          </p:nvPr>
        </p:nvSpPr>
        <p:spPr>
          <a:xfrm>
            <a:off x="381000" y="152400"/>
            <a:ext cx="8229600" cy="1143000"/>
          </a:xfrm>
        </p:spPr>
        <p:txBody>
          <a:bodyPr/>
          <a:lstStyle/>
          <a:p>
            <a:pPr eaLnBrk="1" hangingPunct="1"/>
            <a:r>
              <a:rPr lang="en-US" altLang="en-US" sz="4000" b="1"/>
              <a:t>Areas of Support for Instruction</a:t>
            </a:r>
          </a:p>
        </p:txBody>
      </p:sp>
      <p:pic>
        <p:nvPicPr>
          <p:cNvPr id="26627" name="Diagram 1">
            <a:extLst>
              <a:ext uri="{FF2B5EF4-FFF2-40B4-BE49-F238E27FC236}">
                <a16:creationId xmlns:a16="http://schemas.microsoft.com/office/drawing/2014/main" id="{3BAD33ED-BF25-9648-B016-B90C58D696E9}"/>
              </a:ext>
            </a:extLst>
          </p:cNvPr>
          <p:cNvPicPr>
            <a:picLocks noGrp="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19200" y="1173163"/>
            <a:ext cx="6934200" cy="5486400"/>
          </a:xfrm>
        </p:spPr>
      </p:pic>
      <p:sp>
        <p:nvSpPr>
          <p:cNvPr id="43016" name="Text Box 8">
            <a:extLst>
              <a:ext uri="{FF2B5EF4-FFF2-40B4-BE49-F238E27FC236}">
                <a16:creationId xmlns:a16="http://schemas.microsoft.com/office/drawing/2014/main" id="{DD0A5BB7-DAF4-B640-91E8-47B8CA75787C}"/>
              </a:ext>
            </a:extLst>
          </p:cNvPr>
          <p:cNvSpPr txBox="1">
            <a:spLocks noChangeArrowheads="1"/>
          </p:cNvSpPr>
          <p:nvPr/>
        </p:nvSpPr>
        <p:spPr bwMode="auto">
          <a:xfrm>
            <a:off x="3048000" y="2862263"/>
            <a:ext cx="3505200" cy="1054100"/>
          </a:xfrm>
          <a:prstGeom prst="rect">
            <a:avLst/>
          </a:prstGeom>
          <a:gradFill rotWithShape="0">
            <a:gsLst>
              <a:gs pos="0">
                <a:srgbClr val="FFFFFF"/>
              </a:gs>
              <a:gs pos="100000">
                <a:srgbClr val="999999"/>
              </a:gs>
            </a:gsLst>
            <a:lin ang="5400000" scaled="1"/>
          </a:gradFill>
          <a:ln w="12700">
            <a:solidFill>
              <a:srgbClr val="666666"/>
            </a:solidFill>
            <a:miter lim="800000"/>
            <a:headEnd/>
            <a:tailEnd/>
          </a:ln>
          <a:effectLst>
            <a:outerShdw dist="28398" dir="3806097" algn="ctr" rotWithShape="0">
              <a:srgbClr val="7F7F7F">
                <a:alpha val="50000"/>
              </a:srgbClr>
            </a:outerShdw>
          </a:effectLst>
        </p:spPr>
        <p:txBody>
          <a:bodyPr/>
          <a:lstStyle/>
          <a:p>
            <a:pPr algn="ctr" eaLnBrk="1" fontAlgn="auto" hangingPunct="1">
              <a:spcBef>
                <a:spcPts val="0"/>
              </a:spcBef>
              <a:spcAft>
                <a:spcPts val="0"/>
              </a:spcAft>
              <a:defRPr/>
            </a:pPr>
            <a:r>
              <a:rPr lang="en-US" altLang="ja-JP" sz="2800" b="1" i="1" dirty="0">
                <a:latin typeface="Times New Roman" pitchFamily="18" charset="0"/>
                <a:ea typeface="MS Mincho" pitchFamily="49" charset="-128"/>
                <a:cs typeface="+mn-cs"/>
              </a:rPr>
              <a:t>Instructional Support</a:t>
            </a:r>
          </a:p>
          <a:p>
            <a:pPr algn="ctr" eaLnBrk="1" fontAlgn="auto" hangingPunct="1">
              <a:spcBef>
                <a:spcPts val="0"/>
              </a:spcBef>
              <a:spcAft>
                <a:spcPts val="0"/>
              </a:spcAft>
              <a:defRPr/>
            </a:pPr>
            <a:r>
              <a:rPr lang="en-US" altLang="ja-JP" sz="2800" b="1" i="1" dirty="0">
                <a:latin typeface="Times New Roman" pitchFamily="18" charset="0"/>
                <a:ea typeface="MS Mincho" pitchFamily="49" charset="-128"/>
                <a:cs typeface="+mn-cs"/>
              </a:rPr>
              <a:t>OSY</a:t>
            </a:r>
            <a:r>
              <a:rPr lang="en-US" altLang="ja-JP" sz="2800" b="1" dirty="0">
                <a:latin typeface="Times New Roman" pitchFamily="18" charset="0"/>
                <a:ea typeface="MS Mincho" pitchFamily="49" charset="-128"/>
                <a:cs typeface="+mn-cs"/>
              </a:rPr>
              <a:t> 2011</a:t>
            </a:r>
            <a:endParaRPr lang="en-US" dirty="0">
              <a:latin typeface="+mn-lt"/>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B3CFB-846D-DF46-B068-CB6475C2393C}"/>
              </a:ext>
            </a:extLst>
          </p:cNvPr>
          <p:cNvSpPr>
            <a:spLocks noGrp="1"/>
          </p:cNvSpPr>
          <p:nvPr>
            <p:ph type="title"/>
          </p:nvPr>
        </p:nvSpPr>
        <p:spPr>
          <a:xfrm>
            <a:off x="533400" y="228600"/>
            <a:ext cx="8229600" cy="1143000"/>
          </a:xfrm>
        </p:spPr>
        <p:txBody>
          <a:bodyPr rtlCol="0">
            <a:normAutofit fontScale="90000"/>
          </a:bodyPr>
          <a:lstStyle/>
          <a:p>
            <a:pPr eaLnBrk="1" fontAlgn="auto" hangingPunct="1">
              <a:spcAft>
                <a:spcPts val="0"/>
              </a:spcAft>
              <a:defRPr/>
            </a:pPr>
            <a:r>
              <a:rPr lang="en-US" dirty="0"/>
              <a:t>		Keeping the Momentum Going</a:t>
            </a:r>
          </a:p>
        </p:txBody>
      </p:sp>
      <p:sp>
        <p:nvSpPr>
          <p:cNvPr id="28675" name="Content Placeholder 2">
            <a:extLst>
              <a:ext uri="{FF2B5EF4-FFF2-40B4-BE49-F238E27FC236}">
                <a16:creationId xmlns:a16="http://schemas.microsoft.com/office/drawing/2014/main" id="{5B025FC9-4A7A-8D4B-8165-9DA19D398F44}"/>
              </a:ext>
            </a:extLst>
          </p:cNvPr>
          <p:cNvSpPr>
            <a:spLocks noGrp="1"/>
          </p:cNvSpPr>
          <p:nvPr>
            <p:ph idx="1"/>
          </p:nvPr>
        </p:nvSpPr>
        <p:spPr/>
        <p:txBody>
          <a:bodyPr/>
          <a:lstStyle/>
          <a:p>
            <a:pPr eaLnBrk="1" hangingPunct="1"/>
            <a:r>
              <a:rPr lang="en-US" altLang="en-US" sz="4000"/>
              <a:t>How to best involve new states</a:t>
            </a:r>
          </a:p>
          <a:p>
            <a:pPr eaLnBrk="1" hangingPunct="1"/>
            <a:r>
              <a:rPr lang="en-US" altLang="en-US" sz="4000"/>
              <a:t>How to best increase involvement of experienced states</a:t>
            </a:r>
          </a:p>
          <a:p>
            <a:pPr eaLnBrk="1" hangingPunct="1"/>
            <a:r>
              <a:rPr lang="en-US" altLang="en-US" sz="4000"/>
              <a:t>What do we need to focus on to move support for OSY forward in all states? </a:t>
            </a:r>
          </a:p>
        </p:txBody>
      </p:sp>
      <p:pic>
        <p:nvPicPr>
          <p:cNvPr id="28676" name="Picture 6">
            <a:extLst>
              <a:ext uri="{FF2B5EF4-FFF2-40B4-BE49-F238E27FC236}">
                <a16:creationId xmlns:a16="http://schemas.microsoft.com/office/drawing/2014/main" id="{38656F21-B836-EB45-8C1C-D306B197B5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3EC18A9D-1A13-964E-9436-485FE838ED7F}"/>
              </a:ext>
            </a:extLst>
          </p:cNvPr>
          <p:cNvSpPr>
            <a:spLocks noGrp="1"/>
          </p:cNvSpPr>
          <p:nvPr>
            <p:ph type="title"/>
          </p:nvPr>
        </p:nvSpPr>
        <p:spPr>
          <a:xfrm>
            <a:off x="533400" y="228600"/>
            <a:ext cx="8229600" cy="1143000"/>
          </a:xfrm>
        </p:spPr>
        <p:txBody>
          <a:bodyPr/>
          <a:lstStyle/>
          <a:p>
            <a:pPr eaLnBrk="1" hangingPunct="1"/>
            <a:r>
              <a:rPr lang="en-US" altLang="en-US"/>
              <a:t>Survey Monkey Results</a:t>
            </a:r>
          </a:p>
        </p:txBody>
      </p:sp>
      <p:sp>
        <p:nvSpPr>
          <p:cNvPr id="30723" name="Content Placeholder 2">
            <a:extLst>
              <a:ext uri="{FF2B5EF4-FFF2-40B4-BE49-F238E27FC236}">
                <a16:creationId xmlns:a16="http://schemas.microsoft.com/office/drawing/2014/main" id="{5B08B607-243D-194A-8C3D-202EF44E871F}"/>
              </a:ext>
            </a:extLst>
          </p:cNvPr>
          <p:cNvSpPr>
            <a:spLocks noGrp="1"/>
          </p:cNvSpPr>
          <p:nvPr>
            <p:ph idx="1"/>
          </p:nvPr>
        </p:nvSpPr>
        <p:spPr/>
        <p:txBody>
          <a:bodyPr/>
          <a:lstStyle/>
          <a:p>
            <a:pPr eaLnBrk="1" hangingPunct="1"/>
            <a:r>
              <a:rPr lang="en-US" altLang="en-US"/>
              <a:t>Highlights:</a:t>
            </a:r>
          </a:p>
          <a:p>
            <a:pPr lvl="1" eaLnBrk="1" hangingPunct="1"/>
            <a:r>
              <a:rPr lang="en-US" altLang="en-US"/>
              <a:t>52.4% of respondents have accessed the SOSY website 10-15 times in the last 6 months</a:t>
            </a:r>
          </a:p>
          <a:p>
            <a:pPr lvl="1" eaLnBrk="1" hangingPunct="1"/>
            <a:r>
              <a:rPr lang="en-US" altLang="en-US"/>
              <a:t>45% of respondents have recommended the SOSY website 10-15 times in the last 6 months</a:t>
            </a:r>
          </a:p>
          <a:p>
            <a:pPr lvl="1" eaLnBrk="1" hangingPunct="1"/>
            <a:r>
              <a:rPr lang="en-US" altLang="en-US"/>
              <a:t>80% of respondents want increased types of resources provided</a:t>
            </a:r>
          </a:p>
          <a:p>
            <a:pPr lvl="1" eaLnBrk="1" hangingPunct="1"/>
            <a:r>
              <a:rPr lang="en-US" altLang="en-US"/>
              <a:t>80% also want more curricula</a:t>
            </a:r>
          </a:p>
          <a:p>
            <a:pPr lvl="1" eaLnBrk="1" hangingPunct="1"/>
            <a:endParaRPr lang="en-US" altLang="en-US"/>
          </a:p>
          <a:p>
            <a:pPr lvl="1" eaLnBrk="1" hangingPunct="1"/>
            <a:endParaRPr lang="en-US" altLang="en-US"/>
          </a:p>
        </p:txBody>
      </p:sp>
      <p:pic>
        <p:nvPicPr>
          <p:cNvPr id="30724" name="Picture 6">
            <a:extLst>
              <a:ext uri="{FF2B5EF4-FFF2-40B4-BE49-F238E27FC236}">
                <a16:creationId xmlns:a16="http://schemas.microsoft.com/office/drawing/2014/main" id="{33E37902-90E5-014E-98C1-A2D7FD7238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a:extLst>
              <a:ext uri="{FF2B5EF4-FFF2-40B4-BE49-F238E27FC236}">
                <a16:creationId xmlns:a16="http://schemas.microsoft.com/office/drawing/2014/main" id="{72BBEC9B-480C-5C4D-B5B5-25689700D79E}"/>
              </a:ext>
            </a:extLst>
          </p:cNvPr>
          <p:cNvSpPr>
            <a:spLocks noGrp="1"/>
          </p:cNvSpPr>
          <p:nvPr>
            <p:ph type="ctrTitle"/>
          </p:nvPr>
        </p:nvSpPr>
        <p:spPr/>
        <p:txBody>
          <a:bodyPr/>
          <a:lstStyle/>
          <a:p>
            <a:pPr eaLnBrk="1" hangingPunct="1"/>
            <a:r>
              <a:rPr lang="en-US" altLang="en-US"/>
              <a:t>Survey Monkey Activity</a:t>
            </a:r>
          </a:p>
        </p:txBody>
      </p:sp>
      <p:sp>
        <p:nvSpPr>
          <p:cNvPr id="5" name="Subtitle 4">
            <a:extLst>
              <a:ext uri="{FF2B5EF4-FFF2-40B4-BE49-F238E27FC236}">
                <a16:creationId xmlns:a16="http://schemas.microsoft.com/office/drawing/2014/main" id="{5CEF3C1F-A2C7-A347-A801-2CC608D809BA}"/>
              </a:ext>
            </a:extLst>
          </p:cNvPr>
          <p:cNvSpPr>
            <a:spLocks noGrp="1"/>
          </p:cNvSpPr>
          <p:nvPr>
            <p:ph type="subTitle" idx="1"/>
          </p:nvPr>
        </p:nvSpPr>
        <p:spPr/>
        <p:txBody>
          <a:bodyPr rtlCol="0">
            <a:normAutofit/>
          </a:bodyPr>
          <a:lstStyle/>
          <a:p>
            <a:pPr eaLnBrk="1" fontAlgn="auto" hangingPunct="1">
              <a:spcAft>
                <a:spcPts val="0"/>
              </a:spcAft>
              <a:defRPr/>
            </a:pPr>
            <a:endParaRPr lang="en-US"/>
          </a:p>
        </p:txBody>
      </p:sp>
      <p:pic>
        <p:nvPicPr>
          <p:cNvPr id="32772" name="Picture 5">
            <a:extLst>
              <a:ext uri="{FF2B5EF4-FFF2-40B4-BE49-F238E27FC236}">
                <a16:creationId xmlns:a16="http://schemas.microsoft.com/office/drawing/2014/main" id="{4973A851-74C1-5E4E-BF6D-C3593455E6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7813D30A-8F69-B049-AB73-AA126A3C2EAC}"/>
              </a:ext>
            </a:extLst>
          </p:cNvPr>
          <p:cNvSpPr>
            <a:spLocks noGrp="1"/>
          </p:cNvSpPr>
          <p:nvPr>
            <p:ph type="title"/>
          </p:nvPr>
        </p:nvSpPr>
        <p:spPr/>
        <p:txBody>
          <a:bodyPr/>
          <a:lstStyle/>
          <a:p>
            <a:pPr eaLnBrk="1" hangingPunct="1"/>
            <a:r>
              <a:rPr lang="en-US" altLang="en-US"/>
              <a:t>    Update on OSY Activities</a:t>
            </a:r>
          </a:p>
        </p:txBody>
      </p:sp>
      <p:sp>
        <p:nvSpPr>
          <p:cNvPr id="34819" name="Content Placeholder 2">
            <a:extLst>
              <a:ext uri="{FF2B5EF4-FFF2-40B4-BE49-F238E27FC236}">
                <a16:creationId xmlns:a16="http://schemas.microsoft.com/office/drawing/2014/main" id="{B2DC0F53-F3EC-5347-8805-45244F8C5843}"/>
              </a:ext>
            </a:extLst>
          </p:cNvPr>
          <p:cNvSpPr>
            <a:spLocks noGrp="1"/>
          </p:cNvSpPr>
          <p:nvPr>
            <p:ph idx="1"/>
          </p:nvPr>
        </p:nvSpPr>
        <p:spPr/>
        <p:txBody>
          <a:bodyPr/>
          <a:lstStyle/>
          <a:p>
            <a:pPr eaLnBrk="1" hangingPunct="1"/>
            <a:r>
              <a:rPr lang="en-US" altLang="en-US"/>
              <a:t>How are you currently supporting OSY? </a:t>
            </a:r>
          </a:p>
          <a:p>
            <a:pPr eaLnBrk="1" hangingPunct="1"/>
            <a:r>
              <a:rPr lang="en-US" altLang="en-US"/>
              <a:t>Share one strategy for getting started and/or one strategy that has been successful in providing services to OSY</a:t>
            </a:r>
          </a:p>
          <a:p>
            <a:pPr eaLnBrk="1" hangingPunct="1"/>
            <a:r>
              <a:rPr lang="en-US" altLang="en-US"/>
              <a:t>How have you used materials/resources from the Consortium?</a:t>
            </a:r>
          </a:p>
          <a:p>
            <a:pPr eaLnBrk="1" hangingPunct="1"/>
            <a:r>
              <a:rPr lang="en-US" altLang="en-US"/>
              <a:t>What technical assistance does your state need from SOSY? </a:t>
            </a:r>
          </a:p>
        </p:txBody>
      </p:sp>
      <p:pic>
        <p:nvPicPr>
          <p:cNvPr id="34820" name="Picture 3">
            <a:extLst>
              <a:ext uri="{FF2B5EF4-FFF2-40B4-BE49-F238E27FC236}">
                <a16:creationId xmlns:a16="http://schemas.microsoft.com/office/drawing/2014/main" id="{D31EDCBF-1CE5-3743-B9AD-BEBC86A385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913"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09E76-847B-0048-B93A-E98452E0F88F}"/>
              </a:ext>
            </a:extLst>
          </p:cNvPr>
          <p:cNvSpPr>
            <a:spLocks noGrp="1"/>
          </p:cNvSpPr>
          <p:nvPr>
            <p:ph type="title"/>
          </p:nvPr>
        </p:nvSpPr>
        <p:spPr/>
        <p:txBody>
          <a:bodyPr rtlCol="0">
            <a:normAutofit fontScale="90000"/>
          </a:bodyPr>
          <a:lstStyle/>
          <a:p>
            <a:pPr eaLnBrk="1" fontAlgn="auto" hangingPunct="1">
              <a:spcAft>
                <a:spcPts val="0"/>
              </a:spcAft>
              <a:defRPr/>
            </a:pPr>
            <a:r>
              <a:rPr lang="en-US" dirty="0"/>
              <a:t>		Fidelity Implementation Index</a:t>
            </a:r>
          </a:p>
        </p:txBody>
      </p:sp>
      <p:sp>
        <p:nvSpPr>
          <p:cNvPr id="36867" name="Content Placeholder 2">
            <a:extLst>
              <a:ext uri="{FF2B5EF4-FFF2-40B4-BE49-F238E27FC236}">
                <a16:creationId xmlns:a16="http://schemas.microsoft.com/office/drawing/2014/main" id="{2B6AFC48-539E-DA42-A281-0B2D05601D00}"/>
              </a:ext>
            </a:extLst>
          </p:cNvPr>
          <p:cNvSpPr>
            <a:spLocks noGrp="1"/>
          </p:cNvSpPr>
          <p:nvPr>
            <p:ph idx="1"/>
          </p:nvPr>
        </p:nvSpPr>
        <p:spPr/>
        <p:txBody>
          <a:bodyPr/>
          <a:lstStyle/>
          <a:p>
            <a:pPr eaLnBrk="1" hangingPunct="1"/>
            <a:r>
              <a:rPr lang="en-US" altLang="en-US" sz="4000"/>
              <a:t>Review of FII</a:t>
            </a:r>
          </a:p>
          <a:p>
            <a:pPr eaLnBrk="1" hangingPunct="1"/>
            <a:r>
              <a:rPr lang="en-US" altLang="en-US" sz="4000"/>
              <a:t>Deadlines and expectations</a:t>
            </a:r>
          </a:p>
          <a:p>
            <a:pPr eaLnBrk="1" hangingPunct="1"/>
            <a:r>
              <a:rPr lang="en-US" altLang="en-US" sz="4000"/>
              <a:t>Fleshing out the indicators</a:t>
            </a:r>
          </a:p>
          <a:p>
            <a:pPr eaLnBrk="1" hangingPunct="1"/>
            <a:r>
              <a:rPr lang="en-US" altLang="en-US" sz="4000"/>
              <a:t>Interest level</a:t>
            </a:r>
          </a:p>
          <a:p>
            <a:pPr eaLnBrk="1" hangingPunct="1"/>
            <a:r>
              <a:rPr lang="en-US" altLang="en-US" sz="4000"/>
              <a:t>Expectations</a:t>
            </a:r>
          </a:p>
          <a:p>
            <a:pPr eaLnBrk="1" hangingPunct="1"/>
            <a:r>
              <a:rPr lang="en-US" altLang="en-US" sz="4000"/>
              <a:t> Assignments</a:t>
            </a:r>
          </a:p>
        </p:txBody>
      </p:sp>
      <p:pic>
        <p:nvPicPr>
          <p:cNvPr id="36868" name="Picture 3">
            <a:extLst>
              <a:ext uri="{FF2B5EF4-FFF2-40B4-BE49-F238E27FC236}">
                <a16:creationId xmlns:a16="http://schemas.microsoft.com/office/drawing/2014/main" id="{7B2D5DDA-8A95-7848-9048-9DD0869E8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913"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a:extLst>
              <a:ext uri="{FF2B5EF4-FFF2-40B4-BE49-F238E27FC236}">
                <a16:creationId xmlns:a16="http://schemas.microsoft.com/office/drawing/2014/main" id="{72C8BF5F-4722-214C-B88E-8796BF696646}"/>
              </a:ext>
            </a:extLst>
          </p:cNvPr>
          <p:cNvSpPr>
            <a:spLocks noGrp="1"/>
          </p:cNvSpPr>
          <p:nvPr>
            <p:ph type="ctrTitle"/>
          </p:nvPr>
        </p:nvSpPr>
        <p:spPr/>
        <p:txBody>
          <a:bodyPr/>
          <a:lstStyle/>
          <a:p>
            <a:pPr eaLnBrk="1" hangingPunct="1"/>
            <a:r>
              <a:rPr lang="en-US" altLang="en-US"/>
              <a:t>Fidelity Implementation Index</a:t>
            </a:r>
            <a:br>
              <a:rPr lang="en-US" altLang="en-US"/>
            </a:br>
            <a:r>
              <a:rPr lang="en-US" altLang="en-US"/>
              <a:t>Activity</a:t>
            </a:r>
          </a:p>
        </p:txBody>
      </p:sp>
      <p:sp>
        <p:nvSpPr>
          <p:cNvPr id="5" name="Subtitle 4">
            <a:extLst>
              <a:ext uri="{FF2B5EF4-FFF2-40B4-BE49-F238E27FC236}">
                <a16:creationId xmlns:a16="http://schemas.microsoft.com/office/drawing/2014/main" id="{B7D54AD1-A303-E34B-8F54-E2575F87DFCC}"/>
              </a:ext>
            </a:extLst>
          </p:cNvPr>
          <p:cNvSpPr>
            <a:spLocks noGrp="1"/>
          </p:cNvSpPr>
          <p:nvPr>
            <p:ph type="subTitle" idx="1"/>
          </p:nvPr>
        </p:nvSpPr>
        <p:spPr/>
        <p:txBody>
          <a:bodyPr rtlCol="0">
            <a:normAutofit/>
          </a:bodyPr>
          <a:lstStyle/>
          <a:p>
            <a:pPr eaLnBrk="1" fontAlgn="auto" hangingPunct="1">
              <a:spcAft>
                <a:spcPts val="0"/>
              </a:spcAft>
              <a:defRPr/>
            </a:pPr>
            <a:endParaRPr lang="en-US"/>
          </a:p>
        </p:txBody>
      </p:sp>
      <p:pic>
        <p:nvPicPr>
          <p:cNvPr id="37892" name="Picture 5">
            <a:extLst>
              <a:ext uri="{FF2B5EF4-FFF2-40B4-BE49-F238E27FC236}">
                <a16:creationId xmlns:a16="http://schemas.microsoft.com/office/drawing/2014/main" id="{BF9668BA-6606-7D4C-8561-7E379FD65E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976BE11A-7E1E-CA4A-93E9-CE245B0AC0F0}"/>
              </a:ext>
            </a:extLst>
          </p:cNvPr>
          <p:cNvSpPr>
            <a:spLocks noGrp="1"/>
          </p:cNvSpPr>
          <p:nvPr>
            <p:ph type="title"/>
          </p:nvPr>
        </p:nvSpPr>
        <p:spPr/>
        <p:txBody>
          <a:bodyPr/>
          <a:lstStyle/>
          <a:p>
            <a:pPr eaLnBrk="1" hangingPunct="1"/>
            <a:r>
              <a:rPr lang="en-US" altLang="en-US"/>
              <a:t>    Work Group Facilitators</a:t>
            </a:r>
          </a:p>
        </p:txBody>
      </p:sp>
      <p:sp>
        <p:nvSpPr>
          <p:cNvPr id="3" name="Content Placeholder 2">
            <a:extLst>
              <a:ext uri="{FF2B5EF4-FFF2-40B4-BE49-F238E27FC236}">
                <a16:creationId xmlns:a16="http://schemas.microsoft.com/office/drawing/2014/main" id="{E88933B8-1AF9-E449-B2CB-393E8EE03197}"/>
              </a:ext>
            </a:extLst>
          </p:cNvPr>
          <p:cNvSpPr>
            <a:spLocks noGrp="1"/>
          </p:cNvSpPr>
          <p:nvPr>
            <p:ph idx="1"/>
          </p:nvPr>
        </p:nvSpPr>
        <p:spPr/>
        <p:txBody>
          <a:bodyPr rtlCol="0">
            <a:normAutofit lnSpcReduction="10000"/>
          </a:bodyPr>
          <a:lstStyle/>
          <a:p>
            <a:pPr marL="0" indent="0" eaLnBrk="1" fontAlgn="auto" hangingPunct="1">
              <a:spcAft>
                <a:spcPts val="0"/>
              </a:spcAft>
              <a:buFont typeface="Arial" panose="020B0604020202020204" pitchFamily="34" charset="0"/>
              <a:buNone/>
              <a:defRPr/>
            </a:pPr>
            <a:r>
              <a:rPr lang="en-US" sz="2400" b="1" dirty="0"/>
              <a:t>1. Identification and Recruitment:	</a:t>
            </a:r>
          </a:p>
          <a:p>
            <a:pPr marL="0" indent="0" algn="ctr" eaLnBrk="1" fontAlgn="auto" hangingPunct="1">
              <a:spcAft>
                <a:spcPts val="0"/>
              </a:spcAft>
              <a:buFont typeface="Arial" panose="020B0604020202020204" pitchFamily="34" charset="0"/>
              <a:buNone/>
              <a:defRPr/>
            </a:pPr>
            <a:r>
              <a:rPr lang="en-US" sz="2400" dirty="0"/>
              <a:t>Bruce Wright and Jessica Castaneda</a:t>
            </a:r>
          </a:p>
          <a:p>
            <a:pPr marL="0" indent="0" algn="ctr" eaLnBrk="1" fontAlgn="auto" hangingPunct="1">
              <a:spcAft>
                <a:spcPts val="0"/>
              </a:spcAft>
              <a:buFont typeface="Arial" panose="020B0604020202020204" pitchFamily="34" charset="0"/>
              <a:buNone/>
              <a:defRPr/>
            </a:pPr>
            <a:endParaRPr lang="en-US" sz="2400" dirty="0"/>
          </a:p>
          <a:p>
            <a:pPr marL="0" indent="0" eaLnBrk="1" fontAlgn="auto" hangingPunct="1">
              <a:spcAft>
                <a:spcPts val="0"/>
              </a:spcAft>
              <a:buFont typeface="Arial" panose="020B0604020202020204" pitchFamily="34" charset="0"/>
              <a:buNone/>
              <a:defRPr/>
            </a:pPr>
            <a:r>
              <a:rPr lang="en-US" sz="2400" b="1" dirty="0"/>
              <a:t>2. Curriculum and Material Development:</a:t>
            </a:r>
          </a:p>
          <a:p>
            <a:pPr marL="0" indent="0" algn="ctr" eaLnBrk="1" fontAlgn="auto" hangingPunct="1">
              <a:spcAft>
                <a:spcPts val="0"/>
              </a:spcAft>
              <a:buFont typeface="Arial" panose="020B0604020202020204" pitchFamily="34" charset="0"/>
              <a:buNone/>
              <a:defRPr/>
            </a:pPr>
            <a:r>
              <a:rPr lang="en-US" sz="2400" dirty="0"/>
              <a:t>Bob Lynch and Brenda </a:t>
            </a:r>
            <a:r>
              <a:rPr lang="en-US" sz="2400" dirty="0" err="1"/>
              <a:t>Pessin</a:t>
            </a:r>
            <a:endParaRPr lang="en-US" sz="2400" dirty="0"/>
          </a:p>
          <a:p>
            <a:pPr marL="0" indent="0" algn="ctr" eaLnBrk="1" fontAlgn="auto" hangingPunct="1">
              <a:spcAft>
                <a:spcPts val="0"/>
              </a:spcAft>
              <a:buFont typeface="Arial" panose="020B0604020202020204" pitchFamily="34" charset="0"/>
              <a:buNone/>
              <a:defRPr/>
            </a:pPr>
            <a:endParaRPr lang="en-US" sz="2400" b="1" dirty="0"/>
          </a:p>
          <a:p>
            <a:pPr marL="0" indent="0" eaLnBrk="1" fontAlgn="auto" hangingPunct="1">
              <a:spcAft>
                <a:spcPts val="0"/>
              </a:spcAft>
              <a:buFont typeface="Arial" panose="020B0604020202020204" pitchFamily="34" charset="0"/>
              <a:buNone/>
              <a:defRPr/>
            </a:pPr>
            <a:r>
              <a:rPr lang="en-US" sz="2400" b="1" dirty="0"/>
              <a:t>3. Technical Assistance:</a:t>
            </a:r>
          </a:p>
          <a:p>
            <a:pPr marL="0" indent="0" algn="ctr" eaLnBrk="1" fontAlgn="auto" hangingPunct="1">
              <a:spcAft>
                <a:spcPts val="0"/>
              </a:spcAft>
              <a:buFont typeface="Arial" panose="020B0604020202020204" pitchFamily="34" charset="0"/>
              <a:buNone/>
              <a:defRPr/>
            </a:pPr>
            <a:r>
              <a:rPr lang="en-US" sz="2400" dirty="0"/>
              <a:t>Margarita </a:t>
            </a:r>
            <a:r>
              <a:rPr lang="en-US" sz="2400" dirty="0" err="1"/>
              <a:t>Colindres</a:t>
            </a:r>
            <a:endParaRPr lang="en-US" sz="2400" dirty="0"/>
          </a:p>
          <a:p>
            <a:pPr marL="0" indent="0" algn="ctr" eaLnBrk="1" fontAlgn="auto" hangingPunct="1">
              <a:spcAft>
                <a:spcPts val="0"/>
              </a:spcAft>
              <a:buFont typeface="Arial" panose="020B0604020202020204" pitchFamily="34" charset="0"/>
              <a:buNone/>
              <a:defRPr/>
            </a:pPr>
            <a:endParaRPr lang="en-US" sz="2400" dirty="0"/>
          </a:p>
          <a:p>
            <a:pPr marL="0" indent="0" eaLnBrk="1" fontAlgn="auto" hangingPunct="1">
              <a:spcAft>
                <a:spcPts val="0"/>
              </a:spcAft>
              <a:buFont typeface="Arial" panose="020B0604020202020204" pitchFamily="34" charset="0"/>
              <a:buNone/>
              <a:defRPr/>
            </a:pPr>
            <a:r>
              <a:rPr lang="en-US" sz="2400" b="1" dirty="0"/>
              <a:t>4. Training:</a:t>
            </a:r>
          </a:p>
          <a:p>
            <a:pPr marL="0" indent="0" algn="ctr" eaLnBrk="1" fontAlgn="auto" hangingPunct="1">
              <a:spcAft>
                <a:spcPts val="0"/>
              </a:spcAft>
              <a:buFont typeface="Arial" panose="020B0604020202020204" pitchFamily="34" charset="0"/>
              <a:buNone/>
              <a:defRPr/>
            </a:pPr>
            <a:r>
              <a:rPr lang="en-US" sz="2400" dirty="0"/>
              <a:t>Sonja Williams and TJ Sparling</a:t>
            </a:r>
          </a:p>
          <a:p>
            <a:pPr marL="0" indent="0" eaLnBrk="1" fontAlgn="auto" hangingPunct="1">
              <a:spcAft>
                <a:spcPts val="0"/>
              </a:spcAft>
              <a:buFont typeface="Arial" panose="020B0604020202020204" pitchFamily="34" charset="0"/>
              <a:buNone/>
              <a:defRPr/>
            </a:pPr>
            <a:endParaRPr lang="en-US" dirty="0"/>
          </a:p>
          <a:p>
            <a:pPr marL="0" indent="0" eaLnBrk="1" fontAlgn="auto" hangingPunct="1">
              <a:spcAft>
                <a:spcPts val="0"/>
              </a:spcAft>
              <a:buFont typeface="Arial" panose="020B0604020202020204" pitchFamily="34" charset="0"/>
              <a:buNone/>
              <a:defRPr/>
            </a:pPr>
            <a:endParaRPr lang="en-US" dirty="0"/>
          </a:p>
        </p:txBody>
      </p:sp>
      <p:pic>
        <p:nvPicPr>
          <p:cNvPr id="39940" name="Picture 5">
            <a:extLst>
              <a:ext uri="{FF2B5EF4-FFF2-40B4-BE49-F238E27FC236}">
                <a16:creationId xmlns:a16="http://schemas.microsoft.com/office/drawing/2014/main" id="{D788D7C2-E20C-1A40-9F60-49CFC1F0CE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3338"/>
            <a:ext cx="1600200" cy="152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7544A82D-8452-6747-8429-0A2AE74BDA7A}"/>
              </a:ext>
            </a:extLst>
          </p:cNvPr>
          <p:cNvSpPr>
            <a:spLocks noGrp="1"/>
          </p:cNvSpPr>
          <p:nvPr>
            <p:ph type="title"/>
          </p:nvPr>
        </p:nvSpPr>
        <p:spPr>
          <a:xfrm>
            <a:off x="533400" y="228600"/>
            <a:ext cx="8229600" cy="1143000"/>
          </a:xfrm>
        </p:spPr>
        <p:txBody>
          <a:bodyPr/>
          <a:lstStyle/>
          <a:p>
            <a:pPr eaLnBrk="1" hangingPunct="1"/>
            <a:r>
              <a:rPr lang="en-US" altLang="en-US"/>
              <a:t>Agenda: Day One</a:t>
            </a:r>
          </a:p>
        </p:txBody>
      </p:sp>
      <p:sp>
        <p:nvSpPr>
          <p:cNvPr id="3" name="Content Placeholder 2">
            <a:extLst>
              <a:ext uri="{FF2B5EF4-FFF2-40B4-BE49-F238E27FC236}">
                <a16:creationId xmlns:a16="http://schemas.microsoft.com/office/drawing/2014/main" id="{DB927A4F-7F59-5D4A-BD8D-BE09A885C1B9}"/>
              </a:ext>
            </a:extLst>
          </p:cNvPr>
          <p:cNvSpPr>
            <a:spLocks noGrp="1"/>
          </p:cNvSpPr>
          <p:nvPr>
            <p:ph idx="1"/>
          </p:nvPr>
        </p:nvSpPr>
        <p:spPr/>
        <p:txBody>
          <a:bodyPr rtlCol="0">
            <a:normAutofit fontScale="62500" lnSpcReduction="20000"/>
          </a:bodyPr>
          <a:lstStyle/>
          <a:p>
            <a:pPr marL="0" indent="0" eaLnBrk="1" fontAlgn="auto" hangingPunct="1">
              <a:spcAft>
                <a:spcPts val="0"/>
              </a:spcAft>
              <a:buFont typeface="Arial" panose="020B0604020202020204" pitchFamily="34" charset="0"/>
              <a:buNone/>
              <a:defRPr/>
            </a:pPr>
            <a:r>
              <a:rPr lang="en-US" dirty="0"/>
              <a:t>9:00-9:30	Welcome, Introductions, Overview of the Agenda, Opening 		Activity</a:t>
            </a:r>
          </a:p>
          <a:p>
            <a:pPr marL="0" indent="0" eaLnBrk="1" fontAlgn="auto" hangingPunct="1">
              <a:spcAft>
                <a:spcPts val="0"/>
              </a:spcAft>
              <a:buFont typeface="Arial" panose="020B0604020202020204" pitchFamily="34" charset="0"/>
              <a:buNone/>
              <a:defRPr/>
            </a:pPr>
            <a:r>
              <a:rPr lang="en-US" dirty="0"/>
              <a:t>9:30-10:00	Keeping the Momentum Going: How to Involve New and 		Experienced States </a:t>
            </a:r>
          </a:p>
          <a:p>
            <a:pPr marL="0" indent="0" eaLnBrk="1" fontAlgn="auto" hangingPunct="1">
              <a:spcAft>
                <a:spcPts val="0"/>
              </a:spcAft>
              <a:buFont typeface="Arial" panose="020B0604020202020204" pitchFamily="34" charset="0"/>
              <a:buNone/>
              <a:defRPr/>
            </a:pPr>
            <a:r>
              <a:rPr lang="en-US" dirty="0"/>
              <a:t>10:00-10:30	Discussion and Analysis of Survey Monkey Results </a:t>
            </a:r>
          </a:p>
          <a:p>
            <a:pPr marL="0" indent="0" eaLnBrk="1" fontAlgn="auto" hangingPunct="1">
              <a:spcAft>
                <a:spcPts val="0"/>
              </a:spcAft>
              <a:buFont typeface="Arial" panose="020B0604020202020204" pitchFamily="34" charset="0"/>
              <a:buNone/>
              <a:defRPr/>
            </a:pPr>
            <a:r>
              <a:rPr lang="en-US" dirty="0"/>
              <a:t> </a:t>
            </a:r>
          </a:p>
          <a:p>
            <a:pPr marL="0" indent="0" eaLnBrk="1" fontAlgn="auto" hangingPunct="1">
              <a:spcAft>
                <a:spcPts val="0"/>
              </a:spcAft>
              <a:buFont typeface="Arial" panose="020B0604020202020204" pitchFamily="34" charset="0"/>
              <a:buNone/>
              <a:defRPr/>
            </a:pPr>
            <a:r>
              <a:rPr lang="en-US" dirty="0"/>
              <a:t>10:30-10:45 	Break</a:t>
            </a:r>
          </a:p>
          <a:p>
            <a:pPr marL="0" indent="0" eaLnBrk="1" fontAlgn="auto" hangingPunct="1">
              <a:spcAft>
                <a:spcPts val="0"/>
              </a:spcAft>
              <a:buFont typeface="Arial" panose="020B0604020202020204" pitchFamily="34" charset="0"/>
              <a:buNone/>
              <a:defRPr/>
            </a:pPr>
            <a:r>
              <a:rPr lang="en-US" dirty="0"/>
              <a:t>10:45-11:45	Update on OSY Activities </a:t>
            </a:r>
          </a:p>
          <a:p>
            <a:pPr marL="0" indent="0" eaLnBrk="1" fontAlgn="auto" hangingPunct="1">
              <a:spcAft>
                <a:spcPts val="0"/>
              </a:spcAft>
              <a:buFont typeface="Arial" panose="020B0604020202020204" pitchFamily="34" charset="0"/>
              <a:buNone/>
              <a:defRPr/>
            </a:pPr>
            <a:r>
              <a:rPr lang="en-US" dirty="0"/>
              <a:t>11:45-1:00 	Lunch</a:t>
            </a:r>
          </a:p>
          <a:p>
            <a:pPr marL="0" indent="0" eaLnBrk="1" fontAlgn="auto" hangingPunct="1">
              <a:spcAft>
                <a:spcPts val="0"/>
              </a:spcAft>
              <a:buFont typeface="Arial" panose="020B0604020202020204" pitchFamily="34" charset="0"/>
              <a:buNone/>
              <a:defRPr/>
            </a:pPr>
            <a:r>
              <a:rPr lang="en-US" dirty="0"/>
              <a:t> </a:t>
            </a:r>
          </a:p>
          <a:p>
            <a:pPr marL="0" indent="0" eaLnBrk="1" fontAlgn="auto" hangingPunct="1">
              <a:spcAft>
                <a:spcPts val="0"/>
              </a:spcAft>
              <a:buFont typeface="Arial" panose="020B0604020202020204" pitchFamily="34" charset="0"/>
              <a:buNone/>
              <a:defRPr/>
            </a:pPr>
            <a:r>
              <a:rPr lang="en-US" dirty="0"/>
              <a:t>1:00-2:00	Discussion of Fidelity of Implementation Index and Timeline</a:t>
            </a:r>
          </a:p>
          <a:p>
            <a:pPr marL="0" indent="0" eaLnBrk="1" fontAlgn="auto" hangingPunct="1">
              <a:spcAft>
                <a:spcPts val="0"/>
              </a:spcAft>
              <a:buFont typeface="Arial" panose="020B0604020202020204" pitchFamily="34" charset="0"/>
              <a:buNone/>
              <a:defRPr/>
            </a:pPr>
            <a:r>
              <a:rPr lang="en-US" dirty="0"/>
              <a:t>2:00-3:15	Work Groups/Creation of Action Plans</a:t>
            </a:r>
          </a:p>
          <a:p>
            <a:pPr marL="0" indent="0" eaLnBrk="1" fontAlgn="auto" hangingPunct="1">
              <a:spcAft>
                <a:spcPts val="0"/>
              </a:spcAft>
              <a:buFont typeface="Arial" panose="020B0604020202020204" pitchFamily="34" charset="0"/>
              <a:buNone/>
              <a:defRPr/>
            </a:pPr>
            <a:r>
              <a:rPr lang="en-US" dirty="0"/>
              <a:t>3:15-3:30	Break</a:t>
            </a:r>
          </a:p>
          <a:p>
            <a:pPr marL="0" indent="0" eaLnBrk="1" fontAlgn="auto" hangingPunct="1">
              <a:spcAft>
                <a:spcPts val="0"/>
              </a:spcAft>
              <a:buFont typeface="Arial" panose="020B0604020202020204" pitchFamily="34" charset="0"/>
              <a:buNone/>
              <a:defRPr/>
            </a:pPr>
            <a:r>
              <a:rPr lang="en-US" dirty="0"/>
              <a:t>3:30-4:00	Continue Work Groups</a:t>
            </a:r>
          </a:p>
          <a:p>
            <a:pPr marL="0" indent="0" eaLnBrk="1" fontAlgn="auto" hangingPunct="1">
              <a:spcAft>
                <a:spcPts val="0"/>
              </a:spcAft>
              <a:buFont typeface="Arial" panose="020B0604020202020204" pitchFamily="34" charset="0"/>
              <a:buNone/>
              <a:defRPr/>
            </a:pPr>
            <a:r>
              <a:rPr lang="en-US" dirty="0"/>
              <a:t>		Wrap Up and Adjourn for the Day</a:t>
            </a:r>
          </a:p>
          <a:p>
            <a:pPr eaLnBrk="1" fontAlgn="auto" hangingPunct="1">
              <a:spcAft>
                <a:spcPts val="0"/>
              </a:spcAft>
              <a:defRPr/>
            </a:pPr>
            <a:endParaRPr lang="en-US" dirty="0"/>
          </a:p>
        </p:txBody>
      </p:sp>
      <p:pic>
        <p:nvPicPr>
          <p:cNvPr id="6148" name="Picture 6">
            <a:extLst>
              <a:ext uri="{FF2B5EF4-FFF2-40B4-BE49-F238E27FC236}">
                <a16:creationId xmlns:a16="http://schemas.microsoft.com/office/drawing/2014/main" id="{F457561C-10C4-7046-80D5-BC3BB66D8A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3D3EA568-6EF4-E543-92F7-2A6E2709FF9C}"/>
              </a:ext>
            </a:extLst>
          </p:cNvPr>
          <p:cNvSpPr>
            <a:spLocks noGrp="1"/>
          </p:cNvSpPr>
          <p:nvPr>
            <p:ph type="title"/>
          </p:nvPr>
        </p:nvSpPr>
        <p:spPr/>
        <p:txBody>
          <a:bodyPr/>
          <a:lstStyle/>
          <a:p>
            <a:pPr eaLnBrk="1" hangingPunct="1"/>
            <a:r>
              <a:rPr lang="en-US" altLang="en-US"/>
              <a:t>Which Work Group? </a:t>
            </a:r>
          </a:p>
        </p:txBody>
      </p:sp>
      <p:graphicFrame>
        <p:nvGraphicFramePr>
          <p:cNvPr id="4" name="Content Placeholder 3">
            <a:extLst>
              <a:ext uri="{FF2B5EF4-FFF2-40B4-BE49-F238E27FC236}">
                <a16:creationId xmlns:a16="http://schemas.microsoft.com/office/drawing/2014/main" id="{1BE68279-6C8D-F149-B058-57693BAB4156}"/>
              </a:ext>
            </a:extLst>
          </p:cNvPr>
          <p:cNvGraphicFramePr>
            <a:graphicFrameLocks noGrp="1"/>
          </p:cNvGraphicFramePr>
          <p:nvPr>
            <p:ph idx="1"/>
          </p:nvPr>
        </p:nvGraphicFramePr>
        <p:xfrm>
          <a:off x="609600" y="1600200"/>
          <a:ext cx="7924800" cy="7427913"/>
        </p:xfrm>
        <a:graphic>
          <a:graphicData uri="http://schemas.openxmlformats.org/drawingml/2006/table">
            <a:tbl>
              <a:tblPr firstRow="1" firstCol="1" bandRow="1"/>
              <a:tblGrid>
                <a:gridCol w="2975824">
                  <a:extLst>
                    <a:ext uri="{9D8B030D-6E8A-4147-A177-3AD203B41FA5}">
                      <a16:colId xmlns:a16="http://schemas.microsoft.com/office/drawing/2014/main" val="20000"/>
                    </a:ext>
                  </a:extLst>
                </a:gridCol>
                <a:gridCol w="1280984">
                  <a:extLst>
                    <a:ext uri="{9D8B030D-6E8A-4147-A177-3AD203B41FA5}">
                      <a16:colId xmlns:a16="http://schemas.microsoft.com/office/drawing/2014/main" val="20001"/>
                    </a:ext>
                  </a:extLst>
                </a:gridCol>
                <a:gridCol w="300648">
                  <a:extLst>
                    <a:ext uri="{9D8B030D-6E8A-4147-A177-3AD203B41FA5}">
                      <a16:colId xmlns:a16="http://schemas.microsoft.com/office/drawing/2014/main" val="20002"/>
                    </a:ext>
                  </a:extLst>
                </a:gridCol>
                <a:gridCol w="395546">
                  <a:extLst>
                    <a:ext uri="{9D8B030D-6E8A-4147-A177-3AD203B41FA5}">
                      <a16:colId xmlns:a16="http://schemas.microsoft.com/office/drawing/2014/main" val="20003"/>
                    </a:ext>
                  </a:extLst>
                </a:gridCol>
                <a:gridCol w="2971799">
                  <a:extLst>
                    <a:ext uri="{9D8B030D-6E8A-4147-A177-3AD203B41FA5}">
                      <a16:colId xmlns:a16="http://schemas.microsoft.com/office/drawing/2014/main" val="20004"/>
                    </a:ext>
                  </a:extLst>
                </a:gridCol>
              </a:tblGrid>
              <a:tr h="517301">
                <a:tc>
                  <a:txBody>
                    <a:bodyPr/>
                    <a:lstStyle/>
                    <a:p>
                      <a:pPr marL="0" marR="0" algn="ctr">
                        <a:lnSpc>
                          <a:spcPct val="115000"/>
                        </a:lnSpc>
                        <a:spcBef>
                          <a:spcPts val="0"/>
                        </a:spcBef>
                        <a:spcAft>
                          <a:spcPts val="0"/>
                        </a:spcAft>
                      </a:pPr>
                      <a:r>
                        <a:rPr lang="en-US" sz="1400" b="1" dirty="0">
                          <a:effectLst/>
                          <a:latin typeface="Calibri"/>
                          <a:ea typeface="Calibri"/>
                          <a:cs typeface="Times New Roman"/>
                        </a:rPr>
                        <a:t>Name</a:t>
                      </a:r>
                      <a:endParaRPr lang="en-US" sz="1400" dirty="0">
                        <a:effectLst/>
                        <a:latin typeface="Calibri"/>
                        <a:ea typeface="Calibri"/>
                        <a:cs typeface="Times New Roman"/>
                      </a:endParaRP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marL="0" marR="0" algn="ctr">
                        <a:lnSpc>
                          <a:spcPct val="115000"/>
                        </a:lnSpc>
                        <a:spcBef>
                          <a:spcPts val="0"/>
                        </a:spcBef>
                        <a:spcAft>
                          <a:spcPts val="0"/>
                        </a:spcAft>
                      </a:pPr>
                      <a:r>
                        <a:rPr lang="en-US" sz="1400" b="1" dirty="0">
                          <a:effectLst/>
                          <a:latin typeface="Calibri"/>
                          <a:ea typeface="Calibri"/>
                          <a:cs typeface="Times New Roman"/>
                        </a:rPr>
                        <a:t>State </a:t>
                      </a:r>
                      <a:endParaRPr lang="en-US" sz="1400" dirty="0">
                        <a:effectLst/>
                        <a:latin typeface="Calibri"/>
                        <a:ea typeface="Calibri"/>
                        <a:cs typeface="Times New Roman"/>
                      </a:endParaRP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gridSpan="2">
                  <a:txBody>
                    <a:bodyPr/>
                    <a:lstStyle/>
                    <a:p>
                      <a:pPr marL="0" marR="0" algn="ctr">
                        <a:lnSpc>
                          <a:spcPct val="115000"/>
                        </a:lnSpc>
                        <a:spcBef>
                          <a:spcPts val="0"/>
                        </a:spcBef>
                        <a:spcAft>
                          <a:spcPts val="0"/>
                        </a:spcAft>
                      </a:pPr>
                      <a:r>
                        <a:rPr lang="en-US" sz="1400" b="1" dirty="0">
                          <a:effectLst/>
                          <a:latin typeface="Calibri"/>
                          <a:ea typeface="Calibri"/>
                          <a:cs typeface="Times New Roman"/>
                        </a:rPr>
                        <a:t>Position</a:t>
                      </a:r>
                      <a:endParaRPr lang="en-US" sz="1400" dirty="0">
                        <a:effectLst/>
                        <a:latin typeface="Calibri"/>
                        <a:ea typeface="Calibri"/>
                        <a:cs typeface="Times New Roman"/>
                      </a:endParaRP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hMerge="1">
                  <a:txBody>
                    <a:bodyPr/>
                    <a:lstStyle/>
                    <a:p>
                      <a:endParaRPr lang="en-US"/>
                    </a:p>
                  </a:txBody>
                  <a:tcPr/>
                </a:tc>
                <a:tc>
                  <a:txBody>
                    <a:bodyPr/>
                    <a:lstStyle/>
                    <a:p>
                      <a:pPr marL="0" marR="0" algn="ctr">
                        <a:lnSpc>
                          <a:spcPct val="115000"/>
                        </a:lnSpc>
                        <a:spcBef>
                          <a:spcPts val="0"/>
                        </a:spcBef>
                        <a:spcAft>
                          <a:spcPts val="0"/>
                        </a:spcAft>
                      </a:pPr>
                      <a:r>
                        <a:rPr lang="en-US" sz="1400" b="1" dirty="0">
                          <a:effectLst/>
                          <a:latin typeface="Calibri"/>
                          <a:ea typeface="Calibri"/>
                          <a:cs typeface="Times New Roman"/>
                        </a:rPr>
                        <a:t>Area of Expertise/Special Skills</a:t>
                      </a:r>
                      <a:endParaRPr lang="en-US" sz="1400" dirty="0">
                        <a:effectLst/>
                        <a:latin typeface="Calibri"/>
                        <a:ea typeface="Calibri"/>
                        <a:cs typeface="Times New Roman"/>
                      </a:endParaRP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extLst>
                  <a:ext uri="{0D108BD9-81ED-4DB2-BD59-A6C34878D82A}">
                    <a16:rowId xmlns:a16="http://schemas.microsoft.com/office/drawing/2014/main" val="10000"/>
                  </a:ext>
                </a:extLst>
              </a:tr>
              <a:tr h="245386">
                <a:tc>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5386">
                <a:tc>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5386">
                <a:tc>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5386">
                <a:tc>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5386">
                <a:tc>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40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75950">
                <a:tc>
                  <a:txBody>
                    <a:bodyPr/>
                    <a:lstStyle/>
                    <a:p>
                      <a:pPr marL="0" marR="0">
                        <a:lnSpc>
                          <a:spcPct val="115000"/>
                        </a:lnSpc>
                        <a:spcBef>
                          <a:spcPts val="0"/>
                        </a:spcBef>
                        <a:spcAft>
                          <a:spcPts val="0"/>
                        </a:spcAft>
                      </a:pPr>
                      <a:r>
                        <a:rPr lang="en-US" sz="1400">
                          <a:effectLst/>
                          <a:latin typeface="Calibri"/>
                          <a:ea typeface="Calibri"/>
                          <a:cs typeface="Times New Roman"/>
                        </a:rPr>
                        <a:t>Tracie Kalic</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Calibri"/>
                          <a:ea typeface="Calibri"/>
                          <a:cs typeface="Times New Roman"/>
                        </a:rPr>
                        <a:t>MO</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400">
                          <a:effectLst/>
                          <a:latin typeface="Calibri"/>
                          <a:ea typeface="Calibri"/>
                          <a:cs typeface="Times New Roman"/>
                        </a:rPr>
                        <a:t>SOSY Director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5386">
                <a:tc gridSpan="3">
                  <a:txBody>
                    <a:bodyPr/>
                    <a:lstStyle/>
                    <a:p>
                      <a:pPr marL="0" marR="0">
                        <a:lnSpc>
                          <a:spcPct val="115000"/>
                        </a:lnSpc>
                        <a:spcBef>
                          <a:spcPts val="0"/>
                        </a:spcBef>
                        <a:spcAft>
                          <a:spcPts val="0"/>
                        </a:spcAft>
                      </a:pPr>
                      <a:r>
                        <a:rPr lang="en-US" sz="1400">
                          <a:effectLst/>
                          <a:latin typeface="Calibri"/>
                          <a:ea typeface="Calibri"/>
                          <a:cs typeface="Times New Roman"/>
                        </a:rPr>
                        <a:t>Frequency of Meetings</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marL="0" marR="0">
                        <a:lnSpc>
                          <a:spcPct val="115000"/>
                        </a:lnSpc>
                        <a:spcBef>
                          <a:spcPts val="0"/>
                        </a:spcBef>
                        <a:spcAft>
                          <a:spcPts val="0"/>
                        </a:spcAft>
                      </a:pPr>
                      <a:r>
                        <a:rPr lang="en-US" sz="1400" dirty="0">
                          <a:effectLst/>
                          <a:latin typeface="Calibri"/>
                          <a:ea typeface="Calibri"/>
                          <a:cs typeface="Times New Roman"/>
                        </a:rPr>
                        <a:t>Team Responsibilities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7"/>
                  </a:ext>
                </a:extLst>
              </a:tr>
              <a:tr h="4662345">
                <a:tc gridSpan="3">
                  <a:txBody>
                    <a:bodyPr/>
                    <a:lstStyle/>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p>
                      <a:pPr marL="0" marR="0">
                        <a:lnSpc>
                          <a:spcPct val="115000"/>
                        </a:lnSpc>
                        <a:spcBef>
                          <a:spcPts val="0"/>
                        </a:spcBef>
                        <a:spcAft>
                          <a:spcPts val="0"/>
                        </a:spcAft>
                      </a:pPr>
                      <a:r>
                        <a:rPr lang="en-US" sz="1400" dirty="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marL="0" marR="0">
                        <a:lnSpc>
                          <a:spcPct val="115000"/>
                        </a:lnSpc>
                        <a:spcBef>
                          <a:spcPts val="0"/>
                        </a:spcBef>
                        <a:spcAft>
                          <a:spcPts val="0"/>
                        </a:spcAft>
                      </a:pPr>
                      <a:r>
                        <a:rPr lang="en-US" sz="1400" dirty="0">
                          <a:effectLst/>
                          <a:latin typeface="Calibri"/>
                          <a:ea typeface="Calibri"/>
                          <a:cs typeface="Times New Roman"/>
                        </a:rPr>
                        <a:t> </a:t>
                      </a:r>
                    </a:p>
                  </a:txBody>
                  <a:tcPr marL="36143" marR="36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69B0A7BF-AC66-2E4A-ACC7-C7F120AFD085}"/>
              </a:ext>
            </a:extLst>
          </p:cNvPr>
          <p:cNvGraphicFramePr>
            <a:graphicFrameLocks noGrp="1"/>
          </p:cNvGraphicFramePr>
          <p:nvPr>
            <p:ph sz="half" idx="2"/>
          </p:nvPr>
        </p:nvGraphicFramePr>
        <p:xfrm>
          <a:off x="228600" y="1981200"/>
          <a:ext cx="4419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8131" name="Title 1">
            <a:extLst>
              <a:ext uri="{FF2B5EF4-FFF2-40B4-BE49-F238E27FC236}">
                <a16:creationId xmlns:a16="http://schemas.microsoft.com/office/drawing/2014/main" id="{B1C233D6-AE4A-594F-9D19-4716F7984A79}"/>
              </a:ext>
            </a:extLst>
          </p:cNvPr>
          <p:cNvSpPr>
            <a:spLocks noGrp="1"/>
          </p:cNvSpPr>
          <p:nvPr>
            <p:ph type="title"/>
          </p:nvPr>
        </p:nvSpPr>
        <p:spPr/>
        <p:txBody>
          <a:bodyPr rtlCol="0">
            <a:normAutofit fontScale="90000"/>
          </a:bodyPr>
          <a:lstStyle/>
          <a:p>
            <a:pPr eaLnBrk="1" fontAlgn="auto" hangingPunct="1">
              <a:spcAft>
                <a:spcPts val="0"/>
              </a:spcAft>
              <a:defRPr/>
            </a:pPr>
            <a:r>
              <a:rPr lang="en-US" sz="3600" dirty="0"/>
              <a:t>	Team Temperament:</a:t>
            </a:r>
            <a:br>
              <a:rPr lang="en-US" sz="3600" dirty="0"/>
            </a:br>
            <a:r>
              <a:rPr lang="en-US" sz="3600" dirty="0"/>
              <a:t>	Thinkers, Shakers, Feelers, and Doers</a:t>
            </a:r>
          </a:p>
        </p:txBody>
      </p:sp>
      <p:sp>
        <p:nvSpPr>
          <p:cNvPr id="41988" name="Text Placeholder 2">
            <a:extLst>
              <a:ext uri="{FF2B5EF4-FFF2-40B4-BE49-F238E27FC236}">
                <a16:creationId xmlns:a16="http://schemas.microsoft.com/office/drawing/2014/main" id="{3DDDFC08-A5C5-D742-835A-803F2CE1ED14}"/>
              </a:ext>
            </a:extLst>
          </p:cNvPr>
          <p:cNvSpPr>
            <a:spLocks noGrp="1"/>
          </p:cNvSpPr>
          <p:nvPr>
            <p:ph type="body" idx="1"/>
          </p:nvPr>
        </p:nvSpPr>
        <p:spPr>
          <a:xfrm>
            <a:off x="381000" y="1295400"/>
            <a:ext cx="4040188" cy="639763"/>
          </a:xfrm>
        </p:spPr>
        <p:txBody>
          <a:bodyPr/>
          <a:lstStyle/>
          <a:p>
            <a:pPr algn="ctr" eaLnBrk="1" hangingPunct="1"/>
            <a:r>
              <a:rPr lang="en-US" altLang="en-US"/>
              <a:t>Where Do you BEST fit?</a:t>
            </a:r>
          </a:p>
        </p:txBody>
      </p:sp>
      <p:sp>
        <p:nvSpPr>
          <p:cNvPr id="41989" name="Content Placeholder 5">
            <a:extLst>
              <a:ext uri="{FF2B5EF4-FFF2-40B4-BE49-F238E27FC236}">
                <a16:creationId xmlns:a16="http://schemas.microsoft.com/office/drawing/2014/main" id="{A0410FED-61EC-5245-A5B3-51E79D661499}"/>
              </a:ext>
            </a:extLst>
          </p:cNvPr>
          <p:cNvSpPr>
            <a:spLocks noGrp="1"/>
          </p:cNvSpPr>
          <p:nvPr>
            <p:ph sz="quarter" idx="4"/>
          </p:nvPr>
        </p:nvSpPr>
        <p:spPr>
          <a:xfrm>
            <a:off x="4495800" y="1600200"/>
            <a:ext cx="4041775" cy="4449763"/>
          </a:xfrm>
        </p:spPr>
        <p:txBody>
          <a:bodyPr/>
          <a:lstStyle/>
          <a:p>
            <a:pPr eaLnBrk="1" hangingPunct="1"/>
            <a:r>
              <a:rPr lang="en-US" altLang="en-US"/>
              <a:t>Decide which description best describes you.</a:t>
            </a:r>
          </a:p>
          <a:p>
            <a:pPr eaLnBrk="1" hangingPunct="1"/>
            <a:r>
              <a:rPr lang="en-US" altLang="en-US"/>
              <a:t>Go to that corner of the room and meet up with folks that have decided that they deal with situations much like you do</a:t>
            </a:r>
          </a:p>
          <a:p>
            <a:pPr eaLnBrk="1" hangingPunct="1"/>
            <a:r>
              <a:rPr lang="en-US" altLang="en-US"/>
              <a:t>Discuss the following 3 questions. </a:t>
            </a:r>
          </a:p>
          <a:p>
            <a:pPr eaLnBrk="1" hangingPunct="1"/>
            <a:r>
              <a:rPr lang="en-US" altLang="en-US"/>
              <a:t>Elect a “spokesperson” to share your results. </a:t>
            </a:r>
          </a:p>
        </p:txBody>
      </p:sp>
      <p:pic>
        <p:nvPicPr>
          <p:cNvPr id="41990" name="Picture 5">
            <a:extLst>
              <a:ext uri="{FF2B5EF4-FFF2-40B4-BE49-F238E27FC236}">
                <a16:creationId xmlns:a16="http://schemas.microsoft.com/office/drawing/2014/main" id="{612AB2BB-4919-8C4F-94C8-0591871F115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7">
            <a:extLst>
              <a:ext uri="{FF2B5EF4-FFF2-40B4-BE49-F238E27FC236}">
                <a16:creationId xmlns:a16="http://schemas.microsoft.com/office/drawing/2014/main" id="{4739672B-69D9-B949-9DDA-A4FE7842578E}"/>
              </a:ext>
            </a:extLst>
          </p:cNvPr>
          <p:cNvSpPr>
            <a:spLocks noGrp="1"/>
          </p:cNvSpPr>
          <p:nvPr>
            <p:ph type="title"/>
          </p:nvPr>
        </p:nvSpPr>
        <p:spPr/>
        <p:txBody>
          <a:bodyPr/>
          <a:lstStyle/>
          <a:p>
            <a:pPr eaLnBrk="1" hangingPunct="1"/>
            <a:r>
              <a:rPr lang="en-US" altLang="en-US"/>
              <a:t>The 3 Questions</a:t>
            </a:r>
          </a:p>
        </p:txBody>
      </p:sp>
      <p:sp>
        <p:nvSpPr>
          <p:cNvPr id="9" name="Content Placeholder 8">
            <a:extLst>
              <a:ext uri="{FF2B5EF4-FFF2-40B4-BE49-F238E27FC236}">
                <a16:creationId xmlns:a16="http://schemas.microsoft.com/office/drawing/2014/main" id="{3B7B8BFD-5FA4-BE47-9DF4-3BD4B49552A9}"/>
              </a:ext>
            </a:extLst>
          </p:cNvPr>
          <p:cNvSpPr>
            <a:spLocks noGrp="1"/>
          </p:cNvSpPr>
          <p:nvPr>
            <p:ph idx="1"/>
          </p:nvPr>
        </p:nvSpPr>
        <p:spPr/>
        <p:txBody>
          <a:bodyPr rtlCol="0">
            <a:normAutofit/>
          </a:bodyPr>
          <a:lstStyle/>
          <a:p>
            <a:pPr eaLnBrk="1" fontAlgn="auto" hangingPunct="1">
              <a:spcBef>
                <a:spcPct val="0"/>
              </a:spcBef>
              <a:spcAft>
                <a:spcPts val="0"/>
              </a:spcAft>
              <a:buFont typeface="Wingdings" pitchFamily="2" charset="2"/>
              <a:buChar char="ü"/>
              <a:defRPr/>
            </a:pPr>
            <a:r>
              <a:rPr lang="en-US" dirty="0">
                <a:latin typeface="Arial" pitchFamily="34" charset="0"/>
                <a:ea typeface="ＭＳ Ｐゴシック" pitchFamily="34" charset="-128"/>
              </a:rPr>
              <a:t>What 3 words best describe your group’s strengths?</a:t>
            </a:r>
          </a:p>
          <a:p>
            <a:pPr marL="0" indent="0" eaLnBrk="1" fontAlgn="auto" hangingPunct="1">
              <a:spcBef>
                <a:spcPct val="0"/>
              </a:spcBef>
              <a:spcAft>
                <a:spcPts val="0"/>
              </a:spcAft>
              <a:buFont typeface="Arial" panose="020B0604020202020204" pitchFamily="34" charset="0"/>
              <a:buNone/>
              <a:defRPr/>
            </a:pPr>
            <a:endParaRPr lang="en-US" dirty="0">
              <a:latin typeface="Arial" pitchFamily="34" charset="0"/>
              <a:ea typeface="ＭＳ Ｐゴシック" pitchFamily="34" charset="-128"/>
            </a:endParaRPr>
          </a:p>
          <a:p>
            <a:pPr eaLnBrk="1" fontAlgn="auto" hangingPunct="1">
              <a:spcBef>
                <a:spcPct val="0"/>
              </a:spcBef>
              <a:spcAft>
                <a:spcPts val="0"/>
              </a:spcAft>
              <a:buFont typeface="Wingdings" pitchFamily="2" charset="2"/>
              <a:buChar char="ü"/>
              <a:defRPr/>
            </a:pPr>
            <a:r>
              <a:rPr lang="en-US" dirty="0">
                <a:latin typeface="Arial" pitchFamily="34" charset="0"/>
                <a:ea typeface="ＭＳ Ｐゴシック" pitchFamily="34" charset="-128"/>
              </a:rPr>
              <a:t>What 3 words describe your group’s weaknesses?</a:t>
            </a:r>
          </a:p>
          <a:p>
            <a:pPr marL="0" indent="0" eaLnBrk="1" fontAlgn="auto" hangingPunct="1">
              <a:spcBef>
                <a:spcPct val="0"/>
              </a:spcBef>
              <a:spcAft>
                <a:spcPts val="0"/>
              </a:spcAft>
              <a:buFont typeface="Arial" panose="020B0604020202020204" pitchFamily="34" charset="0"/>
              <a:buNone/>
              <a:defRPr/>
            </a:pPr>
            <a:endParaRPr lang="en-US" dirty="0">
              <a:latin typeface="Arial" pitchFamily="34" charset="0"/>
              <a:ea typeface="ＭＳ Ｐゴシック" pitchFamily="34" charset="-128"/>
            </a:endParaRPr>
          </a:p>
          <a:p>
            <a:pPr eaLnBrk="1" fontAlgn="auto" hangingPunct="1">
              <a:spcBef>
                <a:spcPct val="0"/>
              </a:spcBef>
              <a:spcAft>
                <a:spcPts val="0"/>
              </a:spcAft>
              <a:buFont typeface="Wingdings" pitchFamily="2" charset="2"/>
              <a:buChar char="ü"/>
              <a:defRPr/>
            </a:pPr>
            <a:r>
              <a:rPr lang="en-US" dirty="0">
                <a:latin typeface="Arial" pitchFamily="34" charset="0"/>
                <a:ea typeface="ＭＳ Ｐゴシック" pitchFamily="34" charset="-128"/>
              </a:rPr>
              <a:t>What 3 words best describe what others need to know about your group in order to work with you?</a:t>
            </a:r>
          </a:p>
          <a:p>
            <a:pPr marL="216233" indent="-216233" eaLnBrk="1" fontAlgn="auto" hangingPunct="1">
              <a:spcBef>
                <a:spcPct val="0"/>
              </a:spcBef>
              <a:spcAft>
                <a:spcPts val="0"/>
              </a:spcAft>
              <a:buFontTx/>
              <a:buAutoNum type="arabicPeriod"/>
              <a:defRPr/>
            </a:pPr>
            <a:endParaRPr lang="en-US" dirty="0">
              <a:latin typeface="Arial" pitchFamily="34" charset="0"/>
              <a:ea typeface="ＭＳ Ｐゴシック" pitchFamily="34" charset="-128"/>
            </a:endParaRPr>
          </a:p>
          <a:p>
            <a:pPr eaLnBrk="1" fontAlgn="auto" hangingPunct="1">
              <a:spcAft>
                <a:spcPts val="0"/>
              </a:spcAft>
              <a:defRPr/>
            </a:pPr>
            <a:endParaRPr lang="en-US" dirty="0"/>
          </a:p>
        </p:txBody>
      </p:sp>
      <p:pic>
        <p:nvPicPr>
          <p:cNvPr id="44036" name="Picture 6">
            <a:extLst>
              <a:ext uri="{FF2B5EF4-FFF2-40B4-BE49-F238E27FC236}">
                <a16:creationId xmlns:a16="http://schemas.microsoft.com/office/drawing/2014/main" id="{6970C40F-7C00-3A48-8901-9417687D70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4">
            <a:extLst>
              <a:ext uri="{FF2B5EF4-FFF2-40B4-BE49-F238E27FC236}">
                <a16:creationId xmlns:a16="http://schemas.microsoft.com/office/drawing/2014/main" id="{6BB07A54-E14F-2F47-AF1A-C2300ED2F43B}"/>
              </a:ext>
            </a:extLst>
          </p:cNvPr>
          <p:cNvSpPr>
            <a:spLocks noGrp="1"/>
          </p:cNvSpPr>
          <p:nvPr>
            <p:ph type="title"/>
          </p:nvPr>
        </p:nvSpPr>
        <p:spPr/>
        <p:txBody>
          <a:bodyPr rtlCol="0">
            <a:normAutofit fontScale="90000"/>
          </a:bodyPr>
          <a:lstStyle/>
          <a:p>
            <a:pPr eaLnBrk="1" fontAlgn="auto" hangingPunct="1">
              <a:spcAft>
                <a:spcPts val="0"/>
              </a:spcAft>
              <a:defRPr/>
            </a:pPr>
            <a:r>
              <a:rPr lang="en-US" dirty="0"/>
              <a:t>	Leadership Team Norms</a:t>
            </a:r>
            <a:br>
              <a:rPr lang="en-US" dirty="0"/>
            </a:br>
            <a:r>
              <a:rPr lang="en-US" dirty="0"/>
              <a:t>How did that experience:</a:t>
            </a:r>
            <a:br>
              <a:rPr lang="en-US" dirty="0"/>
            </a:br>
            <a:endParaRPr lang="en-US" dirty="0"/>
          </a:p>
        </p:txBody>
      </p:sp>
      <p:sp>
        <p:nvSpPr>
          <p:cNvPr id="45059" name="Content Placeholder 5">
            <a:extLst>
              <a:ext uri="{FF2B5EF4-FFF2-40B4-BE49-F238E27FC236}">
                <a16:creationId xmlns:a16="http://schemas.microsoft.com/office/drawing/2014/main" id="{70371369-E172-B645-9AF9-8702C118DBF7}"/>
              </a:ext>
            </a:extLst>
          </p:cNvPr>
          <p:cNvSpPr>
            <a:spLocks noGrp="1"/>
          </p:cNvSpPr>
          <p:nvPr>
            <p:ph sz="half" idx="1"/>
          </p:nvPr>
        </p:nvSpPr>
        <p:spPr/>
        <p:txBody>
          <a:bodyPr/>
          <a:lstStyle/>
          <a:p>
            <a:pPr lvl="1" eaLnBrk="1" hangingPunct="1">
              <a:buFont typeface="Arial" panose="020B0604020202020204" pitchFamily="34" charset="0"/>
              <a:buChar char="•"/>
            </a:pPr>
            <a:r>
              <a:rPr lang="en-US" altLang="en-US" sz="3000"/>
              <a:t>Allow participants to have an honest discussion?</a:t>
            </a:r>
          </a:p>
          <a:p>
            <a:pPr lvl="1" eaLnBrk="1" hangingPunct="1">
              <a:buFont typeface="Arial" panose="020B0604020202020204" pitchFamily="34" charset="0"/>
              <a:buChar char="•"/>
            </a:pPr>
            <a:r>
              <a:rPr lang="en-US" altLang="en-US" sz="3000"/>
              <a:t>Ensure that everyone is heard?</a:t>
            </a:r>
          </a:p>
          <a:p>
            <a:pPr lvl="1" eaLnBrk="1" hangingPunct="1">
              <a:buFont typeface="Arial" panose="020B0604020202020204" pitchFamily="34" charset="0"/>
              <a:buChar char="•"/>
            </a:pPr>
            <a:r>
              <a:rPr lang="en-US" altLang="en-US" sz="3000"/>
              <a:t>Enable participants to openly address individual issues?</a:t>
            </a:r>
          </a:p>
          <a:p>
            <a:pPr lvl="1" eaLnBrk="1" hangingPunct="1">
              <a:buFont typeface="Arial" panose="020B0604020202020204" pitchFamily="34" charset="0"/>
              <a:buChar char="•"/>
            </a:pPr>
            <a:endParaRPr lang="en-US" altLang="en-US" sz="3000"/>
          </a:p>
        </p:txBody>
      </p:sp>
      <p:sp>
        <p:nvSpPr>
          <p:cNvPr id="2" name="Content Placeholder 1">
            <a:extLst>
              <a:ext uri="{FF2B5EF4-FFF2-40B4-BE49-F238E27FC236}">
                <a16:creationId xmlns:a16="http://schemas.microsoft.com/office/drawing/2014/main" id="{546BA14B-DE88-CC4F-BC8B-C74A652D5ACA}"/>
              </a:ext>
            </a:extLst>
          </p:cNvPr>
          <p:cNvSpPr>
            <a:spLocks noGrp="1"/>
          </p:cNvSpPr>
          <p:nvPr>
            <p:ph sz="half" idx="2"/>
          </p:nvPr>
        </p:nvSpPr>
        <p:spPr/>
        <p:txBody>
          <a:bodyPr rtlCol="0">
            <a:normAutofit fontScale="92500" lnSpcReduction="10000"/>
          </a:bodyPr>
          <a:lstStyle/>
          <a:p>
            <a:pPr eaLnBrk="1" fontAlgn="auto" hangingPunct="1">
              <a:spcAft>
                <a:spcPts val="0"/>
              </a:spcAft>
              <a:defRPr/>
            </a:pPr>
            <a:r>
              <a:rPr lang="en-US" sz="3200" dirty="0"/>
              <a:t>Ensure that everyone agrees to let go of personal agendas for the benefit of the immediate agenda and vision?</a:t>
            </a:r>
          </a:p>
          <a:p>
            <a:pPr eaLnBrk="1" fontAlgn="auto" hangingPunct="1">
              <a:spcAft>
                <a:spcPts val="0"/>
              </a:spcAft>
              <a:defRPr/>
            </a:pPr>
            <a:r>
              <a:rPr lang="en-US" sz="3200" dirty="0"/>
              <a:t>Meet on a consistent basis?</a:t>
            </a:r>
          </a:p>
          <a:p>
            <a:pPr eaLnBrk="1" fontAlgn="auto" hangingPunct="1">
              <a:spcAft>
                <a:spcPts val="0"/>
              </a:spcAft>
              <a:defRPr/>
            </a:pPr>
            <a:r>
              <a:rPr lang="en-US" sz="3200" dirty="0"/>
              <a:t>Ensure appropriate communication?</a:t>
            </a:r>
          </a:p>
          <a:p>
            <a:pPr eaLnBrk="1" fontAlgn="auto" hangingPunct="1">
              <a:spcAft>
                <a:spcPts val="0"/>
              </a:spcAft>
              <a:defRPr/>
            </a:pPr>
            <a:endParaRPr lang="en-US" dirty="0"/>
          </a:p>
        </p:txBody>
      </p:sp>
      <p:pic>
        <p:nvPicPr>
          <p:cNvPr id="45061" name="Picture 3">
            <a:extLst>
              <a:ext uri="{FF2B5EF4-FFF2-40B4-BE49-F238E27FC236}">
                <a16:creationId xmlns:a16="http://schemas.microsoft.com/office/drawing/2014/main" id="{1573FDFE-F3E1-5846-9020-C564D8B4BB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913"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31D7D299-5364-9F48-BCCA-ECBA1E51E781}"/>
              </a:ext>
            </a:extLst>
          </p:cNvPr>
          <p:cNvSpPr>
            <a:spLocks noGrp="1"/>
          </p:cNvSpPr>
          <p:nvPr>
            <p:ph type="title"/>
          </p:nvPr>
        </p:nvSpPr>
        <p:spPr>
          <a:xfrm>
            <a:off x="457200" y="274638"/>
            <a:ext cx="8229600" cy="868362"/>
          </a:xfrm>
        </p:spPr>
        <p:txBody>
          <a:bodyPr rtlCol="0">
            <a:normAutofit fontScale="90000"/>
          </a:bodyPr>
          <a:lstStyle/>
          <a:p>
            <a:pPr eaLnBrk="1" fontAlgn="auto" hangingPunct="1">
              <a:spcAft>
                <a:spcPts val="0"/>
              </a:spcAft>
              <a:defRPr/>
            </a:pPr>
            <a:br>
              <a:rPr lang="en-US" dirty="0"/>
            </a:br>
            <a:r>
              <a:rPr lang="en-US" dirty="0"/>
              <a:t>		Creating Leadership Team Norms</a:t>
            </a:r>
          </a:p>
        </p:txBody>
      </p:sp>
      <p:sp>
        <p:nvSpPr>
          <p:cNvPr id="2" name="Content Placeholder 17">
            <a:extLst>
              <a:ext uri="{FF2B5EF4-FFF2-40B4-BE49-F238E27FC236}">
                <a16:creationId xmlns:a16="http://schemas.microsoft.com/office/drawing/2014/main" id="{597CEE5A-C2CA-3041-9D67-53A6C3A479FB}"/>
              </a:ext>
            </a:extLst>
          </p:cNvPr>
          <p:cNvSpPr>
            <a:spLocks noGrp="1"/>
          </p:cNvSpPr>
          <p:nvPr>
            <p:ph idx="1"/>
          </p:nvPr>
        </p:nvSpPr>
        <p:spPr/>
        <p:txBody>
          <a:bodyPr rtlCol="0">
            <a:normAutofit lnSpcReduction="10000"/>
          </a:bodyPr>
          <a:lstStyle/>
          <a:p>
            <a:pPr eaLnBrk="1" fontAlgn="auto" hangingPunct="1">
              <a:spcAft>
                <a:spcPts val="0"/>
              </a:spcAft>
              <a:buFont typeface="Arial" charset="0"/>
              <a:buNone/>
              <a:defRPr/>
            </a:pPr>
            <a:r>
              <a:rPr lang="en-US" sz="3600" dirty="0"/>
              <a:t>When doing this consider:</a:t>
            </a:r>
          </a:p>
          <a:p>
            <a:pPr marL="742950" indent="-742950" algn="ctr" eaLnBrk="1" fontAlgn="auto" hangingPunct="1">
              <a:spcAft>
                <a:spcPts val="0"/>
              </a:spcAft>
              <a:buFont typeface="Arial" charset="0"/>
              <a:buAutoNum type="arabicPeriod"/>
              <a:defRPr/>
            </a:pPr>
            <a:r>
              <a:rPr lang="en-US" sz="3600" dirty="0"/>
              <a:t>Time</a:t>
            </a:r>
          </a:p>
          <a:p>
            <a:pPr marL="742950" indent="-742950" algn="ctr" eaLnBrk="1" fontAlgn="auto" hangingPunct="1">
              <a:spcAft>
                <a:spcPts val="0"/>
              </a:spcAft>
              <a:buFont typeface="Arial" charset="0"/>
              <a:buAutoNum type="arabicPeriod"/>
              <a:defRPr/>
            </a:pPr>
            <a:r>
              <a:rPr lang="en-US" sz="3600" dirty="0"/>
              <a:t>Listening</a:t>
            </a:r>
          </a:p>
          <a:p>
            <a:pPr marL="742950" indent="-742950" algn="ctr" eaLnBrk="1" fontAlgn="auto" hangingPunct="1">
              <a:spcAft>
                <a:spcPts val="0"/>
              </a:spcAft>
              <a:buFont typeface="Arial" charset="0"/>
              <a:buAutoNum type="arabicPeriod"/>
              <a:defRPr/>
            </a:pPr>
            <a:r>
              <a:rPr lang="en-US" sz="3600" dirty="0"/>
              <a:t>Confidentiality</a:t>
            </a:r>
          </a:p>
          <a:p>
            <a:pPr marL="742950" indent="-742950" algn="ctr" eaLnBrk="1" fontAlgn="auto" hangingPunct="1">
              <a:spcAft>
                <a:spcPts val="0"/>
              </a:spcAft>
              <a:buFont typeface="Arial" charset="0"/>
              <a:buAutoNum type="arabicPeriod"/>
              <a:defRPr/>
            </a:pPr>
            <a:r>
              <a:rPr lang="en-US" sz="3600" dirty="0"/>
              <a:t>Participation</a:t>
            </a:r>
          </a:p>
          <a:p>
            <a:pPr marL="742950" indent="-742950" algn="ctr" eaLnBrk="1" fontAlgn="auto" hangingPunct="1">
              <a:spcAft>
                <a:spcPts val="0"/>
              </a:spcAft>
              <a:buFont typeface="Arial" charset="0"/>
              <a:buAutoNum type="arabicPeriod"/>
              <a:defRPr/>
            </a:pPr>
            <a:r>
              <a:rPr lang="en-US" sz="3600" dirty="0"/>
              <a:t>Expectations</a:t>
            </a:r>
          </a:p>
          <a:p>
            <a:pPr marL="742950" indent="-742950" algn="ctr" eaLnBrk="1" fontAlgn="auto" hangingPunct="1">
              <a:spcAft>
                <a:spcPts val="0"/>
              </a:spcAft>
              <a:buFont typeface="Arial" charset="0"/>
              <a:buAutoNum type="arabicPeriod"/>
              <a:defRPr/>
            </a:pPr>
            <a:r>
              <a:rPr lang="en-US" sz="3600" dirty="0"/>
              <a:t>Accountability</a:t>
            </a:r>
          </a:p>
          <a:p>
            <a:pPr marL="742950" indent="-742950" algn="ctr" eaLnBrk="1" fontAlgn="auto" hangingPunct="1">
              <a:spcAft>
                <a:spcPts val="0"/>
              </a:spcAft>
              <a:buFont typeface="Arial" charset="0"/>
              <a:buAutoNum type="arabicPeriod"/>
              <a:defRPr/>
            </a:pPr>
            <a:endParaRPr lang="en-US" sz="3600" dirty="0"/>
          </a:p>
        </p:txBody>
      </p:sp>
      <p:pic>
        <p:nvPicPr>
          <p:cNvPr id="47108" name="Picture 5">
            <a:extLst>
              <a:ext uri="{FF2B5EF4-FFF2-40B4-BE49-F238E27FC236}">
                <a16:creationId xmlns:a16="http://schemas.microsoft.com/office/drawing/2014/main" id="{9F8D7F09-99F0-FF4E-83CB-E77DC3D2F2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913"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E8D98112-896F-9043-B873-D5323488D2DD}"/>
              </a:ext>
            </a:extLst>
          </p:cNvPr>
          <p:cNvSpPr>
            <a:spLocks noGrp="1"/>
          </p:cNvSpPr>
          <p:nvPr>
            <p:ph type="title"/>
          </p:nvPr>
        </p:nvSpPr>
        <p:spPr/>
        <p:txBody>
          <a:bodyPr/>
          <a:lstStyle/>
          <a:p>
            <a:pPr eaLnBrk="1" hangingPunct="1"/>
            <a:r>
              <a:rPr lang="en-US" altLang="en-US"/>
              <a:t>Action Plans</a:t>
            </a:r>
          </a:p>
        </p:txBody>
      </p:sp>
      <p:graphicFrame>
        <p:nvGraphicFramePr>
          <p:cNvPr id="5" name="Content Placeholder 4">
            <a:extLst>
              <a:ext uri="{FF2B5EF4-FFF2-40B4-BE49-F238E27FC236}">
                <a16:creationId xmlns:a16="http://schemas.microsoft.com/office/drawing/2014/main" id="{C14C3DAB-C9FB-ED46-93FF-EEFBEF56AA69}"/>
              </a:ext>
            </a:extLst>
          </p:cNvPr>
          <p:cNvGraphicFramePr>
            <a:graphicFrameLocks noGrp="1"/>
          </p:cNvGraphicFramePr>
          <p:nvPr>
            <p:ph idx="1"/>
          </p:nvPr>
        </p:nvGraphicFramePr>
        <p:xfrm>
          <a:off x="457200" y="1535113"/>
          <a:ext cx="8229600" cy="4941887"/>
        </p:xfrm>
        <a:graphic>
          <a:graphicData uri="http://schemas.openxmlformats.org/drawingml/2006/table">
            <a:tbl>
              <a:tblPr firstRow="1" firstCol="1" bandRow="1"/>
              <a:tblGrid>
                <a:gridCol w="1645795">
                  <a:extLst>
                    <a:ext uri="{9D8B030D-6E8A-4147-A177-3AD203B41FA5}">
                      <a16:colId xmlns:a16="http://schemas.microsoft.com/office/drawing/2014/main" val="20000"/>
                    </a:ext>
                  </a:extLst>
                </a:gridCol>
                <a:gridCol w="1400955">
                  <a:extLst>
                    <a:ext uri="{9D8B030D-6E8A-4147-A177-3AD203B41FA5}">
                      <a16:colId xmlns:a16="http://schemas.microsoft.com/office/drawing/2014/main" val="20001"/>
                    </a:ext>
                  </a:extLst>
                </a:gridCol>
                <a:gridCol w="2417164">
                  <a:extLst>
                    <a:ext uri="{9D8B030D-6E8A-4147-A177-3AD203B41FA5}">
                      <a16:colId xmlns:a16="http://schemas.microsoft.com/office/drawing/2014/main" val="20002"/>
                    </a:ext>
                  </a:extLst>
                </a:gridCol>
                <a:gridCol w="1349115">
                  <a:extLst>
                    <a:ext uri="{9D8B030D-6E8A-4147-A177-3AD203B41FA5}">
                      <a16:colId xmlns:a16="http://schemas.microsoft.com/office/drawing/2014/main" val="20003"/>
                    </a:ext>
                  </a:extLst>
                </a:gridCol>
                <a:gridCol w="1416570">
                  <a:extLst>
                    <a:ext uri="{9D8B030D-6E8A-4147-A177-3AD203B41FA5}">
                      <a16:colId xmlns:a16="http://schemas.microsoft.com/office/drawing/2014/main" val="20004"/>
                    </a:ext>
                  </a:extLst>
                </a:gridCol>
              </a:tblGrid>
              <a:tr h="167513">
                <a:tc>
                  <a:txBody>
                    <a:bodyPr/>
                    <a:lstStyle/>
                    <a:p>
                      <a:pPr marL="0" marR="0" algn="ctr">
                        <a:lnSpc>
                          <a:spcPct val="115000"/>
                        </a:lnSpc>
                        <a:spcBef>
                          <a:spcPts val="0"/>
                        </a:spcBef>
                        <a:spcAft>
                          <a:spcPts val="0"/>
                        </a:spcAft>
                      </a:pPr>
                      <a:r>
                        <a:rPr lang="en-US" sz="900">
                          <a:effectLst/>
                          <a:latin typeface="Calibri"/>
                          <a:ea typeface="Calibri"/>
                          <a:cs typeface="Times New Roman"/>
                        </a:rPr>
                        <a:t>FII Indicator</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L="0" marR="0" algn="ctr">
                        <a:lnSpc>
                          <a:spcPct val="115000"/>
                        </a:lnSpc>
                        <a:spcBef>
                          <a:spcPts val="0"/>
                        </a:spcBef>
                        <a:spcAft>
                          <a:spcPts val="0"/>
                        </a:spcAft>
                      </a:pPr>
                      <a:r>
                        <a:rPr lang="en-US" sz="900">
                          <a:effectLst/>
                          <a:latin typeface="Calibri"/>
                          <a:ea typeface="Calibri"/>
                          <a:cs typeface="Times New Roman"/>
                        </a:rPr>
                        <a:t>Person(s) Responsible</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L="0" marR="0" algn="ctr">
                        <a:lnSpc>
                          <a:spcPct val="115000"/>
                        </a:lnSpc>
                        <a:spcBef>
                          <a:spcPts val="0"/>
                        </a:spcBef>
                        <a:spcAft>
                          <a:spcPts val="0"/>
                        </a:spcAft>
                      </a:pPr>
                      <a:r>
                        <a:rPr lang="en-US" sz="900">
                          <a:effectLst/>
                          <a:latin typeface="Calibri"/>
                          <a:ea typeface="Calibri"/>
                          <a:cs typeface="Times New Roman"/>
                        </a:rPr>
                        <a:t>Activities</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L="0" marR="0" algn="ctr">
                        <a:lnSpc>
                          <a:spcPct val="115000"/>
                        </a:lnSpc>
                        <a:spcBef>
                          <a:spcPts val="0"/>
                        </a:spcBef>
                        <a:spcAft>
                          <a:spcPts val="0"/>
                        </a:spcAft>
                      </a:pPr>
                      <a:r>
                        <a:rPr lang="en-US" sz="900">
                          <a:effectLst/>
                          <a:latin typeface="Calibri"/>
                          <a:ea typeface="Calibri"/>
                          <a:cs typeface="Times New Roman"/>
                        </a:rPr>
                        <a:t>Timeline/Deadline</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L="0" marR="0" algn="ctr">
                        <a:lnSpc>
                          <a:spcPct val="115000"/>
                        </a:lnSpc>
                        <a:spcBef>
                          <a:spcPts val="0"/>
                        </a:spcBef>
                        <a:spcAft>
                          <a:spcPts val="0"/>
                        </a:spcAft>
                      </a:pPr>
                      <a:r>
                        <a:rPr lang="en-US" sz="900">
                          <a:effectLst/>
                          <a:latin typeface="Calibri"/>
                          <a:ea typeface="Calibri"/>
                          <a:cs typeface="Times New Roman"/>
                        </a:rPr>
                        <a:t>Communication Plan</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extLst>
                  <a:ext uri="{0D108BD9-81ED-4DB2-BD59-A6C34878D82A}">
                    <a16:rowId xmlns:a16="http://schemas.microsoft.com/office/drawing/2014/main" val="10000"/>
                  </a:ext>
                </a:extLst>
              </a:tr>
              <a:tr h="335027">
                <a:tc>
                  <a:txBody>
                    <a:bodyPr/>
                    <a:lstStyle/>
                    <a:p>
                      <a:pPr marL="0" marR="0" algn="l">
                        <a:lnSpc>
                          <a:spcPct val="115000"/>
                        </a:lnSpc>
                        <a:spcBef>
                          <a:spcPts val="0"/>
                        </a:spcBef>
                        <a:spcAft>
                          <a:spcPts val="0"/>
                        </a:spcAft>
                      </a:pPr>
                      <a:r>
                        <a:rPr lang="en-US" sz="900" b="1">
                          <a:effectLst/>
                          <a:latin typeface="Calibri"/>
                          <a:ea typeface="Calibri"/>
                          <a:cs typeface="Times New Roman"/>
                        </a:rPr>
                        <a:t>Objective 1- Increased number of services to OSY</a:t>
                      </a:r>
                      <a:endParaRPr lang="en-US" sz="900">
                        <a:effectLst/>
                        <a:latin typeface="Calibri"/>
                        <a:ea typeface="Calibri"/>
                        <a:cs typeface="Times New Roman"/>
                      </a:endParaRP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900">
                          <a:effectLst/>
                          <a:latin typeface="Calibri"/>
                          <a:ea typeface="Calibri"/>
                          <a:cs typeface="Times New Roman"/>
                        </a:rPr>
                        <a:t> </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900">
                          <a:effectLst/>
                          <a:latin typeface="Calibri"/>
                          <a:ea typeface="Calibri"/>
                          <a:cs typeface="Times New Roman"/>
                        </a:rPr>
                        <a:t> </a:t>
                      </a:r>
                    </a:p>
                    <a:p>
                      <a:pPr marL="0" marR="0" algn="l">
                        <a:lnSpc>
                          <a:spcPct val="115000"/>
                        </a:lnSpc>
                        <a:spcBef>
                          <a:spcPts val="0"/>
                        </a:spcBef>
                        <a:spcAft>
                          <a:spcPts val="0"/>
                        </a:spcAft>
                      </a:pPr>
                      <a:r>
                        <a:rPr lang="en-US" sz="900">
                          <a:effectLst/>
                          <a:latin typeface="Calibri"/>
                          <a:ea typeface="Calibri"/>
                          <a:cs typeface="Times New Roman"/>
                        </a:rPr>
                        <a:t> </a:t>
                      </a:r>
                    </a:p>
                    <a:p>
                      <a:pPr marL="0" marR="0" algn="l">
                        <a:lnSpc>
                          <a:spcPct val="115000"/>
                        </a:lnSpc>
                        <a:spcBef>
                          <a:spcPts val="0"/>
                        </a:spcBef>
                        <a:spcAft>
                          <a:spcPts val="0"/>
                        </a:spcAft>
                      </a:pPr>
                      <a:r>
                        <a:rPr lang="en-US" sz="900">
                          <a:effectLst/>
                          <a:latin typeface="Calibri"/>
                          <a:ea typeface="Calibri"/>
                          <a:cs typeface="Times New Roman"/>
                        </a:rPr>
                        <a:t> </a:t>
                      </a:r>
                    </a:p>
                    <a:p>
                      <a:pPr marL="0" marR="0" algn="l">
                        <a:lnSpc>
                          <a:spcPct val="115000"/>
                        </a:lnSpc>
                        <a:spcBef>
                          <a:spcPts val="0"/>
                        </a:spcBef>
                        <a:spcAft>
                          <a:spcPts val="0"/>
                        </a:spcAft>
                      </a:pPr>
                      <a:r>
                        <a:rPr lang="en-US" sz="900">
                          <a:effectLst/>
                          <a:latin typeface="Calibri"/>
                          <a:ea typeface="Calibri"/>
                          <a:cs typeface="Times New Roman"/>
                        </a:rPr>
                        <a:t> </a:t>
                      </a:r>
                    </a:p>
                    <a:p>
                      <a:pPr marL="0" marR="0" algn="l">
                        <a:lnSpc>
                          <a:spcPct val="115000"/>
                        </a:lnSpc>
                        <a:spcBef>
                          <a:spcPts val="0"/>
                        </a:spcBef>
                        <a:spcAft>
                          <a:spcPts val="0"/>
                        </a:spcAft>
                      </a:pPr>
                      <a:r>
                        <a:rPr lang="en-US" sz="900">
                          <a:effectLst/>
                          <a:latin typeface="Calibri"/>
                          <a:ea typeface="Calibri"/>
                          <a:cs typeface="Times New Roman"/>
                        </a:rPr>
                        <a:t> </a:t>
                      </a:r>
                    </a:p>
                    <a:p>
                      <a:pPr marL="0" marR="0" algn="l">
                        <a:lnSpc>
                          <a:spcPct val="115000"/>
                        </a:lnSpc>
                        <a:spcBef>
                          <a:spcPts val="0"/>
                        </a:spcBef>
                        <a:spcAft>
                          <a:spcPts val="0"/>
                        </a:spcAft>
                      </a:pPr>
                      <a:r>
                        <a:rPr lang="en-US" sz="900">
                          <a:effectLst/>
                          <a:latin typeface="Calibri"/>
                          <a:ea typeface="Calibri"/>
                          <a:cs typeface="Times New Roman"/>
                        </a:rPr>
                        <a:t> </a:t>
                      </a:r>
                    </a:p>
                    <a:p>
                      <a:pPr marL="0" marR="0" algn="l">
                        <a:lnSpc>
                          <a:spcPct val="115000"/>
                        </a:lnSpc>
                        <a:spcBef>
                          <a:spcPts val="0"/>
                        </a:spcBef>
                        <a:spcAft>
                          <a:spcPts val="0"/>
                        </a:spcAft>
                      </a:pPr>
                      <a:r>
                        <a:rPr lang="en-US" sz="900">
                          <a:effectLst/>
                          <a:latin typeface="Calibri"/>
                          <a:ea typeface="Calibri"/>
                          <a:cs typeface="Times New Roman"/>
                        </a:rPr>
                        <a:t> </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900">
                          <a:effectLst/>
                          <a:latin typeface="Calibri"/>
                          <a:ea typeface="Calibri"/>
                          <a:cs typeface="Times New Roman"/>
                        </a:rPr>
                        <a:t> </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900">
                          <a:effectLst/>
                          <a:latin typeface="Calibri"/>
                          <a:ea typeface="Calibri"/>
                          <a:cs typeface="Times New Roman"/>
                        </a:rPr>
                        <a:t> </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37568">
                <a:tc>
                  <a:txBody>
                    <a:bodyPr/>
                    <a:lstStyle/>
                    <a:p>
                      <a:pPr marL="0" marR="0" algn="l">
                        <a:lnSpc>
                          <a:spcPct val="115000"/>
                        </a:lnSpc>
                        <a:spcBef>
                          <a:spcPts val="0"/>
                        </a:spcBef>
                        <a:spcAft>
                          <a:spcPts val="0"/>
                        </a:spcAft>
                      </a:pPr>
                      <a:r>
                        <a:rPr lang="en-US" sz="900">
                          <a:effectLst/>
                          <a:latin typeface="Calibri"/>
                          <a:ea typeface="Calibri"/>
                          <a:cs typeface="Times New Roman"/>
                        </a:rPr>
                        <a:t>1.11 Train 2 staff per state on SOSY using a TOT model (7/11)</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338227">
                <a:tc>
                  <a:txBody>
                    <a:bodyPr/>
                    <a:lstStyle/>
                    <a:p>
                      <a:pPr marL="0" marR="0" algn="l">
                        <a:lnSpc>
                          <a:spcPct val="115000"/>
                        </a:lnSpc>
                        <a:spcBef>
                          <a:spcPts val="0"/>
                        </a:spcBef>
                        <a:spcAft>
                          <a:spcPts val="0"/>
                        </a:spcAft>
                      </a:pPr>
                      <a:r>
                        <a:rPr lang="en-US" sz="900" b="1">
                          <a:effectLst/>
                          <a:latin typeface="Calibri"/>
                          <a:ea typeface="Calibri"/>
                          <a:cs typeface="Times New Roman"/>
                        </a:rPr>
                        <a:t>Objective 2-Larger number of OSY served</a:t>
                      </a:r>
                      <a:endParaRPr lang="en-US" sz="900">
                        <a:effectLst/>
                        <a:latin typeface="Calibri"/>
                        <a:ea typeface="Calibri"/>
                        <a:cs typeface="Times New Roman"/>
                      </a:endParaRP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900">
                          <a:effectLst/>
                          <a:latin typeface="Calibri"/>
                          <a:ea typeface="Calibri"/>
                          <a:cs typeface="Times New Roman"/>
                        </a:rPr>
                        <a:t> </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900">
                          <a:effectLst/>
                          <a:latin typeface="Calibri"/>
                          <a:ea typeface="Calibri"/>
                          <a:cs typeface="Times New Roman"/>
                        </a:rPr>
                        <a:t> </a:t>
                      </a:r>
                    </a:p>
                    <a:p>
                      <a:pPr marL="0" marR="0" algn="l">
                        <a:lnSpc>
                          <a:spcPct val="115000"/>
                        </a:lnSpc>
                        <a:spcBef>
                          <a:spcPts val="0"/>
                        </a:spcBef>
                        <a:spcAft>
                          <a:spcPts val="0"/>
                        </a:spcAft>
                      </a:pPr>
                      <a:r>
                        <a:rPr lang="en-US" sz="900">
                          <a:effectLst/>
                          <a:latin typeface="Calibri"/>
                          <a:ea typeface="Calibri"/>
                          <a:cs typeface="Times New Roman"/>
                        </a:rPr>
                        <a:t> </a:t>
                      </a:r>
                    </a:p>
                    <a:p>
                      <a:pPr marL="0" marR="0" algn="l">
                        <a:lnSpc>
                          <a:spcPct val="115000"/>
                        </a:lnSpc>
                        <a:spcBef>
                          <a:spcPts val="0"/>
                        </a:spcBef>
                        <a:spcAft>
                          <a:spcPts val="0"/>
                        </a:spcAft>
                      </a:pPr>
                      <a:r>
                        <a:rPr lang="en-US" sz="900">
                          <a:effectLst/>
                          <a:latin typeface="Calibri"/>
                          <a:ea typeface="Calibri"/>
                          <a:cs typeface="Times New Roman"/>
                        </a:rPr>
                        <a:t> </a:t>
                      </a:r>
                    </a:p>
                    <a:p>
                      <a:pPr marL="0" marR="0" algn="l">
                        <a:lnSpc>
                          <a:spcPct val="115000"/>
                        </a:lnSpc>
                        <a:spcBef>
                          <a:spcPts val="0"/>
                        </a:spcBef>
                        <a:spcAft>
                          <a:spcPts val="0"/>
                        </a:spcAft>
                      </a:pPr>
                      <a:r>
                        <a:rPr lang="en-US" sz="900">
                          <a:effectLst/>
                          <a:latin typeface="Calibri"/>
                          <a:ea typeface="Calibri"/>
                          <a:cs typeface="Times New Roman"/>
                        </a:rPr>
                        <a:t> </a:t>
                      </a:r>
                    </a:p>
                    <a:p>
                      <a:pPr marL="0" marR="0" algn="l">
                        <a:lnSpc>
                          <a:spcPct val="115000"/>
                        </a:lnSpc>
                        <a:spcBef>
                          <a:spcPts val="0"/>
                        </a:spcBef>
                        <a:spcAft>
                          <a:spcPts val="0"/>
                        </a:spcAft>
                      </a:pPr>
                      <a:r>
                        <a:rPr lang="en-US" sz="900">
                          <a:effectLst/>
                          <a:latin typeface="Calibri"/>
                          <a:ea typeface="Calibri"/>
                          <a:cs typeface="Times New Roman"/>
                        </a:rPr>
                        <a:t> </a:t>
                      </a:r>
                    </a:p>
                    <a:p>
                      <a:pPr marL="0" marR="0" algn="l">
                        <a:lnSpc>
                          <a:spcPct val="115000"/>
                        </a:lnSpc>
                        <a:spcBef>
                          <a:spcPts val="0"/>
                        </a:spcBef>
                        <a:spcAft>
                          <a:spcPts val="0"/>
                        </a:spcAft>
                      </a:pPr>
                      <a:r>
                        <a:rPr lang="en-US" sz="900">
                          <a:effectLst/>
                          <a:latin typeface="Calibri"/>
                          <a:ea typeface="Calibri"/>
                          <a:cs typeface="Times New Roman"/>
                        </a:rPr>
                        <a:t> </a:t>
                      </a:r>
                    </a:p>
                    <a:p>
                      <a:pPr marL="0" marR="0" algn="l">
                        <a:lnSpc>
                          <a:spcPct val="115000"/>
                        </a:lnSpc>
                        <a:spcBef>
                          <a:spcPts val="0"/>
                        </a:spcBef>
                        <a:spcAft>
                          <a:spcPts val="0"/>
                        </a:spcAft>
                      </a:pPr>
                      <a:r>
                        <a:rPr lang="en-US" sz="900">
                          <a:effectLst/>
                          <a:latin typeface="Calibri"/>
                          <a:ea typeface="Calibri"/>
                          <a:cs typeface="Times New Roman"/>
                        </a:rPr>
                        <a:t> </a:t>
                      </a:r>
                    </a:p>
                    <a:p>
                      <a:pPr marL="0" marR="0" algn="l">
                        <a:lnSpc>
                          <a:spcPct val="115000"/>
                        </a:lnSpc>
                        <a:spcBef>
                          <a:spcPts val="0"/>
                        </a:spcBef>
                        <a:spcAft>
                          <a:spcPts val="0"/>
                        </a:spcAft>
                      </a:pPr>
                      <a:r>
                        <a:rPr lang="en-US" sz="900">
                          <a:effectLst/>
                          <a:latin typeface="Calibri"/>
                          <a:ea typeface="Calibri"/>
                          <a:cs typeface="Times New Roman"/>
                        </a:rPr>
                        <a:t> </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900">
                          <a:effectLst/>
                          <a:latin typeface="Calibri"/>
                          <a:ea typeface="Calibri"/>
                          <a:cs typeface="Times New Roman"/>
                        </a:rPr>
                        <a:t> </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900">
                          <a:effectLst/>
                          <a:latin typeface="Calibri"/>
                          <a:ea typeface="Calibri"/>
                          <a:cs typeface="Times New Roman"/>
                        </a:rPr>
                        <a:t> </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01882">
                <a:tc>
                  <a:txBody>
                    <a:bodyPr/>
                    <a:lstStyle/>
                    <a:p>
                      <a:pPr marL="0" marR="0" algn="l">
                        <a:lnSpc>
                          <a:spcPct val="115000"/>
                        </a:lnSpc>
                        <a:spcBef>
                          <a:spcPts val="0"/>
                        </a:spcBef>
                        <a:spcAft>
                          <a:spcPts val="0"/>
                        </a:spcAft>
                      </a:pPr>
                      <a:r>
                        <a:rPr lang="en-US" sz="900">
                          <a:effectLst/>
                          <a:latin typeface="Calibri"/>
                          <a:ea typeface="Calibri"/>
                          <a:cs typeface="Times New Roman"/>
                        </a:rPr>
                        <a:t>2.11 Train service providers on school/community resources (5/11)</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1172596">
                <a:tc>
                  <a:txBody>
                    <a:bodyPr/>
                    <a:lstStyle/>
                    <a:p>
                      <a:pPr marL="0" marR="0" algn="l">
                        <a:lnSpc>
                          <a:spcPct val="115000"/>
                        </a:lnSpc>
                        <a:spcBef>
                          <a:spcPts val="0"/>
                        </a:spcBef>
                        <a:spcAft>
                          <a:spcPts val="0"/>
                        </a:spcAft>
                      </a:pPr>
                      <a:r>
                        <a:rPr lang="en-US" sz="900" b="1">
                          <a:effectLst/>
                          <a:latin typeface="Calibri"/>
                          <a:ea typeface="Calibri"/>
                          <a:cs typeface="Times New Roman"/>
                        </a:rPr>
                        <a:t>Objective 3-Increased number of OSY who met performance standards on state-identified achievement assessments and/or identified education or career goals</a:t>
                      </a:r>
                      <a:endParaRPr lang="en-US" sz="900">
                        <a:effectLst/>
                        <a:latin typeface="Calibri"/>
                        <a:ea typeface="Calibri"/>
                        <a:cs typeface="Times New Roman"/>
                      </a:endParaRP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900">
                          <a:effectLst/>
                          <a:latin typeface="Calibri"/>
                          <a:ea typeface="Calibri"/>
                          <a:cs typeface="Times New Roman"/>
                        </a:rPr>
                        <a:t> </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900">
                          <a:effectLst/>
                          <a:latin typeface="Calibri"/>
                          <a:ea typeface="Calibri"/>
                          <a:cs typeface="Times New Roman"/>
                        </a:rPr>
                        <a:t> </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900">
                          <a:effectLst/>
                          <a:latin typeface="Calibri"/>
                          <a:ea typeface="Calibri"/>
                          <a:cs typeface="Times New Roman"/>
                        </a:rPr>
                        <a:t> </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900">
                          <a:effectLst/>
                          <a:latin typeface="Calibri"/>
                          <a:ea typeface="Calibri"/>
                          <a:cs typeface="Times New Roman"/>
                        </a:rPr>
                        <a:t> </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089074">
                <a:tc>
                  <a:txBody>
                    <a:bodyPr/>
                    <a:lstStyle/>
                    <a:p>
                      <a:pPr marL="0" marR="0" algn="l">
                        <a:lnSpc>
                          <a:spcPct val="115000"/>
                        </a:lnSpc>
                        <a:spcBef>
                          <a:spcPts val="0"/>
                        </a:spcBef>
                        <a:spcAft>
                          <a:spcPts val="0"/>
                        </a:spcAft>
                      </a:pPr>
                      <a:r>
                        <a:rPr lang="en-US" sz="900" dirty="0">
                          <a:effectLst/>
                          <a:latin typeface="Calibri"/>
                          <a:ea typeface="Calibri"/>
                          <a:cs typeface="Times New Roman"/>
                        </a:rPr>
                        <a:t>3.7 Prepare a state training-of-trainers guide (3/12)</a:t>
                      </a:r>
                    </a:p>
                  </a:txBody>
                  <a:tcPr marL="58745" marR="587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bl>
          </a:graphicData>
        </a:graphic>
      </p:graphicFrame>
      <p:pic>
        <p:nvPicPr>
          <p:cNvPr id="49193" name="Picture 3">
            <a:extLst>
              <a:ext uri="{FF2B5EF4-FFF2-40B4-BE49-F238E27FC236}">
                <a16:creationId xmlns:a16="http://schemas.microsoft.com/office/drawing/2014/main" id="{B25EB6CE-3FB6-CC49-829B-9B094EB249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113"/>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D54C1F54-69EB-7845-A51C-BA75526EED9E}"/>
              </a:ext>
            </a:extLst>
          </p:cNvPr>
          <p:cNvSpPr>
            <a:spLocks noGrp="1"/>
          </p:cNvSpPr>
          <p:nvPr>
            <p:ph type="title"/>
          </p:nvPr>
        </p:nvSpPr>
        <p:spPr/>
        <p:txBody>
          <a:bodyPr/>
          <a:lstStyle/>
          <a:p>
            <a:pPr eaLnBrk="1" hangingPunct="1"/>
            <a:r>
              <a:rPr lang="en-US" altLang="en-US"/>
              <a:t>     Action Plan Work Groups</a:t>
            </a:r>
          </a:p>
        </p:txBody>
      </p:sp>
      <p:sp>
        <p:nvSpPr>
          <p:cNvPr id="3" name="Content Placeholder 2">
            <a:extLst>
              <a:ext uri="{FF2B5EF4-FFF2-40B4-BE49-F238E27FC236}">
                <a16:creationId xmlns:a16="http://schemas.microsoft.com/office/drawing/2014/main" id="{2E525B24-5DDB-EC40-9172-087085935D46}"/>
              </a:ext>
            </a:extLst>
          </p:cNvPr>
          <p:cNvSpPr>
            <a:spLocks noGrp="1"/>
          </p:cNvSpPr>
          <p:nvPr>
            <p:ph idx="1"/>
          </p:nvPr>
        </p:nvSpPr>
        <p:spPr/>
        <p:txBody>
          <a:bodyPr rtlCol="0">
            <a:normAutofit fontScale="92500" lnSpcReduction="20000"/>
          </a:bodyPr>
          <a:lstStyle/>
          <a:p>
            <a:pPr eaLnBrk="1" fontAlgn="auto" hangingPunct="1">
              <a:spcAft>
                <a:spcPts val="0"/>
              </a:spcAft>
              <a:defRPr/>
            </a:pPr>
            <a:r>
              <a:rPr lang="en-US" dirty="0"/>
              <a:t>4 work groups: ID&amp;R, Curriculum &amp; Materials, Technical Assistance, and Training</a:t>
            </a:r>
          </a:p>
          <a:p>
            <a:pPr eaLnBrk="1" fontAlgn="auto" hangingPunct="1">
              <a:spcAft>
                <a:spcPts val="0"/>
              </a:spcAft>
              <a:defRPr/>
            </a:pPr>
            <a:r>
              <a:rPr lang="en-US" dirty="0"/>
              <a:t>Creation of Action Plan </a:t>
            </a:r>
          </a:p>
          <a:p>
            <a:pPr eaLnBrk="1" fontAlgn="auto" hangingPunct="1">
              <a:spcAft>
                <a:spcPts val="0"/>
              </a:spcAft>
              <a:defRPr/>
            </a:pPr>
            <a:r>
              <a:rPr lang="en-US" dirty="0"/>
              <a:t>Outlines how each work group will address the specified indicator on the FII</a:t>
            </a:r>
          </a:p>
          <a:p>
            <a:pPr eaLnBrk="1" fontAlgn="auto" hangingPunct="1">
              <a:spcAft>
                <a:spcPts val="0"/>
              </a:spcAft>
              <a:defRPr/>
            </a:pPr>
            <a:r>
              <a:rPr lang="en-US" dirty="0"/>
              <a:t>Lists person(s) responsible</a:t>
            </a:r>
          </a:p>
          <a:p>
            <a:pPr eaLnBrk="1" fontAlgn="auto" hangingPunct="1">
              <a:spcAft>
                <a:spcPts val="0"/>
              </a:spcAft>
              <a:defRPr/>
            </a:pPr>
            <a:r>
              <a:rPr lang="en-US" dirty="0"/>
              <a:t>Timeline for completion</a:t>
            </a:r>
          </a:p>
          <a:p>
            <a:pPr eaLnBrk="1" fontAlgn="auto" hangingPunct="1">
              <a:spcAft>
                <a:spcPts val="0"/>
              </a:spcAft>
              <a:defRPr/>
            </a:pPr>
            <a:r>
              <a:rPr lang="en-US" dirty="0"/>
              <a:t>Backward mapping</a:t>
            </a:r>
          </a:p>
          <a:p>
            <a:pPr eaLnBrk="1" fontAlgn="auto" hangingPunct="1">
              <a:spcAft>
                <a:spcPts val="0"/>
              </a:spcAft>
              <a:defRPr/>
            </a:pPr>
            <a:r>
              <a:rPr lang="en-US" dirty="0"/>
              <a:t>My role on each work group</a:t>
            </a:r>
          </a:p>
          <a:p>
            <a:pPr eaLnBrk="1" fontAlgn="auto" hangingPunct="1">
              <a:spcAft>
                <a:spcPts val="0"/>
              </a:spcAft>
              <a:defRPr/>
            </a:pPr>
            <a:r>
              <a:rPr lang="en-US" dirty="0"/>
              <a:t>Lead Facilitator and Co-Facilitator</a:t>
            </a:r>
          </a:p>
        </p:txBody>
      </p:sp>
      <p:pic>
        <p:nvPicPr>
          <p:cNvPr id="50180" name="Picture 3">
            <a:extLst>
              <a:ext uri="{FF2B5EF4-FFF2-40B4-BE49-F238E27FC236}">
                <a16:creationId xmlns:a16="http://schemas.microsoft.com/office/drawing/2014/main" id="{48E7FB64-3A50-9C4F-A3BB-5E70ECC0D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913"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88148D9B-362A-2640-82CC-E1437CE411F1}"/>
              </a:ext>
            </a:extLst>
          </p:cNvPr>
          <p:cNvSpPr>
            <a:spLocks noGrp="1"/>
          </p:cNvSpPr>
          <p:nvPr>
            <p:ph type="title"/>
          </p:nvPr>
        </p:nvSpPr>
        <p:spPr/>
        <p:txBody>
          <a:bodyPr/>
          <a:lstStyle/>
          <a:p>
            <a:pPr eaLnBrk="1" hangingPunct="1"/>
            <a:r>
              <a:rPr lang="en-US" altLang="en-US"/>
              <a:t>Agenda: Day Two</a:t>
            </a:r>
          </a:p>
        </p:txBody>
      </p:sp>
      <p:sp>
        <p:nvSpPr>
          <p:cNvPr id="3" name="Content Placeholder 2">
            <a:extLst>
              <a:ext uri="{FF2B5EF4-FFF2-40B4-BE49-F238E27FC236}">
                <a16:creationId xmlns:a16="http://schemas.microsoft.com/office/drawing/2014/main" id="{3405AE50-E1D2-5846-B45D-4BAC68DB15D2}"/>
              </a:ext>
            </a:extLst>
          </p:cNvPr>
          <p:cNvSpPr>
            <a:spLocks noGrp="1"/>
          </p:cNvSpPr>
          <p:nvPr>
            <p:ph idx="1"/>
          </p:nvPr>
        </p:nvSpPr>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en-US" dirty="0"/>
              <a:t>8:00-8:30	Breakfast</a:t>
            </a:r>
          </a:p>
          <a:p>
            <a:pPr marL="0" indent="0" eaLnBrk="1" fontAlgn="auto" hangingPunct="1">
              <a:spcAft>
                <a:spcPts val="0"/>
              </a:spcAft>
              <a:buFont typeface="Arial" panose="020B0604020202020204" pitchFamily="34" charset="0"/>
              <a:buNone/>
              <a:defRPr/>
            </a:pPr>
            <a:r>
              <a:rPr lang="en-US" dirty="0"/>
              <a:t>8:30-9:00	Review of previous day’s activities and outcomes</a:t>
            </a:r>
          </a:p>
          <a:p>
            <a:pPr marL="0" indent="0" eaLnBrk="1" fontAlgn="auto" hangingPunct="1">
              <a:spcAft>
                <a:spcPts val="0"/>
              </a:spcAft>
              <a:buFont typeface="Arial" panose="020B0604020202020204" pitchFamily="34" charset="0"/>
              <a:buNone/>
              <a:defRPr/>
            </a:pPr>
            <a:r>
              <a:rPr lang="en-US" dirty="0"/>
              <a:t>9:00-10:30	Review Work Group action plans and discussion</a:t>
            </a:r>
          </a:p>
          <a:p>
            <a:pPr marL="0" indent="0" eaLnBrk="1" fontAlgn="auto" hangingPunct="1">
              <a:spcAft>
                <a:spcPts val="0"/>
              </a:spcAft>
              <a:buFont typeface="Arial" panose="020B0604020202020204" pitchFamily="34" charset="0"/>
              <a:buNone/>
              <a:defRPr/>
            </a:pPr>
            <a:r>
              <a:rPr lang="en-US" dirty="0"/>
              <a:t>10:30-10:45	Break</a:t>
            </a:r>
          </a:p>
          <a:p>
            <a:pPr marL="0" indent="0" eaLnBrk="1" fontAlgn="auto" hangingPunct="1">
              <a:spcAft>
                <a:spcPts val="0"/>
              </a:spcAft>
              <a:buFont typeface="Arial" panose="020B0604020202020204" pitchFamily="34" charset="0"/>
              <a:buNone/>
              <a:defRPr/>
            </a:pPr>
            <a:r>
              <a:rPr lang="en-US" dirty="0"/>
              <a:t>10:45-12:00	Discussion of:</a:t>
            </a:r>
          </a:p>
          <a:p>
            <a:pPr eaLnBrk="1" fontAlgn="auto" hangingPunct="1">
              <a:spcAft>
                <a:spcPts val="0"/>
              </a:spcAft>
              <a:defRPr/>
            </a:pPr>
            <a:r>
              <a:rPr lang="en-US" dirty="0"/>
              <a:t>Communication plan</a:t>
            </a:r>
          </a:p>
          <a:p>
            <a:pPr eaLnBrk="1" fontAlgn="auto" hangingPunct="1">
              <a:spcAft>
                <a:spcPts val="0"/>
              </a:spcAft>
              <a:defRPr/>
            </a:pPr>
            <a:r>
              <a:rPr lang="en-US" dirty="0"/>
              <a:t>SOSY website</a:t>
            </a:r>
          </a:p>
          <a:p>
            <a:pPr eaLnBrk="1" fontAlgn="auto" hangingPunct="1">
              <a:spcAft>
                <a:spcPts val="0"/>
              </a:spcAft>
              <a:defRPr/>
            </a:pPr>
            <a:r>
              <a:rPr lang="en-US" dirty="0"/>
              <a:t>review of documents, data collection</a:t>
            </a:r>
          </a:p>
          <a:p>
            <a:pPr eaLnBrk="1" fontAlgn="auto" hangingPunct="1">
              <a:spcAft>
                <a:spcPts val="0"/>
              </a:spcAft>
              <a:defRPr/>
            </a:pPr>
            <a:r>
              <a:rPr lang="en-US" dirty="0"/>
              <a:t>report to SST</a:t>
            </a:r>
          </a:p>
          <a:p>
            <a:pPr eaLnBrk="1" fontAlgn="auto" hangingPunct="1">
              <a:spcAft>
                <a:spcPts val="0"/>
              </a:spcAft>
              <a:defRPr/>
            </a:pPr>
            <a:r>
              <a:rPr lang="en-US" dirty="0"/>
              <a:t>NASDME presentation</a:t>
            </a:r>
          </a:p>
          <a:p>
            <a:pPr eaLnBrk="1" fontAlgn="auto" hangingPunct="1">
              <a:spcAft>
                <a:spcPts val="0"/>
              </a:spcAft>
              <a:defRPr/>
            </a:pPr>
            <a:r>
              <a:rPr lang="en-US" dirty="0"/>
              <a:t>schedule additional meetings and conference calls, other issues</a:t>
            </a:r>
          </a:p>
          <a:p>
            <a:pPr marL="0" indent="0" eaLnBrk="1" fontAlgn="auto" hangingPunct="1">
              <a:spcAft>
                <a:spcPts val="0"/>
              </a:spcAft>
              <a:buFont typeface="Arial" panose="020B0604020202020204" pitchFamily="34" charset="0"/>
              <a:buNone/>
              <a:defRPr/>
            </a:pPr>
            <a:r>
              <a:rPr lang="en-US" dirty="0"/>
              <a:t>		Wrap Up and Adjourn</a:t>
            </a:r>
          </a:p>
        </p:txBody>
      </p:sp>
      <p:pic>
        <p:nvPicPr>
          <p:cNvPr id="51204" name="Picture 3">
            <a:extLst>
              <a:ext uri="{FF2B5EF4-FFF2-40B4-BE49-F238E27FC236}">
                <a16:creationId xmlns:a16="http://schemas.microsoft.com/office/drawing/2014/main" id="{126ED8B8-6697-C44C-B161-76BBB761A9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225"/>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3A1E3D0-1742-1C4F-96CB-F851EBB80E6F}"/>
              </a:ext>
            </a:extLst>
          </p:cNvPr>
          <p:cNvSpPr>
            <a:spLocks noGrp="1"/>
          </p:cNvSpPr>
          <p:nvPr>
            <p:ph type="title"/>
          </p:nvPr>
        </p:nvSpPr>
        <p:spPr/>
        <p:txBody>
          <a:bodyPr/>
          <a:lstStyle/>
          <a:p>
            <a:pPr eaLnBrk="1" hangingPunct="1"/>
            <a:r>
              <a:rPr lang="en-US" altLang="en-US"/>
              <a:t>Consortium States</a:t>
            </a:r>
          </a:p>
        </p:txBody>
      </p:sp>
      <p:sp>
        <p:nvSpPr>
          <p:cNvPr id="4" name="Content Placeholder 3">
            <a:extLst>
              <a:ext uri="{FF2B5EF4-FFF2-40B4-BE49-F238E27FC236}">
                <a16:creationId xmlns:a16="http://schemas.microsoft.com/office/drawing/2014/main" id="{43238F79-98B3-A947-B77E-FABA7BD8B8A6}"/>
              </a:ext>
            </a:extLst>
          </p:cNvPr>
          <p:cNvSpPr>
            <a:spLocks noGrp="1"/>
          </p:cNvSpPr>
          <p:nvPr>
            <p:ph sz="half" idx="2"/>
          </p:nvPr>
        </p:nvSpPr>
        <p:spPr>
          <a:xfrm>
            <a:off x="1041400" y="1524000"/>
            <a:ext cx="3419475" cy="4286250"/>
          </a:xfrm>
        </p:spPr>
        <p:txBody>
          <a:bodyPr rtlCol="0">
            <a:normAutofit fontScale="32500" lnSpcReduction="20000"/>
          </a:bodyPr>
          <a:lstStyle/>
          <a:p>
            <a:pPr eaLnBrk="1" fontAlgn="auto" hangingPunct="1">
              <a:spcAft>
                <a:spcPts val="0"/>
              </a:spcAft>
              <a:defRPr/>
            </a:pPr>
            <a:r>
              <a:rPr lang="en-US" sz="7400" dirty="0"/>
              <a:t>Colorado</a:t>
            </a:r>
          </a:p>
          <a:p>
            <a:pPr eaLnBrk="1" fontAlgn="auto" hangingPunct="1">
              <a:spcAft>
                <a:spcPts val="0"/>
              </a:spcAft>
              <a:defRPr/>
            </a:pPr>
            <a:r>
              <a:rPr lang="en-US" sz="7400" dirty="0"/>
              <a:t>Florida</a:t>
            </a:r>
          </a:p>
          <a:p>
            <a:pPr eaLnBrk="1" fontAlgn="auto" hangingPunct="1">
              <a:spcAft>
                <a:spcPts val="0"/>
              </a:spcAft>
              <a:defRPr/>
            </a:pPr>
            <a:r>
              <a:rPr lang="en-US" sz="7400" dirty="0"/>
              <a:t>Idaho</a:t>
            </a:r>
          </a:p>
          <a:p>
            <a:pPr eaLnBrk="1" fontAlgn="auto" hangingPunct="1">
              <a:spcAft>
                <a:spcPts val="0"/>
              </a:spcAft>
              <a:defRPr/>
            </a:pPr>
            <a:r>
              <a:rPr lang="en-US" sz="7400" dirty="0"/>
              <a:t>Illinois</a:t>
            </a:r>
          </a:p>
          <a:p>
            <a:pPr eaLnBrk="1" fontAlgn="auto" hangingPunct="1">
              <a:spcAft>
                <a:spcPts val="0"/>
              </a:spcAft>
              <a:defRPr/>
            </a:pPr>
            <a:r>
              <a:rPr lang="en-US" sz="7400" dirty="0"/>
              <a:t>Kansas</a:t>
            </a:r>
          </a:p>
          <a:p>
            <a:pPr eaLnBrk="1" fontAlgn="auto" hangingPunct="1">
              <a:spcAft>
                <a:spcPts val="0"/>
              </a:spcAft>
              <a:defRPr/>
            </a:pPr>
            <a:r>
              <a:rPr lang="en-US" sz="7400" dirty="0"/>
              <a:t>Maryland</a:t>
            </a:r>
          </a:p>
          <a:p>
            <a:pPr eaLnBrk="1" fontAlgn="auto" hangingPunct="1">
              <a:spcAft>
                <a:spcPts val="0"/>
              </a:spcAft>
              <a:defRPr/>
            </a:pPr>
            <a:r>
              <a:rPr lang="en-US" sz="7400" dirty="0"/>
              <a:t>Massachusetts</a:t>
            </a:r>
          </a:p>
          <a:p>
            <a:pPr eaLnBrk="1" fontAlgn="auto" hangingPunct="1">
              <a:spcAft>
                <a:spcPts val="0"/>
              </a:spcAft>
              <a:defRPr/>
            </a:pPr>
            <a:r>
              <a:rPr lang="en-US" sz="7400" dirty="0"/>
              <a:t>Minnesota</a:t>
            </a:r>
          </a:p>
          <a:p>
            <a:pPr eaLnBrk="1" fontAlgn="auto" hangingPunct="1">
              <a:spcAft>
                <a:spcPts val="0"/>
              </a:spcAft>
              <a:defRPr/>
            </a:pPr>
            <a:r>
              <a:rPr lang="en-US" sz="7400" dirty="0"/>
              <a:t>Mississippi</a:t>
            </a:r>
          </a:p>
          <a:p>
            <a:pPr eaLnBrk="1" fontAlgn="auto" hangingPunct="1">
              <a:spcAft>
                <a:spcPts val="0"/>
              </a:spcAft>
              <a:defRPr/>
            </a:pPr>
            <a:r>
              <a:rPr lang="en-US" sz="7400" dirty="0"/>
              <a:t>Montana</a:t>
            </a:r>
          </a:p>
          <a:p>
            <a:pPr eaLnBrk="1" fontAlgn="auto" hangingPunct="1">
              <a:spcAft>
                <a:spcPts val="0"/>
              </a:spcAft>
              <a:defRPr/>
            </a:pPr>
            <a:r>
              <a:rPr lang="en-US" sz="7400" dirty="0"/>
              <a:t>Nebraska</a:t>
            </a:r>
          </a:p>
          <a:p>
            <a:pPr eaLnBrk="1" fontAlgn="auto" hangingPunct="1">
              <a:spcAft>
                <a:spcPts val="0"/>
              </a:spcAft>
              <a:defRPr/>
            </a:pPr>
            <a:endParaRPr lang="en-US" dirty="0"/>
          </a:p>
        </p:txBody>
      </p:sp>
      <p:sp>
        <p:nvSpPr>
          <p:cNvPr id="6" name="Content Placeholder 5">
            <a:extLst>
              <a:ext uri="{FF2B5EF4-FFF2-40B4-BE49-F238E27FC236}">
                <a16:creationId xmlns:a16="http://schemas.microsoft.com/office/drawing/2014/main" id="{3B113B94-C5BB-DE40-B554-5A2AAC5E6A5B}"/>
              </a:ext>
            </a:extLst>
          </p:cNvPr>
          <p:cNvSpPr>
            <a:spLocks noGrp="1"/>
          </p:cNvSpPr>
          <p:nvPr>
            <p:ph sz="quarter" idx="4"/>
          </p:nvPr>
        </p:nvSpPr>
        <p:spPr>
          <a:xfrm>
            <a:off x="4572000" y="1524000"/>
            <a:ext cx="3492500" cy="4286250"/>
          </a:xfrm>
        </p:spPr>
        <p:txBody>
          <a:bodyPr rtlCol="0">
            <a:normAutofit fontScale="92500" lnSpcReduction="10000"/>
          </a:bodyPr>
          <a:lstStyle/>
          <a:p>
            <a:pPr eaLnBrk="1" fontAlgn="auto" hangingPunct="1">
              <a:spcAft>
                <a:spcPts val="0"/>
              </a:spcAft>
              <a:defRPr/>
            </a:pPr>
            <a:r>
              <a:rPr lang="en-US" sz="2600" dirty="0"/>
              <a:t>New Hampshire</a:t>
            </a:r>
          </a:p>
          <a:p>
            <a:pPr eaLnBrk="1" fontAlgn="auto" hangingPunct="1">
              <a:spcAft>
                <a:spcPts val="0"/>
              </a:spcAft>
              <a:defRPr/>
            </a:pPr>
            <a:r>
              <a:rPr lang="en-US" sz="2600" dirty="0"/>
              <a:t>New Jersey</a:t>
            </a:r>
          </a:p>
          <a:p>
            <a:pPr eaLnBrk="1" fontAlgn="auto" hangingPunct="1">
              <a:spcAft>
                <a:spcPts val="0"/>
              </a:spcAft>
              <a:defRPr/>
            </a:pPr>
            <a:r>
              <a:rPr lang="en-US" sz="2600" dirty="0"/>
              <a:t>New York</a:t>
            </a:r>
          </a:p>
          <a:p>
            <a:pPr eaLnBrk="1" fontAlgn="auto" hangingPunct="1">
              <a:spcAft>
                <a:spcPts val="0"/>
              </a:spcAft>
              <a:defRPr/>
            </a:pPr>
            <a:r>
              <a:rPr lang="en-US" sz="2600" dirty="0"/>
              <a:t>North Carolina</a:t>
            </a:r>
          </a:p>
          <a:p>
            <a:pPr eaLnBrk="1" fontAlgn="auto" hangingPunct="1">
              <a:spcAft>
                <a:spcPts val="0"/>
              </a:spcAft>
              <a:defRPr/>
            </a:pPr>
            <a:r>
              <a:rPr lang="en-US" sz="2600" dirty="0"/>
              <a:t>Pennsylvania </a:t>
            </a:r>
          </a:p>
          <a:p>
            <a:pPr eaLnBrk="1" fontAlgn="auto" hangingPunct="1">
              <a:spcAft>
                <a:spcPts val="0"/>
              </a:spcAft>
              <a:defRPr/>
            </a:pPr>
            <a:r>
              <a:rPr lang="en-US" sz="2600" dirty="0"/>
              <a:t>South Carolina</a:t>
            </a:r>
          </a:p>
          <a:p>
            <a:pPr eaLnBrk="1" fontAlgn="auto" hangingPunct="1">
              <a:spcAft>
                <a:spcPts val="0"/>
              </a:spcAft>
              <a:defRPr/>
            </a:pPr>
            <a:r>
              <a:rPr lang="en-US" sz="2600" dirty="0"/>
              <a:t>Tennessee</a:t>
            </a:r>
          </a:p>
          <a:p>
            <a:pPr eaLnBrk="1" fontAlgn="auto" hangingPunct="1">
              <a:spcAft>
                <a:spcPts val="0"/>
              </a:spcAft>
              <a:defRPr/>
            </a:pPr>
            <a:r>
              <a:rPr lang="en-US" sz="2600" dirty="0"/>
              <a:t>Vermont</a:t>
            </a:r>
          </a:p>
          <a:p>
            <a:pPr eaLnBrk="1" fontAlgn="auto" hangingPunct="1">
              <a:spcAft>
                <a:spcPts val="0"/>
              </a:spcAft>
              <a:defRPr/>
            </a:pPr>
            <a:r>
              <a:rPr lang="en-US" sz="2600" dirty="0"/>
              <a:t>Washington</a:t>
            </a:r>
          </a:p>
          <a:p>
            <a:pPr eaLnBrk="1" fontAlgn="auto" hangingPunct="1">
              <a:spcAft>
                <a:spcPts val="0"/>
              </a:spcAft>
              <a:defRPr/>
            </a:pPr>
            <a:r>
              <a:rPr lang="en-US" sz="2600" dirty="0"/>
              <a:t>Wisconsin</a:t>
            </a:r>
          </a:p>
          <a:p>
            <a:pPr marL="0" indent="0" eaLnBrk="1" fontAlgn="auto" hangingPunct="1">
              <a:spcAft>
                <a:spcPts val="0"/>
              </a:spcAft>
              <a:buFont typeface="Arial" panose="020B0604020202020204" pitchFamily="34" charset="0"/>
              <a:buNone/>
              <a:defRPr/>
            </a:pPr>
            <a:endParaRPr lang="en-US" dirty="0"/>
          </a:p>
        </p:txBody>
      </p:sp>
      <p:pic>
        <p:nvPicPr>
          <p:cNvPr id="8197" name="Picture 7">
            <a:extLst>
              <a:ext uri="{FF2B5EF4-FFF2-40B4-BE49-F238E27FC236}">
                <a16:creationId xmlns:a16="http://schemas.microsoft.com/office/drawing/2014/main" id="{5F82380A-2015-FD4C-95BC-3F1EEC1953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AAAF3F7-9219-7445-A0C5-90804E36C147}"/>
              </a:ext>
            </a:extLst>
          </p:cNvPr>
          <p:cNvSpPr>
            <a:spLocks noGrp="1"/>
          </p:cNvSpPr>
          <p:nvPr>
            <p:ph type="title"/>
          </p:nvPr>
        </p:nvSpPr>
        <p:spPr/>
        <p:txBody>
          <a:bodyPr rtlCol="0">
            <a:normAutofit fontScale="90000"/>
          </a:bodyPr>
          <a:lstStyle/>
          <a:p>
            <a:pPr eaLnBrk="1" fontAlgn="auto" hangingPunct="1">
              <a:spcAft>
                <a:spcPts val="0"/>
              </a:spcAft>
              <a:defRPr/>
            </a:pPr>
            <a:br>
              <a:rPr lang="en-US" dirty="0"/>
            </a:br>
            <a:r>
              <a:rPr lang="en-US" dirty="0"/>
              <a:t>Collaborating Partners</a:t>
            </a:r>
          </a:p>
        </p:txBody>
      </p:sp>
      <p:sp>
        <p:nvSpPr>
          <p:cNvPr id="10243" name="Text Placeholder 11">
            <a:extLst>
              <a:ext uri="{FF2B5EF4-FFF2-40B4-BE49-F238E27FC236}">
                <a16:creationId xmlns:a16="http://schemas.microsoft.com/office/drawing/2014/main" id="{9BB7CD2F-73D1-FB45-9BD8-BC1F8488F03B}"/>
              </a:ext>
            </a:extLst>
          </p:cNvPr>
          <p:cNvSpPr>
            <a:spLocks noGrp="1"/>
          </p:cNvSpPr>
          <p:nvPr>
            <p:ph type="body" idx="1"/>
          </p:nvPr>
        </p:nvSpPr>
        <p:spPr>
          <a:xfrm>
            <a:off x="685800" y="1524000"/>
            <a:ext cx="3057525" cy="792163"/>
          </a:xfrm>
        </p:spPr>
        <p:txBody>
          <a:bodyPr/>
          <a:lstStyle/>
          <a:p>
            <a:pPr eaLnBrk="1" hangingPunct="1"/>
            <a:r>
              <a:rPr lang="en-US" altLang="en-US"/>
              <a:t>Partner States	</a:t>
            </a:r>
          </a:p>
        </p:txBody>
      </p:sp>
      <p:sp>
        <p:nvSpPr>
          <p:cNvPr id="13" name="Content Placeholder 12">
            <a:extLst>
              <a:ext uri="{FF2B5EF4-FFF2-40B4-BE49-F238E27FC236}">
                <a16:creationId xmlns:a16="http://schemas.microsoft.com/office/drawing/2014/main" id="{7830DE07-D984-154B-BD1D-BEEEE626CCB3}"/>
              </a:ext>
            </a:extLst>
          </p:cNvPr>
          <p:cNvSpPr>
            <a:spLocks noGrp="1"/>
          </p:cNvSpPr>
          <p:nvPr>
            <p:ph sz="half" idx="2"/>
          </p:nvPr>
        </p:nvSpPr>
        <p:spPr>
          <a:xfrm>
            <a:off x="762000" y="2362200"/>
            <a:ext cx="3470275" cy="2990850"/>
          </a:xfrm>
        </p:spPr>
        <p:txBody>
          <a:bodyPr rtlCol="0">
            <a:normAutofit lnSpcReduction="10000"/>
          </a:bodyPr>
          <a:lstStyle/>
          <a:p>
            <a:pPr eaLnBrk="1" fontAlgn="auto" hangingPunct="1">
              <a:spcAft>
                <a:spcPts val="0"/>
              </a:spcAft>
              <a:defRPr/>
            </a:pPr>
            <a:r>
              <a:rPr lang="en-US" dirty="0"/>
              <a:t>Alaska</a:t>
            </a:r>
          </a:p>
          <a:p>
            <a:pPr eaLnBrk="1" fontAlgn="auto" hangingPunct="1">
              <a:spcAft>
                <a:spcPts val="0"/>
              </a:spcAft>
              <a:defRPr/>
            </a:pPr>
            <a:r>
              <a:rPr lang="en-US" dirty="0"/>
              <a:t>Arkansas</a:t>
            </a:r>
          </a:p>
          <a:p>
            <a:pPr eaLnBrk="1" fontAlgn="auto" hangingPunct="1">
              <a:spcAft>
                <a:spcPts val="0"/>
              </a:spcAft>
              <a:defRPr/>
            </a:pPr>
            <a:r>
              <a:rPr lang="en-US" dirty="0"/>
              <a:t>California</a:t>
            </a:r>
          </a:p>
          <a:p>
            <a:pPr eaLnBrk="1" fontAlgn="auto" hangingPunct="1">
              <a:spcAft>
                <a:spcPts val="0"/>
              </a:spcAft>
              <a:defRPr/>
            </a:pPr>
            <a:r>
              <a:rPr lang="en-US" dirty="0"/>
              <a:t>Indiana</a:t>
            </a:r>
          </a:p>
          <a:p>
            <a:pPr eaLnBrk="1" fontAlgn="auto" hangingPunct="1">
              <a:spcAft>
                <a:spcPts val="0"/>
              </a:spcAft>
              <a:defRPr/>
            </a:pPr>
            <a:r>
              <a:rPr lang="en-US" dirty="0"/>
              <a:t>Kentucky</a:t>
            </a:r>
          </a:p>
          <a:p>
            <a:pPr eaLnBrk="1" fontAlgn="auto" hangingPunct="1">
              <a:spcAft>
                <a:spcPts val="0"/>
              </a:spcAft>
              <a:defRPr/>
            </a:pPr>
            <a:r>
              <a:rPr lang="en-US" dirty="0"/>
              <a:t>Missouri</a:t>
            </a:r>
          </a:p>
          <a:p>
            <a:pPr eaLnBrk="1" fontAlgn="auto" hangingPunct="1">
              <a:spcAft>
                <a:spcPts val="0"/>
              </a:spcAft>
              <a:defRPr/>
            </a:pPr>
            <a:r>
              <a:rPr lang="en-US" dirty="0"/>
              <a:t>Texas	</a:t>
            </a:r>
          </a:p>
        </p:txBody>
      </p:sp>
      <p:sp>
        <p:nvSpPr>
          <p:cNvPr id="10245" name="Text Placeholder 13">
            <a:extLst>
              <a:ext uri="{FF2B5EF4-FFF2-40B4-BE49-F238E27FC236}">
                <a16:creationId xmlns:a16="http://schemas.microsoft.com/office/drawing/2014/main" id="{0EAB20A4-FC07-F249-88EC-9F4DEE16C49B}"/>
              </a:ext>
            </a:extLst>
          </p:cNvPr>
          <p:cNvSpPr>
            <a:spLocks noGrp="1"/>
          </p:cNvSpPr>
          <p:nvPr>
            <p:ph type="body" sz="quarter" idx="3"/>
          </p:nvPr>
        </p:nvSpPr>
        <p:spPr/>
        <p:txBody>
          <a:bodyPr/>
          <a:lstStyle/>
          <a:p>
            <a:pPr eaLnBrk="1" hangingPunct="1"/>
            <a:r>
              <a:rPr lang="en-US" altLang="en-US"/>
              <a:t>Partner Organizations</a:t>
            </a:r>
          </a:p>
        </p:txBody>
      </p:sp>
      <p:sp>
        <p:nvSpPr>
          <p:cNvPr id="10246" name="Content Placeholder 14">
            <a:extLst>
              <a:ext uri="{FF2B5EF4-FFF2-40B4-BE49-F238E27FC236}">
                <a16:creationId xmlns:a16="http://schemas.microsoft.com/office/drawing/2014/main" id="{F88106B0-B5D8-CB46-AEE7-FCE957E34A5B}"/>
              </a:ext>
            </a:extLst>
          </p:cNvPr>
          <p:cNvSpPr>
            <a:spLocks noGrp="1"/>
          </p:cNvSpPr>
          <p:nvPr>
            <p:ph sz="quarter" idx="4"/>
          </p:nvPr>
        </p:nvSpPr>
        <p:spPr/>
        <p:txBody>
          <a:bodyPr/>
          <a:lstStyle/>
          <a:p>
            <a:pPr eaLnBrk="1" hangingPunct="1"/>
            <a:r>
              <a:rPr lang="en-US" altLang="en-US"/>
              <a:t>National Center for Farmworker Help (NCFH)</a:t>
            </a:r>
          </a:p>
          <a:p>
            <a:pPr eaLnBrk="1" hangingPunct="1"/>
            <a:r>
              <a:rPr lang="en-US" altLang="en-US"/>
              <a:t>Adult Learning Resource Center (ALRC)</a:t>
            </a:r>
          </a:p>
          <a:p>
            <a:pPr eaLnBrk="1" hangingPunct="1"/>
            <a:r>
              <a:rPr lang="en-US" altLang="en-US"/>
              <a:t>National PASS Center (NPC)</a:t>
            </a:r>
          </a:p>
          <a:p>
            <a:pPr eaLnBrk="1" hangingPunct="1"/>
            <a:r>
              <a:rPr lang="en-US" altLang="en-US"/>
              <a:t>National HEP/CAMP Associations</a:t>
            </a:r>
          </a:p>
        </p:txBody>
      </p:sp>
      <p:pic>
        <p:nvPicPr>
          <p:cNvPr id="10247" name="Picture 8">
            <a:extLst>
              <a:ext uri="{FF2B5EF4-FFF2-40B4-BE49-F238E27FC236}">
                <a16:creationId xmlns:a16="http://schemas.microsoft.com/office/drawing/2014/main" id="{EE139A6F-9CC1-3248-AA78-51603E47E1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DE2D9-711D-9742-B01E-6490FED36F8F}"/>
              </a:ext>
            </a:extLst>
          </p:cNvPr>
          <p:cNvSpPr>
            <a:spLocks noGrp="1"/>
          </p:cNvSpPr>
          <p:nvPr>
            <p:ph type="title"/>
          </p:nvPr>
        </p:nvSpPr>
        <p:spPr/>
        <p:txBody>
          <a:bodyPr rtlCol="0">
            <a:normAutofit fontScale="90000"/>
          </a:bodyPr>
          <a:lstStyle/>
          <a:p>
            <a:pPr eaLnBrk="1" fontAlgn="auto" hangingPunct="1">
              <a:spcAft>
                <a:spcPts val="0"/>
              </a:spcAft>
              <a:defRPr/>
            </a:pPr>
            <a:r>
              <a:rPr lang="en-US" dirty="0"/>
              <a:t>E		Expectations of Consortium Member States</a:t>
            </a:r>
          </a:p>
        </p:txBody>
      </p:sp>
      <p:sp>
        <p:nvSpPr>
          <p:cNvPr id="12291" name="Content Placeholder 2">
            <a:extLst>
              <a:ext uri="{FF2B5EF4-FFF2-40B4-BE49-F238E27FC236}">
                <a16:creationId xmlns:a16="http://schemas.microsoft.com/office/drawing/2014/main" id="{853DAEEA-DE6F-3646-AC70-F93F28FC1A34}"/>
              </a:ext>
            </a:extLst>
          </p:cNvPr>
          <p:cNvSpPr>
            <a:spLocks noGrp="1"/>
          </p:cNvSpPr>
          <p:nvPr>
            <p:ph idx="1"/>
          </p:nvPr>
        </p:nvSpPr>
        <p:spPr/>
        <p:txBody>
          <a:bodyPr/>
          <a:lstStyle/>
          <a:p>
            <a:pPr eaLnBrk="1" hangingPunct="1"/>
            <a:r>
              <a:rPr lang="en-US" altLang="en-US"/>
              <a:t>Collaborate with other member states and maintain ongoing communication</a:t>
            </a:r>
          </a:p>
          <a:p>
            <a:pPr eaLnBrk="1" hangingPunct="1"/>
            <a:r>
              <a:rPr lang="en-US" altLang="en-US"/>
              <a:t>Participate in annual SST meetings</a:t>
            </a:r>
          </a:p>
          <a:p>
            <a:pPr eaLnBrk="1" hangingPunct="1"/>
            <a:r>
              <a:rPr lang="en-US" altLang="en-US"/>
              <a:t>Collect data from SOSY State Directors, staff receiving training through SOSY and OSY</a:t>
            </a:r>
          </a:p>
          <a:p>
            <a:pPr eaLnBrk="1" hangingPunct="1"/>
            <a:r>
              <a:rPr lang="en-US" altLang="en-US"/>
              <a:t>Implement SOSY activities</a:t>
            </a:r>
          </a:p>
          <a:p>
            <a:pPr eaLnBrk="1" hangingPunct="1"/>
            <a:endParaRPr lang="en-US" altLang="en-US"/>
          </a:p>
        </p:txBody>
      </p:sp>
      <p:pic>
        <p:nvPicPr>
          <p:cNvPr id="12292" name="Picture 3">
            <a:extLst>
              <a:ext uri="{FF2B5EF4-FFF2-40B4-BE49-F238E27FC236}">
                <a16:creationId xmlns:a16="http://schemas.microsoft.com/office/drawing/2014/main" id="{9F559B3D-CCA8-CA4D-9B60-F5ED188AA6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F0CB-0855-D849-B17B-966C0A1C6FD4}"/>
              </a:ext>
            </a:extLst>
          </p:cNvPr>
          <p:cNvSpPr>
            <a:spLocks noGrp="1"/>
          </p:cNvSpPr>
          <p:nvPr>
            <p:ph type="title"/>
          </p:nvPr>
        </p:nvSpPr>
        <p:spPr/>
        <p:txBody>
          <a:bodyPr rtlCol="0">
            <a:normAutofit fontScale="90000"/>
          </a:bodyPr>
          <a:lstStyle/>
          <a:p>
            <a:pPr eaLnBrk="1" fontAlgn="auto" hangingPunct="1">
              <a:spcAft>
                <a:spcPts val="0"/>
              </a:spcAft>
              <a:defRPr/>
            </a:pPr>
            <a:r>
              <a:rPr lang="en-US" dirty="0"/>
              <a:t>	Expectations of Consortium Member States</a:t>
            </a:r>
          </a:p>
        </p:txBody>
      </p:sp>
      <p:sp>
        <p:nvSpPr>
          <p:cNvPr id="14339" name="Content Placeholder 2">
            <a:extLst>
              <a:ext uri="{FF2B5EF4-FFF2-40B4-BE49-F238E27FC236}">
                <a16:creationId xmlns:a16="http://schemas.microsoft.com/office/drawing/2014/main" id="{CB71049D-797B-D24D-945D-DA1E9738C8CE}"/>
              </a:ext>
            </a:extLst>
          </p:cNvPr>
          <p:cNvSpPr>
            <a:spLocks noGrp="1"/>
          </p:cNvSpPr>
          <p:nvPr>
            <p:ph idx="1"/>
          </p:nvPr>
        </p:nvSpPr>
        <p:spPr/>
        <p:txBody>
          <a:bodyPr/>
          <a:lstStyle/>
          <a:p>
            <a:pPr eaLnBrk="1" hangingPunct="1"/>
            <a:r>
              <a:rPr lang="en-US" altLang="en-US"/>
              <a:t>Collect and report member state data</a:t>
            </a:r>
          </a:p>
          <a:p>
            <a:pPr eaLnBrk="1" hangingPunct="1"/>
            <a:r>
              <a:rPr lang="en-US" altLang="en-US"/>
              <a:t>Provide feedback on all SOSY products and resources</a:t>
            </a:r>
          </a:p>
          <a:p>
            <a:pPr eaLnBrk="1" hangingPunct="1"/>
            <a:r>
              <a:rPr lang="en-US" altLang="en-US"/>
              <a:t>Collaborate with SOSY Response Team to receive onsite TA, as requested</a:t>
            </a:r>
          </a:p>
          <a:p>
            <a:pPr eaLnBrk="1" hangingPunct="1"/>
            <a:r>
              <a:rPr lang="en-US" altLang="en-US"/>
              <a:t>Recommend a representative to participate on the TST</a:t>
            </a:r>
          </a:p>
          <a:p>
            <a:pPr eaLnBrk="1" hangingPunct="1"/>
            <a:r>
              <a:rPr lang="en-US" altLang="en-US"/>
              <a:t>Participate in Professional Development </a:t>
            </a:r>
          </a:p>
          <a:p>
            <a:pPr eaLnBrk="1" hangingPunct="1"/>
            <a:endParaRPr lang="en-US" altLang="en-US"/>
          </a:p>
        </p:txBody>
      </p:sp>
      <p:pic>
        <p:nvPicPr>
          <p:cNvPr id="14340" name="Picture 3">
            <a:extLst>
              <a:ext uri="{FF2B5EF4-FFF2-40B4-BE49-F238E27FC236}">
                <a16:creationId xmlns:a16="http://schemas.microsoft.com/office/drawing/2014/main" id="{AB42AD67-9622-F94A-BD4C-F9405E098D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E10E440-FBBA-554A-95B0-1A69E75BA093}"/>
              </a:ext>
            </a:extLst>
          </p:cNvPr>
          <p:cNvSpPr>
            <a:spLocks noGrp="1"/>
          </p:cNvSpPr>
          <p:nvPr>
            <p:ph type="title"/>
          </p:nvPr>
        </p:nvSpPr>
        <p:spPr>
          <a:xfrm>
            <a:off x="1905000" y="381000"/>
            <a:ext cx="6781800" cy="1036638"/>
          </a:xfrm>
        </p:spPr>
        <p:txBody>
          <a:bodyPr rtlCol="0">
            <a:normAutofit fontScale="90000"/>
          </a:bodyPr>
          <a:lstStyle/>
          <a:p>
            <a:pPr eaLnBrk="1" fontAlgn="auto" hangingPunct="1">
              <a:spcAft>
                <a:spcPts val="0"/>
              </a:spcAft>
              <a:defRPr/>
            </a:pPr>
            <a:r>
              <a:rPr lang="en-US" dirty="0"/>
              <a:t>Solutions for Out-of-School Youth </a:t>
            </a:r>
          </a:p>
        </p:txBody>
      </p:sp>
      <p:sp>
        <p:nvSpPr>
          <p:cNvPr id="16387" name="Content Placeholder 7">
            <a:extLst>
              <a:ext uri="{FF2B5EF4-FFF2-40B4-BE49-F238E27FC236}">
                <a16:creationId xmlns:a16="http://schemas.microsoft.com/office/drawing/2014/main" id="{E5B2231B-A4A5-B546-B32B-8F92BF5BA98A}"/>
              </a:ext>
            </a:extLst>
          </p:cNvPr>
          <p:cNvSpPr>
            <a:spLocks noGrp="1"/>
          </p:cNvSpPr>
          <p:nvPr>
            <p:ph idx="1"/>
          </p:nvPr>
        </p:nvSpPr>
        <p:spPr/>
        <p:txBody>
          <a:bodyPr/>
          <a:lstStyle/>
          <a:p>
            <a:pPr eaLnBrk="1" hangingPunct="1"/>
            <a:endParaRPr lang="en-US" altLang="en-US" sz="3600"/>
          </a:p>
          <a:p>
            <a:pPr eaLnBrk="1" hangingPunct="1"/>
            <a:r>
              <a:rPr lang="en-US" altLang="en-US" sz="3600"/>
              <a:t>The </a:t>
            </a:r>
            <a:r>
              <a:rPr lang="en-US" altLang="en-US" sz="3600" b="1"/>
              <a:t>goal </a:t>
            </a:r>
            <a:r>
              <a:rPr lang="en-US" altLang="en-US" sz="3600"/>
              <a:t>of SOSY is to </a:t>
            </a:r>
            <a:r>
              <a:rPr lang="en-US" altLang="en-US" sz="3600" i="1"/>
              <a:t>design services to improve the educational attainment of out-of-school migratory youth whose education is interrupted. </a:t>
            </a:r>
            <a:endParaRPr lang="en-US" altLang="en-US" sz="3600"/>
          </a:p>
        </p:txBody>
      </p:sp>
      <p:pic>
        <p:nvPicPr>
          <p:cNvPr id="16388" name="Picture 3">
            <a:extLst>
              <a:ext uri="{FF2B5EF4-FFF2-40B4-BE49-F238E27FC236}">
                <a16:creationId xmlns:a16="http://schemas.microsoft.com/office/drawing/2014/main" id="{F35E219D-4DDB-DC43-BB0F-7AA0A95AF4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A32708B-DA6B-4A46-A0B0-0A6E030E442A}"/>
              </a:ext>
            </a:extLst>
          </p:cNvPr>
          <p:cNvSpPr>
            <a:spLocks noGrp="1"/>
          </p:cNvSpPr>
          <p:nvPr>
            <p:ph type="title"/>
          </p:nvPr>
        </p:nvSpPr>
        <p:spPr/>
        <p:txBody>
          <a:bodyPr/>
          <a:lstStyle/>
          <a:p>
            <a:pPr eaLnBrk="1" hangingPunct="1"/>
            <a:r>
              <a:rPr lang="en-US" altLang="en-US"/>
              <a:t>SOSY Objectives</a:t>
            </a:r>
          </a:p>
        </p:txBody>
      </p:sp>
      <p:sp>
        <p:nvSpPr>
          <p:cNvPr id="3" name="Content Placeholder 2">
            <a:extLst>
              <a:ext uri="{FF2B5EF4-FFF2-40B4-BE49-F238E27FC236}">
                <a16:creationId xmlns:a16="http://schemas.microsoft.com/office/drawing/2014/main" id="{E5898C27-F2F4-1642-814A-7B5EFA03FF2F}"/>
              </a:ext>
            </a:extLst>
          </p:cNvPr>
          <p:cNvSpPr>
            <a:spLocks noGrp="1"/>
          </p:cNvSpPr>
          <p:nvPr>
            <p:ph idx="1"/>
          </p:nvPr>
        </p:nvSpPr>
        <p:spPr/>
        <p:txBody>
          <a:bodyPr rtlCol="0">
            <a:normAutofit fontScale="92500" lnSpcReduction="10000"/>
          </a:bodyPr>
          <a:lstStyle/>
          <a:p>
            <a:pPr eaLnBrk="1" fontAlgn="auto" hangingPunct="1">
              <a:spcAft>
                <a:spcPts val="0"/>
              </a:spcAft>
              <a:defRPr/>
            </a:pPr>
            <a:r>
              <a:rPr lang="en-US" dirty="0"/>
              <a:t>Increase the number of OSY identified and recruited</a:t>
            </a:r>
          </a:p>
          <a:p>
            <a:pPr eaLnBrk="1" fontAlgn="auto" hangingPunct="1">
              <a:spcAft>
                <a:spcPts val="0"/>
              </a:spcAft>
              <a:defRPr/>
            </a:pPr>
            <a:r>
              <a:rPr lang="en-US" dirty="0"/>
              <a:t>Serve a larger number of OSY (includes OSY who are recovered from drop out, enrolled in programs leading to graduation, GED, and/or pursuing identified education or career goals)</a:t>
            </a:r>
          </a:p>
          <a:p>
            <a:pPr eaLnBrk="1" fontAlgn="auto" hangingPunct="1">
              <a:spcAft>
                <a:spcPts val="0"/>
              </a:spcAft>
              <a:defRPr/>
            </a:pPr>
            <a:r>
              <a:rPr lang="en-US" dirty="0"/>
              <a:t>Increase the number of OSY who meet performance standards on state-identified achievement assessments or identified education or career goals. </a:t>
            </a:r>
          </a:p>
          <a:p>
            <a:pPr eaLnBrk="1" fontAlgn="auto" hangingPunct="1">
              <a:spcAft>
                <a:spcPts val="0"/>
              </a:spcAft>
              <a:defRPr/>
            </a:pPr>
            <a:endParaRPr lang="en-US" dirty="0"/>
          </a:p>
          <a:p>
            <a:pPr eaLnBrk="1" fontAlgn="auto" hangingPunct="1">
              <a:spcAft>
                <a:spcPts val="0"/>
              </a:spcAft>
              <a:defRPr/>
            </a:pPr>
            <a:endParaRPr lang="en-US" dirty="0"/>
          </a:p>
          <a:p>
            <a:pPr eaLnBrk="1" fontAlgn="auto" hangingPunct="1">
              <a:spcAft>
                <a:spcPts val="0"/>
              </a:spcAft>
              <a:defRPr/>
            </a:pPr>
            <a:endParaRPr lang="en-US" dirty="0"/>
          </a:p>
        </p:txBody>
      </p:sp>
      <p:pic>
        <p:nvPicPr>
          <p:cNvPr id="18436" name="Picture 3">
            <a:extLst>
              <a:ext uri="{FF2B5EF4-FFF2-40B4-BE49-F238E27FC236}">
                <a16:creationId xmlns:a16="http://schemas.microsoft.com/office/drawing/2014/main" id="{0FD3B2AA-C74E-9D4D-858C-F3F1787FEA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0"/>
            <a:ext cx="1600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4">
            <a:extLst>
              <a:ext uri="{FF2B5EF4-FFF2-40B4-BE49-F238E27FC236}">
                <a16:creationId xmlns:a16="http://schemas.microsoft.com/office/drawing/2014/main" id="{572F9828-8AC2-7C48-9248-A057FAA14088}"/>
              </a:ext>
            </a:extLst>
          </p:cNvPr>
          <p:cNvSpPr>
            <a:spLocks noChangeShapeType="1"/>
          </p:cNvSpPr>
          <p:nvPr/>
        </p:nvSpPr>
        <p:spPr bwMode="auto">
          <a:xfrm flipH="1">
            <a:off x="1828800" y="1752600"/>
            <a:ext cx="2743200" cy="441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3" name="Line 5">
            <a:extLst>
              <a:ext uri="{FF2B5EF4-FFF2-40B4-BE49-F238E27FC236}">
                <a16:creationId xmlns:a16="http://schemas.microsoft.com/office/drawing/2014/main" id="{53BAF27A-BA22-C34D-A975-1E7E048BFB1F}"/>
              </a:ext>
            </a:extLst>
          </p:cNvPr>
          <p:cNvSpPr>
            <a:spLocks noChangeShapeType="1"/>
          </p:cNvSpPr>
          <p:nvPr/>
        </p:nvSpPr>
        <p:spPr bwMode="auto">
          <a:xfrm>
            <a:off x="4572000" y="1752600"/>
            <a:ext cx="3048000" cy="441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4" name="Line 6">
            <a:extLst>
              <a:ext uri="{FF2B5EF4-FFF2-40B4-BE49-F238E27FC236}">
                <a16:creationId xmlns:a16="http://schemas.microsoft.com/office/drawing/2014/main" id="{E1497EB6-56E8-6A46-8CC8-D602331008DA}"/>
              </a:ext>
            </a:extLst>
          </p:cNvPr>
          <p:cNvSpPr>
            <a:spLocks noChangeShapeType="1"/>
          </p:cNvSpPr>
          <p:nvPr/>
        </p:nvSpPr>
        <p:spPr bwMode="auto">
          <a:xfrm>
            <a:off x="1828800" y="61722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5" name="Text Box 7">
            <a:extLst>
              <a:ext uri="{FF2B5EF4-FFF2-40B4-BE49-F238E27FC236}">
                <a16:creationId xmlns:a16="http://schemas.microsoft.com/office/drawing/2014/main" id="{41580716-3897-3F4B-87F0-92D3831AED0A}"/>
              </a:ext>
            </a:extLst>
          </p:cNvPr>
          <p:cNvSpPr txBox="1">
            <a:spLocks noChangeArrowheads="1"/>
          </p:cNvSpPr>
          <p:nvPr/>
        </p:nvSpPr>
        <p:spPr bwMode="auto">
          <a:xfrm>
            <a:off x="3733800" y="3200400"/>
            <a:ext cx="1676400" cy="51911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a:solidFill>
                  <a:srgbClr val="FFFFCC"/>
                </a:solidFill>
              </a:rPr>
              <a:t>Systems</a:t>
            </a:r>
          </a:p>
        </p:txBody>
      </p:sp>
      <p:sp>
        <p:nvSpPr>
          <p:cNvPr id="20486" name="Text Box 10">
            <a:extLst>
              <a:ext uri="{FF2B5EF4-FFF2-40B4-BE49-F238E27FC236}">
                <a16:creationId xmlns:a16="http://schemas.microsoft.com/office/drawing/2014/main" id="{5DB272FC-59E9-F74F-BB27-C5664958AD07}"/>
              </a:ext>
            </a:extLst>
          </p:cNvPr>
          <p:cNvSpPr txBox="1">
            <a:spLocks noChangeArrowheads="1"/>
          </p:cNvSpPr>
          <p:nvPr/>
        </p:nvSpPr>
        <p:spPr bwMode="auto">
          <a:xfrm>
            <a:off x="5334000" y="5486400"/>
            <a:ext cx="1676400" cy="51911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a:solidFill>
                  <a:srgbClr val="FFFFCC"/>
                </a:solidFill>
              </a:rPr>
              <a:t>Staff</a:t>
            </a:r>
          </a:p>
        </p:txBody>
      </p:sp>
      <p:sp>
        <p:nvSpPr>
          <p:cNvPr id="20487" name="Text Box 11">
            <a:extLst>
              <a:ext uri="{FF2B5EF4-FFF2-40B4-BE49-F238E27FC236}">
                <a16:creationId xmlns:a16="http://schemas.microsoft.com/office/drawing/2014/main" id="{1DA2A2A6-7183-B34D-931A-169E937A220D}"/>
              </a:ext>
            </a:extLst>
          </p:cNvPr>
          <p:cNvSpPr txBox="1">
            <a:spLocks noChangeArrowheads="1"/>
          </p:cNvSpPr>
          <p:nvPr/>
        </p:nvSpPr>
        <p:spPr bwMode="auto">
          <a:xfrm>
            <a:off x="2286000" y="5562600"/>
            <a:ext cx="1828800" cy="51911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a:solidFill>
                  <a:srgbClr val="FFFFCC"/>
                </a:solidFill>
              </a:rPr>
              <a:t>Students</a:t>
            </a:r>
          </a:p>
        </p:txBody>
      </p:sp>
      <p:sp>
        <p:nvSpPr>
          <p:cNvPr id="20488" name="Line 12">
            <a:extLst>
              <a:ext uri="{FF2B5EF4-FFF2-40B4-BE49-F238E27FC236}">
                <a16:creationId xmlns:a16="http://schemas.microsoft.com/office/drawing/2014/main" id="{8D586CD4-D0D4-9E41-A76C-5B67FBE13286}"/>
              </a:ext>
            </a:extLst>
          </p:cNvPr>
          <p:cNvSpPr>
            <a:spLocks noChangeShapeType="1"/>
          </p:cNvSpPr>
          <p:nvPr/>
        </p:nvSpPr>
        <p:spPr bwMode="auto">
          <a:xfrm>
            <a:off x="3200400" y="3962400"/>
            <a:ext cx="2819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9" name="Line 13">
            <a:extLst>
              <a:ext uri="{FF2B5EF4-FFF2-40B4-BE49-F238E27FC236}">
                <a16:creationId xmlns:a16="http://schemas.microsoft.com/office/drawing/2014/main" id="{014C26F2-CC21-E144-A82D-DD7DD76E31E1}"/>
              </a:ext>
            </a:extLst>
          </p:cNvPr>
          <p:cNvSpPr>
            <a:spLocks noChangeShapeType="1"/>
          </p:cNvSpPr>
          <p:nvPr/>
        </p:nvSpPr>
        <p:spPr bwMode="auto">
          <a:xfrm flipH="1" flipV="1">
            <a:off x="3200400" y="3962400"/>
            <a:ext cx="1447800" cy="2209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0" name="Line 14">
            <a:extLst>
              <a:ext uri="{FF2B5EF4-FFF2-40B4-BE49-F238E27FC236}">
                <a16:creationId xmlns:a16="http://schemas.microsoft.com/office/drawing/2014/main" id="{2F336001-FBFC-F043-BF8D-624CAF97531B}"/>
              </a:ext>
            </a:extLst>
          </p:cNvPr>
          <p:cNvSpPr>
            <a:spLocks noChangeShapeType="1"/>
          </p:cNvSpPr>
          <p:nvPr/>
        </p:nvSpPr>
        <p:spPr bwMode="auto">
          <a:xfrm flipH="1">
            <a:off x="4648200" y="3962400"/>
            <a:ext cx="1447800" cy="2209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1" name="Oval 16">
            <a:extLst>
              <a:ext uri="{FF2B5EF4-FFF2-40B4-BE49-F238E27FC236}">
                <a16:creationId xmlns:a16="http://schemas.microsoft.com/office/drawing/2014/main" id="{CD9C4637-A187-E343-BC30-C74032902BC8}"/>
              </a:ext>
            </a:extLst>
          </p:cNvPr>
          <p:cNvSpPr>
            <a:spLocks noChangeArrowheads="1"/>
          </p:cNvSpPr>
          <p:nvPr/>
        </p:nvSpPr>
        <p:spPr bwMode="auto">
          <a:xfrm>
            <a:off x="3733800" y="4114800"/>
            <a:ext cx="1828800" cy="838200"/>
          </a:xfrm>
          <a:prstGeom prst="ellipse">
            <a:avLst/>
          </a:prstGeom>
          <a:solidFill>
            <a:srgbClr val="008000"/>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b="1" i="1">
                <a:solidFill>
                  <a:srgbClr val="FFFFCC"/>
                </a:solidFill>
              </a:rPr>
              <a:t>SOSY</a:t>
            </a:r>
            <a:r>
              <a:rPr lang="en-US" altLang="en-US" sz="2800" b="1">
                <a:solidFill>
                  <a:srgbClr val="FFFFCC"/>
                </a:solidFill>
              </a:rPr>
              <a:t> 2010</a:t>
            </a:r>
          </a:p>
        </p:txBody>
      </p:sp>
      <p:sp>
        <p:nvSpPr>
          <p:cNvPr id="20492" name="Text Box 17">
            <a:extLst>
              <a:ext uri="{FF2B5EF4-FFF2-40B4-BE49-F238E27FC236}">
                <a16:creationId xmlns:a16="http://schemas.microsoft.com/office/drawing/2014/main" id="{08E63F3A-DF37-2F41-86C3-3DDE5CC497F7}"/>
              </a:ext>
            </a:extLst>
          </p:cNvPr>
          <p:cNvSpPr txBox="1">
            <a:spLocks noChangeArrowheads="1"/>
          </p:cNvSpPr>
          <p:nvPr/>
        </p:nvSpPr>
        <p:spPr bwMode="auto">
          <a:xfrm>
            <a:off x="6096000" y="4038600"/>
            <a:ext cx="2590800" cy="925513"/>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1" i="1"/>
              <a:t>Staff from OSY</a:t>
            </a:r>
            <a:r>
              <a:rPr lang="en-US" altLang="en-US" sz="1800" b="1"/>
              <a:t>, partner states, local MEPs in each state</a:t>
            </a:r>
          </a:p>
        </p:txBody>
      </p:sp>
      <p:sp>
        <p:nvSpPr>
          <p:cNvPr id="20493" name="Text Box 20">
            <a:extLst>
              <a:ext uri="{FF2B5EF4-FFF2-40B4-BE49-F238E27FC236}">
                <a16:creationId xmlns:a16="http://schemas.microsoft.com/office/drawing/2014/main" id="{052F22C6-46D5-CD41-A6DD-6B696D43ADAA}"/>
              </a:ext>
            </a:extLst>
          </p:cNvPr>
          <p:cNvSpPr txBox="1">
            <a:spLocks noChangeArrowheads="1"/>
          </p:cNvSpPr>
          <p:nvPr/>
        </p:nvSpPr>
        <p:spPr bwMode="auto">
          <a:xfrm>
            <a:off x="4876800" y="1524000"/>
            <a:ext cx="3657600" cy="1200150"/>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1"/>
              <a:t>ID&amp;R, PD, TA,  communication/ collaboration, NA, program admin, State capacity building, outreach/awareness, evaluation</a:t>
            </a:r>
          </a:p>
        </p:txBody>
      </p:sp>
      <p:sp>
        <p:nvSpPr>
          <p:cNvPr id="20494" name="Text Box 21">
            <a:extLst>
              <a:ext uri="{FF2B5EF4-FFF2-40B4-BE49-F238E27FC236}">
                <a16:creationId xmlns:a16="http://schemas.microsoft.com/office/drawing/2014/main" id="{5025ECD2-740E-1F45-BFAC-C3A56C7DA359}"/>
              </a:ext>
            </a:extLst>
          </p:cNvPr>
          <p:cNvSpPr txBox="1">
            <a:spLocks noChangeArrowheads="1"/>
          </p:cNvSpPr>
          <p:nvPr/>
        </p:nvSpPr>
        <p:spPr bwMode="auto">
          <a:xfrm>
            <a:off x="381000" y="2362200"/>
            <a:ext cx="2819400" cy="1474788"/>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1"/>
              <a:t>Needs, profile, plan of action, curriculum, assessment, progress monitoring, </a:t>
            </a:r>
            <a:r>
              <a:rPr lang="en-US" altLang="en-US" sz="1800" b="1" i="1"/>
              <a:t>OSY</a:t>
            </a:r>
            <a:r>
              <a:rPr lang="en-US" altLang="en-US" sz="1800" b="1"/>
              <a:t> activities</a:t>
            </a:r>
          </a:p>
        </p:txBody>
      </p:sp>
      <p:sp>
        <p:nvSpPr>
          <p:cNvPr id="20495" name="Line 22">
            <a:extLst>
              <a:ext uri="{FF2B5EF4-FFF2-40B4-BE49-F238E27FC236}">
                <a16:creationId xmlns:a16="http://schemas.microsoft.com/office/drawing/2014/main" id="{FBEA0037-C614-5242-AFEA-4B2407AF361A}"/>
              </a:ext>
            </a:extLst>
          </p:cNvPr>
          <p:cNvSpPr>
            <a:spLocks noChangeShapeType="1"/>
          </p:cNvSpPr>
          <p:nvPr/>
        </p:nvSpPr>
        <p:spPr bwMode="auto">
          <a:xfrm>
            <a:off x="1828800" y="3581400"/>
            <a:ext cx="1143000" cy="1447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6" name="Line 23">
            <a:extLst>
              <a:ext uri="{FF2B5EF4-FFF2-40B4-BE49-F238E27FC236}">
                <a16:creationId xmlns:a16="http://schemas.microsoft.com/office/drawing/2014/main" id="{E57AA22B-6ADF-C54F-B109-12A168C8CEE7}"/>
              </a:ext>
            </a:extLst>
          </p:cNvPr>
          <p:cNvSpPr>
            <a:spLocks noChangeShapeType="1"/>
          </p:cNvSpPr>
          <p:nvPr/>
        </p:nvSpPr>
        <p:spPr bwMode="auto">
          <a:xfrm flipH="1">
            <a:off x="5638800" y="2743200"/>
            <a:ext cx="1066800" cy="838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7" name="Line 24">
            <a:extLst>
              <a:ext uri="{FF2B5EF4-FFF2-40B4-BE49-F238E27FC236}">
                <a16:creationId xmlns:a16="http://schemas.microsoft.com/office/drawing/2014/main" id="{1369FAFC-9818-7F40-AAA3-821C5CE756C3}"/>
              </a:ext>
            </a:extLst>
          </p:cNvPr>
          <p:cNvSpPr>
            <a:spLocks noChangeShapeType="1"/>
          </p:cNvSpPr>
          <p:nvPr/>
        </p:nvSpPr>
        <p:spPr bwMode="auto">
          <a:xfrm flipH="1">
            <a:off x="6324600" y="5181600"/>
            <a:ext cx="838200" cy="228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8" name="Text Box 25">
            <a:extLst>
              <a:ext uri="{FF2B5EF4-FFF2-40B4-BE49-F238E27FC236}">
                <a16:creationId xmlns:a16="http://schemas.microsoft.com/office/drawing/2014/main" id="{3009DA90-471B-3A41-B4B4-762AF5DC63AB}"/>
              </a:ext>
            </a:extLst>
          </p:cNvPr>
          <p:cNvSpPr txBox="1">
            <a:spLocks noChangeArrowheads="1"/>
          </p:cNvSpPr>
          <p:nvPr/>
        </p:nvSpPr>
        <p:spPr bwMode="auto">
          <a:xfrm>
            <a:off x="4572000" y="1219200"/>
            <a:ext cx="4191000" cy="1749425"/>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1"/>
              <a:t>ID&amp;R, staff development, technical assistance, communication/ collaboration, needs assessment, program administration, State capacity building, outreach/ awareness, evaluation</a:t>
            </a:r>
          </a:p>
        </p:txBody>
      </p:sp>
      <p:sp>
        <p:nvSpPr>
          <p:cNvPr id="20499" name="TextBox 1">
            <a:extLst>
              <a:ext uri="{FF2B5EF4-FFF2-40B4-BE49-F238E27FC236}">
                <a16:creationId xmlns:a16="http://schemas.microsoft.com/office/drawing/2014/main" id="{6202AEA2-31B7-5944-97E0-7695E911D6DC}"/>
              </a:ext>
            </a:extLst>
          </p:cNvPr>
          <p:cNvSpPr txBox="1">
            <a:spLocks noChangeArrowheads="1"/>
          </p:cNvSpPr>
          <p:nvPr/>
        </p:nvSpPr>
        <p:spPr bwMode="auto">
          <a:xfrm>
            <a:off x="2133600" y="647700"/>
            <a:ext cx="487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b="1"/>
              <a:t>Organizing Framework for SOSY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2831</Words>
  <Application>Microsoft Macintosh PowerPoint</Application>
  <PresentationFormat>On-screen Show (4:3)</PresentationFormat>
  <Paragraphs>377</Paragraphs>
  <Slides>27</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Times New Roman</vt:lpstr>
      <vt:lpstr>MS Mincho</vt:lpstr>
      <vt:lpstr>ＭＳ Ｐゴシック</vt:lpstr>
      <vt:lpstr>Wingdings</vt:lpstr>
      <vt:lpstr>Office Theme</vt:lpstr>
      <vt:lpstr>Technical Support Team Meeting</vt:lpstr>
      <vt:lpstr>Agenda: Day One</vt:lpstr>
      <vt:lpstr>Consortium States</vt:lpstr>
      <vt:lpstr> Collaborating Partners</vt:lpstr>
      <vt:lpstr>E  Expectations of Consortium Member States</vt:lpstr>
      <vt:lpstr> Expectations of Consortium Member States</vt:lpstr>
      <vt:lpstr>Solutions for Out-of-School Youth </vt:lpstr>
      <vt:lpstr>SOSY Objectives</vt:lpstr>
      <vt:lpstr>PowerPoint Presentation</vt:lpstr>
      <vt:lpstr>     Responsibilities of the Technical Support Team</vt:lpstr>
      <vt:lpstr>Key features of OSY 2010</vt:lpstr>
      <vt:lpstr>Areas of Support for Instruction</vt:lpstr>
      <vt:lpstr>  Keeping the Momentum Going</vt:lpstr>
      <vt:lpstr>Survey Monkey Results</vt:lpstr>
      <vt:lpstr>Survey Monkey Activity</vt:lpstr>
      <vt:lpstr>    Update on OSY Activities</vt:lpstr>
      <vt:lpstr>  Fidelity Implementation Index</vt:lpstr>
      <vt:lpstr>Fidelity Implementation Index Activity</vt:lpstr>
      <vt:lpstr>    Work Group Facilitators</vt:lpstr>
      <vt:lpstr>Which Work Group? </vt:lpstr>
      <vt:lpstr> Team Temperament:  Thinkers, Shakers, Feelers, and Doers</vt:lpstr>
      <vt:lpstr>The 3 Questions</vt:lpstr>
      <vt:lpstr> Leadership Team Norms How did that experience: </vt:lpstr>
      <vt:lpstr>   Creating Leadership Team Norms</vt:lpstr>
      <vt:lpstr>Action Plans</vt:lpstr>
      <vt:lpstr>     Action Plan Work Groups</vt:lpstr>
      <vt:lpstr>Agenda: Day Two</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Support Team Meeting</dc:title>
  <dc:creator>Tracie</dc:creator>
  <cp:lastModifiedBy>Susanna Bartee</cp:lastModifiedBy>
  <cp:revision>24</cp:revision>
  <dcterms:created xsi:type="dcterms:W3CDTF">2011-01-12T15:21:23Z</dcterms:created>
  <dcterms:modified xsi:type="dcterms:W3CDTF">2021-04-20T22:01:22Z</dcterms:modified>
</cp:coreProperties>
</file>