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436" r:id="rId2"/>
    <p:sldId id="437" r:id="rId3"/>
    <p:sldId id="290" r:id="rId4"/>
    <p:sldId id="435" r:id="rId5"/>
    <p:sldId id="286" r:id="rId6"/>
    <p:sldId id="445" r:id="rId7"/>
    <p:sldId id="446" r:id="rId8"/>
    <p:sldId id="505" r:id="rId9"/>
    <p:sldId id="438" r:id="rId10"/>
    <p:sldId id="444" r:id="rId11"/>
    <p:sldId id="257" r:id="rId12"/>
    <p:sldId id="267" r:id="rId13"/>
    <p:sldId id="449" r:id="rId14"/>
    <p:sldId id="269" r:id="rId15"/>
    <p:sldId id="270" r:id="rId16"/>
    <p:sldId id="271" r:id="rId17"/>
    <p:sldId id="272" r:id="rId18"/>
    <p:sldId id="474" r:id="rId19"/>
    <p:sldId id="447" r:id="rId20"/>
    <p:sldId id="448" r:id="rId21"/>
    <p:sldId id="402" r:id="rId22"/>
    <p:sldId id="405" r:id="rId23"/>
    <p:sldId id="401" r:id="rId24"/>
    <p:sldId id="406" r:id="rId25"/>
    <p:sldId id="407" r:id="rId26"/>
    <p:sldId id="385" r:id="rId27"/>
    <p:sldId id="408" r:id="rId28"/>
    <p:sldId id="386" r:id="rId29"/>
    <p:sldId id="459" r:id="rId30"/>
    <p:sldId id="418" r:id="rId31"/>
    <p:sldId id="450" r:id="rId32"/>
    <p:sldId id="451" r:id="rId33"/>
    <p:sldId id="392" r:id="rId34"/>
    <p:sldId id="452" r:id="rId35"/>
    <p:sldId id="477" r:id="rId36"/>
    <p:sldId id="500" r:id="rId37"/>
    <p:sldId id="501" r:id="rId38"/>
    <p:sldId id="502" r:id="rId39"/>
    <p:sldId id="453" r:id="rId40"/>
    <p:sldId id="454" r:id="rId41"/>
    <p:sldId id="455" r:id="rId42"/>
    <p:sldId id="463" r:id="rId43"/>
    <p:sldId id="460" r:id="rId44"/>
    <p:sldId id="461" r:id="rId45"/>
    <p:sldId id="462" r:id="rId46"/>
    <p:sldId id="439" r:id="rId47"/>
    <p:sldId id="464" r:id="rId48"/>
    <p:sldId id="465" r:id="rId49"/>
    <p:sldId id="467" r:id="rId50"/>
    <p:sldId id="466" r:id="rId51"/>
    <p:sldId id="468" r:id="rId52"/>
    <p:sldId id="506" r:id="rId53"/>
    <p:sldId id="478" r:id="rId54"/>
    <p:sldId id="479" r:id="rId55"/>
    <p:sldId id="480" r:id="rId56"/>
    <p:sldId id="481" r:id="rId57"/>
    <p:sldId id="482" r:id="rId58"/>
    <p:sldId id="483" r:id="rId59"/>
    <p:sldId id="484" r:id="rId60"/>
    <p:sldId id="277" r:id="rId61"/>
    <p:sldId id="485" r:id="rId62"/>
    <p:sldId id="486" r:id="rId63"/>
    <p:sldId id="487" r:id="rId64"/>
    <p:sldId id="488" r:id="rId65"/>
    <p:sldId id="489" r:id="rId66"/>
    <p:sldId id="490" r:id="rId67"/>
    <p:sldId id="491" r:id="rId68"/>
    <p:sldId id="492" r:id="rId69"/>
    <p:sldId id="493" r:id="rId70"/>
    <p:sldId id="494" r:id="rId71"/>
    <p:sldId id="495" r:id="rId72"/>
    <p:sldId id="496" r:id="rId73"/>
    <p:sldId id="497" r:id="rId74"/>
    <p:sldId id="498" r:id="rId75"/>
    <p:sldId id="499" r:id="rId76"/>
    <p:sldId id="410" r:id="rId77"/>
    <p:sldId id="412" r:id="rId78"/>
    <p:sldId id="503" r:id="rId79"/>
    <p:sldId id="414" r:id="rId80"/>
    <p:sldId id="456" r:id="rId81"/>
    <p:sldId id="415" r:id="rId82"/>
    <p:sldId id="457" r:id="rId83"/>
    <p:sldId id="417" r:id="rId84"/>
    <p:sldId id="458" r:id="rId85"/>
    <p:sldId id="472" r:id="rId86"/>
    <p:sldId id="441" r:id="rId8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89CC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80" autoAdjust="0"/>
    <p:restoredTop sz="94580"/>
  </p:normalViewPr>
  <p:slideViewPr>
    <p:cSldViewPr>
      <p:cViewPr varScale="1">
        <p:scale>
          <a:sx n="128" d="100"/>
          <a:sy n="128" d="100"/>
        </p:scale>
        <p:origin x="156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7DC24C-0511-45D4-8914-7B3EF39DBFDF}"/>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 name="Date Placeholder 2">
            <a:extLst>
              <a:ext uri="{FF2B5EF4-FFF2-40B4-BE49-F238E27FC236}">
                <a16:creationId xmlns:a16="http://schemas.microsoft.com/office/drawing/2014/main" id="{420E84F8-F626-4F96-A684-0CBEFC109655}"/>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045EBAF-1FD2-46AC-82A1-666121AECE68}" type="datetimeFigureOut">
              <a:rPr lang="en-US" altLang="en-US"/>
              <a:pPr>
                <a:defRPr/>
              </a:pPr>
              <a:t>4/20/21</a:t>
            </a:fld>
            <a:endParaRPr lang="en-US" altLang="en-US"/>
          </a:p>
        </p:txBody>
      </p:sp>
      <p:sp>
        <p:nvSpPr>
          <p:cNvPr id="4" name="Footer Placeholder 3">
            <a:extLst>
              <a:ext uri="{FF2B5EF4-FFF2-40B4-BE49-F238E27FC236}">
                <a16:creationId xmlns:a16="http://schemas.microsoft.com/office/drawing/2014/main" id="{7E368655-EFA1-48C2-9575-2196E263266C}"/>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 name="Slide Number Placeholder 4">
            <a:extLst>
              <a:ext uri="{FF2B5EF4-FFF2-40B4-BE49-F238E27FC236}">
                <a16:creationId xmlns:a16="http://schemas.microsoft.com/office/drawing/2014/main" id="{EEC00F11-8A99-4816-8AA9-F019ADEFB662}"/>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BE5DFFC-171C-409F-B151-832036D78F6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291594-7EDD-4736-9478-BC6C258EF2D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121CF901-0887-4534-8C49-CAF635462D2E}"/>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1361C4DD-2F79-4521-A0C0-1B9CC49605CD}" type="datetimeFigureOut">
              <a:rPr lang="en-US" altLang="en-US"/>
              <a:pPr>
                <a:defRPr/>
              </a:pPr>
              <a:t>4/20/21</a:t>
            </a:fld>
            <a:endParaRPr lang="en-US" altLang="en-US"/>
          </a:p>
        </p:txBody>
      </p:sp>
      <p:sp>
        <p:nvSpPr>
          <p:cNvPr id="4" name="Slide Image Placeholder 3">
            <a:extLst>
              <a:ext uri="{FF2B5EF4-FFF2-40B4-BE49-F238E27FC236}">
                <a16:creationId xmlns:a16="http://schemas.microsoft.com/office/drawing/2014/main" id="{DAFA4889-5D7C-476E-8E20-3DEAC49A0FB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E4EDC3E-5F49-4981-860B-1EC3F9D7FA6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6EBE191-02EA-45E4-820A-902B3B901BF1}"/>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B1865718-89E4-49D5-A3D4-7F54C60F3F9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04358FB-3388-45CE-8A1D-85D9617583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69A0AFCE-FEFA-1F44-B1B7-75DB599CFF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F9747F5D-607D-F042-B706-848EE52B30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40963" name="Slide Number Placeholder 3">
            <a:extLst>
              <a:ext uri="{FF2B5EF4-FFF2-40B4-BE49-F238E27FC236}">
                <a16:creationId xmlns:a16="http://schemas.microsoft.com/office/drawing/2014/main" id="{4C6DCC92-97CA-7A48-982A-A22C6EC2BF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7A2F7CD-930F-9F46-9002-3F0454AAED41}"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810567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41</a:t>
            </a:fld>
            <a:endParaRPr lang="en-US" altLang="en-US">
              <a:latin typeface="Calibri" panose="020F0502020204030204" pitchFamily="34" charset="0"/>
            </a:endParaRPr>
          </a:p>
        </p:txBody>
      </p:sp>
    </p:spTree>
    <p:extLst>
      <p:ext uri="{BB962C8B-B14F-4D97-AF65-F5344CB8AC3E}">
        <p14:creationId xmlns:p14="http://schemas.microsoft.com/office/powerpoint/2010/main" val="3478839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Lysandra</a:t>
            </a:r>
            <a:r>
              <a:rPr lang="en-US" dirty="0"/>
              <a:t>. This</a:t>
            </a:r>
            <a:r>
              <a:rPr lang="en-US" baseline="0" dirty="0"/>
              <a:t> was a long process. </a:t>
            </a:r>
            <a:r>
              <a:rPr lang="en-US" dirty="0"/>
              <a:t>I did not do this alone! On December 5, 2017 a selected group of secondary Migrant staff and PDE postsecondary staff met to address the graduation target area. We work tirelessly for 5 months! As you can see,</a:t>
            </a:r>
            <a:r>
              <a:rPr lang="en-US" baseline="0" dirty="0"/>
              <a:t> we met in virtually monthly (except for April) and the subgroup met multiple times. </a:t>
            </a:r>
            <a:r>
              <a:rPr lang="en-US" dirty="0"/>
              <a:t>Special kudos to the Parent Unit team, who had to start from scratch! </a:t>
            </a:r>
          </a:p>
          <a:p>
            <a:endParaRPr lang="en-US" dirty="0"/>
          </a:p>
        </p:txBody>
      </p:sp>
      <p:sp>
        <p:nvSpPr>
          <p:cNvPr id="4" name="Slide Number Placeholder 3"/>
          <p:cNvSpPr>
            <a:spLocks noGrp="1"/>
          </p:cNvSpPr>
          <p:nvPr>
            <p:ph type="sldNum" sz="quarter" idx="5"/>
          </p:nvPr>
        </p:nvSpPr>
        <p:spPr/>
        <p:txBody>
          <a:bodyPr/>
          <a:lstStyle/>
          <a:p>
            <a:fld id="{3C0DDAA2-1C43-4F84-BCB8-BB799C3B521C}" type="slidenum">
              <a:rPr lang="en-US" smtClean="0"/>
              <a:t>60</a:t>
            </a:fld>
            <a:endParaRPr lang="en-US"/>
          </a:p>
        </p:txBody>
      </p:sp>
    </p:spTree>
    <p:extLst>
      <p:ext uri="{BB962C8B-B14F-4D97-AF65-F5344CB8AC3E}">
        <p14:creationId xmlns:p14="http://schemas.microsoft.com/office/powerpoint/2010/main" val="563083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3C6250AC-12E8-D542-8F76-2F9A1D72D6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id="{480127F5-39B2-B342-AB7C-7C94237D6F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Purpose- responsibilites</a:t>
            </a:r>
          </a:p>
          <a:p>
            <a:r>
              <a:rPr lang="en-US" altLang="en-US">
                <a:ea typeface="ＭＳ Ｐゴシック" panose="020B0600070205080204" pitchFamily="34" charset="-128"/>
              </a:rPr>
              <a:t>Who to send? </a:t>
            </a:r>
          </a:p>
          <a:p>
            <a:r>
              <a:rPr lang="en-US" altLang="en-US">
                <a:ea typeface="ＭＳ Ｐゴシック" panose="020B0600070205080204" pitchFamily="34" charset="-128"/>
              </a:rPr>
              <a:t>Mentoring Pilot- World Education  </a:t>
            </a:r>
            <a:endParaRPr lang="en-US" altLang="en-US" sz="1100">
              <a:ea typeface="ＭＳ Ｐゴシック" panose="020B0600070205080204" pitchFamily="34" charset="-128"/>
            </a:endParaRPr>
          </a:p>
          <a:p>
            <a:r>
              <a:rPr lang="en-US" altLang="en-US">
                <a:ea typeface="ＭＳ Ｐゴシック" panose="020B0600070205080204" pitchFamily="34" charset="-128"/>
              </a:rPr>
              <a:t>Tracie will ask MA, TN, VT, GA, and CA</a:t>
            </a:r>
            <a:endParaRPr lang="en-US" altLang="en-US" sz="1100">
              <a:ea typeface="ＭＳ Ｐゴシック" panose="020B0600070205080204" pitchFamily="34" charset="-128"/>
            </a:endParaRPr>
          </a:p>
          <a:p>
            <a:r>
              <a:rPr lang="en-US" altLang="en-US">
                <a:ea typeface="ＭＳ Ｐゴシック" panose="020B0600070205080204" pitchFamily="34" charset="-128"/>
              </a:rPr>
              <a:t> </a:t>
            </a:r>
            <a:endParaRPr lang="en-US" altLang="en-US" sz="1100">
              <a:ea typeface="ＭＳ Ｐゴシック" panose="020B0600070205080204" pitchFamily="34" charset="-128"/>
            </a:endParaRPr>
          </a:p>
          <a:p>
            <a:r>
              <a:rPr lang="en-US" altLang="en-US">
                <a:ea typeface="ＭＳ Ｐゴシック" panose="020B0600070205080204" pitchFamily="34" charset="-128"/>
              </a:rPr>
              <a:t>Mental Health-- KS</a:t>
            </a:r>
            <a:endParaRPr lang="en-US" altLang="en-US" sz="1100">
              <a:ea typeface="ＭＳ Ｐゴシック" panose="020B0600070205080204" pitchFamily="34" charset="-128"/>
            </a:endParaRPr>
          </a:p>
          <a:p>
            <a:r>
              <a:rPr lang="en-US" altLang="en-US">
                <a:ea typeface="ＭＳ Ｐゴシック" panose="020B0600070205080204" pitchFamily="34" charset="-128"/>
              </a:rPr>
              <a:t> </a:t>
            </a:r>
            <a:endParaRPr lang="en-US" altLang="en-US" sz="1100">
              <a:ea typeface="ＭＳ Ｐゴシック" panose="020B0600070205080204" pitchFamily="34" charset="-128"/>
            </a:endParaRPr>
          </a:p>
          <a:p>
            <a:r>
              <a:rPr lang="en-US" altLang="en-US">
                <a:ea typeface="ＭＳ Ｐゴシック" panose="020B0600070205080204" pitchFamily="34" charset="-128"/>
              </a:rPr>
              <a:t>Goal Setting – TOT Work Group – Sonja Williams (lead)—Ernesto?</a:t>
            </a:r>
            <a:endParaRPr lang="en-US" altLang="en-US" sz="1100">
              <a:ea typeface="ＭＳ Ｐゴシック" panose="020B0600070205080204" pitchFamily="34" charset="-128"/>
            </a:endParaRPr>
          </a:p>
          <a:p>
            <a:r>
              <a:rPr lang="en-US" altLang="en-US">
                <a:ea typeface="ＭＳ Ｐゴシック" panose="020B0600070205080204" pitchFamily="34" charset="-128"/>
              </a:rPr>
              <a:t>PD- Develop training to certified and non-certified staff – Jessica Castaneda (Lead)</a:t>
            </a:r>
            <a:endParaRPr lang="en-US" altLang="en-US" sz="1100">
              <a:ea typeface="ＭＳ Ｐゴシック" panose="020B0600070205080204" pitchFamily="34" charset="-128"/>
            </a:endParaRPr>
          </a:p>
          <a:p>
            <a:r>
              <a:rPr lang="en-US" altLang="en-US">
                <a:ea typeface="ＭＳ Ｐゴシック" panose="020B0600070205080204" pitchFamily="34" charset="-128"/>
              </a:rPr>
              <a:t>ID&amp;R – in collaboration with IRRC—Jennifer Almeda (lead)</a:t>
            </a:r>
            <a:endParaRPr lang="en-US" altLang="en-US" sz="1100">
              <a:ea typeface="ＭＳ Ｐゴシック" panose="020B0600070205080204" pitchFamily="34" charset="-128"/>
            </a:endParaRPr>
          </a:p>
          <a:p>
            <a:r>
              <a:rPr lang="en-US" altLang="en-US">
                <a:ea typeface="ＭＳ Ｐゴシック" panose="020B0600070205080204" pitchFamily="34" charset="-128"/>
              </a:rPr>
              <a:t>Develop web-accessible lessons- Material Development—Bob Lynch and Brenda Pessin-- leads</a:t>
            </a:r>
            <a:endParaRPr lang="en-US" altLang="en-US" sz="1100">
              <a:ea typeface="ＭＳ Ｐゴシック" panose="020B0600070205080204" pitchFamily="34" charset="-128"/>
            </a:endParaRPr>
          </a:p>
          <a:p>
            <a:pPr lvl="1"/>
            <a:r>
              <a:rPr lang="en-US" altLang="en-US">
                <a:ea typeface="ＭＳ Ｐゴシック" panose="020B0600070205080204" pitchFamily="34" charset="-128"/>
              </a:rPr>
              <a:t>With support and guidance from World Ed – Andy Nash</a:t>
            </a:r>
            <a:endParaRPr lang="en-US" altLang="en-US" sz="1100">
              <a:ea typeface="ＭＳ Ｐゴシック" panose="020B0600070205080204" pitchFamily="34" charset="-128"/>
            </a:endParaRPr>
          </a:p>
          <a:p>
            <a:r>
              <a:rPr lang="en-US" altLang="en-US">
                <a:ea typeface="ＭＳ Ｐゴシック" panose="020B0600070205080204" pitchFamily="34" charset="-128"/>
              </a:rPr>
              <a:t>OSY Learning Plan—Emily Hoffman</a:t>
            </a:r>
            <a:endParaRPr lang="en-US" altLang="en-US" sz="1100">
              <a:ea typeface="ＭＳ Ｐゴシック" panose="020B0600070205080204" pitchFamily="34" charset="-128"/>
            </a:endParaRPr>
          </a:p>
          <a:p>
            <a:pPr lvl="1"/>
            <a:r>
              <a:rPr lang="en-US" altLang="en-US">
                <a:ea typeface="ＭＳ Ｐゴシック" panose="020B0600070205080204" pitchFamily="34" charset="-128"/>
              </a:rPr>
              <a:t>With Steve Quonn</a:t>
            </a:r>
            <a:endParaRPr lang="en-US" altLang="en-US" sz="1100">
              <a:ea typeface="ＭＳ Ｐゴシック" panose="020B0600070205080204" pitchFamily="34" charset="-128"/>
            </a:endParaRPr>
          </a:p>
          <a:p>
            <a:r>
              <a:rPr lang="en-US" altLang="en-US">
                <a:ea typeface="ＭＳ Ｐゴシック" panose="020B0600070205080204" pitchFamily="34" charset="-128"/>
              </a:rPr>
              <a:t> </a:t>
            </a:r>
            <a:endParaRPr lang="en-US" altLang="en-US" sz="1100">
              <a:ea typeface="ＭＳ Ｐゴシック" panose="020B0600070205080204" pitchFamily="34" charset="-128"/>
            </a:endParaRPr>
          </a:p>
          <a:p>
            <a:r>
              <a:rPr lang="en-US" altLang="en-US">
                <a:ea typeface="ＭＳ Ｐゴシック" panose="020B0600070205080204" pitchFamily="34" charset="-128"/>
              </a:rPr>
              <a:t> </a:t>
            </a:r>
            <a:endParaRPr lang="en-US" altLang="en-US" sz="1100">
              <a:ea typeface="ＭＳ Ｐゴシック" panose="020B0600070205080204" pitchFamily="34" charset="-128"/>
            </a:endParaRPr>
          </a:p>
          <a:p>
            <a:endParaRPr lang="en-US" altLang="en-US">
              <a:ea typeface="ＭＳ Ｐゴシック" panose="020B0600070205080204" pitchFamily="34" charset="-128"/>
            </a:endParaRPr>
          </a:p>
        </p:txBody>
      </p:sp>
      <p:sp>
        <p:nvSpPr>
          <p:cNvPr id="44035" name="Slide Number Placeholder 3">
            <a:extLst>
              <a:ext uri="{FF2B5EF4-FFF2-40B4-BE49-F238E27FC236}">
                <a16:creationId xmlns:a16="http://schemas.microsoft.com/office/drawing/2014/main" id="{B1C39435-0682-7940-94F6-4262726421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10B60FA-AC05-D444-8796-107CF909EC1F}"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205931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357092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2025984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2D5BA9B-CB32-4CB5-82E6-FB16013CD4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6C383AB2-BE59-4112-B3B9-F18B1B9573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6564" name="Slide Number Placeholder 3">
            <a:extLst>
              <a:ext uri="{FF2B5EF4-FFF2-40B4-BE49-F238E27FC236}">
                <a16:creationId xmlns:a16="http://schemas.microsoft.com/office/drawing/2014/main" id="{50CE2F9E-10E1-4CCA-BB16-ED5B60C21C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2EA434-C56D-49F8-B555-B380F699829C}" type="slidenum">
              <a:rPr lang="en-US" altLang="en-US">
                <a:latin typeface="Calibri" panose="020F0502020204030204" pitchFamily="34" charset="0"/>
              </a:rPr>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564128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1BBFBACF-2724-4639-97E0-5C1E4E2D3A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C60B7EC5-95FA-4969-B484-7AD8AB585D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7588" name="Slide Number Placeholder 3">
            <a:extLst>
              <a:ext uri="{FF2B5EF4-FFF2-40B4-BE49-F238E27FC236}">
                <a16:creationId xmlns:a16="http://schemas.microsoft.com/office/drawing/2014/main" id="{104AC3C7-F046-41D1-BE19-E92BBAEB1A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8598FD6-ABB7-4D04-BCE1-6EA6B2BE96D8}" type="slidenum">
              <a:rPr lang="en-US" altLang="en-US">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774320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32</a:t>
            </a:fld>
            <a:endParaRPr lang="en-US" altLang="en-US">
              <a:latin typeface="Calibri" panose="020F0502020204030204" pitchFamily="34" charset="0"/>
            </a:endParaRPr>
          </a:p>
        </p:txBody>
      </p:sp>
    </p:spTree>
    <p:extLst>
      <p:ext uri="{BB962C8B-B14F-4D97-AF65-F5344CB8AC3E}">
        <p14:creationId xmlns:p14="http://schemas.microsoft.com/office/powerpoint/2010/main" val="684885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39</a:t>
            </a:fld>
            <a:endParaRPr lang="en-US" altLang="en-US">
              <a:latin typeface="Calibri" panose="020F0502020204030204" pitchFamily="34" charset="0"/>
            </a:endParaRPr>
          </a:p>
        </p:txBody>
      </p:sp>
    </p:spTree>
    <p:extLst>
      <p:ext uri="{BB962C8B-B14F-4D97-AF65-F5344CB8AC3E}">
        <p14:creationId xmlns:p14="http://schemas.microsoft.com/office/powerpoint/2010/main" val="117861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40</a:t>
            </a:fld>
            <a:endParaRPr lang="en-US" altLang="en-US">
              <a:latin typeface="Calibri" panose="020F0502020204030204" pitchFamily="34" charset="0"/>
            </a:endParaRPr>
          </a:p>
        </p:txBody>
      </p:sp>
    </p:spTree>
    <p:extLst>
      <p:ext uri="{BB962C8B-B14F-4D97-AF65-F5344CB8AC3E}">
        <p14:creationId xmlns:p14="http://schemas.microsoft.com/office/powerpoint/2010/main" val="164962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E02D55F-E7A2-47E6-91E2-8F8089442908}"/>
              </a:ext>
            </a:extLst>
          </p:cNvPr>
          <p:cNvSpPr>
            <a:spLocks noGrp="1"/>
          </p:cNvSpPr>
          <p:nvPr>
            <p:ph type="dt" sz="half" idx="10"/>
          </p:nvPr>
        </p:nvSpPr>
        <p:spPr/>
        <p:txBody>
          <a:bodyPr/>
          <a:lstStyle>
            <a:lvl1pPr>
              <a:defRPr/>
            </a:lvl1pPr>
          </a:lstStyle>
          <a:p>
            <a:pPr>
              <a:defRPr/>
            </a:pPr>
            <a:fld id="{DEB848C6-D6E5-4834-902D-ED5BAD4FDEDA}"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474B4A08-DF3C-4D0A-984C-6C751ADC123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D615B5D-D466-4B4E-9AFC-86FA996FBDF5}"/>
              </a:ext>
            </a:extLst>
          </p:cNvPr>
          <p:cNvSpPr>
            <a:spLocks noGrp="1"/>
          </p:cNvSpPr>
          <p:nvPr>
            <p:ph type="sldNum" sz="quarter" idx="12"/>
          </p:nvPr>
        </p:nvSpPr>
        <p:spPr/>
        <p:txBody>
          <a:bodyPr/>
          <a:lstStyle>
            <a:lvl1pPr>
              <a:defRPr/>
            </a:lvl1pPr>
          </a:lstStyle>
          <a:p>
            <a:fld id="{35B342EE-6AB6-47BD-B9C0-C3799FE9E60C}" type="slidenum">
              <a:rPr lang="en-US" altLang="en-US"/>
              <a:pPr/>
              <a:t>‹#›</a:t>
            </a:fld>
            <a:endParaRPr lang="en-US" altLang="en-US"/>
          </a:p>
        </p:txBody>
      </p:sp>
    </p:spTree>
    <p:extLst>
      <p:ext uri="{BB962C8B-B14F-4D97-AF65-F5344CB8AC3E}">
        <p14:creationId xmlns:p14="http://schemas.microsoft.com/office/powerpoint/2010/main" val="232159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1EB9F-55E9-410B-AFBF-DFADAFA11AF7}"/>
              </a:ext>
            </a:extLst>
          </p:cNvPr>
          <p:cNvSpPr>
            <a:spLocks noGrp="1"/>
          </p:cNvSpPr>
          <p:nvPr>
            <p:ph type="dt" sz="half" idx="10"/>
          </p:nvPr>
        </p:nvSpPr>
        <p:spPr/>
        <p:txBody>
          <a:bodyPr/>
          <a:lstStyle>
            <a:lvl1pPr>
              <a:defRPr/>
            </a:lvl1pPr>
          </a:lstStyle>
          <a:p>
            <a:pPr>
              <a:defRPr/>
            </a:pPr>
            <a:fld id="{10AA6DC3-5ECC-424D-A049-D1F4560CC8E1}"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018F5515-F17F-49E1-A842-5D919D3475A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8B1C501-473E-4899-A16E-B7FF614CA490}"/>
              </a:ext>
            </a:extLst>
          </p:cNvPr>
          <p:cNvSpPr>
            <a:spLocks noGrp="1"/>
          </p:cNvSpPr>
          <p:nvPr>
            <p:ph type="sldNum" sz="quarter" idx="12"/>
          </p:nvPr>
        </p:nvSpPr>
        <p:spPr/>
        <p:txBody>
          <a:bodyPr/>
          <a:lstStyle>
            <a:lvl1pPr>
              <a:defRPr/>
            </a:lvl1pPr>
          </a:lstStyle>
          <a:p>
            <a:fld id="{94A27058-F581-4303-92CB-86951BFA7FA4}" type="slidenum">
              <a:rPr lang="en-US" altLang="en-US"/>
              <a:pPr/>
              <a:t>‹#›</a:t>
            </a:fld>
            <a:endParaRPr lang="en-US" altLang="en-US"/>
          </a:p>
        </p:txBody>
      </p:sp>
    </p:spTree>
    <p:extLst>
      <p:ext uri="{BB962C8B-B14F-4D97-AF65-F5344CB8AC3E}">
        <p14:creationId xmlns:p14="http://schemas.microsoft.com/office/powerpoint/2010/main" val="144262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ADC6F-AEED-4C46-950C-99273860E645}"/>
              </a:ext>
            </a:extLst>
          </p:cNvPr>
          <p:cNvSpPr>
            <a:spLocks noGrp="1"/>
          </p:cNvSpPr>
          <p:nvPr>
            <p:ph type="dt" sz="half" idx="10"/>
          </p:nvPr>
        </p:nvSpPr>
        <p:spPr/>
        <p:txBody>
          <a:bodyPr/>
          <a:lstStyle>
            <a:lvl1pPr>
              <a:defRPr/>
            </a:lvl1pPr>
          </a:lstStyle>
          <a:p>
            <a:pPr>
              <a:defRPr/>
            </a:pPr>
            <a:fld id="{BBD523DD-C99C-49C9-95E7-B93A09085FB8}"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E3249278-1DE9-4D72-8426-EA46FFA986A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8531DD2-4A90-4177-B4F8-C02249BABA5D}"/>
              </a:ext>
            </a:extLst>
          </p:cNvPr>
          <p:cNvSpPr>
            <a:spLocks noGrp="1"/>
          </p:cNvSpPr>
          <p:nvPr>
            <p:ph type="sldNum" sz="quarter" idx="12"/>
          </p:nvPr>
        </p:nvSpPr>
        <p:spPr/>
        <p:txBody>
          <a:bodyPr/>
          <a:lstStyle>
            <a:lvl1pPr>
              <a:defRPr/>
            </a:lvl1pPr>
          </a:lstStyle>
          <a:p>
            <a:fld id="{B30823D4-CCA6-456F-939D-B483D51F5571}" type="slidenum">
              <a:rPr lang="en-US" altLang="en-US"/>
              <a:pPr/>
              <a:t>‹#›</a:t>
            </a:fld>
            <a:endParaRPr lang="en-US" altLang="en-US"/>
          </a:p>
        </p:txBody>
      </p:sp>
    </p:spTree>
    <p:extLst>
      <p:ext uri="{BB962C8B-B14F-4D97-AF65-F5344CB8AC3E}">
        <p14:creationId xmlns:p14="http://schemas.microsoft.com/office/powerpoint/2010/main" val="378466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29233-ADF8-444A-B4EE-46B97F34A6A1}"/>
              </a:ext>
            </a:extLst>
          </p:cNvPr>
          <p:cNvSpPr>
            <a:spLocks noGrp="1"/>
          </p:cNvSpPr>
          <p:nvPr>
            <p:ph type="dt" sz="half" idx="10"/>
          </p:nvPr>
        </p:nvSpPr>
        <p:spPr/>
        <p:txBody>
          <a:bodyPr/>
          <a:lstStyle>
            <a:lvl1pPr>
              <a:defRPr/>
            </a:lvl1pPr>
          </a:lstStyle>
          <a:p>
            <a:pPr>
              <a:defRPr/>
            </a:pPr>
            <a:fld id="{DF65CEFF-D85F-4A91-A087-6CF1E7A6CE62}"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96462451-5532-4996-9F1C-38DB982278B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F66CBC8-2BB0-4E1D-825A-456D6F54646B}"/>
              </a:ext>
            </a:extLst>
          </p:cNvPr>
          <p:cNvSpPr>
            <a:spLocks noGrp="1"/>
          </p:cNvSpPr>
          <p:nvPr>
            <p:ph type="sldNum" sz="quarter" idx="12"/>
          </p:nvPr>
        </p:nvSpPr>
        <p:spPr/>
        <p:txBody>
          <a:bodyPr/>
          <a:lstStyle>
            <a:lvl1pPr>
              <a:defRPr/>
            </a:lvl1pPr>
          </a:lstStyle>
          <a:p>
            <a:fld id="{F0344D71-F529-4FA7-8CF2-FE900CE7054A}" type="slidenum">
              <a:rPr lang="en-US" altLang="en-US"/>
              <a:pPr/>
              <a:t>‹#›</a:t>
            </a:fld>
            <a:endParaRPr lang="en-US" altLang="en-US"/>
          </a:p>
        </p:txBody>
      </p:sp>
    </p:spTree>
    <p:extLst>
      <p:ext uri="{BB962C8B-B14F-4D97-AF65-F5344CB8AC3E}">
        <p14:creationId xmlns:p14="http://schemas.microsoft.com/office/powerpoint/2010/main" val="264083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84657-5C43-4C9E-AE95-270DA936C7CF}"/>
              </a:ext>
            </a:extLst>
          </p:cNvPr>
          <p:cNvSpPr>
            <a:spLocks noGrp="1"/>
          </p:cNvSpPr>
          <p:nvPr>
            <p:ph type="dt" sz="half" idx="10"/>
          </p:nvPr>
        </p:nvSpPr>
        <p:spPr/>
        <p:txBody>
          <a:bodyPr/>
          <a:lstStyle>
            <a:lvl1pPr>
              <a:defRPr/>
            </a:lvl1pPr>
          </a:lstStyle>
          <a:p>
            <a:pPr>
              <a:defRPr/>
            </a:pPr>
            <a:fld id="{1AB22FC6-8B3E-4588-9824-34C8B1665E2D}"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AFB51EA7-71C6-4DB7-9D52-91EA9DFD93E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BCE9371-74F2-44AC-9C8E-75C7CA546561}"/>
              </a:ext>
            </a:extLst>
          </p:cNvPr>
          <p:cNvSpPr>
            <a:spLocks noGrp="1"/>
          </p:cNvSpPr>
          <p:nvPr>
            <p:ph type="sldNum" sz="quarter" idx="12"/>
          </p:nvPr>
        </p:nvSpPr>
        <p:spPr/>
        <p:txBody>
          <a:bodyPr/>
          <a:lstStyle>
            <a:lvl1pPr>
              <a:defRPr/>
            </a:lvl1pPr>
          </a:lstStyle>
          <a:p>
            <a:fld id="{EF8059E2-3487-4896-B7D8-C113AB48BC42}" type="slidenum">
              <a:rPr lang="en-US" altLang="en-US"/>
              <a:pPr/>
              <a:t>‹#›</a:t>
            </a:fld>
            <a:endParaRPr lang="en-US" altLang="en-US"/>
          </a:p>
        </p:txBody>
      </p:sp>
    </p:spTree>
    <p:extLst>
      <p:ext uri="{BB962C8B-B14F-4D97-AF65-F5344CB8AC3E}">
        <p14:creationId xmlns:p14="http://schemas.microsoft.com/office/powerpoint/2010/main" val="27910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8DF4858-6192-4206-AB06-D4318D414BC9}"/>
              </a:ext>
            </a:extLst>
          </p:cNvPr>
          <p:cNvSpPr>
            <a:spLocks noGrp="1"/>
          </p:cNvSpPr>
          <p:nvPr>
            <p:ph type="dt" sz="half" idx="10"/>
          </p:nvPr>
        </p:nvSpPr>
        <p:spPr/>
        <p:txBody>
          <a:bodyPr/>
          <a:lstStyle>
            <a:lvl1pPr>
              <a:defRPr/>
            </a:lvl1pPr>
          </a:lstStyle>
          <a:p>
            <a:pPr>
              <a:defRPr/>
            </a:pPr>
            <a:fld id="{3D58E25B-C243-43A3-840F-9F1DA8986C71}"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B486BB7F-073A-44B0-81EC-43175A93235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F69BE96-BF64-4D53-A497-BD2FACB73C8A}"/>
              </a:ext>
            </a:extLst>
          </p:cNvPr>
          <p:cNvSpPr>
            <a:spLocks noGrp="1"/>
          </p:cNvSpPr>
          <p:nvPr>
            <p:ph type="sldNum" sz="quarter" idx="12"/>
          </p:nvPr>
        </p:nvSpPr>
        <p:spPr/>
        <p:txBody>
          <a:bodyPr/>
          <a:lstStyle>
            <a:lvl1pPr>
              <a:defRPr/>
            </a:lvl1pPr>
          </a:lstStyle>
          <a:p>
            <a:fld id="{A50F11F2-F88F-4512-AD5C-7D8BC80DFA21}" type="slidenum">
              <a:rPr lang="en-US" altLang="en-US"/>
              <a:pPr/>
              <a:t>‹#›</a:t>
            </a:fld>
            <a:endParaRPr lang="en-US" altLang="en-US"/>
          </a:p>
        </p:txBody>
      </p:sp>
    </p:spTree>
    <p:extLst>
      <p:ext uri="{BB962C8B-B14F-4D97-AF65-F5344CB8AC3E}">
        <p14:creationId xmlns:p14="http://schemas.microsoft.com/office/powerpoint/2010/main" val="102606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47289D8-F79F-423F-A5C3-4BDF48B69856}"/>
              </a:ext>
            </a:extLst>
          </p:cNvPr>
          <p:cNvSpPr>
            <a:spLocks noGrp="1"/>
          </p:cNvSpPr>
          <p:nvPr>
            <p:ph type="dt" sz="half" idx="10"/>
          </p:nvPr>
        </p:nvSpPr>
        <p:spPr/>
        <p:txBody>
          <a:bodyPr/>
          <a:lstStyle>
            <a:lvl1pPr>
              <a:defRPr/>
            </a:lvl1pPr>
          </a:lstStyle>
          <a:p>
            <a:pPr>
              <a:defRPr/>
            </a:pPr>
            <a:fld id="{39A9AFB9-CA5C-415B-AAA2-2F301451D205}" type="datetimeFigureOut">
              <a:rPr lang="en-US" altLang="en-US"/>
              <a:pPr>
                <a:defRPr/>
              </a:pPr>
              <a:t>4/20/21</a:t>
            </a:fld>
            <a:endParaRPr lang="en-US" altLang="en-US"/>
          </a:p>
        </p:txBody>
      </p:sp>
      <p:sp>
        <p:nvSpPr>
          <p:cNvPr id="8" name="Footer Placeholder 4">
            <a:extLst>
              <a:ext uri="{FF2B5EF4-FFF2-40B4-BE49-F238E27FC236}">
                <a16:creationId xmlns:a16="http://schemas.microsoft.com/office/drawing/2014/main" id="{34BCBB38-B57E-4DAE-93D5-193D3EE7655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D68AB188-BBFB-499B-9BE5-F59E9B261D1E}"/>
              </a:ext>
            </a:extLst>
          </p:cNvPr>
          <p:cNvSpPr>
            <a:spLocks noGrp="1"/>
          </p:cNvSpPr>
          <p:nvPr>
            <p:ph type="sldNum" sz="quarter" idx="12"/>
          </p:nvPr>
        </p:nvSpPr>
        <p:spPr/>
        <p:txBody>
          <a:bodyPr/>
          <a:lstStyle>
            <a:lvl1pPr>
              <a:defRPr/>
            </a:lvl1pPr>
          </a:lstStyle>
          <a:p>
            <a:fld id="{7AE6EBC4-917E-4AE6-9D9A-AC25E333F537}" type="slidenum">
              <a:rPr lang="en-US" altLang="en-US"/>
              <a:pPr/>
              <a:t>‹#›</a:t>
            </a:fld>
            <a:endParaRPr lang="en-US" altLang="en-US"/>
          </a:p>
        </p:txBody>
      </p:sp>
    </p:spTree>
    <p:extLst>
      <p:ext uri="{BB962C8B-B14F-4D97-AF65-F5344CB8AC3E}">
        <p14:creationId xmlns:p14="http://schemas.microsoft.com/office/powerpoint/2010/main" val="92766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C783945-FEED-4D08-8E8E-62093DE1A85F}"/>
              </a:ext>
            </a:extLst>
          </p:cNvPr>
          <p:cNvSpPr>
            <a:spLocks noGrp="1"/>
          </p:cNvSpPr>
          <p:nvPr>
            <p:ph type="dt" sz="half" idx="10"/>
          </p:nvPr>
        </p:nvSpPr>
        <p:spPr/>
        <p:txBody>
          <a:bodyPr/>
          <a:lstStyle>
            <a:lvl1pPr>
              <a:defRPr/>
            </a:lvl1pPr>
          </a:lstStyle>
          <a:p>
            <a:pPr>
              <a:defRPr/>
            </a:pPr>
            <a:fld id="{DF223B75-E55C-4352-9C0B-6188D0625475}" type="datetimeFigureOut">
              <a:rPr lang="en-US" altLang="en-US"/>
              <a:pPr>
                <a:defRPr/>
              </a:pPr>
              <a:t>4/20/21</a:t>
            </a:fld>
            <a:endParaRPr lang="en-US" altLang="en-US"/>
          </a:p>
        </p:txBody>
      </p:sp>
      <p:sp>
        <p:nvSpPr>
          <p:cNvPr id="4" name="Footer Placeholder 4">
            <a:extLst>
              <a:ext uri="{FF2B5EF4-FFF2-40B4-BE49-F238E27FC236}">
                <a16:creationId xmlns:a16="http://schemas.microsoft.com/office/drawing/2014/main" id="{AB78A280-B603-44CD-82B3-6B3A5A457910}"/>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D51A09A-F87E-4A32-BBC9-848A0F505D61}"/>
              </a:ext>
            </a:extLst>
          </p:cNvPr>
          <p:cNvSpPr>
            <a:spLocks noGrp="1"/>
          </p:cNvSpPr>
          <p:nvPr>
            <p:ph type="sldNum" sz="quarter" idx="12"/>
          </p:nvPr>
        </p:nvSpPr>
        <p:spPr/>
        <p:txBody>
          <a:bodyPr/>
          <a:lstStyle>
            <a:lvl1pPr>
              <a:defRPr/>
            </a:lvl1pPr>
          </a:lstStyle>
          <a:p>
            <a:fld id="{4075354A-9989-46C3-959A-ED9BD0FFF293}" type="slidenum">
              <a:rPr lang="en-US" altLang="en-US"/>
              <a:pPr/>
              <a:t>‹#›</a:t>
            </a:fld>
            <a:endParaRPr lang="en-US" altLang="en-US"/>
          </a:p>
        </p:txBody>
      </p:sp>
    </p:spTree>
    <p:extLst>
      <p:ext uri="{BB962C8B-B14F-4D97-AF65-F5344CB8AC3E}">
        <p14:creationId xmlns:p14="http://schemas.microsoft.com/office/powerpoint/2010/main" val="12604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7A53E52-2EF0-4500-BA70-484302E1F09B}"/>
              </a:ext>
            </a:extLst>
          </p:cNvPr>
          <p:cNvSpPr>
            <a:spLocks noGrp="1"/>
          </p:cNvSpPr>
          <p:nvPr>
            <p:ph type="dt" sz="half" idx="10"/>
          </p:nvPr>
        </p:nvSpPr>
        <p:spPr/>
        <p:txBody>
          <a:bodyPr/>
          <a:lstStyle>
            <a:lvl1pPr>
              <a:defRPr/>
            </a:lvl1pPr>
          </a:lstStyle>
          <a:p>
            <a:pPr>
              <a:defRPr/>
            </a:pPr>
            <a:fld id="{7500F751-A6DE-488E-BA6D-7416F19D5E2B}" type="datetimeFigureOut">
              <a:rPr lang="en-US" altLang="en-US"/>
              <a:pPr>
                <a:defRPr/>
              </a:pPr>
              <a:t>4/20/21</a:t>
            </a:fld>
            <a:endParaRPr lang="en-US" altLang="en-US"/>
          </a:p>
        </p:txBody>
      </p:sp>
      <p:sp>
        <p:nvSpPr>
          <p:cNvPr id="3" name="Footer Placeholder 4">
            <a:extLst>
              <a:ext uri="{FF2B5EF4-FFF2-40B4-BE49-F238E27FC236}">
                <a16:creationId xmlns:a16="http://schemas.microsoft.com/office/drawing/2014/main" id="{3EFE2DD1-7FE4-4C29-A317-D13411AB4581}"/>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B3CD72A-E239-4441-9CCF-E0EDC09745BE}"/>
              </a:ext>
            </a:extLst>
          </p:cNvPr>
          <p:cNvSpPr>
            <a:spLocks noGrp="1"/>
          </p:cNvSpPr>
          <p:nvPr>
            <p:ph type="sldNum" sz="quarter" idx="12"/>
          </p:nvPr>
        </p:nvSpPr>
        <p:spPr/>
        <p:txBody>
          <a:bodyPr/>
          <a:lstStyle>
            <a:lvl1pPr>
              <a:defRPr/>
            </a:lvl1pPr>
          </a:lstStyle>
          <a:p>
            <a:fld id="{3AC4D2BD-6FD2-4CEF-BFCD-1CAC0BB4BDF4}" type="slidenum">
              <a:rPr lang="en-US" altLang="en-US"/>
              <a:pPr/>
              <a:t>‹#›</a:t>
            </a:fld>
            <a:endParaRPr lang="en-US" altLang="en-US"/>
          </a:p>
        </p:txBody>
      </p:sp>
    </p:spTree>
    <p:extLst>
      <p:ext uri="{BB962C8B-B14F-4D97-AF65-F5344CB8AC3E}">
        <p14:creationId xmlns:p14="http://schemas.microsoft.com/office/powerpoint/2010/main" val="54557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65FF92E-C602-4B61-9147-2B2ED188EC02}"/>
              </a:ext>
            </a:extLst>
          </p:cNvPr>
          <p:cNvSpPr>
            <a:spLocks noGrp="1"/>
          </p:cNvSpPr>
          <p:nvPr>
            <p:ph type="dt" sz="half" idx="10"/>
          </p:nvPr>
        </p:nvSpPr>
        <p:spPr/>
        <p:txBody>
          <a:bodyPr/>
          <a:lstStyle>
            <a:lvl1pPr>
              <a:defRPr/>
            </a:lvl1pPr>
          </a:lstStyle>
          <a:p>
            <a:pPr>
              <a:defRPr/>
            </a:pPr>
            <a:fld id="{92BE7173-CF76-4C8F-AF60-E984A9F53B72}"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F75DAE57-113F-45A3-8A3C-607E459B373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7426177-96C0-42B9-9DD3-1A5DC7D392B8}"/>
              </a:ext>
            </a:extLst>
          </p:cNvPr>
          <p:cNvSpPr>
            <a:spLocks noGrp="1"/>
          </p:cNvSpPr>
          <p:nvPr>
            <p:ph type="sldNum" sz="quarter" idx="12"/>
          </p:nvPr>
        </p:nvSpPr>
        <p:spPr/>
        <p:txBody>
          <a:bodyPr/>
          <a:lstStyle>
            <a:lvl1pPr>
              <a:defRPr/>
            </a:lvl1pPr>
          </a:lstStyle>
          <a:p>
            <a:fld id="{3D68D396-2C8E-4916-AE48-5F1A5CECC33B}" type="slidenum">
              <a:rPr lang="en-US" altLang="en-US"/>
              <a:pPr/>
              <a:t>‹#›</a:t>
            </a:fld>
            <a:endParaRPr lang="en-US" altLang="en-US"/>
          </a:p>
        </p:txBody>
      </p:sp>
    </p:spTree>
    <p:extLst>
      <p:ext uri="{BB962C8B-B14F-4D97-AF65-F5344CB8AC3E}">
        <p14:creationId xmlns:p14="http://schemas.microsoft.com/office/powerpoint/2010/main" val="114760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961192-BF91-4866-BC9A-D2682D16C18C}"/>
              </a:ext>
            </a:extLst>
          </p:cNvPr>
          <p:cNvSpPr>
            <a:spLocks noGrp="1"/>
          </p:cNvSpPr>
          <p:nvPr>
            <p:ph type="dt" sz="half" idx="10"/>
          </p:nvPr>
        </p:nvSpPr>
        <p:spPr/>
        <p:txBody>
          <a:bodyPr/>
          <a:lstStyle>
            <a:lvl1pPr>
              <a:defRPr/>
            </a:lvl1pPr>
          </a:lstStyle>
          <a:p>
            <a:pPr>
              <a:defRPr/>
            </a:pPr>
            <a:fld id="{6E2EEC95-6F6F-4122-9D69-22A397F9CE62}"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FB369E8C-3A06-4CE4-A73D-816FC65FFF3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069F3BB-0E34-47FA-9852-0B8FB98959B8}"/>
              </a:ext>
            </a:extLst>
          </p:cNvPr>
          <p:cNvSpPr>
            <a:spLocks noGrp="1"/>
          </p:cNvSpPr>
          <p:nvPr>
            <p:ph type="sldNum" sz="quarter" idx="12"/>
          </p:nvPr>
        </p:nvSpPr>
        <p:spPr/>
        <p:txBody>
          <a:bodyPr/>
          <a:lstStyle>
            <a:lvl1pPr>
              <a:defRPr/>
            </a:lvl1pPr>
          </a:lstStyle>
          <a:p>
            <a:fld id="{0FA4CC37-8940-4096-A6D7-15AE7A5E9179}" type="slidenum">
              <a:rPr lang="en-US" altLang="en-US"/>
              <a:pPr/>
              <a:t>‹#›</a:t>
            </a:fld>
            <a:endParaRPr lang="en-US" altLang="en-US"/>
          </a:p>
        </p:txBody>
      </p:sp>
    </p:spTree>
    <p:extLst>
      <p:ext uri="{BB962C8B-B14F-4D97-AF65-F5344CB8AC3E}">
        <p14:creationId xmlns:p14="http://schemas.microsoft.com/office/powerpoint/2010/main" val="210604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05AFAC-F5BE-4816-AF88-8AE24E5F684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7B57E52-655B-4CA6-99F7-C49B9F5B38A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DFD6752-010C-472F-94F6-A789C5DA8132}"/>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30E6E992-7B60-4A21-93B2-99D824E7CD66}"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837AE5E7-651E-4563-AD98-B25E5E3C4F3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BB6EBA43-60DA-4784-B18A-405D27195BF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D03842F-A7C2-472F-B178-1F41D02A8C7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182D-5A2D-C44F-ABC1-14A3B92BB450}"/>
              </a:ext>
            </a:extLst>
          </p:cNvPr>
          <p:cNvSpPr>
            <a:spLocks noGrp="1"/>
          </p:cNvSpPr>
          <p:nvPr>
            <p:ph type="ctrTitle"/>
          </p:nvPr>
        </p:nvSpPr>
        <p:spPr/>
        <p:txBody>
          <a:bodyPr/>
          <a:lstStyle/>
          <a:p>
            <a:r>
              <a:rPr lang="en-US" dirty="0"/>
              <a:t>Technical Support Team Meeting</a:t>
            </a:r>
          </a:p>
        </p:txBody>
      </p:sp>
      <p:sp>
        <p:nvSpPr>
          <p:cNvPr id="3" name="Subtitle 2">
            <a:extLst>
              <a:ext uri="{FF2B5EF4-FFF2-40B4-BE49-F238E27FC236}">
                <a16:creationId xmlns:a16="http://schemas.microsoft.com/office/drawing/2014/main" id="{B8A8FED9-F74B-8F45-9015-3E3FFAAB1CE2}"/>
              </a:ext>
            </a:extLst>
          </p:cNvPr>
          <p:cNvSpPr>
            <a:spLocks noGrp="1"/>
          </p:cNvSpPr>
          <p:nvPr>
            <p:ph type="subTitle" idx="1"/>
          </p:nvPr>
        </p:nvSpPr>
        <p:spPr/>
        <p:txBody>
          <a:bodyPr/>
          <a:lstStyle/>
          <a:p>
            <a:r>
              <a:rPr lang="en-US" dirty="0"/>
              <a:t>November 27-28, 2018</a:t>
            </a:r>
          </a:p>
          <a:p>
            <a:r>
              <a:rPr lang="en-US" dirty="0"/>
              <a:t>Atlanta, GA</a:t>
            </a:r>
          </a:p>
        </p:txBody>
      </p:sp>
      <p:cxnSp>
        <p:nvCxnSpPr>
          <p:cNvPr id="5" name="Straight Connector 4">
            <a:extLst>
              <a:ext uri="{FF2B5EF4-FFF2-40B4-BE49-F238E27FC236}">
                <a16:creationId xmlns:a16="http://schemas.microsoft.com/office/drawing/2014/main" id="{8E3F09A0-25A9-B94B-B6A8-497525267295}"/>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TextBox 5">
            <a:extLst>
              <a:ext uri="{FF2B5EF4-FFF2-40B4-BE49-F238E27FC236}">
                <a16:creationId xmlns:a16="http://schemas.microsoft.com/office/drawing/2014/main" id="{2F73499E-FDCE-DC4E-B290-5C60E9BD1562}"/>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8" name="Picture 7">
            <a:extLst>
              <a:ext uri="{FF2B5EF4-FFF2-40B4-BE49-F238E27FC236}">
                <a16:creationId xmlns:a16="http://schemas.microsoft.com/office/drawing/2014/main" id="{7567EA62-0C2E-6047-90F9-42A895368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7924"/>
            <a:ext cx="1095022" cy="1257001"/>
          </a:xfrm>
          <a:prstGeom prst="rect">
            <a:avLst/>
          </a:prstGeom>
        </p:spPr>
      </p:pic>
    </p:spTree>
    <p:extLst>
      <p:ext uri="{BB962C8B-B14F-4D97-AF65-F5344CB8AC3E}">
        <p14:creationId xmlns:p14="http://schemas.microsoft.com/office/powerpoint/2010/main" val="162783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Dissemination Event Debrief</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752600"/>
            <a:ext cx="8229600" cy="4373563"/>
          </a:xfrm>
        </p:spPr>
        <p:txBody>
          <a:bodyPr/>
          <a:lstStyle/>
          <a:p>
            <a:pPr lvl="0"/>
            <a:r>
              <a:rPr lang="en-US" sz="2400" dirty="0"/>
              <a:t>Was the Joint General Session appropriate and worthwhile?</a:t>
            </a:r>
          </a:p>
          <a:p>
            <a:pPr lvl="0"/>
            <a:r>
              <a:rPr lang="en-US" sz="2400" dirty="0"/>
              <a:t>Was the Closing Session appropriate and worthwhile?</a:t>
            </a:r>
          </a:p>
          <a:p>
            <a:pPr lvl="0"/>
            <a:r>
              <a:rPr lang="en-US" sz="2400" dirty="0"/>
              <a:t>Was the OSY Panel well-planned and worthwhile? </a:t>
            </a:r>
          </a:p>
          <a:p>
            <a:pPr lvl="0"/>
            <a:r>
              <a:rPr lang="en-US" sz="2400" dirty="0"/>
              <a:t>In your opinion, what was the most effective aspect of the event?</a:t>
            </a:r>
          </a:p>
          <a:p>
            <a:pPr lvl="0"/>
            <a:r>
              <a:rPr lang="en-US" sz="2400" dirty="0"/>
              <a:t>What suggestions do you have for improving the event?</a:t>
            </a:r>
          </a:p>
          <a:p>
            <a:pPr lvl="0"/>
            <a:r>
              <a:rPr lang="en-US" sz="2400" dirty="0"/>
              <a:t>Additional comments:</a:t>
            </a:r>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740FD1AE-8A75-3C4C-8A9F-F14257B9F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89" y="144762"/>
            <a:ext cx="1095022" cy="1257001"/>
          </a:xfrm>
          <a:prstGeom prst="rect">
            <a:avLst/>
          </a:prstGeom>
        </p:spPr>
      </p:pic>
    </p:spTree>
    <p:extLst>
      <p:ext uri="{BB962C8B-B14F-4D97-AF65-F5344CB8AC3E}">
        <p14:creationId xmlns:p14="http://schemas.microsoft.com/office/powerpoint/2010/main" val="202059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8">
            <a:extLst>
              <a:ext uri="{FF2B5EF4-FFF2-40B4-BE49-F238E27FC236}">
                <a16:creationId xmlns:a16="http://schemas.microsoft.com/office/drawing/2014/main" id="{AACEFFAC-B25A-5C40-BD23-C2C2D5C81D7C}"/>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14340" name="Picture 9">
            <a:extLst>
              <a:ext uri="{FF2B5EF4-FFF2-40B4-BE49-F238E27FC236}">
                <a16:creationId xmlns:a16="http://schemas.microsoft.com/office/drawing/2014/main" id="{D341B80B-C616-5A43-AD3B-A9D649C2E3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6">
            <a:extLst>
              <a:ext uri="{FF2B5EF4-FFF2-40B4-BE49-F238E27FC236}">
                <a16:creationId xmlns:a16="http://schemas.microsoft.com/office/drawing/2014/main" id="{50525A95-5915-E241-9284-C4E16052C372}"/>
              </a:ext>
            </a:extLst>
          </p:cNvPr>
          <p:cNvSpPr>
            <a:spLocks noChangeArrowheads="1"/>
          </p:cNvSpPr>
          <p:nvPr/>
        </p:nvSpPr>
        <p:spPr bwMode="auto">
          <a:xfrm>
            <a:off x="547688" y="1849438"/>
            <a:ext cx="8285162" cy="378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85750" algn="l"/>
              </a:tabLst>
              <a:defRPr>
                <a:solidFill>
                  <a:schemeClr val="tx1"/>
                </a:solidFill>
                <a:latin typeface="Arial" panose="020B0604020202020204" pitchFamily="34" charset="0"/>
                <a:cs typeface="Arial" panose="020B0604020202020204" pitchFamily="34" charset="0"/>
              </a:defRPr>
            </a:lvl1pPr>
            <a:lvl2pPr>
              <a:tabLst>
                <a:tab pos="285750" algn="l"/>
              </a:tabLst>
              <a:defRPr>
                <a:solidFill>
                  <a:schemeClr val="tx1"/>
                </a:solidFill>
                <a:latin typeface="Arial" panose="020B0604020202020204" pitchFamily="34" charset="0"/>
                <a:cs typeface="Arial" panose="020B0604020202020204" pitchFamily="34" charset="0"/>
              </a:defRPr>
            </a:lvl2pPr>
            <a:lvl3pPr>
              <a:tabLst>
                <a:tab pos="285750" algn="l"/>
              </a:tabLst>
              <a:defRPr>
                <a:solidFill>
                  <a:schemeClr val="tx1"/>
                </a:solidFill>
                <a:latin typeface="Arial" panose="020B0604020202020204" pitchFamily="34" charset="0"/>
                <a:cs typeface="Arial" panose="020B0604020202020204" pitchFamily="34" charset="0"/>
              </a:defRPr>
            </a:lvl3pPr>
            <a:lvl4pPr>
              <a:tabLst>
                <a:tab pos="285750" algn="l"/>
              </a:tabLst>
              <a:defRPr>
                <a:solidFill>
                  <a:schemeClr val="tx1"/>
                </a:solidFill>
                <a:latin typeface="Arial" panose="020B0604020202020204" pitchFamily="34" charset="0"/>
                <a:cs typeface="Arial" panose="020B0604020202020204" pitchFamily="34" charset="0"/>
              </a:defRPr>
            </a:lvl4pPr>
            <a:lvl5pPr>
              <a:tabLst>
                <a:tab pos="285750" algn="l"/>
              </a:tabLst>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9pPr>
          </a:lstStyle>
          <a:p>
            <a:pPr>
              <a:defRPr/>
            </a:pPr>
            <a:r>
              <a:rPr lang="en-US" altLang="en-US" sz="2400" dirty="0">
                <a:latin typeface="+mn-lt"/>
                <a:ea typeface="Calibri" panose="020F0502020204030204" pitchFamily="34" charset="0"/>
              </a:rPr>
              <a:t>A total of 230 participants attended the 2018 Consortium Incentive Grant (CIG) Dissemination Event.</a:t>
            </a:r>
          </a:p>
          <a:p>
            <a:pPr>
              <a:defRPr/>
            </a:pPr>
            <a:endParaRPr lang="en-US" altLang="en-US" sz="2400" dirty="0">
              <a:latin typeface="+mn-lt"/>
              <a:ea typeface="Calibri" panose="020F0502020204030204" pitchFamily="34" charset="0"/>
            </a:endParaRPr>
          </a:p>
          <a:p>
            <a:pPr>
              <a:defRPr/>
            </a:pPr>
            <a:r>
              <a:rPr lang="en-US" altLang="en-US" sz="2400" dirty="0">
                <a:latin typeface="+mn-lt"/>
                <a:ea typeface="Calibri" panose="020F0502020204030204" pitchFamily="34" charset="0"/>
              </a:rPr>
              <a:t>The event was held September 18-20, 2018 in Clearwater, Florida. </a:t>
            </a:r>
          </a:p>
          <a:p>
            <a:pPr>
              <a:defRPr/>
            </a:pPr>
            <a:endParaRPr lang="en-US" altLang="en-US" sz="2400" dirty="0">
              <a:latin typeface="+mn-lt"/>
              <a:ea typeface="Calibri" panose="020F0502020204030204" pitchFamily="34" charset="0"/>
            </a:endParaRPr>
          </a:p>
          <a:p>
            <a:pPr>
              <a:defRPr/>
            </a:pPr>
            <a:r>
              <a:rPr lang="en-US" altLang="en-US" sz="2400" dirty="0">
                <a:latin typeface="+mn-lt"/>
                <a:ea typeface="Calibri" panose="020F0502020204030204" pitchFamily="34" charset="0"/>
              </a:rPr>
              <a:t>The last day and a half of the Dissemination Event was facilitated by the GOSOSY Consortium. </a:t>
            </a:r>
          </a:p>
          <a:p>
            <a:pPr>
              <a:defRPr/>
            </a:pPr>
            <a:endParaRPr lang="en-US" altLang="en-US" sz="2400" dirty="0">
              <a:latin typeface="+mn-lt"/>
              <a:ea typeface="Calibri" panose="020F0502020204030204" pitchFamily="34" charset="0"/>
            </a:endParaRPr>
          </a:p>
          <a:p>
            <a:pPr>
              <a:defRPr/>
            </a:pPr>
            <a:endParaRPr lang="en-US" altLang="en-US" sz="2400" dirty="0">
              <a:latin typeface="+mn-lt"/>
            </a:endParaRPr>
          </a:p>
        </p:txBody>
      </p:sp>
    </p:spTree>
    <p:extLst>
      <p:ext uri="{BB962C8B-B14F-4D97-AF65-F5344CB8AC3E}">
        <p14:creationId xmlns:p14="http://schemas.microsoft.com/office/powerpoint/2010/main" val="138351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8">
            <a:extLst>
              <a:ext uri="{FF2B5EF4-FFF2-40B4-BE49-F238E27FC236}">
                <a16:creationId xmlns:a16="http://schemas.microsoft.com/office/drawing/2014/main" id="{CFA0E68B-6ACA-3A46-AB14-155AF76A31D6}"/>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15364" name="Picture 9">
            <a:extLst>
              <a:ext uri="{FF2B5EF4-FFF2-40B4-BE49-F238E27FC236}">
                <a16:creationId xmlns:a16="http://schemas.microsoft.com/office/drawing/2014/main" id="{077620D7-C16A-2D42-98DE-885CE8024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a:extLst>
              <a:ext uri="{FF2B5EF4-FFF2-40B4-BE49-F238E27FC236}">
                <a16:creationId xmlns:a16="http://schemas.microsoft.com/office/drawing/2014/main" id="{4D4F100B-FBDF-7E44-AD8E-0ACEB4E36775}"/>
              </a:ext>
            </a:extLst>
          </p:cNvPr>
          <p:cNvSpPr>
            <a:spLocks noChangeArrowheads="1"/>
          </p:cNvSpPr>
          <p:nvPr/>
        </p:nvSpPr>
        <p:spPr bwMode="auto">
          <a:xfrm>
            <a:off x="547688" y="2465388"/>
            <a:ext cx="1825625" cy="347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85750" algn="l"/>
              </a:tabLst>
              <a:defRPr>
                <a:solidFill>
                  <a:schemeClr val="tx1"/>
                </a:solidFill>
                <a:latin typeface="Arial" panose="020B0604020202020204" pitchFamily="34" charset="0"/>
                <a:cs typeface="Arial" panose="020B0604020202020204" pitchFamily="34" charset="0"/>
              </a:defRPr>
            </a:lvl1pPr>
            <a:lvl2pPr>
              <a:tabLst>
                <a:tab pos="285750" algn="l"/>
              </a:tabLst>
              <a:defRPr>
                <a:solidFill>
                  <a:schemeClr val="tx1"/>
                </a:solidFill>
                <a:latin typeface="Arial" panose="020B0604020202020204" pitchFamily="34" charset="0"/>
                <a:cs typeface="Arial" panose="020B0604020202020204" pitchFamily="34" charset="0"/>
              </a:defRPr>
            </a:lvl2pPr>
            <a:lvl3pPr>
              <a:tabLst>
                <a:tab pos="285750" algn="l"/>
              </a:tabLst>
              <a:defRPr>
                <a:solidFill>
                  <a:schemeClr val="tx1"/>
                </a:solidFill>
                <a:latin typeface="Arial" panose="020B0604020202020204" pitchFamily="34" charset="0"/>
                <a:cs typeface="Arial" panose="020B0604020202020204" pitchFamily="34" charset="0"/>
              </a:defRPr>
            </a:lvl3pPr>
            <a:lvl4pPr>
              <a:tabLst>
                <a:tab pos="285750" algn="l"/>
              </a:tabLst>
              <a:defRPr>
                <a:solidFill>
                  <a:schemeClr val="tx1"/>
                </a:solidFill>
                <a:latin typeface="Arial" panose="020B0604020202020204" pitchFamily="34" charset="0"/>
                <a:cs typeface="Arial" panose="020B0604020202020204" pitchFamily="34" charset="0"/>
              </a:defRPr>
            </a:lvl4pPr>
            <a:lvl5pPr>
              <a:tabLst>
                <a:tab pos="285750" algn="l"/>
              </a:tabLst>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latin typeface="+mn-lt"/>
                <a:ea typeface="Calibri" panose="020F0502020204030204" pitchFamily="34" charset="0"/>
              </a:rPr>
              <a:t>Alabama</a:t>
            </a:r>
            <a:r>
              <a:rPr lang="en-US" altLang="en-US" sz="2000" dirty="0">
                <a:latin typeface="+mn-lt"/>
                <a:ea typeface="Calibri" panose="020F0502020204030204" pitchFamily="34" charset="0"/>
              </a:rPr>
              <a:t> (2)</a:t>
            </a:r>
          </a:p>
          <a:p>
            <a:pPr>
              <a:defRPr/>
            </a:pPr>
            <a:r>
              <a:rPr lang="en-US" altLang="en-US" sz="2000" dirty="0">
                <a:latin typeface="+mn-lt"/>
              </a:rPr>
              <a:t>Arizona (4)</a:t>
            </a:r>
          </a:p>
          <a:p>
            <a:pPr>
              <a:defRPr/>
            </a:pPr>
            <a:r>
              <a:rPr lang="en-US" altLang="en-US" sz="2000" dirty="0">
                <a:latin typeface="+mn-lt"/>
              </a:rPr>
              <a:t>California (3)</a:t>
            </a:r>
          </a:p>
          <a:p>
            <a:pPr>
              <a:defRPr/>
            </a:pPr>
            <a:r>
              <a:rPr lang="en-US" altLang="en-US" sz="2000" dirty="0">
                <a:latin typeface="+mn-lt"/>
              </a:rPr>
              <a:t>Colorado (6)</a:t>
            </a:r>
          </a:p>
          <a:p>
            <a:pPr>
              <a:defRPr/>
            </a:pPr>
            <a:r>
              <a:rPr lang="en-US" altLang="en-US" sz="2000" dirty="0">
                <a:latin typeface="+mn-lt"/>
              </a:rPr>
              <a:t>Delaware (1) </a:t>
            </a:r>
          </a:p>
          <a:p>
            <a:pPr>
              <a:defRPr/>
            </a:pPr>
            <a:r>
              <a:rPr lang="en-US" altLang="en-US" sz="2000" b="1" dirty="0">
                <a:latin typeface="+mn-lt"/>
              </a:rPr>
              <a:t>Florida</a:t>
            </a:r>
            <a:r>
              <a:rPr lang="en-US" altLang="en-US" sz="2000" dirty="0">
                <a:latin typeface="+mn-lt"/>
              </a:rPr>
              <a:t> (36)</a:t>
            </a:r>
          </a:p>
          <a:p>
            <a:pPr>
              <a:defRPr/>
            </a:pPr>
            <a:r>
              <a:rPr lang="en-US" altLang="en-US" sz="2000" b="1" dirty="0">
                <a:latin typeface="+mn-lt"/>
              </a:rPr>
              <a:t>Georgia</a:t>
            </a:r>
            <a:r>
              <a:rPr lang="en-US" altLang="en-US" sz="2000" dirty="0">
                <a:latin typeface="+mn-lt"/>
              </a:rPr>
              <a:t> (11)</a:t>
            </a:r>
          </a:p>
          <a:p>
            <a:pPr>
              <a:defRPr/>
            </a:pPr>
            <a:r>
              <a:rPr lang="en-US" altLang="en-US" sz="2000" dirty="0">
                <a:ea typeface="Calibri" panose="020F0502020204030204" pitchFamily="34" charset="0"/>
              </a:rPr>
              <a:t>Idaho (2)</a:t>
            </a:r>
          </a:p>
          <a:p>
            <a:pPr>
              <a:defRPr/>
            </a:pPr>
            <a:r>
              <a:rPr lang="en-US" altLang="en-US" sz="2000" b="1" dirty="0"/>
              <a:t>Illinois</a:t>
            </a:r>
            <a:r>
              <a:rPr lang="en-US" altLang="en-US" sz="2000" dirty="0"/>
              <a:t> (2)</a:t>
            </a:r>
          </a:p>
          <a:p>
            <a:pPr>
              <a:defRPr/>
            </a:pPr>
            <a:r>
              <a:rPr lang="en-US" altLang="en-US" sz="2000" b="1" dirty="0"/>
              <a:t>Iowa</a:t>
            </a:r>
            <a:r>
              <a:rPr lang="en-US" altLang="en-US" sz="2000" dirty="0"/>
              <a:t> (3)</a:t>
            </a:r>
          </a:p>
          <a:p>
            <a:pPr>
              <a:defRPr/>
            </a:pPr>
            <a:endParaRPr lang="en-US" altLang="en-US" sz="2000" dirty="0">
              <a:latin typeface="+mn-lt"/>
            </a:endParaRPr>
          </a:p>
        </p:txBody>
      </p:sp>
      <p:sp>
        <p:nvSpPr>
          <p:cNvPr id="11" name="Rectangle 6">
            <a:extLst>
              <a:ext uri="{FF2B5EF4-FFF2-40B4-BE49-F238E27FC236}">
                <a16:creationId xmlns:a16="http://schemas.microsoft.com/office/drawing/2014/main" id="{F92BB69B-08EE-0D46-8740-9687FE3A0B07}"/>
              </a:ext>
            </a:extLst>
          </p:cNvPr>
          <p:cNvSpPr>
            <a:spLocks noChangeArrowheads="1"/>
          </p:cNvSpPr>
          <p:nvPr/>
        </p:nvSpPr>
        <p:spPr bwMode="auto">
          <a:xfrm>
            <a:off x="2168525" y="2465388"/>
            <a:ext cx="2451100" cy="347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85750" algn="l"/>
              </a:tabLst>
              <a:defRPr>
                <a:solidFill>
                  <a:schemeClr val="tx1"/>
                </a:solidFill>
                <a:latin typeface="Arial" panose="020B0604020202020204" pitchFamily="34" charset="0"/>
                <a:cs typeface="Arial" panose="020B0604020202020204" pitchFamily="34" charset="0"/>
              </a:defRPr>
            </a:lvl1pPr>
            <a:lvl2pPr>
              <a:tabLst>
                <a:tab pos="285750" algn="l"/>
              </a:tabLst>
              <a:defRPr>
                <a:solidFill>
                  <a:schemeClr val="tx1"/>
                </a:solidFill>
                <a:latin typeface="Arial" panose="020B0604020202020204" pitchFamily="34" charset="0"/>
                <a:cs typeface="Arial" panose="020B0604020202020204" pitchFamily="34" charset="0"/>
              </a:defRPr>
            </a:lvl2pPr>
            <a:lvl3pPr>
              <a:tabLst>
                <a:tab pos="285750" algn="l"/>
              </a:tabLst>
              <a:defRPr>
                <a:solidFill>
                  <a:schemeClr val="tx1"/>
                </a:solidFill>
                <a:latin typeface="Arial" panose="020B0604020202020204" pitchFamily="34" charset="0"/>
                <a:cs typeface="Arial" panose="020B0604020202020204" pitchFamily="34" charset="0"/>
              </a:defRPr>
            </a:lvl3pPr>
            <a:lvl4pPr>
              <a:tabLst>
                <a:tab pos="285750" algn="l"/>
              </a:tabLst>
              <a:defRPr>
                <a:solidFill>
                  <a:schemeClr val="tx1"/>
                </a:solidFill>
                <a:latin typeface="Arial" panose="020B0604020202020204" pitchFamily="34" charset="0"/>
                <a:cs typeface="Arial" panose="020B0604020202020204" pitchFamily="34" charset="0"/>
              </a:defRPr>
            </a:lvl4pPr>
            <a:lvl5pPr>
              <a:tabLst>
                <a:tab pos="285750" algn="l"/>
              </a:tabLst>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latin typeface="+mn-lt"/>
              </a:rPr>
              <a:t>Kansas</a:t>
            </a:r>
            <a:r>
              <a:rPr lang="en-US" altLang="en-US" sz="2000" dirty="0">
                <a:latin typeface="+mn-lt"/>
              </a:rPr>
              <a:t> (16)</a:t>
            </a:r>
          </a:p>
          <a:p>
            <a:pPr>
              <a:defRPr/>
            </a:pPr>
            <a:r>
              <a:rPr lang="en-US" altLang="en-US" sz="2000" b="1" dirty="0">
                <a:latin typeface="+mn-lt"/>
              </a:rPr>
              <a:t>Kentucky</a:t>
            </a:r>
            <a:r>
              <a:rPr lang="en-US" altLang="en-US" sz="2000" dirty="0">
                <a:latin typeface="+mn-lt"/>
              </a:rPr>
              <a:t> (44) </a:t>
            </a:r>
          </a:p>
          <a:p>
            <a:pPr>
              <a:defRPr/>
            </a:pPr>
            <a:r>
              <a:rPr lang="en-US" altLang="en-US" sz="2000" b="1" dirty="0">
                <a:latin typeface="+mn-lt"/>
              </a:rPr>
              <a:t>Massachusetts</a:t>
            </a:r>
            <a:r>
              <a:rPr lang="en-US" altLang="en-US" sz="2000" dirty="0">
                <a:latin typeface="+mn-lt"/>
              </a:rPr>
              <a:t> (2)</a:t>
            </a:r>
          </a:p>
          <a:p>
            <a:pPr>
              <a:defRPr/>
            </a:pPr>
            <a:r>
              <a:rPr lang="en-US" altLang="en-US" sz="2000" dirty="0">
                <a:latin typeface="+mn-lt"/>
              </a:rPr>
              <a:t>Maine (5)</a:t>
            </a:r>
          </a:p>
          <a:p>
            <a:pPr>
              <a:defRPr/>
            </a:pPr>
            <a:r>
              <a:rPr lang="en-US" altLang="en-US" sz="2000" dirty="0">
                <a:latin typeface="+mn-lt"/>
                <a:ea typeface="Calibri" panose="020F0502020204030204" pitchFamily="34" charset="0"/>
              </a:rPr>
              <a:t>Minnesota (2)</a:t>
            </a:r>
          </a:p>
          <a:p>
            <a:pPr>
              <a:defRPr/>
            </a:pPr>
            <a:r>
              <a:rPr lang="en-US" altLang="en-US" sz="2000" b="1" dirty="0">
                <a:latin typeface="+mn-lt"/>
              </a:rPr>
              <a:t>Mississippi</a:t>
            </a:r>
            <a:r>
              <a:rPr lang="en-US" altLang="en-US" sz="2000" dirty="0">
                <a:latin typeface="+mn-lt"/>
              </a:rPr>
              <a:t> (2)</a:t>
            </a:r>
          </a:p>
          <a:p>
            <a:pPr>
              <a:defRPr/>
            </a:pPr>
            <a:r>
              <a:rPr lang="en-US" altLang="en-US" sz="2000" dirty="0">
                <a:latin typeface="+mn-lt"/>
              </a:rPr>
              <a:t>Missouri (3)</a:t>
            </a:r>
          </a:p>
          <a:p>
            <a:pPr>
              <a:defRPr/>
            </a:pPr>
            <a:r>
              <a:rPr lang="en-US" altLang="en-US" sz="2000" b="1" dirty="0">
                <a:latin typeface="+mn-lt"/>
              </a:rPr>
              <a:t>Nebraska</a:t>
            </a:r>
            <a:r>
              <a:rPr lang="en-US" altLang="en-US" sz="2000" dirty="0">
                <a:latin typeface="+mn-lt"/>
              </a:rPr>
              <a:t> (8)</a:t>
            </a:r>
          </a:p>
          <a:p>
            <a:pPr>
              <a:defRPr/>
            </a:pPr>
            <a:r>
              <a:rPr lang="en-US" altLang="en-US" sz="2000" dirty="0">
                <a:latin typeface="+mn-lt"/>
              </a:rPr>
              <a:t>Nevada (1) </a:t>
            </a:r>
          </a:p>
          <a:p>
            <a:pPr>
              <a:defRPr/>
            </a:pPr>
            <a:r>
              <a:rPr lang="en-US" altLang="en-US" sz="2000" b="1" dirty="0">
                <a:latin typeface="+mn-lt"/>
              </a:rPr>
              <a:t>New Hampshire </a:t>
            </a:r>
            <a:r>
              <a:rPr lang="en-US" altLang="en-US" sz="2000" dirty="0">
                <a:latin typeface="+mn-lt"/>
              </a:rPr>
              <a:t>(2)</a:t>
            </a:r>
          </a:p>
          <a:p>
            <a:pPr>
              <a:defRPr/>
            </a:pPr>
            <a:endParaRPr lang="en-US" altLang="en-US" sz="2000" dirty="0">
              <a:latin typeface="+mn-lt"/>
            </a:endParaRPr>
          </a:p>
        </p:txBody>
      </p:sp>
      <p:sp>
        <p:nvSpPr>
          <p:cNvPr id="13" name="Rectangle 6">
            <a:extLst>
              <a:ext uri="{FF2B5EF4-FFF2-40B4-BE49-F238E27FC236}">
                <a16:creationId xmlns:a16="http://schemas.microsoft.com/office/drawing/2014/main" id="{54B19D83-BBE7-4A48-B4FA-6E5BE6F8B265}"/>
              </a:ext>
            </a:extLst>
          </p:cNvPr>
          <p:cNvSpPr>
            <a:spLocks noChangeArrowheads="1"/>
          </p:cNvSpPr>
          <p:nvPr/>
        </p:nvSpPr>
        <p:spPr bwMode="auto">
          <a:xfrm>
            <a:off x="4502150" y="2465388"/>
            <a:ext cx="2209800" cy="317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85750" algn="l"/>
              </a:tabLst>
              <a:defRPr>
                <a:solidFill>
                  <a:schemeClr val="tx1"/>
                </a:solidFill>
                <a:latin typeface="Arial" panose="020B0604020202020204" pitchFamily="34" charset="0"/>
                <a:cs typeface="Arial" panose="020B0604020202020204" pitchFamily="34" charset="0"/>
              </a:defRPr>
            </a:lvl1pPr>
            <a:lvl2pPr>
              <a:tabLst>
                <a:tab pos="285750" algn="l"/>
              </a:tabLst>
              <a:defRPr>
                <a:solidFill>
                  <a:schemeClr val="tx1"/>
                </a:solidFill>
                <a:latin typeface="Arial" panose="020B0604020202020204" pitchFamily="34" charset="0"/>
                <a:cs typeface="Arial" panose="020B0604020202020204" pitchFamily="34" charset="0"/>
              </a:defRPr>
            </a:lvl2pPr>
            <a:lvl3pPr>
              <a:tabLst>
                <a:tab pos="285750" algn="l"/>
              </a:tabLst>
              <a:defRPr>
                <a:solidFill>
                  <a:schemeClr val="tx1"/>
                </a:solidFill>
                <a:latin typeface="Arial" panose="020B0604020202020204" pitchFamily="34" charset="0"/>
                <a:cs typeface="Arial" panose="020B0604020202020204" pitchFamily="34" charset="0"/>
              </a:defRPr>
            </a:lvl3pPr>
            <a:lvl4pPr>
              <a:tabLst>
                <a:tab pos="285750" algn="l"/>
              </a:tabLst>
              <a:defRPr>
                <a:solidFill>
                  <a:schemeClr val="tx1"/>
                </a:solidFill>
                <a:latin typeface="Arial" panose="020B0604020202020204" pitchFamily="34" charset="0"/>
                <a:cs typeface="Arial" panose="020B0604020202020204" pitchFamily="34" charset="0"/>
              </a:defRPr>
            </a:lvl4pPr>
            <a:lvl5pPr>
              <a:tabLst>
                <a:tab pos="285750" algn="l"/>
              </a:tabLst>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latin typeface="+mn-lt"/>
                <a:ea typeface="Calibri" panose="020F0502020204030204" pitchFamily="34" charset="0"/>
              </a:rPr>
              <a:t>New Jersey </a:t>
            </a:r>
            <a:r>
              <a:rPr lang="en-US" altLang="en-US" sz="2000" dirty="0">
                <a:latin typeface="+mn-lt"/>
                <a:ea typeface="Calibri" panose="020F0502020204030204" pitchFamily="34" charset="0"/>
              </a:rPr>
              <a:t>(1)</a:t>
            </a:r>
          </a:p>
          <a:p>
            <a:pPr>
              <a:defRPr/>
            </a:pPr>
            <a:r>
              <a:rPr lang="en-US" altLang="en-US" sz="2000" dirty="0">
                <a:latin typeface="+mn-lt"/>
                <a:ea typeface="Calibri" panose="020F0502020204030204" pitchFamily="34" charset="0"/>
              </a:rPr>
              <a:t>New Mexico (2)</a:t>
            </a:r>
          </a:p>
          <a:p>
            <a:pPr>
              <a:defRPr/>
            </a:pPr>
            <a:r>
              <a:rPr lang="en-US" altLang="en-US" sz="2000" b="1" dirty="0">
                <a:latin typeface="+mn-lt"/>
              </a:rPr>
              <a:t>New York </a:t>
            </a:r>
            <a:r>
              <a:rPr lang="en-US" altLang="en-US" sz="2000" dirty="0">
                <a:latin typeface="+mn-lt"/>
              </a:rPr>
              <a:t>(6)</a:t>
            </a:r>
          </a:p>
          <a:p>
            <a:pPr>
              <a:defRPr/>
            </a:pPr>
            <a:r>
              <a:rPr lang="en-US" altLang="en-US" sz="2000" b="1" dirty="0">
                <a:latin typeface="+mn-lt"/>
              </a:rPr>
              <a:t>North </a:t>
            </a:r>
          </a:p>
          <a:p>
            <a:pPr>
              <a:defRPr/>
            </a:pPr>
            <a:r>
              <a:rPr lang="en-US" altLang="en-US" sz="2000" b="1" dirty="0">
                <a:latin typeface="+mn-lt"/>
              </a:rPr>
              <a:t>Carolina </a:t>
            </a:r>
            <a:r>
              <a:rPr lang="en-US" altLang="en-US" sz="2000" dirty="0">
                <a:latin typeface="+mn-lt"/>
              </a:rPr>
              <a:t>(16)</a:t>
            </a:r>
          </a:p>
          <a:p>
            <a:pPr>
              <a:defRPr/>
            </a:pPr>
            <a:r>
              <a:rPr lang="en-US" altLang="en-US" sz="2000" dirty="0">
                <a:latin typeface="+mn-lt"/>
              </a:rPr>
              <a:t>Ohio (3)</a:t>
            </a:r>
          </a:p>
          <a:p>
            <a:pPr>
              <a:defRPr/>
            </a:pPr>
            <a:r>
              <a:rPr lang="en-US" altLang="en-US" sz="2000" dirty="0">
                <a:latin typeface="+mn-lt"/>
              </a:rPr>
              <a:t>Oklahoma (1) </a:t>
            </a:r>
          </a:p>
          <a:p>
            <a:pPr>
              <a:defRPr/>
            </a:pPr>
            <a:r>
              <a:rPr lang="en-US" altLang="en-US" sz="2000" dirty="0">
                <a:latin typeface="+mn-lt"/>
              </a:rPr>
              <a:t>Oregon (3)</a:t>
            </a:r>
          </a:p>
          <a:p>
            <a:pPr>
              <a:defRPr/>
            </a:pPr>
            <a:r>
              <a:rPr lang="en-US" altLang="en-US" sz="2000" b="1" dirty="0">
                <a:latin typeface="+mn-lt"/>
              </a:rPr>
              <a:t>Pennsylvania</a:t>
            </a:r>
            <a:r>
              <a:rPr lang="en-US" altLang="en-US" sz="2000" dirty="0">
                <a:latin typeface="+mn-lt"/>
              </a:rPr>
              <a:t> (9)</a:t>
            </a:r>
          </a:p>
          <a:p>
            <a:pPr>
              <a:defRPr/>
            </a:pPr>
            <a:r>
              <a:rPr lang="en-US" altLang="en-US" sz="2000" b="1" dirty="0">
                <a:latin typeface="+mn-lt"/>
              </a:rPr>
              <a:t>South Carolina </a:t>
            </a:r>
            <a:r>
              <a:rPr lang="en-US" altLang="en-US" sz="2000" dirty="0">
                <a:latin typeface="+mn-lt"/>
              </a:rPr>
              <a:t>(3)</a:t>
            </a:r>
          </a:p>
        </p:txBody>
      </p:sp>
      <p:sp>
        <p:nvSpPr>
          <p:cNvPr id="2" name="Rectangle 1">
            <a:extLst>
              <a:ext uri="{FF2B5EF4-FFF2-40B4-BE49-F238E27FC236}">
                <a16:creationId xmlns:a16="http://schemas.microsoft.com/office/drawing/2014/main" id="{9AD18CD7-C32E-664E-A069-87095EFEFECF}"/>
              </a:ext>
            </a:extLst>
          </p:cNvPr>
          <p:cNvSpPr/>
          <p:nvPr/>
        </p:nvSpPr>
        <p:spPr>
          <a:xfrm>
            <a:off x="512763" y="1717675"/>
            <a:ext cx="8229600" cy="708025"/>
          </a:xfrm>
          <a:prstGeom prst="rect">
            <a:avLst/>
          </a:prstGeom>
        </p:spPr>
        <p:txBody>
          <a:bodyPr>
            <a:spAutoFit/>
          </a:bodyPr>
          <a:lstStyle/>
          <a:p>
            <a:pPr>
              <a:defRPr/>
            </a:pPr>
            <a:r>
              <a:rPr lang="en-US" altLang="en-US" sz="2000" dirty="0">
                <a:latin typeface="+mn-lt"/>
                <a:ea typeface="Calibri" panose="020F0502020204030204" pitchFamily="34" charset="0"/>
              </a:rPr>
              <a:t>List of participating states and number attending from each. GOSOSY members states are in </a:t>
            </a:r>
            <a:r>
              <a:rPr lang="en-US" altLang="en-US" sz="2000" b="1" dirty="0">
                <a:latin typeface="+mn-lt"/>
                <a:ea typeface="Calibri" panose="020F0502020204030204" pitchFamily="34" charset="0"/>
              </a:rPr>
              <a:t>bold</a:t>
            </a:r>
            <a:r>
              <a:rPr lang="en-US" altLang="en-US" sz="2000" dirty="0">
                <a:latin typeface="+mn-lt"/>
                <a:ea typeface="Calibri" panose="020F0502020204030204" pitchFamily="34" charset="0"/>
              </a:rPr>
              <a:t>. All 18 were represented at the event.</a:t>
            </a:r>
            <a:endParaRPr lang="en-US" sz="2000" dirty="0">
              <a:latin typeface="+mn-lt"/>
            </a:endParaRPr>
          </a:p>
        </p:txBody>
      </p:sp>
      <p:sp>
        <p:nvSpPr>
          <p:cNvPr id="14" name="Rectangle 6">
            <a:extLst>
              <a:ext uri="{FF2B5EF4-FFF2-40B4-BE49-F238E27FC236}">
                <a16:creationId xmlns:a16="http://schemas.microsoft.com/office/drawing/2014/main" id="{C385B08F-52E7-9442-9F6B-A846F01DEF92}"/>
              </a:ext>
            </a:extLst>
          </p:cNvPr>
          <p:cNvSpPr>
            <a:spLocks noChangeArrowheads="1"/>
          </p:cNvSpPr>
          <p:nvPr/>
        </p:nvSpPr>
        <p:spPr bwMode="auto">
          <a:xfrm>
            <a:off x="6551613" y="2465388"/>
            <a:ext cx="2211387"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85750" algn="l"/>
              </a:tabLst>
              <a:defRPr>
                <a:solidFill>
                  <a:schemeClr val="tx1"/>
                </a:solidFill>
                <a:latin typeface="Arial" panose="020B0604020202020204" pitchFamily="34" charset="0"/>
                <a:cs typeface="Arial" panose="020B0604020202020204" pitchFamily="34" charset="0"/>
              </a:defRPr>
            </a:lvl1pPr>
            <a:lvl2pPr>
              <a:tabLst>
                <a:tab pos="285750" algn="l"/>
              </a:tabLst>
              <a:defRPr>
                <a:solidFill>
                  <a:schemeClr val="tx1"/>
                </a:solidFill>
                <a:latin typeface="Arial" panose="020B0604020202020204" pitchFamily="34" charset="0"/>
                <a:cs typeface="Arial" panose="020B0604020202020204" pitchFamily="34" charset="0"/>
              </a:defRPr>
            </a:lvl2pPr>
            <a:lvl3pPr>
              <a:tabLst>
                <a:tab pos="285750" algn="l"/>
              </a:tabLst>
              <a:defRPr>
                <a:solidFill>
                  <a:schemeClr val="tx1"/>
                </a:solidFill>
                <a:latin typeface="Arial" panose="020B0604020202020204" pitchFamily="34" charset="0"/>
                <a:cs typeface="Arial" panose="020B0604020202020204" pitchFamily="34" charset="0"/>
              </a:defRPr>
            </a:lvl3pPr>
            <a:lvl4pPr>
              <a:tabLst>
                <a:tab pos="285750" algn="l"/>
              </a:tabLst>
              <a:defRPr>
                <a:solidFill>
                  <a:schemeClr val="tx1"/>
                </a:solidFill>
                <a:latin typeface="Arial" panose="020B0604020202020204" pitchFamily="34" charset="0"/>
                <a:cs typeface="Arial" panose="020B0604020202020204" pitchFamily="34" charset="0"/>
              </a:defRPr>
            </a:lvl4pPr>
            <a:lvl5pPr>
              <a:tabLst>
                <a:tab pos="285750" algn="l"/>
              </a:tabLst>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tabLst>
                <a:tab pos="285750" algn="l"/>
              </a:tabLst>
              <a:defRPr>
                <a:solidFill>
                  <a:schemeClr val="tx1"/>
                </a:solidFill>
                <a:latin typeface="Arial" panose="020B0604020202020204" pitchFamily="34" charset="0"/>
                <a:cs typeface="Arial" panose="020B0604020202020204" pitchFamily="34" charset="0"/>
              </a:defRPr>
            </a:lvl9pPr>
          </a:lstStyle>
          <a:p>
            <a:pPr>
              <a:defRPr/>
            </a:pPr>
            <a:r>
              <a:rPr lang="en-US" altLang="en-US" sz="2000" b="1" dirty="0">
                <a:latin typeface="+mn-lt"/>
              </a:rPr>
              <a:t>Tennessee</a:t>
            </a:r>
            <a:r>
              <a:rPr lang="en-US" altLang="en-US" sz="2000" dirty="0">
                <a:latin typeface="+mn-lt"/>
              </a:rPr>
              <a:t> (8)</a:t>
            </a:r>
          </a:p>
          <a:p>
            <a:pPr>
              <a:defRPr/>
            </a:pPr>
            <a:r>
              <a:rPr lang="en-US" altLang="en-US" sz="2000" dirty="0">
                <a:latin typeface="+mn-lt"/>
              </a:rPr>
              <a:t>Texas (12)</a:t>
            </a:r>
          </a:p>
          <a:p>
            <a:pPr>
              <a:defRPr/>
            </a:pPr>
            <a:r>
              <a:rPr lang="en-US" altLang="en-US" sz="2000" b="1" dirty="0">
                <a:latin typeface="+mn-lt"/>
              </a:rPr>
              <a:t>Vermont</a:t>
            </a:r>
            <a:r>
              <a:rPr lang="en-US" altLang="en-US" sz="2000" dirty="0">
                <a:latin typeface="+mn-lt"/>
              </a:rPr>
              <a:t> (3)</a:t>
            </a:r>
          </a:p>
          <a:p>
            <a:pPr>
              <a:defRPr/>
            </a:pPr>
            <a:r>
              <a:rPr lang="en-US" altLang="en-US" sz="2000" dirty="0">
                <a:latin typeface="+mn-lt"/>
              </a:rPr>
              <a:t>Washington (3)</a:t>
            </a:r>
          </a:p>
          <a:p>
            <a:pPr>
              <a:defRPr/>
            </a:pPr>
            <a:r>
              <a:rPr lang="en-US" altLang="en-US" sz="2000" dirty="0">
                <a:latin typeface="+mn-lt"/>
              </a:rPr>
              <a:t>Washington DC (2)</a:t>
            </a:r>
          </a:p>
        </p:txBody>
      </p:sp>
    </p:spTree>
    <p:extLst>
      <p:ext uri="{BB962C8B-B14F-4D97-AF65-F5344CB8AC3E}">
        <p14:creationId xmlns:p14="http://schemas.microsoft.com/office/powerpoint/2010/main" val="380878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DA01ED-DD6A-47A2-8B92-1EF370AE11C9}"/>
              </a:ext>
            </a:extLst>
          </p:cNvPr>
          <p:cNvSpPr>
            <a:spLocks noGrp="1"/>
          </p:cNvSpPr>
          <p:nvPr>
            <p:ph type="title"/>
          </p:nvPr>
        </p:nvSpPr>
        <p:spPr/>
        <p:txBody>
          <a:bodyPr/>
          <a:lstStyle/>
          <a:p>
            <a:pPr algn="r"/>
            <a:r>
              <a:rPr lang="en-US" dirty="0"/>
              <a:t>Dissemination Event Survey</a:t>
            </a:r>
          </a:p>
        </p:txBody>
      </p:sp>
      <p:graphicFrame>
        <p:nvGraphicFramePr>
          <p:cNvPr id="4" name="Content Placeholder 3">
            <a:extLst>
              <a:ext uri="{FF2B5EF4-FFF2-40B4-BE49-F238E27FC236}">
                <a16:creationId xmlns:a16="http://schemas.microsoft.com/office/drawing/2014/main" id="{FDA6B361-8E0A-4A33-80A3-7C97C0711568}"/>
              </a:ext>
            </a:extLst>
          </p:cNvPr>
          <p:cNvGraphicFramePr>
            <a:graphicFrameLocks noGrp="1"/>
          </p:cNvGraphicFramePr>
          <p:nvPr>
            <p:ph idx="1"/>
            <p:extLst>
              <p:ext uri="{D42A27DB-BD31-4B8C-83A1-F6EECF244321}">
                <p14:modId xmlns:p14="http://schemas.microsoft.com/office/powerpoint/2010/main" val="3861862612"/>
              </p:ext>
            </p:extLst>
          </p:nvPr>
        </p:nvGraphicFramePr>
        <p:xfrm>
          <a:off x="457200" y="1600200"/>
          <a:ext cx="8229599" cy="3314813"/>
        </p:xfrm>
        <a:graphic>
          <a:graphicData uri="http://schemas.openxmlformats.org/drawingml/2006/table">
            <a:tbl>
              <a:tblPr firstRow="1" firstCol="1" bandRow="1">
                <a:tableStyleId>{93296810-A885-4BE3-A3E7-6D5BEEA58F35}</a:tableStyleId>
              </a:tblPr>
              <a:tblGrid>
                <a:gridCol w="5957911">
                  <a:extLst>
                    <a:ext uri="{9D8B030D-6E8A-4147-A177-3AD203B41FA5}">
                      <a16:colId xmlns:a16="http://schemas.microsoft.com/office/drawing/2014/main" val="1620341285"/>
                    </a:ext>
                  </a:extLst>
                </a:gridCol>
                <a:gridCol w="753858">
                  <a:extLst>
                    <a:ext uri="{9D8B030D-6E8A-4147-A177-3AD203B41FA5}">
                      <a16:colId xmlns:a16="http://schemas.microsoft.com/office/drawing/2014/main" val="1252226860"/>
                    </a:ext>
                  </a:extLst>
                </a:gridCol>
                <a:gridCol w="758915">
                  <a:extLst>
                    <a:ext uri="{9D8B030D-6E8A-4147-A177-3AD203B41FA5}">
                      <a16:colId xmlns:a16="http://schemas.microsoft.com/office/drawing/2014/main" val="2394106369"/>
                    </a:ext>
                  </a:extLst>
                </a:gridCol>
                <a:gridCol w="758915">
                  <a:extLst>
                    <a:ext uri="{9D8B030D-6E8A-4147-A177-3AD203B41FA5}">
                      <a16:colId xmlns:a16="http://schemas.microsoft.com/office/drawing/2014/main" val="2240027317"/>
                    </a:ext>
                  </a:extLst>
                </a:gridCol>
              </a:tblGrid>
              <a:tr h="297293">
                <a:tc>
                  <a:txBody>
                    <a:bodyPr/>
                    <a:lstStyle/>
                    <a:p>
                      <a:pPr marL="0" marR="0" algn="ctr">
                        <a:spcBef>
                          <a:spcPts val="0"/>
                        </a:spcBef>
                        <a:spcAft>
                          <a:spcPts val="0"/>
                        </a:spcAft>
                      </a:pPr>
                      <a:r>
                        <a:rPr lang="en-US" sz="1800" dirty="0">
                          <a:effectLst/>
                        </a:rPr>
                        <a:t>Question</a:t>
                      </a:r>
                      <a:endParaRPr lang="en-US" sz="1800" dirty="0">
                        <a:effectLst/>
                        <a:latin typeface="Times New Roman" panose="02020603050405020304" pitchFamily="18" charset="0"/>
                        <a:ea typeface="Times New Roman" panose="02020603050405020304" pitchFamily="18" charset="0"/>
                      </a:endParaRPr>
                    </a:p>
                  </a:txBody>
                  <a:tcPr marL="57109" marR="57109" marT="0" marB="0" anchor="b"/>
                </a:tc>
                <a:tc>
                  <a:txBody>
                    <a:bodyPr/>
                    <a:lstStyle/>
                    <a:p>
                      <a:pPr marL="0" marR="0" algn="ctr">
                        <a:spcBef>
                          <a:spcPts val="0"/>
                        </a:spcBef>
                        <a:spcAft>
                          <a:spcPts val="0"/>
                        </a:spcAft>
                      </a:pPr>
                      <a:r>
                        <a:rPr lang="en-US" sz="1800">
                          <a:effectLst/>
                        </a:rPr>
                        <a:t>N</a:t>
                      </a:r>
                      <a:endParaRPr lang="en-US" sz="1800">
                        <a:effectLst/>
                        <a:latin typeface="Times New Roman" panose="02020603050405020304" pitchFamily="18" charset="0"/>
                        <a:ea typeface="Times New Roman" panose="02020603050405020304" pitchFamily="18" charset="0"/>
                      </a:endParaRPr>
                    </a:p>
                  </a:txBody>
                  <a:tcPr marL="57109" marR="57109" marT="0" marB="0" anchor="b"/>
                </a:tc>
                <a:tc>
                  <a:txBody>
                    <a:bodyPr/>
                    <a:lstStyle/>
                    <a:p>
                      <a:pPr marL="0" marR="0" algn="ctr">
                        <a:spcBef>
                          <a:spcPts val="0"/>
                        </a:spcBef>
                        <a:spcAft>
                          <a:spcPts val="0"/>
                        </a:spcAft>
                      </a:pPr>
                      <a:r>
                        <a:rPr lang="en-US" sz="1800" dirty="0">
                          <a:effectLst/>
                        </a:rPr>
                        <a:t>4 &amp; 5</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dirty="0">
                          <a:effectLst/>
                        </a:rPr>
                        <a:t>Mean</a:t>
                      </a:r>
                      <a:endParaRPr lang="en-US" sz="1800" dirty="0">
                        <a:effectLst/>
                        <a:latin typeface="Times New Roman" panose="02020603050405020304" pitchFamily="18" charset="0"/>
                        <a:ea typeface="Times New Roman" panose="02020603050405020304" pitchFamily="18" charset="0"/>
                      </a:endParaRPr>
                    </a:p>
                  </a:txBody>
                  <a:tcPr marL="57109" marR="57109" marT="0" marB="0" anchor="b"/>
                </a:tc>
                <a:extLst>
                  <a:ext uri="{0D108BD9-81ED-4DB2-BD59-A6C34878D82A}">
                    <a16:rowId xmlns:a16="http://schemas.microsoft.com/office/drawing/2014/main" val="484553667"/>
                  </a:ext>
                </a:extLst>
              </a:tr>
              <a:tr h="297293">
                <a:tc>
                  <a:txBody>
                    <a:bodyPr/>
                    <a:lstStyle/>
                    <a:p>
                      <a:pPr marL="0" marR="0">
                        <a:spcBef>
                          <a:spcPts val="0"/>
                        </a:spcBef>
                        <a:spcAft>
                          <a:spcPts val="0"/>
                        </a:spcAft>
                      </a:pPr>
                      <a:r>
                        <a:rPr lang="en-US" sz="1800" dirty="0">
                          <a:effectLst/>
                        </a:rPr>
                        <a:t>As a result of the Dissemination Event, I gained new knowledge and/or resources useful for improving services for OSY.</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65</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99%</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4.7</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1197582601"/>
                  </a:ext>
                </a:extLst>
              </a:tr>
              <a:tr h="297293">
                <a:tc>
                  <a:txBody>
                    <a:bodyPr/>
                    <a:lstStyle/>
                    <a:p>
                      <a:pPr marL="0" marR="0">
                        <a:spcBef>
                          <a:spcPts val="0"/>
                        </a:spcBef>
                        <a:spcAft>
                          <a:spcPts val="0"/>
                        </a:spcAft>
                      </a:pPr>
                      <a:r>
                        <a:rPr lang="en-US" sz="1800" dirty="0">
                          <a:effectLst/>
                        </a:rPr>
                        <a:t>On the whole, the presenters were knowledgeable about their topic and well prepared for their session.</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68</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4.9</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1428468577"/>
                  </a:ext>
                </a:extLst>
              </a:tr>
              <a:tr h="148646">
                <a:tc>
                  <a:txBody>
                    <a:bodyPr/>
                    <a:lstStyle/>
                    <a:p>
                      <a:pPr marL="0" marR="0">
                        <a:spcBef>
                          <a:spcPts val="0"/>
                        </a:spcBef>
                        <a:spcAft>
                          <a:spcPts val="0"/>
                        </a:spcAft>
                      </a:pPr>
                      <a:r>
                        <a:rPr lang="en-US" sz="1800" dirty="0">
                          <a:effectLst/>
                        </a:rPr>
                        <a:t>There was adequate opportunity for discussion and networking.</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68</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98%</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4.7</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293260634"/>
                  </a:ext>
                </a:extLst>
              </a:tr>
              <a:tr h="148646">
                <a:tc>
                  <a:txBody>
                    <a:bodyPr/>
                    <a:lstStyle/>
                    <a:p>
                      <a:pPr marL="0" marR="0">
                        <a:spcBef>
                          <a:spcPts val="0"/>
                        </a:spcBef>
                        <a:spcAft>
                          <a:spcPts val="0"/>
                        </a:spcAft>
                        <a:tabLst>
                          <a:tab pos="228600" algn="l"/>
                        </a:tabLst>
                      </a:pPr>
                      <a:r>
                        <a:rPr lang="en-US" sz="1800" dirty="0">
                          <a:effectLst/>
                        </a:rPr>
                        <a:t>The Dissemination Event materials will be useful for my position.</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68</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4.8</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1823201042"/>
                  </a:ext>
                </a:extLst>
              </a:tr>
              <a:tr h="148646">
                <a:tc>
                  <a:txBody>
                    <a:bodyPr/>
                    <a:lstStyle/>
                    <a:p>
                      <a:pPr marL="0" marR="0">
                        <a:spcBef>
                          <a:spcPts val="0"/>
                        </a:spcBef>
                        <a:spcAft>
                          <a:spcPts val="0"/>
                        </a:spcAft>
                        <a:tabLst>
                          <a:tab pos="228600" algn="l"/>
                        </a:tabLst>
                      </a:pPr>
                      <a:r>
                        <a:rPr lang="en-US" sz="1800" dirty="0">
                          <a:effectLst/>
                        </a:rPr>
                        <a:t>The opening session was appropriate and worthwhile.</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67</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94%</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a:effectLst/>
                        </a:rPr>
                        <a:t>4.6</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1630712145"/>
                  </a:ext>
                </a:extLst>
              </a:tr>
              <a:tr h="148646">
                <a:tc>
                  <a:txBody>
                    <a:bodyPr/>
                    <a:lstStyle/>
                    <a:p>
                      <a:pPr marL="0" marR="0">
                        <a:spcBef>
                          <a:spcPts val="0"/>
                        </a:spcBef>
                        <a:spcAft>
                          <a:spcPts val="0"/>
                        </a:spcAft>
                      </a:pPr>
                      <a:r>
                        <a:rPr lang="en-US" sz="1800" dirty="0">
                          <a:effectLst/>
                        </a:rPr>
                        <a:t>The closing session was appropriate and worthwhile.</a:t>
                      </a:r>
                      <a:endParaRPr lang="en-US" sz="1800" dirty="0">
                        <a:effectLst/>
                        <a:latin typeface="Times New Roman" panose="02020603050405020304" pitchFamily="18" charset="0"/>
                        <a:ea typeface="Times New Roman" panose="02020603050405020304" pitchFamily="18" charset="0"/>
                      </a:endParaRPr>
                    </a:p>
                  </a:txBody>
                  <a:tcPr marL="57109" marR="57109" marT="0" marB="0"/>
                </a:tc>
                <a:tc>
                  <a:txBody>
                    <a:bodyPr/>
                    <a:lstStyle/>
                    <a:p>
                      <a:pPr marL="0" marR="0" algn="ctr">
                        <a:spcBef>
                          <a:spcPts val="0"/>
                        </a:spcBef>
                        <a:spcAft>
                          <a:spcPts val="0"/>
                        </a:spcAft>
                      </a:pPr>
                      <a:r>
                        <a:rPr lang="en-US" sz="1800">
                          <a:effectLst/>
                        </a:rPr>
                        <a:t>60</a:t>
                      </a:r>
                      <a:endParaRPr lang="en-US" sz="180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57109" marR="57109" marT="0" marB="0" anchor="ctr"/>
                </a:tc>
                <a:tc>
                  <a:txBody>
                    <a:bodyPr/>
                    <a:lstStyle/>
                    <a:p>
                      <a:pPr marL="0" marR="0" algn="ctr">
                        <a:spcBef>
                          <a:spcPts val="0"/>
                        </a:spcBef>
                        <a:spcAft>
                          <a:spcPts val="0"/>
                        </a:spcAft>
                      </a:pPr>
                      <a:r>
                        <a:rPr lang="en-US" sz="1800" dirty="0">
                          <a:effectLst/>
                        </a:rPr>
                        <a:t>4.8</a:t>
                      </a:r>
                      <a:endParaRPr lang="en-US" sz="1800" dirty="0">
                        <a:effectLst/>
                        <a:latin typeface="Times New Roman" panose="02020603050405020304" pitchFamily="18" charset="0"/>
                        <a:ea typeface="Times New Roman" panose="02020603050405020304" pitchFamily="18" charset="0"/>
                      </a:endParaRPr>
                    </a:p>
                  </a:txBody>
                  <a:tcPr marL="57109" marR="57109" marT="0" marB="0" anchor="ctr"/>
                </a:tc>
                <a:extLst>
                  <a:ext uri="{0D108BD9-81ED-4DB2-BD59-A6C34878D82A}">
                    <a16:rowId xmlns:a16="http://schemas.microsoft.com/office/drawing/2014/main" val="221621048"/>
                  </a:ext>
                </a:extLst>
              </a:tr>
            </a:tbl>
          </a:graphicData>
        </a:graphic>
      </p:graphicFrame>
      <p:cxnSp>
        <p:nvCxnSpPr>
          <p:cNvPr id="5" name="Straight Connector 4">
            <a:extLst>
              <a:ext uri="{FF2B5EF4-FFF2-40B4-BE49-F238E27FC236}">
                <a16:creationId xmlns:a16="http://schemas.microsoft.com/office/drawing/2014/main" id="{FDA05D15-5ACB-48DD-B186-1C35B1CDC2C8}"/>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TextBox 5">
            <a:extLst>
              <a:ext uri="{FF2B5EF4-FFF2-40B4-BE49-F238E27FC236}">
                <a16:creationId xmlns:a16="http://schemas.microsoft.com/office/drawing/2014/main" id="{53FF060E-1748-4EEC-8A0A-00501D126EA0}"/>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8" name="Picture 9">
            <a:extLst>
              <a:ext uri="{FF2B5EF4-FFF2-40B4-BE49-F238E27FC236}">
                <a16:creationId xmlns:a16="http://schemas.microsoft.com/office/drawing/2014/main" id="{48285C6C-A208-C647-AF58-AC54DE427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633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8">
            <a:extLst>
              <a:ext uri="{FF2B5EF4-FFF2-40B4-BE49-F238E27FC236}">
                <a16:creationId xmlns:a16="http://schemas.microsoft.com/office/drawing/2014/main" id="{2C95E65B-C5EA-BC4E-B92A-1B07EA4EFF92}"/>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17412" name="Picture 9">
            <a:extLst>
              <a:ext uri="{FF2B5EF4-FFF2-40B4-BE49-F238E27FC236}">
                <a16:creationId xmlns:a16="http://schemas.microsoft.com/office/drawing/2014/main" id="{E8E3962F-5C95-1641-BAAD-B37FDC16B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1">
            <a:extLst>
              <a:ext uri="{FF2B5EF4-FFF2-40B4-BE49-F238E27FC236}">
                <a16:creationId xmlns:a16="http://schemas.microsoft.com/office/drawing/2014/main" id="{A9D566D9-0BA9-2C4B-99D3-BA5D72CB690C}"/>
              </a:ext>
            </a:extLst>
          </p:cNvPr>
          <p:cNvSpPr>
            <a:spLocks noChangeArrowheads="1"/>
          </p:cNvSpPr>
          <p:nvPr/>
        </p:nvSpPr>
        <p:spPr bwMode="auto">
          <a:xfrm>
            <a:off x="495300" y="1870075"/>
            <a:ext cx="8229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Participants also were asked to rate their knowledge of the content presented during the GOSOSY portion of the Dissemination Event prior to and after participating in the Event. Results show that 84% of the 61 respondents reported increased knowledge of the content presented during the IRRC portion of the Dissemination Event. There was a statistically significant gain (p&lt;.001) of 1.0 points. </a:t>
            </a:r>
          </a:p>
        </p:txBody>
      </p:sp>
      <p:graphicFrame>
        <p:nvGraphicFramePr>
          <p:cNvPr id="4" name="Table 3">
            <a:extLst>
              <a:ext uri="{FF2B5EF4-FFF2-40B4-BE49-F238E27FC236}">
                <a16:creationId xmlns:a16="http://schemas.microsoft.com/office/drawing/2014/main" id="{123B131F-F9E4-A44D-B32C-C1C5E181FA46}"/>
              </a:ext>
            </a:extLst>
          </p:cNvPr>
          <p:cNvGraphicFramePr>
            <a:graphicFrameLocks noGrp="1"/>
          </p:cNvGraphicFramePr>
          <p:nvPr>
            <p:extLst>
              <p:ext uri="{D42A27DB-BD31-4B8C-83A1-F6EECF244321}">
                <p14:modId xmlns:p14="http://schemas.microsoft.com/office/powerpoint/2010/main" val="295173003"/>
              </p:ext>
            </p:extLst>
          </p:nvPr>
        </p:nvGraphicFramePr>
        <p:xfrm>
          <a:off x="671513" y="3624264"/>
          <a:ext cx="7877175" cy="2090736"/>
        </p:xfrm>
        <a:graphic>
          <a:graphicData uri="http://schemas.openxmlformats.org/drawingml/2006/table">
            <a:tbl>
              <a:tblPr firstRow="1" firstCol="1" bandRow="1">
                <a:tableStyleId>{93296810-A885-4BE3-A3E7-6D5BEEA58F35}</a:tableStyleId>
              </a:tblPr>
              <a:tblGrid>
                <a:gridCol w="368211">
                  <a:extLst>
                    <a:ext uri="{9D8B030D-6E8A-4147-A177-3AD203B41FA5}">
                      <a16:colId xmlns:a16="http://schemas.microsoft.com/office/drawing/2014/main" val="410493435"/>
                    </a:ext>
                  </a:extLst>
                </a:gridCol>
                <a:gridCol w="542794">
                  <a:extLst>
                    <a:ext uri="{9D8B030D-6E8A-4147-A177-3AD203B41FA5}">
                      <a16:colId xmlns:a16="http://schemas.microsoft.com/office/drawing/2014/main" val="1303638135"/>
                    </a:ext>
                  </a:extLst>
                </a:gridCol>
                <a:gridCol w="880532">
                  <a:extLst>
                    <a:ext uri="{9D8B030D-6E8A-4147-A177-3AD203B41FA5}">
                      <a16:colId xmlns:a16="http://schemas.microsoft.com/office/drawing/2014/main" val="2255550256"/>
                    </a:ext>
                  </a:extLst>
                </a:gridCol>
                <a:gridCol w="880532">
                  <a:extLst>
                    <a:ext uri="{9D8B030D-6E8A-4147-A177-3AD203B41FA5}">
                      <a16:colId xmlns:a16="http://schemas.microsoft.com/office/drawing/2014/main" val="2345296495"/>
                    </a:ext>
                  </a:extLst>
                </a:gridCol>
                <a:gridCol w="881167">
                  <a:extLst>
                    <a:ext uri="{9D8B030D-6E8A-4147-A177-3AD203B41FA5}">
                      <a16:colId xmlns:a16="http://schemas.microsoft.com/office/drawing/2014/main" val="1498937787"/>
                    </a:ext>
                  </a:extLst>
                </a:gridCol>
                <a:gridCol w="880532">
                  <a:extLst>
                    <a:ext uri="{9D8B030D-6E8A-4147-A177-3AD203B41FA5}">
                      <a16:colId xmlns:a16="http://schemas.microsoft.com/office/drawing/2014/main" val="4194859412"/>
                    </a:ext>
                  </a:extLst>
                </a:gridCol>
                <a:gridCol w="881167">
                  <a:extLst>
                    <a:ext uri="{9D8B030D-6E8A-4147-A177-3AD203B41FA5}">
                      <a16:colId xmlns:a16="http://schemas.microsoft.com/office/drawing/2014/main" val="1042131894"/>
                    </a:ext>
                  </a:extLst>
                </a:gridCol>
                <a:gridCol w="880532">
                  <a:extLst>
                    <a:ext uri="{9D8B030D-6E8A-4147-A177-3AD203B41FA5}">
                      <a16:colId xmlns:a16="http://schemas.microsoft.com/office/drawing/2014/main" val="1553210788"/>
                    </a:ext>
                  </a:extLst>
                </a:gridCol>
                <a:gridCol w="881167">
                  <a:extLst>
                    <a:ext uri="{9D8B030D-6E8A-4147-A177-3AD203B41FA5}">
                      <a16:colId xmlns:a16="http://schemas.microsoft.com/office/drawing/2014/main" val="1863415580"/>
                    </a:ext>
                  </a:extLst>
                </a:gridCol>
                <a:gridCol w="800541">
                  <a:extLst>
                    <a:ext uri="{9D8B030D-6E8A-4147-A177-3AD203B41FA5}">
                      <a16:colId xmlns:a16="http://schemas.microsoft.com/office/drawing/2014/main" val="3196234139"/>
                    </a:ext>
                  </a:extLst>
                </a:gridCol>
              </a:tblGrid>
              <a:tr h="1581319">
                <a:tc>
                  <a:txBody>
                    <a:bodyPr/>
                    <a:lstStyle/>
                    <a:p>
                      <a:pPr marL="0" marR="0" algn="ctr">
                        <a:lnSpc>
                          <a:spcPct val="107000"/>
                        </a:lnSpc>
                        <a:spcBef>
                          <a:spcPts val="0"/>
                        </a:spcBef>
                        <a:spcAft>
                          <a:spcPts val="0"/>
                        </a:spcAft>
                      </a:pPr>
                      <a:r>
                        <a:rPr lang="en-US" sz="1100">
                          <a:effectLst/>
                        </a:rPr>
                        <a:t>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Points</a:t>
                      </a:r>
                    </a:p>
                    <a:p>
                      <a:pPr marL="0" marR="0" algn="ctr">
                        <a:lnSpc>
                          <a:spcPct val="107000"/>
                        </a:lnSpc>
                        <a:spcBef>
                          <a:spcPts val="0"/>
                        </a:spcBef>
                        <a:spcAft>
                          <a:spcPts val="0"/>
                        </a:spcAft>
                      </a:pPr>
                      <a:r>
                        <a:rPr lang="en-US" sz="1100">
                          <a:effectLst/>
                        </a:rPr>
                        <a:t>Poss.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Mean Rating of Knowledge </a:t>
                      </a:r>
                      <a:r>
                        <a:rPr lang="en-US" sz="1100" cap="all">
                          <a:effectLst/>
                        </a:rPr>
                        <a:t>Before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 Pts.</a:t>
                      </a:r>
                    </a:p>
                    <a:p>
                      <a:pPr marL="0" marR="0" algn="ctr">
                        <a:lnSpc>
                          <a:spcPct val="107000"/>
                        </a:lnSpc>
                        <a:spcBef>
                          <a:spcPts val="0"/>
                        </a:spcBef>
                        <a:spcAft>
                          <a:spcPts val="0"/>
                        </a:spcAft>
                      </a:pPr>
                      <a:r>
                        <a:rPr lang="en-US" sz="1100" dirty="0">
                          <a:effectLst/>
                        </a:rPr>
                        <a:t>Poss.</a:t>
                      </a:r>
                    </a:p>
                    <a:p>
                      <a:pPr marL="0" marR="0" algn="ctr">
                        <a:lnSpc>
                          <a:spcPct val="107000"/>
                        </a:lnSpc>
                        <a:spcBef>
                          <a:spcPts val="0"/>
                        </a:spcBef>
                        <a:spcAft>
                          <a:spcPts val="0"/>
                        </a:spcAft>
                      </a:pPr>
                      <a:r>
                        <a:rPr lang="en-US" sz="1100" cap="all" dirty="0">
                          <a:effectLst/>
                        </a:rPr>
                        <a:t>Before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Mean</a:t>
                      </a:r>
                    </a:p>
                    <a:p>
                      <a:pPr marL="0" marR="0" algn="ctr">
                        <a:lnSpc>
                          <a:spcPct val="107000"/>
                        </a:lnSpc>
                        <a:spcBef>
                          <a:spcPts val="0"/>
                        </a:spcBef>
                        <a:spcAft>
                          <a:spcPts val="0"/>
                        </a:spcAft>
                      </a:pPr>
                      <a:r>
                        <a:rPr lang="en-US" sz="1100">
                          <a:effectLst/>
                        </a:rPr>
                        <a:t>Ratings of</a:t>
                      </a:r>
                    </a:p>
                    <a:p>
                      <a:pPr marL="0" marR="0" algn="ctr">
                        <a:lnSpc>
                          <a:spcPct val="107000"/>
                        </a:lnSpc>
                        <a:spcBef>
                          <a:spcPts val="0"/>
                        </a:spcBef>
                        <a:spcAft>
                          <a:spcPts val="0"/>
                        </a:spcAft>
                      </a:pPr>
                      <a:r>
                        <a:rPr lang="en-US" sz="1100">
                          <a:effectLst/>
                        </a:rPr>
                        <a:t>Knowledge</a:t>
                      </a:r>
                    </a:p>
                    <a:p>
                      <a:pPr marL="0" marR="0" algn="ctr">
                        <a:lnSpc>
                          <a:spcPct val="107000"/>
                        </a:lnSpc>
                        <a:spcBef>
                          <a:spcPts val="0"/>
                        </a:spcBef>
                        <a:spcAft>
                          <a:spcPts val="0"/>
                        </a:spcAft>
                      </a:pPr>
                      <a:r>
                        <a:rPr lang="en-US" sz="1100" cap="all">
                          <a:effectLst/>
                        </a:rPr>
                        <a:t>After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 Pts.</a:t>
                      </a:r>
                    </a:p>
                    <a:p>
                      <a:pPr marL="0" marR="0" algn="ctr">
                        <a:lnSpc>
                          <a:spcPct val="107000"/>
                        </a:lnSpc>
                        <a:spcBef>
                          <a:spcPts val="0"/>
                        </a:spcBef>
                        <a:spcAft>
                          <a:spcPts val="0"/>
                        </a:spcAft>
                      </a:pPr>
                      <a:r>
                        <a:rPr lang="en-US" sz="1100" dirty="0">
                          <a:effectLst/>
                        </a:rPr>
                        <a:t>Poss.</a:t>
                      </a:r>
                    </a:p>
                    <a:p>
                      <a:pPr marL="0" marR="0" algn="ctr">
                        <a:lnSpc>
                          <a:spcPct val="107000"/>
                        </a:lnSpc>
                        <a:spcBef>
                          <a:spcPts val="0"/>
                        </a:spcBef>
                        <a:spcAft>
                          <a:spcPts val="0"/>
                        </a:spcAft>
                      </a:pPr>
                      <a:r>
                        <a:rPr lang="en-US" sz="1100" cap="all" dirty="0">
                          <a:effectLst/>
                        </a:rPr>
                        <a:t>After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Mean</a:t>
                      </a:r>
                    </a:p>
                    <a:p>
                      <a:pPr marL="0" marR="0" algn="ctr">
                        <a:lnSpc>
                          <a:spcPct val="107000"/>
                        </a:lnSpc>
                        <a:spcBef>
                          <a:spcPts val="0"/>
                        </a:spcBef>
                        <a:spcAft>
                          <a:spcPts val="0"/>
                        </a:spcAft>
                      </a:pPr>
                      <a:r>
                        <a:rPr lang="en-US" sz="1100">
                          <a:effectLst/>
                        </a:rPr>
                        <a:t>Gain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Percentage</a:t>
                      </a:r>
                    </a:p>
                    <a:p>
                      <a:pPr marL="0" marR="0" algn="ctr">
                        <a:lnSpc>
                          <a:spcPct val="107000"/>
                        </a:lnSpc>
                        <a:spcBef>
                          <a:spcPts val="0"/>
                        </a:spcBef>
                        <a:spcAft>
                          <a:spcPts val="0"/>
                        </a:spcAft>
                      </a:pPr>
                      <a:r>
                        <a:rPr lang="en-US" sz="1100">
                          <a:effectLst/>
                        </a:rPr>
                        <a:t>Gain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P-Value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 (%)</a:t>
                      </a:r>
                    </a:p>
                    <a:p>
                      <a:pPr marL="0" marR="0" algn="ctr">
                        <a:lnSpc>
                          <a:spcPct val="107000"/>
                        </a:lnSpc>
                        <a:spcBef>
                          <a:spcPts val="0"/>
                        </a:spcBef>
                        <a:spcAft>
                          <a:spcPts val="0"/>
                        </a:spcAft>
                      </a:pPr>
                      <a:r>
                        <a:rPr lang="en-US" sz="1100">
                          <a:effectLst/>
                        </a:rPr>
                        <a:t>Gaining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09558808"/>
                  </a:ext>
                </a:extLst>
              </a:tr>
              <a:tr h="509417">
                <a:tc>
                  <a:txBody>
                    <a:bodyPr/>
                    <a:lstStyle/>
                    <a:p>
                      <a:pPr marL="0" marR="0" algn="ctr">
                        <a:lnSpc>
                          <a:spcPct val="107000"/>
                        </a:lnSpc>
                        <a:spcBef>
                          <a:spcPts val="0"/>
                        </a:spcBef>
                        <a:spcAft>
                          <a:spcPts val="0"/>
                        </a:spcAft>
                      </a:pPr>
                      <a:r>
                        <a:rPr lang="en-US" sz="1100">
                          <a:effectLst/>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&lt;.001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7821174"/>
                  </a:ext>
                </a:extLst>
              </a:tr>
            </a:tbl>
          </a:graphicData>
        </a:graphic>
      </p:graphicFrame>
    </p:spTree>
    <p:extLst>
      <p:ext uri="{BB962C8B-B14F-4D97-AF65-F5344CB8AC3E}">
        <p14:creationId xmlns:p14="http://schemas.microsoft.com/office/powerpoint/2010/main" val="398148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8">
            <a:extLst>
              <a:ext uri="{FF2B5EF4-FFF2-40B4-BE49-F238E27FC236}">
                <a16:creationId xmlns:a16="http://schemas.microsoft.com/office/drawing/2014/main" id="{E7DA068F-D8EC-AE4C-98EF-FDF8AC087DFD}"/>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18436" name="Picture 9">
            <a:extLst>
              <a:ext uri="{FF2B5EF4-FFF2-40B4-BE49-F238E27FC236}">
                <a16:creationId xmlns:a16="http://schemas.microsoft.com/office/drawing/2014/main" id="{5B65CCDF-9E8D-F841-901F-E7FCEDA779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1">
            <a:extLst>
              <a:ext uri="{FF2B5EF4-FFF2-40B4-BE49-F238E27FC236}">
                <a16:creationId xmlns:a16="http://schemas.microsoft.com/office/drawing/2014/main" id="{EAA73C73-9109-B64F-B727-595304637066}"/>
              </a:ext>
            </a:extLst>
          </p:cNvPr>
          <p:cNvSpPr>
            <a:spLocks noChangeArrowheads="1"/>
          </p:cNvSpPr>
          <p:nvPr/>
        </p:nvSpPr>
        <p:spPr bwMode="auto">
          <a:xfrm>
            <a:off x="457200" y="1676400"/>
            <a:ext cx="8229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Participants were asked to indicate one new idea, strategy, or resource from the Dissemination Event that they will use as soon as they can. Comments address using mental health resources and lessons, materials and lessons for English learners, goal setting materials, the GOSOSY website, and technology tools for engaging and maintaining contact with OSY.</a:t>
            </a:r>
          </a:p>
        </p:txBody>
      </p:sp>
      <p:sp>
        <p:nvSpPr>
          <p:cNvPr id="5" name="Rectangle 4">
            <a:extLst>
              <a:ext uri="{FF2B5EF4-FFF2-40B4-BE49-F238E27FC236}">
                <a16:creationId xmlns:a16="http://schemas.microsoft.com/office/drawing/2014/main" id="{AD13DC13-C3E9-9A40-A19F-78DD3539F888}"/>
              </a:ext>
            </a:extLst>
          </p:cNvPr>
          <p:cNvSpPr/>
          <p:nvPr/>
        </p:nvSpPr>
        <p:spPr>
          <a:xfrm>
            <a:off x="534988" y="3062288"/>
            <a:ext cx="4572000" cy="3043237"/>
          </a:xfrm>
          <a:prstGeom prst="rect">
            <a:avLst/>
          </a:prstGeom>
        </p:spPr>
        <p:txBody>
          <a:bodyPr>
            <a:spAutoFit/>
          </a:bodyPr>
          <a:lstStyle/>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ACEs information</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Agricultural information resources sites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Could we have more session regarding the diversity of the program? Everyone on the OSY panel spoke Spanish.</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Cultural competency</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Differentiated instruction for OSY</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Discovering STEM through Dance and Drama</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EL resources</a:t>
            </a:r>
            <a:endParaRPr lang="en-US" dirty="0">
              <a:latin typeface="+mn-l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04675A43-74F8-C741-ADC3-5FC780BC02C6}"/>
              </a:ext>
            </a:extLst>
          </p:cNvPr>
          <p:cNvSpPr/>
          <p:nvPr/>
        </p:nvSpPr>
        <p:spPr>
          <a:xfrm>
            <a:off x="4876800" y="3062288"/>
            <a:ext cx="4572000" cy="2747962"/>
          </a:xfrm>
          <a:prstGeom prst="rect">
            <a:avLst/>
          </a:prstGeom>
        </p:spPr>
        <p:txBody>
          <a:bodyPr>
            <a:spAutoFit/>
          </a:bodyPr>
          <a:lstStyle/>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Engaging materials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ESL resources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Finding former migrant students to be mentors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For the networking sessions have a recorder and a facilitator for each table.</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Goal setting activities</a:t>
            </a: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Calibri" panose="020F0502020204030204" pitchFamily="34" charset="0"/>
                <a:cs typeface="Times New Roman" panose="02020603050405020304" pitchFamily="18" charset="0"/>
              </a:rPr>
              <a:t>GOSOSY lessons</a:t>
            </a: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Calibri" panose="020F0502020204030204" pitchFamily="34" charset="0"/>
                <a:cs typeface="Times New Roman" panose="02020603050405020304" pitchFamily="18" charset="0"/>
              </a:rPr>
              <a:t>GOSOSY website</a:t>
            </a:r>
            <a:endParaRPr lang="en-US"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665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8">
            <a:extLst>
              <a:ext uri="{FF2B5EF4-FFF2-40B4-BE49-F238E27FC236}">
                <a16:creationId xmlns:a16="http://schemas.microsoft.com/office/drawing/2014/main" id="{5F82C186-0F15-6A4D-9DAF-273AF493C9E5}"/>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19460" name="Picture 9">
            <a:extLst>
              <a:ext uri="{FF2B5EF4-FFF2-40B4-BE49-F238E27FC236}">
                <a16:creationId xmlns:a16="http://schemas.microsoft.com/office/drawing/2014/main" id="{505C84FB-EF54-6E44-BF33-EF2DFCF5CE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41B8F228-A03C-144A-BA0D-6881B68FB23D}"/>
              </a:ext>
            </a:extLst>
          </p:cNvPr>
          <p:cNvSpPr/>
          <p:nvPr/>
        </p:nvSpPr>
        <p:spPr>
          <a:xfrm>
            <a:off x="457200" y="1295400"/>
            <a:ext cx="4572000" cy="4524375"/>
          </a:xfrm>
          <a:prstGeom prst="rect">
            <a:avLst/>
          </a:prstGeom>
        </p:spPr>
        <p:txBody>
          <a:bodyPr>
            <a:spAutoFit/>
          </a:bodyPr>
          <a:lstStyle/>
          <a:p>
            <a:pPr>
              <a:lnSpc>
                <a:spcPct val="107000"/>
              </a:lnSpc>
              <a:spcBef>
                <a:spcPts val="0"/>
              </a:spcBef>
              <a:spcAft>
                <a:spcPts val="0"/>
              </a:spcAft>
              <a:defRPr/>
            </a:pP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Great presentations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Greatest PD all year</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Health program referrals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Human trafficking session was </a:t>
            </a:r>
          </a:p>
          <a:p>
            <a:pPr>
              <a:lnSpc>
                <a:spcPct val="107000"/>
              </a:lnSpc>
              <a:spcBef>
                <a:spcPts val="0"/>
              </a:spcBef>
              <a:spcAft>
                <a:spcPts val="0"/>
              </a:spcAft>
              <a:defRPr/>
            </a:pPr>
            <a:r>
              <a:rPr lang="en-US" dirty="0">
                <a:solidFill>
                  <a:srgbClr val="000000"/>
                </a:solidFill>
                <a:latin typeface="+mn-lt"/>
                <a:ea typeface="Times New Roman" panose="02020603050405020304" pitchFamily="18" charset="0"/>
                <a:cs typeface="Times New Roman" panose="02020603050405020304" pitchFamily="18" charset="0"/>
              </a:rPr>
              <a:t>informative</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 love the ID&amp;R sessions. Great </a:t>
            </a:r>
          </a:p>
          <a:p>
            <a:pPr>
              <a:lnSpc>
                <a:spcPct val="107000"/>
              </a:lnSpc>
              <a:spcBef>
                <a:spcPts val="0"/>
              </a:spcBef>
              <a:spcAft>
                <a:spcPts val="0"/>
              </a:spcAft>
              <a:defRPr/>
            </a:pPr>
            <a:r>
              <a:rPr lang="en-US" dirty="0">
                <a:solidFill>
                  <a:srgbClr val="000000"/>
                </a:solidFill>
                <a:latin typeface="+mn-lt"/>
                <a:ea typeface="Times New Roman" panose="02020603050405020304" pitchFamily="18" charset="0"/>
                <a:cs typeface="Times New Roman" panose="02020603050405020304" pitchFamily="18" charset="0"/>
              </a:rPr>
              <a:t>conference and well organized.</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 will use the video tool to help train staff.</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 wish the OSY panel happened sooner.</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Ideas for OSY field trips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I'll use ideas for engaging OSY through technology tools. The conference was excellent and informative.</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I'll use the tech tools for frequent contact.</a:t>
            </a:r>
            <a:endParaRPr lang="en-US" dirty="0">
              <a:latin typeface="+mn-lt"/>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FDFCE428-579D-9148-A36A-6019B0AF3A5A}"/>
              </a:ext>
            </a:extLst>
          </p:cNvPr>
          <p:cNvSpPr/>
          <p:nvPr/>
        </p:nvSpPr>
        <p:spPr>
          <a:xfrm>
            <a:off x="4724400" y="1295400"/>
            <a:ext cx="4572000" cy="4524375"/>
          </a:xfrm>
          <a:prstGeom prst="rect">
            <a:avLst/>
          </a:prstGeom>
        </p:spPr>
        <p:txBody>
          <a:bodyPr>
            <a:spAutoFit/>
          </a:bodyPr>
          <a:lstStyle/>
          <a:p>
            <a:pPr marL="342900" indent="-342900">
              <a:lnSpc>
                <a:spcPct val="107000"/>
              </a:lnSpc>
              <a:spcBef>
                <a:spcPts val="0"/>
              </a:spcBef>
              <a:spcAft>
                <a:spcPts val="0"/>
              </a:spcAft>
              <a:buFont typeface="Symbol" pitchFamily="2" charset="2"/>
              <a:buChar char=""/>
              <a:defRPr/>
            </a:pP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Integrating El </a:t>
            </a:r>
            <a:r>
              <a:rPr lang="en-US" dirty="0" err="1">
                <a:solidFill>
                  <a:srgbClr val="000000"/>
                </a:solidFill>
                <a:latin typeface="+mn-lt"/>
                <a:ea typeface="Times New Roman" panose="02020603050405020304" pitchFamily="18" charset="0"/>
                <a:cs typeface="Times New Roman" panose="02020603050405020304" pitchFamily="18" charset="0"/>
              </a:rPr>
              <a:t>Viaje</a:t>
            </a:r>
            <a:r>
              <a:rPr lang="en-US" dirty="0">
                <a:solidFill>
                  <a:srgbClr val="000000"/>
                </a:solidFill>
                <a:latin typeface="+mn-lt"/>
                <a:ea typeface="Times New Roman" panose="02020603050405020304" pitchFamily="18" charset="0"/>
                <a:cs typeface="Times New Roman" panose="02020603050405020304" pitchFamily="18" charset="0"/>
              </a:rPr>
              <a:t> Mas Caro with the Mental Health Lessons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Literacy resources and materials for preschool parents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Look up H2A workers in the state</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Mental Health component of GOSOSY</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Mental Health Lessons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Mental Health lessons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Mental Health Lessons, cultural competency tools, academic parent teacher teams for PreK</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Mental Health Sessions</a:t>
            </a: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cs typeface="Times New Roman" panose="02020603050405020304" pitchFamily="18" charset="0"/>
              </a:rPr>
              <a:t>More recruiter positions</a:t>
            </a: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cs typeface="Times New Roman" panose="02020603050405020304" pitchFamily="18" charset="0"/>
              </a:rPr>
              <a:t>Motivation strategies</a:t>
            </a:r>
            <a:endParaRPr lang="en-US" dirty="0">
              <a:latin typeface="+mn-lt"/>
            </a:endParaRPr>
          </a:p>
        </p:txBody>
      </p:sp>
    </p:spTree>
    <p:extLst>
      <p:ext uri="{BB962C8B-B14F-4D97-AF65-F5344CB8AC3E}">
        <p14:creationId xmlns:p14="http://schemas.microsoft.com/office/powerpoint/2010/main" val="1250935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8">
            <a:extLst>
              <a:ext uri="{FF2B5EF4-FFF2-40B4-BE49-F238E27FC236}">
                <a16:creationId xmlns:a16="http://schemas.microsoft.com/office/drawing/2014/main" id="{DD360D3B-C968-FB4C-BB1E-6783D208F963}"/>
              </a:ext>
            </a:extLst>
          </p:cNvPr>
          <p:cNvSpPr>
            <a:spLocks noGrp="1"/>
          </p:cNvSpPr>
          <p:nvPr>
            <p:ph type="title"/>
          </p:nvPr>
        </p:nvSpPr>
        <p:spPr/>
        <p:txBody>
          <a:bodyPr/>
          <a:lstStyle/>
          <a:p>
            <a:pPr algn="r" eaLnBrk="1" hangingPunct="1"/>
            <a:r>
              <a:rPr lang="en-US" altLang="en-US"/>
              <a:t>CIG DE Evaluation Report</a:t>
            </a:r>
          </a:p>
        </p:txBody>
      </p:sp>
      <p:cxnSp>
        <p:nvCxnSpPr>
          <p:cNvPr id="10" name="Straight Connector 9">
            <a:extLst>
              <a:ext uri="{FF2B5EF4-FFF2-40B4-BE49-F238E27FC236}">
                <a16:creationId xmlns:a16="http://schemas.microsoft.com/office/drawing/2014/main" id="{EF3AB8CE-7531-8E49-B8D6-9F66421FD13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046FFDE2-D0C8-6242-A646-DF2FE20EE7C8}"/>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20484" name="Picture 9">
            <a:extLst>
              <a:ext uri="{FF2B5EF4-FFF2-40B4-BE49-F238E27FC236}">
                <a16:creationId xmlns:a16="http://schemas.microsoft.com/office/drawing/2014/main" id="{D254A8EC-F088-E148-905B-D1FD11E34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F81FD77-0A81-8B40-BBBD-FF50B2188BE9}"/>
              </a:ext>
            </a:extLst>
          </p:cNvPr>
          <p:cNvSpPr/>
          <p:nvPr/>
        </p:nvSpPr>
        <p:spPr>
          <a:xfrm>
            <a:off x="457200" y="1908175"/>
            <a:ext cx="4114800" cy="3043238"/>
          </a:xfrm>
          <a:prstGeom prst="rect">
            <a:avLst/>
          </a:prstGeom>
        </p:spPr>
        <p:txBody>
          <a:bodyPr>
            <a:spAutoFit/>
          </a:bodyPr>
          <a:lstStyle/>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MSIX training for reviewing consolidated records.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Needs more sessions for urban, refugee, and temporary OSY.</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New safety technology for recruiters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Online resources like Duolingo</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Preschool assessment and planning</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Safety tips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Technology resources for contact and ID&amp;R</a:t>
            </a:r>
            <a:endParaRPr lang="en-US" dirty="0">
              <a:latin typeface="+mn-lt"/>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A25480F-8949-5C4D-9B6D-71E9BEEB848D}"/>
              </a:ext>
            </a:extLst>
          </p:cNvPr>
          <p:cNvSpPr/>
          <p:nvPr/>
        </p:nvSpPr>
        <p:spPr>
          <a:xfrm>
            <a:off x="4572000" y="1819275"/>
            <a:ext cx="3886200" cy="3932238"/>
          </a:xfrm>
          <a:prstGeom prst="rect">
            <a:avLst/>
          </a:prstGeom>
        </p:spPr>
        <p:txBody>
          <a:bodyPr>
            <a:spAutoFit/>
          </a:bodyPr>
          <a:lstStyle/>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Technology tools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The conference had some of the best workshops with real strategies to implement</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The goal setting materials</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The panel was excellent. Very inspiring keynote</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The presentations on USB will be useful for state training</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Tools for organizing data in a spreadsheet</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Using Google maps for ID&amp;R</a:t>
            </a:r>
            <a:endParaRPr lang="en-US" dirty="0">
              <a:latin typeface="+mn-lt"/>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Symbol" pitchFamily="2" charset="2"/>
              <a:buChar char=""/>
              <a:defRPr/>
            </a:pPr>
            <a:r>
              <a:rPr lang="en-US" dirty="0">
                <a:solidFill>
                  <a:srgbClr val="000000"/>
                </a:solidFill>
                <a:latin typeface="+mn-lt"/>
                <a:ea typeface="Times New Roman" panose="02020603050405020304" pitchFamily="18" charset="0"/>
                <a:cs typeface="Times New Roman" panose="02020603050405020304" pitchFamily="18" charset="0"/>
              </a:rPr>
              <a:t>website materials</a:t>
            </a:r>
            <a:endParaRPr lang="en-US" dirty="0">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3038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19911" y="2076855"/>
            <a:ext cx="8229600" cy="1143000"/>
          </a:xfrm>
        </p:spPr>
        <p:txBody>
          <a:bodyPr/>
          <a:lstStyle/>
          <a:p>
            <a:r>
              <a:rPr lang="en-US" i="1" dirty="0"/>
              <a:t>Navigating the Materials and Resources on the GOSOSY Website</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3" name="Rectangle 2">
            <a:extLst>
              <a:ext uri="{FF2B5EF4-FFF2-40B4-BE49-F238E27FC236}">
                <a16:creationId xmlns:a16="http://schemas.microsoft.com/office/drawing/2014/main" id="{628E0B70-C242-CB4B-BE48-33BD1324C973}"/>
              </a:ext>
            </a:extLst>
          </p:cNvPr>
          <p:cNvSpPr/>
          <p:nvPr/>
        </p:nvSpPr>
        <p:spPr>
          <a:xfrm>
            <a:off x="3062994" y="3954614"/>
            <a:ext cx="2943434" cy="584775"/>
          </a:xfrm>
          <a:prstGeom prst="rect">
            <a:avLst/>
          </a:prstGeom>
        </p:spPr>
        <p:txBody>
          <a:bodyPr wrap="none">
            <a:spAutoFit/>
          </a:bodyPr>
          <a:lstStyle/>
          <a:p>
            <a:pPr marL="0" indent="0" algn="ctr">
              <a:buNone/>
            </a:pPr>
            <a:r>
              <a:rPr lang="en-US" sz="3200" dirty="0">
                <a:solidFill>
                  <a:schemeClr val="bg1">
                    <a:lumMod val="50000"/>
                  </a:schemeClr>
                </a:solidFill>
              </a:rPr>
              <a:t>Emily Williams </a:t>
            </a:r>
          </a:p>
        </p:txBody>
      </p:sp>
    </p:spTree>
    <p:extLst>
      <p:ext uri="{BB962C8B-B14F-4D97-AF65-F5344CB8AC3E}">
        <p14:creationId xmlns:p14="http://schemas.microsoft.com/office/powerpoint/2010/main" val="3857544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518D0BA-CE52-4AA2-B41F-04AC2E1E4EF7}"/>
              </a:ext>
            </a:extLst>
          </p:cNvPr>
          <p:cNvSpPr>
            <a:spLocks noGrp="1"/>
          </p:cNvSpPr>
          <p:nvPr>
            <p:ph type="ctrTitle"/>
          </p:nvPr>
        </p:nvSpPr>
        <p:spPr/>
        <p:txBody>
          <a:bodyPr/>
          <a:lstStyle/>
          <a:p>
            <a:r>
              <a:rPr lang="en-US" altLang="en-US">
                <a:ea typeface="ＭＳ Ｐゴシック" panose="020B0600070205080204" pitchFamily="34" charset="-128"/>
              </a:rPr>
              <a:t>GOSOSY Evaluation Data Collection</a:t>
            </a:r>
          </a:p>
        </p:txBody>
      </p:sp>
      <p:sp>
        <p:nvSpPr>
          <p:cNvPr id="3" name="Subtitle 2">
            <a:extLst>
              <a:ext uri="{FF2B5EF4-FFF2-40B4-BE49-F238E27FC236}">
                <a16:creationId xmlns:a16="http://schemas.microsoft.com/office/drawing/2014/main" id="{16AB412D-610E-4961-9651-75ABD98BC6B6}"/>
              </a:ext>
            </a:extLst>
          </p:cNvPr>
          <p:cNvSpPr>
            <a:spLocks noGrp="1"/>
          </p:cNvSpPr>
          <p:nvPr>
            <p:ph type="subTitle" idx="1"/>
          </p:nvPr>
        </p:nvSpPr>
        <p:spPr/>
        <p:txBody>
          <a:bodyPr/>
          <a:lstStyle/>
          <a:p>
            <a:pPr>
              <a:buFont typeface="Arial" charset="0"/>
              <a:buNone/>
              <a:defRPr/>
            </a:pPr>
            <a:r>
              <a:rPr lang="en-US" dirty="0"/>
              <a:t>Marty Jacobson</a:t>
            </a:r>
          </a:p>
          <a:p>
            <a:pPr>
              <a:buFont typeface="Arial" charset="0"/>
              <a:buNone/>
              <a:defRPr/>
            </a:pPr>
            <a:r>
              <a:rPr lang="en-US" dirty="0"/>
              <a:t>META Associates</a:t>
            </a:r>
          </a:p>
        </p:txBody>
      </p:sp>
      <p:pic>
        <p:nvPicPr>
          <p:cNvPr id="32772" name="Picture 9">
            <a:extLst>
              <a:ext uri="{FF2B5EF4-FFF2-40B4-BE49-F238E27FC236}">
                <a16:creationId xmlns:a16="http://schemas.microsoft.com/office/drawing/2014/main" id="{E187B460-0CEB-467B-9568-2C444A5E9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95999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274638"/>
            <a:ext cx="8305800" cy="1143000"/>
          </a:xfrm>
        </p:spPr>
        <p:txBody>
          <a:bodyPr/>
          <a:lstStyle/>
          <a:p>
            <a:pPr algn="r"/>
            <a:r>
              <a:rPr lang="en-US" dirty="0"/>
              <a:t> Welcome and Introductions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2438400"/>
            <a:ext cx="8229600" cy="3687763"/>
          </a:xfrm>
        </p:spPr>
        <p:txBody>
          <a:bodyPr/>
          <a:lstStyle/>
          <a:p>
            <a:pPr marL="0" indent="0" algn="ctr">
              <a:buNone/>
            </a:pPr>
            <a:r>
              <a:rPr lang="en-US" dirty="0"/>
              <a:t>Welcome and Introductions </a:t>
            </a:r>
          </a:p>
          <a:p>
            <a:pPr marL="0" indent="0" algn="ctr">
              <a:buNone/>
            </a:pPr>
            <a:r>
              <a:rPr lang="en-US" dirty="0"/>
              <a:t>Special Guests:</a:t>
            </a:r>
          </a:p>
          <a:p>
            <a:pPr marL="0" indent="0" algn="ctr">
              <a:buNone/>
            </a:pPr>
            <a:r>
              <a:rPr lang="en-US" dirty="0"/>
              <a:t>Marty Jacobson</a:t>
            </a:r>
          </a:p>
          <a:p>
            <a:pPr marL="0" indent="0" algn="ctr">
              <a:buNone/>
            </a:pPr>
            <a:r>
              <a:rPr lang="en-US" dirty="0"/>
              <a:t>Lora Thomas </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28271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fontScale="90000"/>
          </a:bodyPr>
          <a:lstStyle/>
          <a:p>
            <a:pPr algn="r" eaLnBrk="1" hangingPunct="1">
              <a:defRPr/>
            </a:pPr>
            <a:r>
              <a:rPr lang="en-US" dirty="0">
                <a:cs typeface="+mj-cs"/>
              </a:rPr>
              <a:t>Objective 1: </a:t>
            </a:r>
            <a:br>
              <a:rPr lang="en-US" dirty="0">
                <a:cs typeface="+mj-cs"/>
              </a:rPr>
            </a:br>
            <a:r>
              <a:rPr lang="en-US" dirty="0">
                <a:cs typeface="+mj-cs"/>
              </a:rPr>
              <a:t>Achievement &amp; Learning Plans	</a:t>
            </a:r>
          </a:p>
        </p:txBody>
      </p:sp>
      <p:graphicFrame>
        <p:nvGraphicFramePr>
          <p:cNvPr id="2" name="Content Placeholder 1">
            <a:extLst>
              <a:ext uri="{FF2B5EF4-FFF2-40B4-BE49-F238E27FC236}">
                <a16:creationId xmlns:a16="http://schemas.microsoft.com/office/drawing/2014/main" id="{094C5A39-4502-4835-8D07-40E312D00A2B}"/>
              </a:ext>
            </a:extLst>
          </p:cNvPr>
          <p:cNvGraphicFramePr>
            <a:graphicFrameLocks noGrp="1"/>
          </p:cNvGraphicFramePr>
          <p:nvPr>
            <p:ph idx="1"/>
            <p:extLst>
              <p:ext uri="{D42A27DB-BD31-4B8C-83A1-F6EECF244321}">
                <p14:modId xmlns:p14="http://schemas.microsoft.com/office/powerpoint/2010/main" val="236669692"/>
              </p:ext>
            </p:extLst>
          </p:nvPr>
        </p:nvGraphicFramePr>
        <p:xfrm>
          <a:off x="457200" y="2100228"/>
          <a:ext cx="8229600" cy="2657543"/>
        </p:xfrm>
        <a:graphic>
          <a:graphicData uri="http://schemas.openxmlformats.org/drawingml/2006/table">
            <a:tbl>
              <a:tblPr>
                <a:tableStyleId>{3B4B98B0-60AC-42C2-AFA5-B58CD77FA1E5}</a:tableStyleId>
              </a:tblPr>
              <a:tblGrid>
                <a:gridCol w="43434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1525">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Performance Measure</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9" marB="45729"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Results</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9" marB="45729" horzOverflow="overflow"/>
                </a:tc>
                <a:extLst>
                  <a:ext uri="{0D108BD9-81ED-4DB2-BD59-A6C34878D82A}">
                    <a16:rowId xmlns:a16="http://schemas.microsoft.com/office/drawing/2014/main" val="10000"/>
                  </a:ext>
                </a:extLst>
              </a:tr>
              <a:tr h="1463241">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1.1 75% of OSY participating in project-directed instructional services will demonstrate a 20% gain between pre/post</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u="none" strike="noStrike" cap="none" normalizeH="0" baseline="0" dirty="0">
                          <a:ln>
                            <a:noFill/>
                          </a:ln>
                          <a:effectLst/>
                        </a:rPr>
                        <a:t>78.3% made a 20% gain (9.6% decrease from Year 2)</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u="none" strike="noStrike" cap="none" normalizeH="0" baseline="0" dirty="0">
                          <a:ln>
                            <a:noFill/>
                          </a:ln>
                          <a:effectLst/>
                        </a:rPr>
                        <a:t>Fewer lessons results were reported (down 162), but more OSY were reported using the materials (up 167)</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u="none" strike="noStrike" cap="none" normalizeH="0" baseline="0" dirty="0">
                          <a:ln>
                            <a:noFill/>
                          </a:ln>
                          <a:effectLst/>
                        </a:rPr>
                        <a:t>18 states and 1,959 OSY used GOSOSY lessons</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extLst>
                  <a:ext uri="{0D108BD9-81ED-4DB2-BD59-A6C34878D82A}">
                    <a16:rowId xmlns:a16="http://schemas.microsoft.com/office/drawing/2014/main" val="10001"/>
                  </a:ext>
                </a:extLst>
              </a:tr>
            </a:tbl>
          </a:graphicData>
        </a:graphic>
      </p:graphicFrame>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145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7" name="Picture 9">
            <a:extLst>
              <a:ext uri="{FF2B5EF4-FFF2-40B4-BE49-F238E27FC236}">
                <a16:creationId xmlns:a16="http://schemas.microsoft.com/office/drawing/2014/main" id="{919B1C18-D6B2-2644-BFF8-2299959D8A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397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1D102-2436-4DF5-BC15-A9B786844C5C}"/>
              </a:ext>
            </a:extLst>
          </p:cNvPr>
          <p:cNvSpPr>
            <a:spLocks noGrp="1"/>
          </p:cNvSpPr>
          <p:nvPr>
            <p:ph type="title"/>
          </p:nvPr>
        </p:nvSpPr>
        <p:spPr>
          <a:xfrm>
            <a:off x="457200" y="0"/>
            <a:ext cx="8229600" cy="1143000"/>
          </a:xfrm>
        </p:spPr>
        <p:txBody>
          <a:bodyPr/>
          <a:lstStyle/>
          <a:p>
            <a:r>
              <a:rPr lang="en-US" dirty="0"/>
              <a:t>Use of GOSOSY Materials</a:t>
            </a:r>
          </a:p>
        </p:txBody>
      </p:sp>
      <p:graphicFrame>
        <p:nvGraphicFramePr>
          <p:cNvPr id="4" name="Content Placeholder 3">
            <a:extLst>
              <a:ext uri="{FF2B5EF4-FFF2-40B4-BE49-F238E27FC236}">
                <a16:creationId xmlns:a16="http://schemas.microsoft.com/office/drawing/2014/main" id="{49E33AA9-AB30-4D2A-AB59-5F5413072F22}"/>
              </a:ext>
            </a:extLst>
          </p:cNvPr>
          <p:cNvGraphicFramePr>
            <a:graphicFrameLocks noGrp="1"/>
          </p:cNvGraphicFramePr>
          <p:nvPr>
            <p:ph idx="1"/>
            <p:extLst>
              <p:ext uri="{D42A27DB-BD31-4B8C-83A1-F6EECF244321}">
                <p14:modId xmlns:p14="http://schemas.microsoft.com/office/powerpoint/2010/main" val="2238291879"/>
              </p:ext>
            </p:extLst>
          </p:nvPr>
        </p:nvGraphicFramePr>
        <p:xfrm>
          <a:off x="1676400" y="906401"/>
          <a:ext cx="5715000" cy="5768719"/>
        </p:xfrm>
        <a:graphic>
          <a:graphicData uri="http://schemas.openxmlformats.org/drawingml/2006/table">
            <a:tbl>
              <a:tblPr firstRow="1" firstCol="1" bandRow="1">
                <a:tableStyleId>{93296810-A885-4BE3-A3E7-6D5BEEA58F35}</a:tableStyleId>
              </a:tblPr>
              <a:tblGrid>
                <a:gridCol w="1428750">
                  <a:extLst>
                    <a:ext uri="{9D8B030D-6E8A-4147-A177-3AD203B41FA5}">
                      <a16:colId xmlns:a16="http://schemas.microsoft.com/office/drawing/2014/main" val="2991361441"/>
                    </a:ext>
                  </a:extLst>
                </a:gridCol>
                <a:gridCol w="1428750">
                  <a:extLst>
                    <a:ext uri="{9D8B030D-6E8A-4147-A177-3AD203B41FA5}">
                      <a16:colId xmlns:a16="http://schemas.microsoft.com/office/drawing/2014/main" val="1140966592"/>
                    </a:ext>
                  </a:extLst>
                </a:gridCol>
                <a:gridCol w="1428750">
                  <a:extLst>
                    <a:ext uri="{9D8B030D-6E8A-4147-A177-3AD203B41FA5}">
                      <a16:colId xmlns:a16="http://schemas.microsoft.com/office/drawing/2014/main" val="158089264"/>
                    </a:ext>
                  </a:extLst>
                </a:gridCol>
                <a:gridCol w="1428750">
                  <a:extLst>
                    <a:ext uri="{9D8B030D-6E8A-4147-A177-3AD203B41FA5}">
                      <a16:colId xmlns:a16="http://schemas.microsoft.com/office/drawing/2014/main" val="37944637"/>
                    </a:ext>
                  </a:extLst>
                </a:gridCol>
              </a:tblGrid>
              <a:tr h="68959">
                <a:tc rowSpan="2">
                  <a:txBody>
                    <a:bodyPr/>
                    <a:lstStyle/>
                    <a:p>
                      <a:pPr marL="0" marR="0" algn="ctr">
                        <a:spcBef>
                          <a:spcPts val="0"/>
                        </a:spcBef>
                        <a:spcAft>
                          <a:spcPts val="0"/>
                        </a:spcAft>
                        <a:tabLst>
                          <a:tab pos="2743200" algn="ctr"/>
                          <a:tab pos="5486400" algn="r"/>
                          <a:tab pos="457200" algn="l"/>
                        </a:tabLst>
                      </a:pPr>
                      <a:r>
                        <a:rPr lang="en-US" sz="1400" dirty="0">
                          <a:effectLst/>
                        </a:rPr>
                        <a:t>State</a:t>
                      </a:r>
                      <a:endParaRPr lang="en-US" sz="1400" dirty="0">
                        <a:effectLst/>
                        <a:latin typeface="+mn-lt"/>
                        <a:ea typeface="Times New Roman" panose="02020603050405020304" pitchFamily="18"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400" dirty="0">
                          <a:effectLst/>
                        </a:rPr>
                        <a:t>Year 2</a:t>
                      </a:r>
                      <a:endParaRPr lang="en-US" sz="1400" dirty="0">
                        <a:effectLst/>
                        <a:latin typeface="+mn-lt"/>
                        <a:ea typeface="Times New Roman" panose="02020603050405020304" pitchFamily="18" charset="0"/>
                      </a:endParaRPr>
                    </a:p>
                  </a:txBody>
                  <a:tcPr marL="68580" marR="68580" marT="0" marB="0"/>
                </a:tc>
                <a:tc>
                  <a:txBody>
                    <a:bodyPr/>
                    <a:lstStyle/>
                    <a:p>
                      <a:pPr marL="0" marR="0" algn="ctr">
                        <a:spcBef>
                          <a:spcPts val="0"/>
                        </a:spcBef>
                        <a:spcAft>
                          <a:spcPts val="0"/>
                        </a:spcAft>
                        <a:tabLst>
                          <a:tab pos="2743200" algn="ctr"/>
                          <a:tab pos="5486400" algn="r"/>
                          <a:tab pos="457200" algn="l"/>
                        </a:tabLst>
                      </a:pPr>
                      <a:r>
                        <a:rPr lang="en-US" sz="1400" dirty="0">
                          <a:effectLst/>
                        </a:rPr>
                        <a:t>Year 3</a:t>
                      </a:r>
                      <a:endParaRPr lang="en-US" sz="1400" dirty="0">
                        <a:effectLst/>
                        <a:latin typeface="+mn-lt"/>
                        <a:ea typeface="Times New Roman" panose="02020603050405020304" pitchFamily="18" charset="0"/>
                      </a:endParaRPr>
                    </a:p>
                  </a:txBody>
                  <a:tcPr marL="68580" marR="68580" marT="0" marB="0"/>
                </a:tc>
                <a:tc rowSpan="2">
                  <a:txBody>
                    <a:bodyPr/>
                    <a:lstStyle/>
                    <a:p>
                      <a:pPr marL="0" marR="0" algn="ctr">
                        <a:spcBef>
                          <a:spcPts val="0"/>
                        </a:spcBef>
                        <a:spcAft>
                          <a:spcPts val="0"/>
                        </a:spcAft>
                        <a:tabLst>
                          <a:tab pos="2743200" algn="ctr"/>
                          <a:tab pos="5486400" algn="r"/>
                          <a:tab pos="457200" algn="l"/>
                        </a:tabLst>
                      </a:pPr>
                      <a:r>
                        <a:rPr lang="en-US" sz="1400" dirty="0">
                          <a:effectLst/>
                        </a:rPr>
                        <a:t>Change</a:t>
                      </a:r>
                      <a:endParaRPr lang="en-US" sz="14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627857993"/>
                  </a:ext>
                </a:extLst>
              </a:tr>
              <a:tr h="252782">
                <a:tc vMerge="1">
                  <a:txBody>
                    <a:bodyPr/>
                    <a:lstStyle/>
                    <a:p>
                      <a:endParaRPr lang="en-US"/>
                    </a:p>
                  </a:txBody>
                  <a:tcPr/>
                </a:tc>
                <a:tc>
                  <a:txBody>
                    <a:bodyPr/>
                    <a:lstStyle/>
                    <a:p>
                      <a:pPr marL="0" marR="0" algn="ctr">
                        <a:spcBef>
                          <a:spcPts val="0"/>
                        </a:spcBef>
                        <a:spcAft>
                          <a:spcPts val="0"/>
                        </a:spcAft>
                        <a:tabLst>
                          <a:tab pos="2743200" algn="ctr"/>
                          <a:tab pos="5486400" algn="r"/>
                          <a:tab pos="457200" algn="l"/>
                        </a:tabLst>
                      </a:pPr>
                      <a:r>
                        <a:rPr lang="en-US" sz="1400">
                          <a:effectLst/>
                        </a:rPr>
                        <a:t># Using Materials</a:t>
                      </a:r>
                      <a:endParaRPr lang="en-US" sz="140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2743200" algn="ctr"/>
                          <a:tab pos="5486400" algn="r"/>
                          <a:tab pos="457200" algn="l"/>
                        </a:tabLst>
                      </a:pPr>
                      <a:r>
                        <a:rPr lang="en-US" sz="1400" dirty="0">
                          <a:effectLst/>
                        </a:rPr>
                        <a:t># Using Materials</a:t>
                      </a:r>
                      <a:endParaRPr lang="en-US" sz="1400" dirty="0">
                        <a:effectLst/>
                        <a:latin typeface="+mn-lt"/>
                        <a:ea typeface="Times New Roman" panose="02020603050405020304" pitchFamily="18" charset="0"/>
                      </a:endParaRPr>
                    </a:p>
                  </a:txBody>
                  <a:tcPr marL="68580" marR="68580" marT="0" marB="0" anchor="ctr"/>
                </a:tc>
                <a:tc vMerge="1">
                  <a:txBody>
                    <a:bodyPr/>
                    <a:lstStyle/>
                    <a:p>
                      <a:pPr marL="0" marR="0" algn="ctr">
                        <a:spcBef>
                          <a:spcPts val="0"/>
                        </a:spcBef>
                        <a:spcAft>
                          <a:spcPts val="0"/>
                        </a:spcAft>
                        <a:tabLst>
                          <a:tab pos="2743200" algn="ctr"/>
                          <a:tab pos="5486400" algn="r"/>
                          <a:tab pos="457200" algn="l"/>
                        </a:tabLst>
                      </a:pP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81098584"/>
                  </a:ext>
                </a:extLst>
              </a:tr>
              <a:tr h="216509">
                <a:tc>
                  <a:txBody>
                    <a:bodyPr/>
                    <a:lstStyle/>
                    <a:p>
                      <a:pPr marL="0" marR="0">
                        <a:spcBef>
                          <a:spcPts val="0"/>
                        </a:spcBef>
                        <a:spcAft>
                          <a:spcPts val="0"/>
                        </a:spcAft>
                        <a:tabLst>
                          <a:tab pos="2743200" algn="ctr"/>
                          <a:tab pos="5486400" algn="r"/>
                          <a:tab pos="457200" algn="l"/>
                        </a:tabLst>
                      </a:pPr>
                      <a:r>
                        <a:rPr lang="en-US" sz="1800" dirty="0">
                          <a:effectLst/>
                        </a:rPr>
                        <a:t>AL</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22</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23</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+1</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966104114"/>
                  </a:ext>
                </a:extLst>
              </a:tr>
              <a:tr h="216509">
                <a:tc>
                  <a:txBody>
                    <a:bodyPr/>
                    <a:lstStyle/>
                    <a:p>
                      <a:pPr marL="0" marR="0">
                        <a:spcBef>
                          <a:spcPts val="0"/>
                        </a:spcBef>
                        <a:spcAft>
                          <a:spcPts val="0"/>
                        </a:spcAft>
                        <a:tabLst>
                          <a:tab pos="2743200" algn="ctr"/>
                          <a:tab pos="5486400" algn="r"/>
                          <a:tab pos="457200" algn="l"/>
                        </a:tabLst>
                      </a:pPr>
                      <a:r>
                        <a:rPr lang="en-US" sz="1800" dirty="0">
                          <a:effectLst/>
                        </a:rPr>
                        <a:t>FL</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250</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306</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+56</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2075085042"/>
                  </a:ext>
                </a:extLst>
              </a:tr>
              <a:tr h="216509">
                <a:tc>
                  <a:txBody>
                    <a:bodyPr/>
                    <a:lstStyle/>
                    <a:p>
                      <a:pPr marL="0" marR="0">
                        <a:spcBef>
                          <a:spcPts val="0"/>
                        </a:spcBef>
                        <a:spcAft>
                          <a:spcPts val="0"/>
                        </a:spcAft>
                        <a:tabLst>
                          <a:tab pos="2743200" algn="ctr"/>
                          <a:tab pos="5486400" algn="r"/>
                          <a:tab pos="457200" algn="l"/>
                        </a:tabLst>
                      </a:pPr>
                      <a:r>
                        <a:rPr lang="en-US" sz="1800" dirty="0">
                          <a:effectLst/>
                        </a:rPr>
                        <a:t>GA</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62</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a:effectLst/>
                        </a:rPr>
                        <a:t>145</a:t>
                      </a:r>
                      <a:endParaRPr lang="en-US" sz="1800" kern="120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+83</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326410014"/>
                  </a:ext>
                </a:extLst>
              </a:tr>
              <a:tr h="216509">
                <a:tc>
                  <a:txBody>
                    <a:bodyPr/>
                    <a:lstStyle/>
                    <a:p>
                      <a:pPr marL="0" marR="0">
                        <a:spcBef>
                          <a:spcPts val="0"/>
                        </a:spcBef>
                        <a:spcAft>
                          <a:spcPts val="0"/>
                        </a:spcAft>
                        <a:tabLst>
                          <a:tab pos="2743200" algn="ctr"/>
                          <a:tab pos="5486400" algn="r"/>
                          <a:tab pos="457200" algn="l"/>
                        </a:tabLst>
                      </a:pPr>
                      <a:r>
                        <a:rPr lang="en-US" sz="1800" dirty="0">
                          <a:effectLst/>
                        </a:rPr>
                        <a:t>IL</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85</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32</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-53</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627959805"/>
                  </a:ext>
                </a:extLst>
              </a:tr>
              <a:tr h="216509">
                <a:tc>
                  <a:txBody>
                    <a:bodyPr/>
                    <a:lstStyle/>
                    <a:p>
                      <a:pPr marL="0" marR="0">
                        <a:spcBef>
                          <a:spcPts val="0"/>
                        </a:spcBef>
                        <a:spcAft>
                          <a:spcPts val="0"/>
                        </a:spcAft>
                        <a:tabLst>
                          <a:tab pos="2743200" algn="ctr"/>
                          <a:tab pos="5486400" algn="r"/>
                          <a:tab pos="457200" algn="l"/>
                        </a:tabLst>
                      </a:pPr>
                      <a:r>
                        <a:rPr lang="en-US" sz="1800" dirty="0">
                          <a:effectLst/>
                        </a:rPr>
                        <a:t>IA</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a:effectLst/>
                        </a:rPr>
                        <a:t>85</a:t>
                      </a:r>
                      <a:endParaRPr lang="en-US" sz="1800" kern="120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+79</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78738336"/>
                  </a:ext>
                </a:extLst>
              </a:tr>
              <a:tr h="216509">
                <a:tc>
                  <a:txBody>
                    <a:bodyPr/>
                    <a:lstStyle/>
                    <a:p>
                      <a:pPr marL="0" marR="0">
                        <a:spcBef>
                          <a:spcPts val="0"/>
                        </a:spcBef>
                        <a:spcAft>
                          <a:spcPts val="0"/>
                        </a:spcAft>
                        <a:tabLst>
                          <a:tab pos="2743200" algn="ctr"/>
                          <a:tab pos="5486400" algn="r"/>
                          <a:tab pos="457200" algn="l"/>
                        </a:tabLst>
                      </a:pPr>
                      <a:r>
                        <a:rPr lang="en-US" sz="1800" dirty="0">
                          <a:effectLst/>
                        </a:rPr>
                        <a:t>KS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200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32</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-168</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3624694948"/>
                  </a:ext>
                </a:extLst>
              </a:tr>
              <a:tr h="216509">
                <a:tc>
                  <a:txBody>
                    <a:bodyPr/>
                    <a:lstStyle/>
                    <a:p>
                      <a:pPr marL="0" marR="0">
                        <a:spcBef>
                          <a:spcPts val="0"/>
                        </a:spcBef>
                        <a:spcAft>
                          <a:spcPts val="0"/>
                        </a:spcAft>
                        <a:tabLst>
                          <a:tab pos="2743200" algn="ctr"/>
                          <a:tab pos="5486400" algn="r"/>
                          <a:tab pos="457200" algn="l"/>
                        </a:tabLst>
                      </a:pPr>
                      <a:r>
                        <a:rPr lang="en-US" sz="1800" dirty="0">
                          <a:effectLst/>
                        </a:rPr>
                        <a:t>KY</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44</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a:effectLst/>
                        </a:rPr>
                        <a:t>76</a:t>
                      </a:r>
                      <a:endParaRPr lang="en-US" sz="1800" kern="120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+32</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586733884"/>
                  </a:ext>
                </a:extLst>
              </a:tr>
              <a:tr h="216509">
                <a:tc>
                  <a:txBody>
                    <a:bodyPr/>
                    <a:lstStyle/>
                    <a:p>
                      <a:pPr marL="0" marR="0">
                        <a:spcBef>
                          <a:spcPts val="0"/>
                        </a:spcBef>
                        <a:spcAft>
                          <a:spcPts val="0"/>
                        </a:spcAft>
                        <a:tabLst>
                          <a:tab pos="2743200" algn="ctr"/>
                          <a:tab pos="5486400" algn="r"/>
                          <a:tab pos="457200" algn="l"/>
                        </a:tabLst>
                      </a:pPr>
                      <a:r>
                        <a:rPr lang="en-US" sz="1800" dirty="0">
                          <a:effectLst/>
                        </a:rPr>
                        <a:t>MA</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41</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50</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+9</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2199640577"/>
                  </a:ext>
                </a:extLst>
              </a:tr>
              <a:tr h="216509">
                <a:tc>
                  <a:txBody>
                    <a:bodyPr/>
                    <a:lstStyle/>
                    <a:p>
                      <a:pPr marL="0" marR="0">
                        <a:spcBef>
                          <a:spcPts val="0"/>
                        </a:spcBef>
                        <a:spcAft>
                          <a:spcPts val="0"/>
                        </a:spcAft>
                        <a:tabLst>
                          <a:tab pos="2743200" algn="ctr"/>
                          <a:tab pos="5486400" algn="r"/>
                          <a:tab pos="457200" algn="l"/>
                        </a:tabLst>
                      </a:pPr>
                      <a:r>
                        <a:rPr lang="en-US" sz="1800" dirty="0">
                          <a:effectLst/>
                        </a:rPr>
                        <a:t>MS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56</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61</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+5</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2349902780"/>
                  </a:ext>
                </a:extLst>
              </a:tr>
              <a:tr h="216509">
                <a:tc>
                  <a:txBody>
                    <a:bodyPr/>
                    <a:lstStyle/>
                    <a:p>
                      <a:pPr marL="0" marR="0">
                        <a:spcBef>
                          <a:spcPts val="0"/>
                        </a:spcBef>
                        <a:spcAft>
                          <a:spcPts val="0"/>
                        </a:spcAft>
                        <a:tabLst>
                          <a:tab pos="2743200" algn="ctr"/>
                          <a:tab pos="5486400" algn="r"/>
                          <a:tab pos="457200" algn="l"/>
                        </a:tabLst>
                      </a:pPr>
                      <a:r>
                        <a:rPr lang="en-US" sz="1800" dirty="0">
                          <a:effectLst/>
                        </a:rPr>
                        <a:t>NC</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362</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412</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+50</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2345916134"/>
                  </a:ext>
                </a:extLst>
              </a:tr>
              <a:tr h="216509">
                <a:tc>
                  <a:txBody>
                    <a:bodyPr/>
                    <a:lstStyle/>
                    <a:p>
                      <a:pPr marL="0" marR="0">
                        <a:spcBef>
                          <a:spcPts val="0"/>
                        </a:spcBef>
                        <a:spcAft>
                          <a:spcPts val="0"/>
                        </a:spcAft>
                        <a:tabLst>
                          <a:tab pos="2743200" algn="ctr"/>
                          <a:tab pos="5486400" algn="r"/>
                          <a:tab pos="457200" algn="l"/>
                        </a:tabLst>
                      </a:pPr>
                      <a:r>
                        <a:rPr lang="en-US" sz="1800" dirty="0">
                          <a:effectLst/>
                        </a:rPr>
                        <a:t>NE</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15</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12</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-3</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4031249766"/>
                  </a:ext>
                </a:extLst>
              </a:tr>
              <a:tr h="216509">
                <a:tc>
                  <a:txBody>
                    <a:bodyPr/>
                    <a:lstStyle/>
                    <a:p>
                      <a:pPr marL="0" marR="0">
                        <a:spcBef>
                          <a:spcPts val="0"/>
                        </a:spcBef>
                        <a:spcAft>
                          <a:spcPts val="0"/>
                        </a:spcAft>
                        <a:tabLst>
                          <a:tab pos="2743200" algn="ctr"/>
                          <a:tab pos="5486400" algn="r"/>
                          <a:tab pos="457200" algn="l"/>
                        </a:tabLst>
                      </a:pPr>
                      <a:r>
                        <a:rPr lang="en-US" sz="1800" dirty="0">
                          <a:effectLst/>
                        </a:rPr>
                        <a:t>NH</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13</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19</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+6</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581852194"/>
                  </a:ext>
                </a:extLst>
              </a:tr>
              <a:tr h="216509">
                <a:tc>
                  <a:txBody>
                    <a:bodyPr/>
                    <a:lstStyle/>
                    <a:p>
                      <a:pPr marL="0" marR="0">
                        <a:spcBef>
                          <a:spcPts val="0"/>
                        </a:spcBef>
                        <a:spcAft>
                          <a:spcPts val="0"/>
                        </a:spcAft>
                        <a:tabLst>
                          <a:tab pos="2743200" algn="ctr"/>
                          <a:tab pos="5486400" algn="r"/>
                          <a:tab pos="457200" algn="l"/>
                        </a:tabLst>
                      </a:pPr>
                      <a:r>
                        <a:rPr lang="en-US" sz="1800" dirty="0">
                          <a:effectLst/>
                        </a:rPr>
                        <a:t>NJ</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88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58</a:t>
                      </a:r>
                      <a:endParaRPr lang="en-US" sz="1800" kern="1200" dirty="0">
                        <a:solidFill>
                          <a:schemeClr val="dk1"/>
                        </a:solidFill>
                        <a:effectLst/>
                        <a:latin typeface="+mn-lt"/>
                        <a:ea typeface="+mn-ea"/>
                        <a:cs typeface="+mn-cs"/>
                      </a:endParaRPr>
                    </a:p>
                  </a:txBody>
                  <a:tcPr marL="68580" marR="68580" marT="0" marB="0" anchor="ctr"/>
                </a:tc>
                <a:tc>
                  <a:txBody>
                    <a:bodyPr/>
                    <a:lstStyle/>
                    <a:p>
                      <a:pPr algn="ctr" fontAlgn="b"/>
                      <a:r>
                        <a:rPr lang="en-US" sz="1800" u="none" strike="noStrike" dirty="0">
                          <a:effectLst/>
                        </a:rPr>
                        <a:t>-30</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773864161"/>
                  </a:ext>
                </a:extLst>
              </a:tr>
              <a:tr h="216509">
                <a:tc>
                  <a:txBody>
                    <a:bodyPr/>
                    <a:lstStyle/>
                    <a:p>
                      <a:pPr marL="0" marR="0">
                        <a:spcBef>
                          <a:spcPts val="0"/>
                        </a:spcBef>
                        <a:spcAft>
                          <a:spcPts val="0"/>
                        </a:spcAft>
                        <a:tabLst>
                          <a:tab pos="2743200" algn="ctr"/>
                          <a:tab pos="5486400" algn="r"/>
                          <a:tab pos="457200" algn="l"/>
                        </a:tabLst>
                      </a:pPr>
                      <a:r>
                        <a:rPr lang="en-US" sz="1800" dirty="0">
                          <a:effectLst/>
                        </a:rPr>
                        <a:t>NY</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99</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61</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-38</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3947355941"/>
                  </a:ext>
                </a:extLst>
              </a:tr>
              <a:tr h="216509">
                <a:tc>
                  <a:txBody>
                    <a:bodyPr/>
                    <a:lstStyle/>
                    <a:p>
                      <a:pPr marL="0" marR="0">
                        <a:spcBef>
                          <a:spcPts val="0"/>
                        </a:spcBef>
                        <a:spcAft>
                          <a:spcPts val="0"/>
                        </a:spcAft>
                        <a:tabLst>
                          <a:tab pos="2743200" algn="ctr"/>
                          <a:tab pos="5486400" algn="r"/>
                          <a:tab pos="457200" algn="l"/>
                        </a:tabLst>
                      </a:pPr>
                      <a:r>
                        <a:rPr lang="en-US" sz="1800" dirty="0">
                          <a:effectLst/>
                        </a:rPr>
                        <a:t>PA</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204</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72</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-132</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756145196"/>
                  </a:ext>
                </a:extLst>
              </a:tr>
              <a:tr h="216509">
                <a:tc>
                  <a:txBody>
                    <a:bodyPr/>
                    <a:lstStyle/>
                    <a:p>
                      <a:pPr marL="0" marR="0">
                        <a:spcBef>
                          <a:spcPts val="0"/>
                        </a:spcBef>
                        <a:spcAft>
                          <a:spcPts val="0"/>
                        </a:spcAft>
                        <a:tabLst>
                          <a:tab pos="2743200" algn="ctr"/>
                          <a:tab pos="5486400" algn="r"/>
                          <a:tab pos="457200" algn="l"/>
                        </a:tabLst>
                      </a:pPr>
                      <a:r>
                        <a:rPr lang="en-US" sz="1800" dirty="0">
                          <a:effectLst/>
                        </a:rPr>
                        <a:t>SC</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152</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187</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+35</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127313084"/>
                  </a:ext>
                </a:extLst>
              </a:tr>
              <a:tr h="216509">
                <a:tc>
                  <a:txBody>
                    <a:bodyPr/>
                    <a:lstStyle/>
                    <a:p>
                      <a:pPr marL="0" marR="0">
                        <a:spcBef>
                          <a:spcPts val="0"/>
                        </a:spcBef>
                        <a:spcAft>
                          <a:spcPts val="0"/>
                        </a:spcAft>
                        <a:tabLst>
                          <a:tab pos="2743200" algn="ctr"/>
                          <a:tab pos="5486400" algn="r"/>
                          <a:tab pos="457200" algn="l"/>
                        </a:tabLst>
                      </a:pPr>
                      <a:r>
                        <a:rPr lang="en-US" sz="1800" dirty="0">
                          <a:effectLst/>
                        </a:rPr>
                        <a:t>TN</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34</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269</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+235</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555048048"/>
                  </a:ext>
                </a:extLst>
              </a:tr>
              <a:tr h="216509">
                <a:tc>
                  <a:txBody>
                    <a:bodyPr/>
                    <a:lstStyle/>
                    <a:p>
                      <a:pPr marL="0" marR="0">
                        <a:spcBef>
                          <a:spcPts val="0"/>
                        </a:spcBef>
                        <a:spcAft>
                          <a:spcPts val="0"/>
                        </a:spcAft>
                        <a:tabLst>
                          <a:tab pos="2743200" algn="ctr"/>
                          <a:tab pos="5486400" algn="r"/>
                          <a:tab pos="457200" algn="l"/>
                        </a:tabLst>
                      </a:pPr>
                      <a:r>
                        <a:rPr lang="en-US" sz="1800" dirty="0">
                          <a:effectLst/>
                        </a:rPr>
                        <a:t>VT</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59</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59</a:t>
                      </a:r>
                      <a:endParaRPr lang="en-US" sz="1800" kern="1200" dirty="0">
                        <a:solidFill>
                          <a:schemeClr val="dk1"/>
                        </a:solidFill>
                        <a:effectLst/>
                        <a:latin typeface="+mn-lt"/>
                        <a:ea typeface="+mn-ea"/>
                        <a:cs typeface="+mn-cs"/>
                      </a:endParaRPr>
                    </a:p>
                  </a:txBody>
                  <a:tcPr marL="68580" marR="68580" marT="0" marB="0" anchor="b"/>
                </a:tc>
                <a:tc>
                  <a:txBody>
                    <a:bodyPr/>
                    <a:lstStyle/>
                    <a:p>
                      <a:pPr algn="ctr" fontAlgn="b"/>
                      <a:r>
                        <a:rPr lang="en-US" sz="1800" u="none" strike="noStrike" dirty="0">
                          <a:effectLst/>
                        </a:rPr>
                        <a:t>0</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2895062400"/>
                  </a:ext>
                </a:extLst>
              </a:tr>
              <a:tr h="216509">
                <a:tc>
                  <a:txBody>
                    <a:bodyPr/>
                    <a:lstStyle/>
                    <a:p>
                      <a:pPr marL="0" marR="0">
                        <a:spcBef>
                          <a:spcPts val="0"/>
                        </a:spcBef>
                        <a:spcAft>
                          <a:spcPts val="0"/>
                        </a:spcAft>
                        <a:tabLst>
                          <a:tab pos="2743200" algn="ctr"/>
                          <a:tab pos="5486400" algn="r"/>
                          <a:tab pos="457200" algn="l"/>
                        </a:tabLst>
                      </a:pPr>
                      <a:r>
                        <a:rPr lang="en-US" sz="1800" dirty="0">
                          <a:effectLst/>
                        </a:rPr>
                        <a:t>Total</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1,792</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kern="1200" dirty="0">
                          <a:effectLst/>
                        </a:rPr>
                        <a:t>1,959</a:t>
                      </a:r>
                      <a:endParaRPr lang="en-US" sz="1800" kern="1200" dirty="0">
                        <a:solidFill>
                          <a:schemeClr val="dk1"/>
                        </a:solidFill>
                        <a:effectLst/>
                        <a:latin typeface="+mn-lt"/>
                        <a:ea typeface="+mn-ea"/>
                        <a:cs typeface="+mn-cs"/>
                      </a:endParaRPr>
                    </a:p>
                  </a:txBody>
                  <a:tcPr marL="68580" marR="68580" marT="0" marB="0"/>
                </a:tc>
                <a:tc>
                  <a:txBody>
                    <a:bodyPr/>
                    <a:lstStyle/>
                    <a:p>
                      <a:pPr algn="ctr" fontAlgn="b"/>
                      <a:r>
                        <a:rPr lang="en-US" sz="1800" u="none" strike="noStrike" dirty="0">
                          <a:effectLst/>
                        </a:rPr>
                        <a:t>+167</a:t>
                      </a:r>
                      <a:endParaRPr lang="en-US" sz="1800" b="0" i="0" u="none" strike="noStrike" dirty="0">
                        <a:solidFill>
                          <a:srgbClr val="000000"/>
                        </a:solidFill>
                        <a:effectLst/>
                        <a:latin typeface="Arial" panose="020B0604020202020204" pitchFamily="34" charset="0"/>
                      </a:endParaRPr>
                    </a:p>
                  </a:txBody>
                  <a:tcPr marL="4763" marR="4763" marT="4763" marB="0" anchor="b"/>
                </a:tc>
                <a:extLst>
                  <a:ext uri="{0D108BD9-81ED-4DB2-BD59-A6C34878D82A}">
                    <a16:rowId xmlns:a16="http://schemas.microsoft.com/office/drawing/2014/main" val="377183074"/>
                  </a:ext>
                </a:extLst>
              </a:tr>
            </a:tbl>
          </a:graphicData>
        </a:graphic>
      </p:graphicFrame>
      <p:pic>
        <p:nvPicPr>
          <p:cNvPr id="5" name="Picture 9">
            <a:extLst>
              <a:ext uri="{FF2B5EF4-FFF2-40B4-BE49-F238E27FC236}">
                <a16:creationId xmlns:a16="http://schemas.microsoft.com/office/drawing/2014/main" id="{92FE06A4-4DB3-E944-AE0F-BB065ECC11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785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363E80B-7FB8-4A64-9162-3D318F14F377}"/>
              </a:ext>
            </a:extLst>
          </p:cNvPr>
          <p:cNvGraphicFramePr>
            <a:graphicFrameLocks noGrp="1"/>
          </p:cNvGraphicFramePr>
          <p:nvPr>
            <p:ph idx="1"/>
            <p:extLst>
              <p:ext uri="{D42A27DB-BD31-4B8C-83A1-F6EECF244321}">
                <p14:modId xmlns:p14="http://schemas.microsoft.com/office/powerpoint/2010/main" val="1592259928"/>
              </p:ext>
            </p:extLst>
          </p:nvPr>
        </p:nvGraphicFramePr>
        <p:xfrm>
          <a:off x="1371600" y="674451"/>
          <a:ext cx="7010400" cy="5760720"/>
        </p:xfrm>
        <a:graphic>
          <a:graphicData uri="http://schemas.openxmlformats.org/drawingml/2006/table">
            <a:tbl>
              <a:tblPr firstRow="1" firstCol="1" bandRow="1">
                <a:tableStyleId>{912C8C85-51F0-491E-9774-3900AFEF0FD7}</a:tableStyleId>
              </a:tblPr>
              <a:tblGrid>
                <a:gridCol w="1684591">
                  <a:extLst>
                    <a:ext uri="{9D8B030D-6E8A-4147-A177-3AD203B41FA5}">
                      <a16:colId xmlns:a16="http://schemas.microsoft.com/office/drawing/2014/main" val="3309946236"/>
                    </a:ext>
                  </a:extLst>
                </a:gridCol>
                <a:gridCol w="2264930">
                  <a:extLst>
                    <a:ext uri="{9D8B030D-6E8A-4147-A177-3AD203B41FA5}">
                      <a16:colId xmlns:a16="http://schemas.microsoft.com/office/drawing/2014/main" val="1135915018"/>
                    </a:ext>
                  </a:extLst>
                </a:gridCol>
                <a:gridCol w="3060879">
                  <a:extLst>
                    <a:ext uri="{9D8B030D-6E8A-4147-A177-3AD203B41FA5}">
                      <a16:colId xmlns:a16="http://schemas.microsoft.com/office/drawing/2014/main" val="3438119000"/>
                    </a:ext>
                  </a:extLst>
                </a:gridCol>
              </a:tblGrid>
              <a:tr h="0">
                <a:tc gridSpan="3">
                  <a:txBody>
                    <a:bodyPr/>
                    <a:lstStyle/>
                    <a:p>
                      <a:pPr marL="0" marR="0" algn="ctr">
                        <a:spcBef>
                          <a:spcPts val="0"/>
                        </a:spcBef>
                        <a:spcAft>
                          <a:spcPts val="0"/>
                        </a:spcAft>
                        <a:tabLst>
                          <a:tab pos="2743200" algn="ctr"/>
                          <a:tab pos="5486400" algn="r"/>
                          <a:tab pos="457200" algn="l"/>
                        </a:tabLst>
                      </a:pPr>
                      <a:r>
                        <a:rPr lang="en-US" sz="1800" dirty="0">
                          <a:effectLst/>
                        </a:rPr>
                        <a:t>Number and Percent Gaining</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pPr marL="0" marR="0" algn="ctr">
                        <a:spcBef>
                          <a:spcPts val="0"/>
                        </a:spcBef>
                        <a:spcAft>
                          <a:spcPts val="0"/>
                        </a:spcAft>
                        <a:tabLst>
                          <a:tab pos="2743200" algn="ctr"/>
                          <a:tab pos="5486400" algn="r"/>
                          <a:tab pos="457200" algn="l"/>
                        </a:tabLst>
                      </a:pPr>
                      <a:endParaRPr lang="en-US" sz="1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355036102"/>
                  </a:ext>
                </a:extLst>
              </a:tr>
              <a:tr h="0">
                <a:tc>
                  <a:txBody>
                    <a:bodyPr/>
                    <a:lstStyle/>
                    <a:p>
                      <a:pPr marL="0" marR="0">
                        <a:spcBef>
                          <a:spcPts val="0"/>
                        </a:spcBef>
                        <a:spcAft>
                          <a:spcPts val="0"/>
                        </a:spcAft>
                        <a:tabLst>
                          <a:tab pos="2743200" algn="ctr"/>
                          <a:tab pos="5486400" algn="r"/>
                          <a:tab pos="457200" algn="l"/>
                        </a:tabLs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Year 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Year 3</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698995384"/>
                  </a:ext>
                </a:extLst>
              </a:tr>
              <a:tr h="0">
                <a:tc>
                  <a:txBody>
                    <a:bodyPr/>
                    <a:lstStyle/>
                    <a:p>
                      <a:pPr marL="0" marR="0" algn="ctr">
                        <a:spcBef>
                          <a:spcPts val="0"/>
                        </a:spcBef>
                        <a:spcAft>
                          <a:spcPts val="0"/>
                        </a:spcAft>
                        <a:tabLst>
                          <a:tab pos="2743200" algn="ctr"/>
                          <a:tab pos="5486400" algn="r"/>
                          <a:tab pos="457200" algn="l"/>
                        </a:tabLst>
                      </a:pPr>
                      <a:r>
                        <a:rPr lang="en-US" sz="1800" dirty="0">
                          <a:effectLst/>
                        </a:rPr>
                        <a:t>AL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19 (86%)</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19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534870464"/>
                  </a:ext>
                </a:extLst>
              </a:tr>
              <a:tr h="0">
                <a:tc>
                  <a:txBody>
                    <a:bodyPr/>
                    <a:lstStyle/>
                    <a:p>
                      <a:pPr marL="0" marR="0" algn="ctr">
                        <a:spcBef>
                          <a:spcPts val="0"/>
                        </a:spcBef>
                        <a:spcAft>
                          <a:spcPts val="0"/>
                        </a:spcAft>
                        <a:tabLst>
                          <a:tab pos="2743200" algn="ctr"/>
                          <a:tab pos="5486400" algn="r"/>
                          <a:tab pos="457200" algn="l"/>
                        </a:tabLst>
                      </a:pPr>
                      <a:r>
                        <a:rPr lang="en-US" sz="1800" dirty="0">
                          <a:effectLst/>
                        </a:rPr>
                        <a:t>FL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164 (85%)</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40 (51%)</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3943624873"/>
                  </a:ext>
                </a:extLst>
              </a:tr>
              <a:tr h="0">
                <a:tc>
                  <a:txBody>
                    <a:bodyPr/>
                    <a:lstStyle/>
                    <a:p>
                      <a:pPr marL="0" marR="0" algn="ctr">
                        <a:spcBef>
                          <a:spcPts val="0"/>
                        </a:spcBef>
                        <a:spcAft>
                          <a:spcPts val="0"/>
                        </a:spcAft>
                        <a:tabLst>
                          <a:tab pos="2743200" algn="ctr"/>
                          <a:tab pos="5486400" algn="r"/>
                          <a:tab pos="457200" algn="l"/>
                        </a:tabLst>
                      </a:pPr>
                      <a:r>
                        <a:rPr lang="en-US" sz="1800" dirty="0">
                          <a:effectLst/>
                        </a:rPr>
                        <a:t>GA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33 (63%)</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70 (60%)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553390429"/>
                  </a:ext>
                </a:extLst>
              </a:tr>
              <a:tr h="0">
                <a:tc>
                  <a:txBody>
                    <a:bodyPr/>
                    <a:lstStyle/>
                    <a:p>
                      <a:pPr marL="0" marR="0" algn="ctr">
                        <a:spcBef>
                          <a:spcPts val="0"/>
                        </a:spcBef>
                        <a:spcAft>
                          <a:spcPts val="0"/>
                        </a:spcAft>
                        <a:tabLst>
                          <a:tab pos="2743200" algn="ctr"/>
                          <a:tab pos="5486400" algn="r"/>
                          <a:tab pos="457200" algn="l"/>
                        </a:tabLst>
                      </a:pPr>
                      <a:r>
                        <a:rPr lang="en-US" sz="1800" dirty="0">
                          <a:effectLst/>
                        </a:rPr>
                        <a:t>IL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27 (100%)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3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1527091186"/>
                  </a:ext>
                </a:extLst>
              </a:tr>
              <a:tr h="0">
                <a:tc>
                  <a:txBody>
                    <a:bodyPr/>
                    <a:lstStyle/>
                    <a:p>
                      <a:pPr marL="0" marR="0" algn="ctr">
                        <a:spcBef>
                          <a:spcPts val="0"/>
                        </a:spcBef>
                        <a:spcAft>
                          <a:spcPts val="0"/>
                        </a:spcAft>
                        <a:tabLst>
                          <a:tab pos="2743200" algn="ctr"/>
                          <a:tab pos="5486400" algn="r"/>
                          <a:tab pos="457200" algn="l"/>
                        </a:tabLst>
                      </a:pPr>
                      <a:r>
                        <a:rPr lang="en-US" sz="1800" dirty="0">
                          <a:effectLst/>
                        </a:rPr>
                        <a:t>IA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3 (100%)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14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3570306906"/>
                  </a:ext>
                </a:extLst>
              </a:tr>
              <a:tr h="0">
                <a:tc>
                  <a:txBody>
                    <a:bodyPr/>
                    <a:lstStyle/>
                    <a:p>
                      <a:pPr marL="0" marR="0" algn="ctr">
                        <a:spcBef>
                          <a:spcPts val="0"/>
                        </a:spcBef>
                        <a:spcAft>
                          <a:spcPts val="0"/>
                        </a:spcAft>
                        <a:tabLst>
                          <a:tab pos="2743200" algn="ctr"/>
                          <a:tab pos="5486400" algn="r"/>
                          <a:tab pos="457200" algn="l"/>
                        </a:tabLst>
                      </a:pPr>
                      <a:r>
                        <a:rPr lang="en-US" sz="1800" dirty="0">
                          <a:effectLst/>
                        </a:rPr>
                        <a:t>KS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69 (92%)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19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567276326"/>
                  </a:ext>
                </a:extLst>
              </a:tr>
              <a:tr h="0">
                <a:tc>
                  <a:txBody>
                    <a:bodyPr/>
                    <a:lstStyle/>
                    <a:p>
                      <a:pPr marL="0" marR="0" algn="ctr">
                        <a:spcBef>
                          <a:spcPts val="0"/>
                        </a:spcBef>
                        <a:spcAft>
                          <a:spcPts val="0"/>
                        </a:spcAft>
                        <a:tabLst>
                          <a:tab pos="2743200" algn="ctr"/>
                          <a:tab pos="5486400" algn="r"/>
                          <a:tab pos="457200" algn="l"/>
                        </a:tabLst>
                      </a:pPr>
                      <a:r>
                        <a:rPr lang="en-US" sz="1800" dirty="0">
                          <a:effectLst/>
                        </a:rPr>
                        <a:t>KY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43 (98%)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a:effectLst/>
                        </a:rPr>
                        <a:t>76 (100%)</a:t>
                      </a:r>
                      <a:endParaRPr lang="en-US" sz="1800" kern="120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3330028911"/>
                  </a:ext>
                </a:extLst>
              </a:tr>
              <a:tr h="0">
                <a:tc>
                  <a:txBody>
                    <a:bodyPr/>
                    <a:lstStyle/>
                    <a:p>
                      <a:pPr marL="0" marR="0" algn="ctr">
                        <a:spcBef>
                          <a:spcPts val="0"/>
                        </a:spcBef>
                        <a:spcAft>
                          <a:spcPts val="0"/>
                        </a:spcAft>
                        <a:tabLst>
                          <a:tab pos="2743200" algn="ctr"/>
                          <a:tab pos="5486400" algn="r"/>
                          <a:tab pos="457200" algn="l"/>
                        </a:tabLst>
                      </a:pPr>
                      <a:r>
                        <a:rPr lang="en-US" sz="1800" dirty="0">
                          <a:effectLst/>
                        </a:rPr>
                        <a:t>MA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28 (82%)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28 (56%)</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330825260"/>
                  </a:ext>
                </a:extLst>
              </a:tr>
              <a:tr h="0">
                <a:tc>
                  <a:txBody>
                    <a:bodyPr/>
                    <a:lstStyle/>
                    <a:p>
                      <a:pPr marL="0" marR="0" algn="ctr">
                        <a:spcBef>
                          <a:spcPts val="0"/>
                        </a:spcBef>
                        <a:spcAft>
                          <a:spcPts val="0"/>
                        </a:spcAft>
                        <a:tabLst>
                          <a:tab pos="2743200" algn="ctr"/>
                          <a:tab pos="5486400" algn="r"/>
                          <a:tab pos="457200" algn="l"/>
                        </a:tabLst>
                      </a:pPr>
                      <a:r>
                        <a:rPr lang="en-US" sz="1800" dirty="0">
                          <a:effectLst/>
                        </a:rPr>
                        <a:t>MS</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3 (38%)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a:effectLst/>
                        </a:rPr>
                        <a:t>28 (88%)</a:t>
                      </a:r>
                      <a:endParaRPr lang="en-US" sz="1800" kern="120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2852584871"/>
                  </a:ext>
                </a:extLst>
              </a:tr>
              <a:tr h="0">
                <a:tc>
                  <a:txBody>
                    <a:bodyPr/>
                    <a:lstStyle/>
                    <a:p>
                      <a:pPr marL="0" marR="0" algn="ctr">
                        <a:spcBef>
                          <a:spcPts val="0"/>
                        </a:spcBef>
                        <a:spcAft>
                          <a:spcPts val="0"/>
                        </a:spcAft>
                        <a:tabLst>
                          <a:tab pos="2743200" algn="ctr"/>
                          <a:tab pos="5486400" algn="r"/>
                          <a:tab pos="457200" algn="l"/>
                        </a:tabLst>
                      </a:pPr>
                      <a:r>
                        <a:rPr lang="en-US" sz="1800" dirty="0">
                          <a:effectLst/>
                        </a:rPr>
                        <a:t>NC</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91 (92%)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75 (83%)</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1461272863"/>
                  </a:ext>
                </a:extLst>
              </a:tr>
              <a:tr h="0">
                <a:tc>
                  <a:txBody>
                    <a:bodyPr/>
                    <a:lstStyle/>
                    <a:p>
                      <a:pPr marL="0" marR="0" algn="ctr">
                        <a:spcBef>
                          <a:spcPts val="0"/>
                        </a:spcBef>
                        <a:spcAft>
                          <a:spcPts val="0"/>
                        </a:spcAft>
                        <a:tabLst>
                          <a:tab pos="2743200" algn="ctr"/>
                          <a:tab pos="5486400" algn="r"/>
                          <a:tab pos="457200" algn="l"/>
                        </a:tabLst>
                      </a:pPr>
                      <a:r>
                        <a:rPr lang="en-US" sz="1800" dirty="0">
                          <a:effectLst/>
                        </a:rPr>
                        <a:t>NE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3 (38%)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a:effectLst/>
                        </a:rPr>
                        <a:t>6 (75%)</a:t>
                      </a:r>
                      <a:endParaRPr lang="en-US" sz="1800" kern="120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2380149987"/>
                  </a:ext>
                </a:extLst>
              </a:tr>
              <a:tr h="0">
                <a:tc>
                  <a:txBody>
                    <a:bodyPr/>
                    <a:lstStyle/>
                    <a:p>
                      <a:pPr marL="0" marR="0" algn="ctr">
                        <a:spcBef>
                          <a:spcPts val="0"/>
                        </a:spcBef>
                        <a:spcAft>
                          <a:spcPts val="0"/>
                        </a:spcAft>
                        <a:tabLst>
                          <a:tab pos="2743200" algn="ctr"/>
                          <a:tab pos="5486400" algn="r"/>
                          <a:tab pos="457200" algn="l"/>
                        </a:tabLst>
                      </a:pPr>
                      <a:r>
                        <a:rPr lang="en-US" sz="1800" dirty="0">
                          <a:effectLst/>
                        </a:rPr>
                        <a:t>NH</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4 (100%)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4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516812337"/>
                  </a:ext>
                </a:extLst>
              </a:tr>
              <a:tr h="0">
                <a:tc>
                  <a:txBody>
                    <a:bodyPr/>
                    <a:lstStyle/>
                    <a:p>
                      <a:pPr marL="0" marR="0" algn="ctr">
                        <a:spcBef>
                          <a:spcPts val="0"/>
                        </a:spcBef>
                        <a:spcAft>
                          <a:spcPts val="0"/>
                        </a:spcAft>
                        <a:tabLst>
                          <a:tab pos="2743200" algn="ctr"/>
                          <a:tab pos="5486400" algn="r"/>
                          <a:tab pos="457200" algn="l"/>
                        </a:tabLst>
                      </a:pPr>
                      <a:r>
                        <a:rPr lang="en-US" sz="1800" dirty="0">
                          <a:effectLst/>
                        </a:rPr>
                        <a:t>NJ</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46 (87%)</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kern="1200" dirty="0">
                          <a:effectLst/>
                        </a:rPr>
                        <a:t>27 (82%)</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1904298643"/>
                  </a:ext>
                </a:extLst>
              </a:tr>
              <a:tr h="0">
                <a:tc>
                  <a:txBody>
                    <a:bodyPr/>
                    <a:lstStyle/>
                    <a:p>
                      <a:pPr marL="0" marR="0" algn="ctr">
                        <a:spcBef>
                          <a:spcPts val="0"/>
                        </a:spcBef>
                        <a:spcAft>
                          <a:spcPts val="0"/>
                        </a:spcAft>
                        <a:tabLst>
                          <a:tab pos="2743200" algn="ctr"/>
                          <a:tab pos="5486400" algn="r"/>
                          <a:tab pos="457200" algn="l"/>
                        </a:tabLst>
                      </a:pPr>
                      <a:r>
                        <a:rPr lang="en-US" sz="1800" dirty="0">
                          <a:effectLst/>
                        </a:rPr>
                        <a:t>NY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67 (94%)</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54 (89%)</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1424457222"/>
                  </a:ext>
                </a:extLst>
              </a:tr>
              <a:tr h="0">
                <a:tc>
                  <a:txBody>
                    <a:bodyPr/>
                    <a:lstStyle/>
                    <a:p>
                      <a:pPr marL="0" marR="0" algn="ctr">
                        <a:spcBef>
                          <a:spcPts val="0"/>
                        </a:spcBef>
                        <a:spcAft>
                          <a:spcPts val="0"/>
                        </a:spcAft>
                        <a:tabLst>
                          <a:tab pos="2743200" algn="ctr"/>
                          <a:tab pos="5486400" algn="r"/>
                          <a:tab pos="457200" algn="l"/>
                        </a:tabLst>
                      </a:pPr>
                      <a:r>
                        <a:rPr lang="en-US" sz="1800" dirty="0">
                          <a:effectLst/>
                        </a:rPr>
                        <a:t>PA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115 (98%)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59 (82%)</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1776932989"/>
                  </a:ext>
                </a:extLst>
              </a:tr>
              <a:tr h="0">
                <a:tc>
                  <a:txBody>
                    <a:bodyPr/>
                    <a:lstStyle/>
                    <a:p>
                      <a:pPr marL="0" marR="0" algn="ctr">
                        <a:spcBef>
                          <a:spcPts val="0"/>
                        </a:spcBef>
                        <a:spcAft>
                          <a:spcPts val="0"/>
                        </a:spcAft>
                        <a:tabLst>
                          <a:tab pos="2743200" algn="ctr"/>
                          <a:tab pos="5486400" algn="r"/>
                          <a:tab pos="457200" algn="l"/>
                        </a:tabLst>
                      </a:pPr>
                      <a:r>
                        <a:rPr lang="en-US" sz="1800" dirty="0">
                          <a:effectLst/>
                        </a:rPr>
                        <a:t>SC</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128 (84%)</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89 (86%)</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2703729525"/>
                  </a:ext>
                </a:extLst>
              </a:tr>
              <a:tr h="0">
                <a:tc>
                  <a:txBody>
                    <a:bodyPr/>
                    <a:lstStyle/>
                    <a:p>
                      <a:pPr marL="0" marR="0" algn="ctr">
                        <a:spcBef>
                          <a:spcPts val="0"/>
                        </a:spcBef>
                        <a:spcAft>
                          <a:spcPts val="0"/>
                        </a:spcAft>
                        <a:tabLst>
                          <a:tab pos="2743200" algn="ctr"/>
                          <a:tab pos="5486400" algn="r"/>
                          <a:tab pos="457200" algn="l"/>
                        </a:tabLst>
                      </a:pPr>
                      <a:r>
                        <a:rPr lang="en-US" sz="1800" dirty="0">
                          <a:effectLst/>
                        </a:rPr>
                        <a:t>TN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12 (80%)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0 (0%)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3605805163"/>
                  </a:ext>
                </a:extLst>
              </a:tr>
              <a:tr h="0">
                <a:tc>
                  <a:txBody>
                    <a:bodyPr/>
                    <a:lstStyle/>
                    <a:p>
                      <a:pPr marL="0" marR="0" algn="ctr">
                        <a:spcBef>
                          <a:spcPts val="0"/>
                        </a:spcBef>
                        <a:spcAft>
                          <a:spcPts val="0"/>
                        </a:spcAft>
                        <a:tabLst>
                          <a:tab pos="2743200" algn="ctr"/>
                          <a:tab pos="5486400" algn="r"/>
                          <a:tab pos="457200" algn="l"/>
                        </a:tabLst>
                      </a:pPr>
                      <a:r>
                        <a:rPr lang="en-US" sz="1800" dirty="0">
                          <a:effectLst/>
                        </a:rPr>
                        <a:t>VT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40 (95%)</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kern="1200" dirty="0">
                          <a:effectLst/>
                        </a:rPr>
                        <a:t>59 (100%)</a:t>
                      </a:r>
                      <a:endParaRPr lang="en-US" sz="18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b"/>
                </a:tc>
                <a:extLst>
                  <a:ext uri="{0D108BD9-81ED-4DB2-BD59-A6C34878D82A}">
                    <a16:rowId xmlns:a16="http://schemas.microsoft.com/office/drawing/2014/main" val="1129150725"/>
                  </a:ext>
                </a:extLst>
              </a:tr>
              <a:tr h="0">
                <a:tc>
                  <a:txBody>
                    <a:bodyPr/>
                    <a:lstStyle/>
                    <a:p>
                      <a:pPr marL="0" marR="0" algn="ctr">
                        <a:spcBef>
                          <a:spcPts val="0"/>
                        </a:spcBef>
                        <a:spcAft>
                          <a:spcPts val="0"/>
                        </a:spcAft>
                        <a:tabLst>
                          <a:tab pos="2743200" algn="ctr"/>
                          <a:tab pos="5486400" algn="r"/>
                          <a:tab pos="457200" algn="l"/>
                        </a:tabLst>
                      </a:pPr>
                      <a:r>
                        <a:rPr lang="en-US" sz="1800" dirty="0">
                          <a:effectLst/>
                        </a:rPr>
                        <a:t>Total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895 (88%)</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800" kern="1200" dirty="0">
                          <a:effectLst/>
                        </a:rPr>
                        <a:t>670 (78.3%)</a:t>
                      </a:r>
                      <a:endParaRPr lang="en-US" sz="18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2125326162"/>
                  </a:ext>
                </a:extLst>
              </a:tr>
            </a:tbl>
          </a:graphicData>
        </a:graphic>
      </p:graphicFrame>
      <p:pic>
        <p:nvPicPr>
          <p:cNvPr id="3" name="Picture 9">
            <a:extLst>
              <a:ext uri="{FF2B5EF4-FFF2-40B4-BE49-F238E27FC236}">
                <a16:creationId xmlns:a16="http://schemas.microsoft.com/office/drawing/2014/main" id="{8353D9B6-0457-964A-B5CB-858621F7BF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1574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fontScale="90000"/>
          </a:bodyPr>
          <a:lstStyle/>
          <a:p>
            <a:pPr algn="r" eaLnBrk="1" hangingPunct="1">
              <a:defRPr/>
            </a:pPr>
            <a:r>
              <a:rPr lang="en-US" dirty="0">
                <a:cs typeface="+mj-cs"/>
              </a:rPr>
              <a:t>Objective 1: </a:t>
            </a:r>
            <a:br>
              <a:rPr lang="en-US" dirty="0">
                <a:cs typeface="+mj-cs"/>
              </a:rPr>
            </a:br>
            <a:r>
              <a:rPr lang="en-US" dirty="0">
                <a:cs typeface="+mj-cs"/>
              </a:rPr>
              <a:t>Achievement &amp; Learning Plans	</a:t>
            </a:r>
          </a:p>
        </p:txBody>
      </p:sp>
      <p:graphicFrame>
        <p:nvGraphicFramePr>
          <p:cNvPr id="2" name="Content Placeholder 1">
            <a:extLst>
              <a:ext uri="{FF2B5EF4-FFF2-40B4-BE49-F238E27FC236}">
                <a16:creationId xmlns:a16="http://schemas.microsoft.com/office/drawing/2014/main" id="{094C5A39-4502-4835-8D07-40E312D00A2B}"/>
              </a:ext>
            </a:extLst>
          </p:cNvPr>
          <p:cNvGraphicFramePr>
            <a:graphicFrameLocks noGrp="1"/>
          </p:cNvGraphicFramePr>
          <p:nvPr>
            <p:ph idx="1"/>
            <p:extLst>
              <p:ext uri="{D42A27DB-BD31-4B8C-83A1-F6EECF244321}">
                <p14:modId xmlns:p14="http://schemas.microsoft.com/office/powerpoint/2010/main" val="1574222946"/>
              </p:ext>
            </p:extLst>
          </p:nvPr>
        </p:nvGraphicFramePr>
        <p:xfrm>
          <a:off x="471791" y="1616130"/>
          <a:ext cx="8229600" cy="4212169"/>
        </p:xfrm>
        <a:graphic>
          <a:graphicData uri="http://schemas.openxmlformats.org/drawingml/2006/table">
            <a:tbl>
              <a:tblPr>
                <a:tableStyleId>{68D230F3-CF80-4859-8CE7-A43EE81993B5}</a:tableStyleId>
              </a:tblPr>
              <a:tblGrid>
                <a:gridCol w="43434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1525">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solidFill>
                            <a:schemeClr val="bg1"/>
                          </a:solidFill>
                          <a:effectLst/>
                        </a:rPr>
                        <a:t>Performance Measure</a:t>
                      </a:r>
                      <a:endParaRPr kumimoji="0" lang="en-US" altLang="en-US" sz="1800" b="1" i="0" u="none" strike="noStrike" cap="none" normalizeH="0" baseline="0" dirty="0">
                        <a:ln>
                          <a:noFill/>
                        </a:ln>
                        <a:solidFill>
                          <a:schemeClr val="bg1"/>
                        </a:solidFill>
                        <a:effectLst/>
                        <a:latin typeface="Calibri" pitchFamily="34" charset="0"/>
                        <a:ea typeface="ＭＳ Ｐゴシック" pitchFamily="34" charset="-128"/>
                      </a:endParaRPr>
                    </a:p>
                  </a:txBody>
                  <a:tcPr marT="45729" marB="45729" horzOverflow="overflow">
                    <a:solidFill>
                      <a:schemeClr val="accent1">
                        <a:lumMod val="75000"/>
                      </a:schemeClr>
                    </a:solidFill>
                  </a:tcPr>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solidFill>
                            <a:schemeClr val="bg1"/>
                          </a:solidFill>
                          <a:effectLst/>
                        </a:rPr>
                        <a:t>Results</a:t>
                      </a:r>
                      <a:endParaRPr kumimoji="0" lang="en-US" altLang="en-US" sz="1800" b="1" i="0" u="none" strike="noStrike" cap="none" normalizeH="0" baseline="0" dirty="0">
                        <a:ln>
                          <a:noFill/>
                        </a:ln>
                        <a:solidFill>
                          <a:schemeClr val="bg1"/>
                        </a:solidFill>
                        <a:effectLst/>
                        <a:latin typeface="Calibri" pitchFamily="34" charset="0"/>
                        <a:ea typeface="ＭＳ Ｐゴシック" pitchFamily="34" charset="-128"/>
                      </a:endParaRPr>
                    </a:p>
                  </a:txBody>
                  <a:tcPr marT="45729" marB="45729" horzOverflow="overflow">
                    <a:solidFill>
                      <a:schemeClr val="accent1">
                        <a:lumMod val="75000"/>
                      </a:schemeClr>
                    </a:solidFill>
                  </a:tcPr>
                </a:tc>
                <a:extLst>
                  <a:ext uri="{0D108BD9-81ED-4DB2-BD59-A6C34878D82A}">
                    <a16:rowId xmlns:a16="http://schemas.microsoft.com/office/drawing/2014/main" val="10000"/>
                  </a:ext>
                </a:extLst>
              </a:tr>
              <a:tr h="914528">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1.2 75% of OSY with a Learning Plan (LP) will attain an average of 50% of the learning/achievement objectives</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76% met half of the objectives.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Average LP had 4.6 goals and 3.1 were completed. The number with Learning Plans increased by 97%. Achievement was about the same.</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extLst>
                  <a:ext uri="{0D108BD9-81ED-4DB2-BD59-A6C34878D82A}">
                    <a16:rowId xmlns:a16="http://schemas.microsoft.com/office/drawing/2014/main" val="10002"/>
                  </a:ext>
                </a:extLst>
              </a:tr>
              <a:tr h="914528">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1.3 Attendance by 54 OSY (consortium wide) at Goal Setting Workshops and attain acceptable or above average score on GSW rubric</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195 attended with acceptable GSW rubric score, which was 75.3% of those attending.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15 states had 3 or more attending.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The number at GSWs increased 34%</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extLst>
                  <a:ext uri="{0D108BD9-81ED-4DB2-BD59-A6C34878D82A}">
                    <a16:rowId xmlns:a16="http://schemas.microsoft.com/office/drawing/2014/main" val="10003"/>
                  </a:ext>
                </a:extLst>
              </a:tr>
              <a:tr h="9145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1.4 Rating 4 or above on 95% of Year 1 FII activities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All activities were fully implemented</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9" marB="45729" horzOverflow="overflow"/>
                </a:tc>
                <a:extLst>
                  <a:ext uri="{0D108BD9-81ED-4DB2-BD59-A6C34878D82A}">
                    <a16:rowId xmlns:a16="http://schemas.microsoft.com/office/drawing/2014/main" val="10004"/>
                  </a:ext>
                </a:extLst>
              </a:tr>
            </a:tbl>
          </a:graphicData>
        </a:graphic>
      </p:graphicFrame>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145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6" name="Picture 9">
            <a:extLst>
              <a:ext uri="{FF2B5EF4-FFF2-40B4-BE49-F238E27FC236}">
                <a16:creationId xmlns:a16="http://schemas.microsoft.com/office/drawing/2014/main" id="{F8B11AB7-D757-2945-9D2B-ABB088E730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7780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0E2697-C474-4152-9E9A-64667F9A5E44}"/>
              </a:ext>
            </a:extLst>
          </p:cNvPr>
          <p:cNvGraphicFramePr>
            <a:graphicFrameLocks noGrp="1"/>
          </p:cNvGraphicFramePr>
          <p:nvPr>
            <p:ph idx="1"/>
            <p:extLst>
              <p:ext uri="{D42A27DB-BD31-4B8C-83A1-F6EECF244321}">
                <p14:modId xmlns:p14="http://schemas.microsoft.com/office/powerpoint/2010/main" val="1717294747"/>
              </p:ext>
            </p:extLst>
          </p:nvPr>
        </p:nvGraphicFramePr>
        <p:xfrm>
          <a:off x="1828800" y="533400"/>
          <a:ext cx="4265251" cy="6035040"/>
        </p:xfrm>
        <a:graphic>
          <a:graphicData uri="http://schemas.openxmlformats.org/drawingml/2006/table">
            <a:tbl>
              <a:tblPr firstRow="1" firstCol="1" bandRow="1">
                <a:tableStyleId>{93296810-A885-4BE3-A3E7-6D5BEEA58F35}</a:tableStyleId>
              </a:tblPr>
              <a:tblGrid>
                <a:gridCol w="491109">
                  <a:extLst>
                    <a:ext uri="{9D8B030D-6E8A-4147-A177-3AD203B41FA5}">
                      <a16:colId xmlns:a16="http://schemas.microsoft.com/office/drawing/2014/main" val="1924146662"/>
                    </a:ext>
                  </a:extLst>
                </a:gridCol>
                <a:gridCol w="1724693">
                  <a:extLst>
                    <a:ext uri="{9D8B030D-6E8A-4147-A177-3AD203B41FA5}">
                      <a16:colId xmlns:a16="http://schemas.microsoft.com/office/drawing/2014/main" val="1322397902"/>
                    </a:ext>
                  </a:extLst>
                </a:gridCol>
                <a:gridCol w="2049449">
                  <a:extLst>
                    <a:ext uri="{9D8B030D-6E8A-4147-A177-3AD203B41FA5}">
                      <a16:colId xmlns:a16="http://schemas.microsoft.com/office/drawing/2014/main" val="862032932"/>
                    </a:ext>
                  </a:extLst>
                </a:gridCol>
              </a:tblGrid>
              <a:tr h="322921">
                <a:tc>
                  <a:txBody>
                    <a:bodyPr/>
                    <a:lstStyle/>
                    <a:p>
                      <a:pPr marL="0" marR="0">
                        <a:spcBef>
                          <a:spcPts val="0"/>
                        </a:spcBef>
                        <a:spcAft>
                          <a:spcPts val="0"/>
                        </a:spcAft>
                        <a:tabLst>
                          <a:tab pos="2743200" algn="ctr"/>
                          <a:tab pos="5486400" algn="r"/>
                          <a:tab pos="457200" algn="l"/>
                        </a:tabLst>
                      </a:pPr>
                      <a:endParaRPr lang="en-US" sz="1800" dirty="0">
                        <a:effectLst/>
                        <a:latin typeface="Times New Roman" panose="02020603050405020304" pitchFamily="18" charset="0"/>
                        <a:ea typeface="Times New Roman" panose="02020603050405020304" pitchFamily="18" charset="0"/>
                      </a:endParaRPr>
                    </a:p>
                  </a:txBody>
                  <a:tcPr marL="66052" marR="66052" marT="0" marB="0"/>
                </a:tc>
                <a:tc>
                  <a:txBody>
                    <a:bodyPr/>
                    <a:lstStyle/>
                    <a:p>
                      <a:pPr marL="0" marR="0">
                        <a:spcBef>
                          <a:spcPts val="0"/>
                        </a:spcBef>
                        <a:spcAft>
                          <a:spcPts val="0"/>
                        </a:spcAft>
                        <a:tabLst>
                          <a:tab pos="2743200" algn="ctr"/>
                          <a:tab pos="5486400" algn="r"/>
                          <a:tab pos="457200" algn="l"/>
                        </a:tabLst>
                      </a:pPr>
                      <a:r>
                        <a:rPr lang="en-US" sz="1800" dirty="0">
                          <a:effectLst/>
                        </a:rPr>
                        <a:t># (%) completing 50% or more of the steps Year 2</a:t>
                      </a:r>
                      <a:endParaRPr lang="en-US" sz="1800" dirty="0">
                        <a:effectLst/>
                        <a:latin typeface="Times New Roman" panose="02020603050405020304" pitchFamily="18" charset="0"/>
                        <a:ea typeface="Times New Roman" panose="02020603050405020304" pitchFamily="18" charset="0"/>
                      </a:endParaRPr>
                    </a:p>
                  </a:txBody>
                  <a:tcPr marL="66052" marR="66052" marT="0" marB="0"/>
                </a:tc>
                <a:tc>
                  <a:txBody>
                    <a:bodyPr/>
                    <a:lstStyle/>
                    <a:p>
                      <a:pPr marL="0" marR="0">
                        <a:spcBef>
                          <a:spcPts val="0"/>
                        </a:spcBef>
                        <a:spcAft>
                          <a:spcPts val="0"/>
                        </a:spcAft>
                        <a:tabLst>
                          <a:tab pos="2743200" algn="ctr"/>
                          <a:tab pos="5486400" algn="r"/>
                          <a:tab pos="457200" algn="l"/>
                        </a:tabLst>
                      </a:pPr>
                      <a:r>
                        <a:rPr lang="en-US" sz="1800" dirty="0">
                          <a:effectLst/>
                        </a:rPr>
                        <a:t># (%) completing 50% or more of the steps Year 3</a:t>
                      </a:r>
                      <a:endParaRPr lang="en-US" sz="1800" dirty="0">
                        <a:effectLst/>
                        <a:latin typeface="Times New Roman" panose="02020603050405020304" pitchFamily="18" charset="0"/>
                        <a:ea typeface="Times New Roman" panose="02020603050405020304" pitchFamily="18" charset="0"/>
                      </a:endParaRPr>
                    </a:p>
                  </a:txBody>
                  <a:tcPr marL="66052" marR="66052" marT="0" marB="0"/>
                </a:tc>
                <a:extLst>
                  <a:ext uri="{0D108BD9-81ED-4DB2-BD59-A6C34878D82A}">
                    <a16:rowId xmlns:a16="http://schemas.microsoft.com/office/drawing/2014/main" val="2734148166"/>
                  </a:ext>
                </a:extLst>
              </a:tr>
              <a:tr h="161461">
                <a:tc>
                  <a:txBody>
                    <a:bodyPr/>
                    <a:lstStyle/>
                    <a:p>
                      <a:pPr marL="0" marR="0">
                        <a:spcBef>
                          <a:spcPts val="0"/>
                        </a:spcBef>
                        <a:spcAft>
                          <a:spcPts val="0"/>
                        </a:spcAft>
                      </a:pPr>
                      <a:r>
                        <a:rPr lang="en-US" sz="1800">
                          <a:effectLst/>
                        </a:rPr>
                        <a:t>AL</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2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3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665821884"/>
                  </a:ext>
                </a:extLst>
              </a:tr>
              <a:tr h="161461">
                <a:tc>
                  <a:txBody>
                    <a:bodyPr/>
                    <a:lstStyle/>
                    <a:p>
                      <a:pPr marL="0" marR="0">
                        <a:spcBef>
                          <a:spcPts val="0"/>
                        </a:spcBef>
                        <a:spcAft>
                          <a:spcPts val="0"/>
                        </a:spcAft>
                      </a:pPr>
                      <a:r>
                        <a:rPr lang="en-US" sz="1800">
                          <a:effectLst/>
                        </a:rPr>
                        <a:t>FL</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9 (64%)</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5 (83%)</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20554865"/>
                  </a:ext>
                </a:extLst>
              </a:tr>
              <a:tr h="161461">
                <a:tc>
                  <a:txBody>
                    <a:bodyPr/>
                    <a:lstStyle/>
                    <a:p>
                      <a:pPr marL="0" marR="0">
                        <a:spcBef>
                          <a:spcPts val="0"/>
                        </a:spcBef>
                        <a:spcAft>
                          <a:spcPts val="0"/>
                        </a:spcAft>
                      </a:pPr>
                      <a:r>
                        <a:rPr lang="en-US" sz="1800">
                          <a:effectLst/>
                        </a:rPr>
                        <a:t>GA</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25 (93%)</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32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854098800"/>
                  </a:ext>
                </a:extLst>
              </a:tr>
              <a:tr h="161461">
                <a:tc>
                  <a:txBody>
                    <a:bodyPr/>
                    <a:lstStyle/>
                    <a:p>
                      <a:pPr marL="0" marR="0">
                        <a:spcBef>
                          <a:spcPts val="0"/>
                        </a:spcBef>
                        <a:spcAft>
                          <a:spcPts val="0"/>
                        </a:spcAft>
                      </a:pPr>
                      <a:r>
                        <a:rPr lang="en-US" sz="1800">
                          <a:effectLst/>
                        </a:rPr>
                        <a:t>IA</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3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16 (67%)</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635555230"/>
                  </a:ext>
                </a:extLst>
              </a:tr>
              <a:tr h="161461">
                <a:tc>
                  <a:txBody>
                    <a:bodyPr/>
                    <a:lstStyle/>
                    <a:p>
                      <a:pPr marL="0" marR="0">
                        <a:spcBef>
                          <a:spcPts val="0"/>
                        </a:spcBef>
                        <a:spcAft>
                          <a:spcPts val="0"/>
                        </a:spcAft>
                      </a:pPr>
                      <a:r>
                        <a:rPr lang="en-US" sz="1800">
                          <a:effectLst/>
                        </a:rPr>
                        <a:t>IL</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7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a:effectLst/>
                        </a:rPr>
                        <a:t>4 (100%)</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861806974"/>
                  </a:ext>
                </a:extLst>
              </a:tr>
              <a:tr h="161461">
                <a:tc>
                  <a:txBody>
                    <a:bodyPr/>
                    <a:lstStyle/>
                    <a:p>
                      <a:pPr marL="0" marR="0">
                        <a:spcBef>
                          <a:spcPts val="0"/>
                        </a:spcBef>
                        <a:spcAft>
                          <a:spcPts val="0"/>
                        </a:spcAft>
                      </a:pPr>
                      <a:r>
                        <a:rPr lang="en-US" sz="1800">
                          <a:effectLst/>
                        </a:rPr>
                        <a:t>KS</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11 (92%)</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a:effectLst/>
                        </a:rPr>
                        <a:t>19 (66%)</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258627245"/>
                  </a:ext>
                </a:extLst>
              </a:tr>
              <a:tr h="161461">
                <a:tc>
                  <a:txBody>
                    <a:bodyPr/>
                    <a:lstStyle/>
                    <a:p>
                      <a:pPr marL="0" marR="0">
                        <a:spcBef>
                          <a:spcPts val="0"/>
                        </a:spcBef>
                        <a:spcAft>
                          <a:spcPts val="0"/>
                        </a:spcAft>
                      </a:pPr>
                      <a:r>
                        <a:rPr lang="en-US" sz="1800">
                          <a:effectLst/>
                        </a:rPr>
                        <a:t>KY</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5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0 (0%)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777673998"/>
                  </a:ext>
                </a:extLst>
              </a:tr>
              <a:tr h="161461">
                <a:tc>
                  <a:txBody>
                    <a:bodyPr/>
                    <a:lstStyle/>
                    <a:p>
                      <a:pPr marL="0" marR="0">
                        <a:spcBef>
                          <a:spcPts val="0"/>
                        </a:spcBef>
                        <a:spcAft>
                          <a:spcPts val="0"/>
                        </a:spcAft>
                      </a:pPr>
                      <a:r>
                        <a:rPr lang="en-US" sz="1800">
                          <a:effectLst/>
                        </a:rPr>
                        <a:t>MA</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0 (0%)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a:effectLst/>
                        </a:rPr>
                        <a:t>3 (75%)</a:t>
                      </a:r>
                      <a:endParaRPr lang="en-US" sz="1800" kern="120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500134580"/>
                  </a:ext>
                </a:extLst>
              </a:tr>
              <a:tr h="161461">
                <a:tc>
                  <a:txBody>
                    <a:bodyPr/>
                    <a:lstStyle/>
                    <a:p>
                      <a:pPr marL="0" marR="0">
                        <a:spcBef>
                          <a:spcPts val="0"/>
                        </a:spcBef>
                        <a:spcAft>
                          <a:spcPts val="0"/>
                        </a:spcAft>
                      </a:pPr>
                      <a:r>
                        <a:rPr lang="en-US" sz="1800">
                          <a:effectLst/>
                        </a:rPr>
                        <a:t>MS</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3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3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409897574"/>
                  </a:ext>
                </a:extLst>
              </a:tr>
              <a:tr h="161461">
                <a:tc>
                  <a:txBody>
                    <a:bodyPr/>
                    <a:lstStyle/>
                    <a:p>
                      <a:pPr marL="0" marR="0">
                        <a:spcBef>
                          <a:spcPts val="0"/>
                        </a:spcBef>
                        <a:spcAft>
                          <a:spcPts val="0"/>
                        </a:spcAft>
                      </a:pPr>
                      <a:r>
                        <a:rPr lang="en-US" sz="1800">
                          <a:effectLst/>
                        </a:rPr>
                        <a:t>NC</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45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46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888758359"/>
                  </a:ext>
                </a:extLst>
              </a:tr>
              <a:tr h="161461">
                <a:tc>
                  <a:txBody>
                    <a:bodyPr/>
                    <a:lstStyle/>
                    <a:p>
                      <a:pPr marL="0" marR="0">
                        <a:spcBef>
                          <a:spcPts val="0"/>
                        </a:spcBef>
                        <a:spcAft>
                          <a:spcPts val="0"/>
                        </a:spcAft>
                      </a:pPr>
                      <a:r>
                        <a:rPr lang="en-US" sz="1800">
                          <a:effectLst/>
                        </a:rPr>
                        <a:t>NE</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12 (92%)</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13 (81%)</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282448506"/>
                  </a:ext>
                </a:extLst>
              </a:tr>
              <a:tr h="161461">
                <a:tc>
                  <a:txBody>
                    <a:bodyPr/>
                    <a:lstStyle/>
                    <a:p>
                      <a:pPr marL="0" marR="0">
                        <a:spcBef>
                          <a:spcPts val="0"/>
                        </a:spcBef>
                        <a:spcAft>
                          <a:spcPts val="0"/>
                        </a:spcAft>
                      </a:pPr>
                      <a:r>
                        <a:rPr lang="en-US" sz="1800">
                          <a:effectLst/>
                        </a:rPr>
                        <a:t>NH</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5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4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786799760"/>
                  </a:ext>
                </a:extLst>
              </a:tr>
              <a:tr h="161461">
                <a:tc>
                  <a:txBody>
                    <a:bodyPr/>
                    <a:lstStyle/>
                    <a:p>
                      <a:pPr marL="0" marR="0">
                        <a:spcBef>
                          <a:spcPts val="0"/>
                        </a:spcBef>
                        <a:spcAft>
                          <a:spcPts val="0"/>
                        </a:spcAft>
                      </a:pPr>
                      <a:r>
                        <a:rPr lang="en-US" sz="1800">
                          <a:effectLst/>
                        </a:rPr>
                        <a:t>NJ</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3 (75%)</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3 (38%)</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575601749"/>
                  </a:ext>
                </a:extLst>
              </a:tr>
              <a:tr h="161461">
                <a:tc>
                  <a:txBody>
                    <a:bodyPr/>
                    <a:lstStyle/>
                    <a:p>
                      <a:pPr marL="0" marR="0">
                        <a:spcBef>
                          <a:spcPts val="0"/>
                        </a:spcBef>
                        <a:spcAft>
                          <a:spcPts val="0"/>
                        </a:spcAft>
                      </a:pPr>
                      <a:r>
                        <a:rPr lang="en-US" sz="1800">
                          <a:effectLst/>
                        </a:rPr>
                        <a:t>NY</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79 (70%)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191(69%)</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943694211"/>
                  </a:ext>
                </a:extLst>
              </a:tr>
              <a:tr h="161461">
                <a:tc>
                  <a:txBody>
                    <a:bodyPr/>
                    <a:lstStyle/>
                    <a:p>
                      <a:pPr marL="0" marR="0">
                        <a:spcBef>
                          <a:spcPts val="0"/>
                        </a:spcBef>
                        <a:spcAft>
                          <a:spcPts val="0"/>
                        </a:spcAft>
                      </a:pPr>
                      <a:r>
                        <a:rPr lang="en-US" sz="1800">
                          <a:effectLst/>
                        </a:rPr>
                        <a:t>PA</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4 (36%)</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54 (87%)</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238883073"/>
                  </a:ext>
                </a:extLst>
              </a:tr>
              <a:tr h="161461">
                <a:tc>
                  <a:txBody>
                    <a:bodyPr/>
                    <a:lstStyle/>
                    <a:p>
                      <a:pPr marL="0" marR="0">
                        <a:spcBef>
                          <a:spcPts val="0"/>
                        </a:spcBef>
                        <a:spcAft>
                          <a:spcPts val="0"/>
                        </a:spcAft>
                      </a:pPr>
                      <a:r>
                        <a:rPr lang="en-US" sz="1800">
                          <a:effectLst/>
                        </a:rPr>
                        <a:t>SC</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2 (100%)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2 (100%)*</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445552097"/>
                  </a:ext>
                </a:extLst>
              </a:tr>
              <a:tr h="161461">
                <a:tc>
                  <a:txBody>
                    <a:bodyPr/>
                    <a:lstStyle/>
                    <a:p>
                      <a:pPr marL="0" marR="0">
                        <a:spcBef>
                          <a:spcPts val="0"/>
                        </a:spcBef>
                        <a:spcAft>
                          <a:spcPts val="0"/>
                        </a:spcAft>
                      </a:pPr>
                      <a:r>
                        <a:rPr lang="en-US" sz="1800">
                          <a:effectLst/>
                        </a:rPr>
                        <a:t>TN</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12 (60%)</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8 (47%)</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495650177"/>
                  </a:ext>
                </a:extLst>
              </a:tr>
              <a:tr h="161461">
                <a:tc>
                  <a:txBody>
                    <a:bodyPr/>
                    <a:lstStyle/>
                    <a:p>
                      <a:pPr marL="0" marR="0">
                        <a:spcBef>
                          <a:spcPts val="0"/>
                        </a:spcBef>
                        <a:spcAft>
                          <a:spcPts val="0"/>
                        </a:spcAft>
                      </a:pPr>
                      <a:r>
                        <a:rPr lang="en-US" sz="1800">
                          <a:effectLst/>
                        </a:rPr>
                        <a:t>VT</a:t>
                      </a:r>
                      <a:endParaRPr lang="en-US" sz="1800">
                        <a:effectLst/>
                        <a:latin typeface="Times New Roman" panose="02020603050405020304" pitchFamily="18" charset="0"/>
                        <a:ea typeface="Times New Roman" panose="02020603050405020304" pitchFamily="18" charset="0"/>
                      </a:endParaRPr>
                    </a:p>
                  </a:txBody>
                  <a:tcPr marL="66052" marR="66052" marT="0" marB="0" anchor="b"/>
                </a:tc>
                <a:tc>
                  <a:txBody>
                    <a:bodyPr/>
                    <a:lstStyle/>
                    <a:p>
                      <a:pPr marL="0" marR="0" algn="ctr">
                        <a:spcBef>
                          <a:spcPts val="0"/>
                        </a:spcBef>
                        <a:spcAft>
                          <a:spcPts val="0"/>
                        </a:spcAft>
                      </a:pPr>
                      <a:r>
                        <a:rPr lang="en-US" sz="1800" kern="1200" dirty="0">
                          <a:effectLst/>
                        </a:rPr>
                        <a:t>3 (75%)</a:t>
                      </a:r>
                      <a:endParaRPr lang="en-US" sz="1800" kern="1200" dirty="0">
                        <a:solidFill>
                          <a:schemeClr val="dk1"/>
                        </a:solidFill>
                        <a:effectLst/>
                        <a:latin typeface="+mn-lt"/>
                        <a:ea typeface="+mn-ea"/>
                        <a:cs typeface="+mn-cs"/>
                      </a:endParaRPr>
                    </a:p>
                  </a:txBody>
                  <a:tcPr marL="68580" marR="68580" marT="0" marB="0"/>
                </a:tc>
                <a:tc>
                  <a:txBody>
                    <a:bodyPr/>
                    <a:lstStyle/>
                    <a:p>
                      <a:pPr marL="0" marR="0" algn="ctr">
                        <a:spcBef>
                          <a:spcPts val="0"/>
                        </a:spcBef>
                        <a:spcAft>
                          <a:spcPts val="0"/>
                        </a:spcAft>
                      </a:pPr>
                      <a:r>
                        <a:rPr lang="en-US" sz="1800" kern="1200" dirty="0">
                          <a:effectLst/>
                        </a:rPr>
                        <a:t>27 (93%)</a:t>
                      </a:r>
                      <a:endParaRPr lang="en-US" sz="18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435322602"/>
                  </a:ext>
                </a:extLst>
              </a:tr>
              <a:tr h="161461">
                <a:tc>
                  <a:txBody>
                    <a:bodyPr/>
                    <a:lstStyle/>
                    <a:p>
                      <a:pPr marL="0" marR="0">
                        <a:spcBef>
                          <a:spcPts val="0"/>
                        </a:spcBef>
                        <a:spcAft>
                          <a:spcPts val="0"/>
                        </a:spcAft>
                      </a:pPr>
                      <a:r>
                        <a:rPr lang="en-US" sz="1800" dirty="0">
                          <a:effectLst/>
                        </a:rPr>
                        <a:t>All</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6052" marR="66052" marT="0" marB="0" anchor="b"/>
                </a:tc>
                <a:tc>
                  <a:txBody>
                    <a:bodyPr/>
                    <a:lstStyle/>
                    <a:p>
                      <a:pPr marL="0" marR="0" algn="ctr">
                        <a:spcBef>
                          <a:spcPts val="0"/>
                        </a:spcBef>
                        <a:spcAft>
                          <a:spcPts val="0"/>
                        </a:spcAft>
                      </a:pPr>
                      <a:r>
                        <a:rPr lang="en-US" sz="1800" dirty="0">
                          <a:effectLst/>
                        </a:rPr>
                        <a:t>230 (78.5%)</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6052" marR="66052" marT="0" marB="0"/>
                </a:tc>
                <a:tc>
                  <a:txBody>
                    <a:bodyPr/>
                    <a:lstStyle/>
                    <a:p>
                      <a:pPr marL="0" marR="0" algn="ctr">
                        <a:spcBef>
                          <a:spcPts val="0"/>
                        </a:spcBef>
                        <a:spcAft>
                          <a:spcPts val="0"/>
                        </a:spcAft>
                      </a:pPr>
                      <a:r>
                        <a:rPr lang="en-US" sz="1800" kern="1200" dirty="0">
                          <a:effectLst/>
                        </a:rPr>
                        <a:t>433 (76.2%)</a:t>
                      </a:r>
                      <a:endParaRPr lang="en-US" sz="1800" b="1"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2724199036"/>
                  </a:ext>
                </a:extLst>
              </a:tr>
            </a:tbl>
          </a:graphicData>
        </a:graphic>
      </p:graphicFrame>
      <p:sp>
        <p:nvSpPr>
          <p:cNvPr id="2" name="TextBox 1">
            <a:extLst>
              <a:ext uri="{FF2B5EF4-FFF2-40B4-BE49-F238E27FC236}">
                <a16:creationId xmlns:a16="http://schemas.microsoft.com/office/drawing/2014/main" id="{CBA6A0C6-114D-4C61-B979-EDF2EA190501}"/>
              </a:ext>
            </a:extLst>
          </p:cNvPr>
          <p:cNvSpPr txBox="1"/>
          <p:nvPr/>
        </p:nvSpPr>
        <p:spPr>
          <a:xfrm>
            <a:off x="6172200" y="1752600"/>
            <a:ext cx="2743200" cy="2677656"/>
          </a:xfrm>
          <a:prstGeom prst="rect">
            <a:avLst/>
          </a:prstGeom>
          <a:noFill/>
        </p:spPr>
        <p:txBody>
          <a:bodyPr wrap="square" rtlCol="0">
            <a:spAutoFit/>
          </a:bodyPr>
          <a:lstStyle/>
          <a:p>
            <a:r>
              <a:rPr lang="en-US" sz="2800" dirty="0"/>
              <a:t>*Three states did not provide results in Year 3, so Year 2 Results were reported.</a:t>
            </a:r>
          </a:p>
        </p:txBody>
      </p:sp>
      <p:pic>
        <p:nvPicPr>
          <p:cNvPr id="5" name="Picture 9">
            <a:extLst>
              <a:ext uri="{FF2B5EF4-FFF2-40B4-BE49-F238E27FC236}">
                <a16:creationId xmlns:a16="http://schemas.microsoft.com/office/drawing/2014/main" id="{E3BDE3D4-14BB-8140-9784-E020EA3C6A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80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7C5876A-66E3-4EE6-9D38-B54608393550}"/>
              </a:ext>
            </a:extLst>
          </p:cNvPr>
          <p:cNvGraphicFramePr>
            <a:graphicFrameLocks noGrp="1"/>
          </p:cNvGraphicFramePr>
          <p:nvPr>
            <p:ph idx="1"/>
            <p:extLst>
              <p:ext uri="{D42A27DB-BD31-4B8C-83A1-F6EECF244321}">
                <p14:modId xmlns:p14="http://schemas.microsoft.com/office/powerpoint/2010/main" val="4091873535"/>
              </p:ext>
            </p:extLst>
          </p:nvPr>
        </p:nvGraphicFramePr>
        <p:xfrm>
          <a:off x="304800" y="274638"/>
          <a:ext cx="8686804" cy="6035040"/>
        </p:xfrm>
        <a:graphic>
          <a:graphicData uri="http://schemas.openxmlformats.org/drawingml/2006/table">
            <a:tbl>
              <a:tblPr firstRow="1" firstCol="1" bandRow="1">
                <a:tableStyleId>{93296810-A885-4BE3-A3E7-6D5BEEA58F35}</a:tableStyleId>
              </a:tblPr>
              <a:tblGrid>
                <a:gridCol w="498713">
                  <a:extLst>
                    <a:ext uri="{9D8B030D-6E8A-4147-A177-3AD203B41FA5}">
                      <a16:colId xmlns:a16="http://schemas.microsoft.com/office/drawing/2014/main" val="582118766"/>
                    </a:ext>
                  </a:extLst>
                </a:gridCol>
                <a:gridCol w="1944548">
                  <a:extLst>
                    <a:ext uri="{9D8B030D-6E8A-4147-A177-3AD203B41FA5}">
                      <a16:colId xmlns:a16="http://schemas.microsoft.com/office/drawing/2014/main" val="1501303263"/>
                    </a:ext>
                  </a:extLst>
                </a:gridCol>
                <a:gridCol w="2081181">
                  <a:extLst>
                    <a:ext uri="{9D8B030D-6E8A-4147-A177-3AD203B41FA5}">
                      <a16:colId xmlns:a16="http://schemas.microsoft.com/office/drawing/2014/main" val="3033441380"/>
                    </a:ext>
                  </a:extLst>
                </a:gridCol>
                <a:gridCol w="2081181">
                  <a:extLst>
                    <a:ext uri="{9D8B030D-6E8A-4147-A177-3AD203B41FA5}">
                      <a16:colId xmlns:a16="http://schemas.microsoft.com/office/drawing/2014/main" val="1131584174"/>
                    </a:ext>
                  </a:extLst>
                </a:gridCol>
                <a:gridCol w="2081181">
                  <a:extLst>
                    <a:ext uri="{9D8B030D-6E8A-4147-A177-3AD203B41FA5}">
                      <a16:colId xmlns:a16="http://schemas.microsoft.com/office/drawing/2014/main" val="5989068"/>
                    </a:ext>
                  </a:extLst>
                </a:gridCol>
              </a:tblGrid>
              <a:tr h="0">
                <a:tc>
                  <a:txBody>
                    <a:bodyPr/>
                    <a:lstStyle/>
                    <a:p>
                      <a:pPr marL="0" marR="0">
                        <a:spcBef>
                          <a:spcPts val="0"/>
                        </a:spcBef>
                        <a:spcAft>
                          <a:spcPts val="0"/>
                        </a:spcAft>
                        <a:tabLst>
                          <a:tab pos="2743200" algn="ctr"/>
                          <a:tab pos="5486400" algn="r"/>
                          <a:tab pos="457200" algn="l"/>
                        </a:tabLst>
                      </a:pP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 Scoring proficient on the GSW Rubric Year 2</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 Scoring proficient on the GSW Rubric Year 2</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 Scoring proficient on the GSW Rubric Year 3</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tabLst>
                          <a:tab pos="2743200" algn="ctr"/>
                          <a:tab pos="5486400" algn="r"/>
                          <a:tab pos="457200" algn="l"/>
                        </a:tabLst>
                      </a:pPr>
                      <a:r>
                        <a:rPr lang="en-US" sz="1800" dirty="0">
                          <a:effectLst/>
                        </a:rPr>
                        <a:t>% Scoring proficient on the GSW Rubric Year 3</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27164722"/>
                  </a:ext>
                </a:extLst>
              </a:tr>
              <a:tr h="0">
                <a:tc>
                  <a:txBody>
                    <a:bodyPr/>
                    <a:lstStyle/>
                    <a:p>
                      <a:pPr marL="0" marR="0">
                        <a:spcBef>
                          <a:spcPts val="0"/>
                        </a:spcBef>
                        <a:spcAft>
                          <a:spcPts val="0"/>
                        </a:spcAft>
                      </a:pPr>
                      <a:r>
                        <a:rPr lang="en-US" sz="1800">
                          <a:effectLst/>
                        </a:rPr>
                        <a:t>AL</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2</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3</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94416469"/>
                  </a:ext>
                </a:extLst>
              </a:tr>
              <a:tr h="0">
                <a:tc>
                  <a:txBody>
                    <a:bodyPr/>
                    <a:lstStyle/>
                    <a:p>
                      <a:pPr marL="0" marR="0">
                        <a:spcBef>
                          <a:spcPts val="0"/>
                        </a:spcBef>
                        <a:spcAft>
                          <a:spcPts val="0"/>
                        </a:spcAft>
                      </a:pPr>
                      <a:r>
                        <a:rPr lang="en-US" sz="1800">
                          <a:effectLst/>
                        </a:rPr>
                        <a:t>FL</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Not Available</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N/A</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0</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0%</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129292996"/>
                  </a:ext>
                </a:extLst>
              </a:tr>
              <a:tr h="0">
                <a:tc>
                  <a:txBody>
                    <a:bodyPr/>
                    <a:lstStyle/>
                    <a:p>
                      <a:pPr marL="0" marR="0">
                        <a:spcBef>
                          <a:spcPts val="0"/>
                        </a:spcBef>
                        <a:spcAft>
                          <a:spcPts val="0"/>
                        </a:spcAft>
                      </a:pPr>
                      <a:r>
                        <a:rPr lang="en-US" sz="1800">
                          <a:effectLst/>
                        </a:rPr>
                        <a:t>GA</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35</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1</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130026578"/>
                  </a:ext>
                </a:extLst>
              </a:tr>
              <a:tr h="0">
                <a:tc>
                  <a:txBody>
                    <a:bodyPr/>
                    <a:lstStyle/>
                    <a:p>
                      <a:pPr marL="0" marR="0">
                        <a:spcBef>
                          <a:spcPts val="0"/>
                        </a:spcBef>
                        <a:spcAft>
                          <a:spcPts val="0"/>
                        </a:spcAft>
                      </a:pPr>
                      <a:r>
                        <a:rPr lang="en-US" sz="1800">
                          <a:effectLst/>
                        </a:rPr>
                        <a:t>IA</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100%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3</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816664404"/>
                  </a:ext>
                </a:extLst>
              </a:tr>
              <a:tr h="0">
                <a:tc>
                  <a:txBody>
                    <a:bodyPr/>
                    <a:lstStyle/>
                    <a:p>
                      <a:pPr marL="0" marR="0">
                        <a:spcBef>
                          <a:spcPts val="0"/>
                        </a:spcBef>
                        <a:spcAft>
                          <a:spcPts val="0"/>
                        </a:spcAft>
                      </a:pPr>
                      <a:r>
                        <a:rPr lang="en-US" sz="1800">
                          <a:effectLst/>
                        </a:rPr>
                        <a:t>IL</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7</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617069455"/>
                  </a:ext>
                </a:extLst>
              </a:tr>
              <a:tr h="0">
                <a:tc>
                  <a:txBody>
                    <a:bodyPr/>
                    <a:lstStyle/>
                    <a:p>
                      <a:pPr marL="0" marR="0">
                        <a:spcBef>
                          <a:spcPts val="0"/>
                        </a:spcBef>
                        <a:spcAft>
                          <a:spcPts val="0"/>
                        </a:spcAft>
                      </a:pPr>
                      <a:r>
                        <a:rPr lang="en-US" sz="1800">
                          <a:effectLst/>
                        </a:rPr>
                        <a:t>KS</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rPr>
                        <a:t>83%</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23</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74%</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358676732"/>
                  </a:ext>
                </a:extLst>
              </a:tr>
              <a:tr h="0">
                <a:tc>
                  <a:txBody>
                    <a:bodyPr/>
                    <a:lstStyle/>
                    <a:p>
                      <a:pPr marL="0" marR="0">
                        <a:spcBef>
                          <a:spcPts val="0"/>
                        </a:spcBef>
                        <a:spcAft>
                          <a:spcPts val="0"/>
                        </a:spcAft>
                      </a:pPr>
                      <a:r>
                        <a:rPr lang="en-US" sz="1800">
                          <a:effectLst/>
                        </a:rPr>
                        <a:t>KY</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N/A</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N/A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11</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465978940"/>
                  </a:ext>
                </a:extLst>
              </a:tr>
              <a:tr h="0">
                <a:tc>
                  <a:txBody>
                    <a:bodyPr/>
                    <a:lstStyle/>
                    <a:p>
                      <a:pPr marL="0" marR="0">
                        <a:spcBef>
                          <a:spcPts val="0"/>
                        </a:spcBef>
                        <a:spcAft>
                          <a:spcPts val="0"/>
                        </a:spcAft>
                      </a:pPr>
                      <a:r>
                        <a:rPr lang="en-US" sz="1800">
                          <a:effectLst/>
                        </a:rPr>
                        <a:t>MA</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50%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5</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71%</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717048213"/>
                  </a:ext>
                </a:extLst>
              </a:tr>
              <a:tr h="0">
                <a:tc>
                  <a:txBody>
                    <a:bodyPr/>
                    <a:lstStyle/>
                    <a:p>
                      <a:pPr marL="0" marR="0">
                        <a:spcBef>
                          <a:spcPts val="0"/>
                        </a:spcBef>
                        <a:spcAft>
                          <a:spcPts val="0"/>
                        </a:spcAft>
                      </a:pPr>
                      <a:r>
                        <a:rPr lang="en-US" sz="1800">
                          <a:effectLst/>
                        </a:rPr>
                        <a:t>MS</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67%</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2*</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67%</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204899696"/>
                  </a:ext>
                </a:extLst>
              </a:tr>
              <a:tr h="0">
                <a:tc>
                  <a:txBody>
                    <a:bodyPr/>
                    <a:lstStyle/>
                    <a:p>
                      <a:pPr marL="0" marR="0">
                        <a:spcBef>
                          <a:spcPts val="0"/>
                        </a:spcBef>
                        <a:spcAft>
                          <a:spcPts val="0"/>
                        </a:spcAft>
                      </a:pPr>
                      <a:r>
                        <a:rPr lang="en-US" sz="1800">
                          <a:effectLst/>
                        </a:rPr>
                        <a:t>NC</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Not Available***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N/A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75</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90%</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145150676"/>
                  </a:ext>
                </a:extLst>
              </a:tr>
              <a:tr h="0">
                <a:tc>
                  <a:txBody>
                    <a:bodyPr/>
                    <a:lstStyle/>
                    <a:p>
                      <a:pPr marL="0" marR="0">
                        <a:spcBef>
                          <a:spcPts val="0"/>
                        </a:spcBef>
                        <a:spcAft>
                          <a:spcPts val="0"/>
                        </a:spcAft>
                      </a:pPr>
                      <a:r>
                        <a:rPr lang="en-US" sz="1800">
                          <a:effectLst/>
                        </a:rPr>
                        <a:t>NE</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12</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86%</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14</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88%</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720318261"/>
                  </a:ext>
                </a:extLst>
              </a:tr>
              <a:tr h="0">
                <a:tc>
                  <a:txBody>
                    <a:bodyPr/>
                    <a:lstStyle/>
                    <a:p>
                      <a:pPr marL="0" marR="0">
                        <a:spcBef>
                          <a:spcPts val="0"/>
                        </a:spcBef>
                        <a:spcAft>
                          <a:spcPts val="0"/>
                        </a:spcAft>
                      </a:pPr>
                      <a:r>
                        <a:rPr lang="en-US" sz="1800">
                          <a:effectLst/>
                        </a:rPr>
                        <a:t>NH</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3</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75%</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4287730136"/>
                  </a:ext>
                </a:extLst>
              </a:tr>
              <a:tr h="0">
                <a:tc>
                  <a:txBody>
                    <a:bodyPr/>
                    <a:lstStyle/>
                    <a:p>
                      <a:pPr marL="0" marR="0">
                        <a:spcBef>
                          <a:spcPts val="0"/>
                        </a:spcBef>
                        <a:spcAft>
                          <a:spcPts val="0"/>
                        </a:spcAft>
                      </a:pPr>
                      <a:r>
                        <a:rPr lang="en-US" sz="1800">
                          <a:effectLst/>
                        </a:rPr>
                        <a:t>NJ</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6</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75%</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4275481074"/>
                  </a:ext>
                </a:extLst>
              </a:tr>
              <a:tr h="0">
                <a:tc>
                  <a:txBody>
                    <a:bodyPr/>
                    <a:lstStyle/>
                    <a:p>
                      <a:pPr marL="0" marR="0">
                        <a:spcBef>
                          <a:spcPts val="0"/>
                        </a:spcBef>
                        <a:spcAft>
                          <a:spcPts val="0"/>
                        </a:spcAft>
                      </a:pPr>
                      <a:r>
                        <a:rPr lang="en-US" sz="1800">
                          <a:effectLst/>
                        </a:rPr>
                        <a:t>NY</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30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68%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6</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67%</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460170897"/>
                  </a:ext>
                </a:extLst>
              </a:tr>
              <a:tr h="0">
                <a:tc>
                  <a:txBody>
                    <a:bodyPr/>
                    <a:lstStyle/>
                    <a:p>
                      <a:pPr marL="0" marR="0">
                        <a:spcBef>
                          <a:spcPts val="0"/>
                        </a:spcBef>
                        <a:spcAft>
                          <a:spcPts val="0"/>
                        </a:spcAft>
                      </a:pPr>
                      <a:r>
                        <a:rPr lang="en-US" sz="1800">
                          <a:effectLst/>
                        </a:rPr>
                        <a:t>PA</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8</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67%</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26</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a:effectLst/>
                        </a:rPr>
                        <a:t>53%</a:t>
                      </a:r>
                      <a:endParaRPr lang="en-US" sz="1800" kern="120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371118195"/>
                  </a:ext>
                </a:extLst>
              </a:tr>
              <a:tr h="0">
                <a:tc>
                  <a:txBody>
                    <a:bodyPr/>
                    <a:lstStyle/>
                    <a:p>
                      <a:pPr marL="0" marR="0">
                        <a:spcBef>
                          <a:spcPts val="0"/>
                        </a:spcBef>
                        <a:spcAft>
                          <a:spcPts val="0"/>
                        </a:spcAft>
                      </a:pPr>
                      <a:r>
                        <a:rPr lang="en-US" sz="1800">
                          <a:effectLst/>
                        </a:rPr>
                        <a:t>SC</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2</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2*</a:t>
                      </a:r>
                      <a:endParaRPr lang="en-US" sz="1800"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335857013"/>
                  </a:ext>
                </a:extLst>
              </a:tr>
              <a:tr h="0">
                <a:tc>
                  <a:txBody>
                    <a:bodyPr/>
                    <a:lstStyle/>
                    <a:p>
                      <a:pPr marL="0" marR="0">
                        <a:spcBef>
                          <a:spcPts val="0"/>
                        </a:spcBef>
                        <a:spcAft>
                          <a:spcPts val="0"/>
                        </a:spcAft>
                      </a:pPr>
                      <a:r>
                        <a:rPr lang="en-US" sz="1800">
                          <a:effectLst/>
                        </a:rPr>
                        <a:t>TN</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12</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60%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10</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59%</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823793339"/>
                  </a:ext>
                </a:extLst>
              </a:tr>
              <a:tr h="0">
                <a:tc>
                  <a:txBody>
                    <a:bodyPr/>
                    <a:lstStyle/>
                    <a:p>
                      <a:pPr marL="0" marR="0">
                        <a:spcBef>
                          <a:spcPts val="0"/>
                        </a:spcBef>
                        <a:spcAft>
                          <a:spcPts val="0"/>
                        </a:spcAft>
                      </a:pPr>
                      <a:r>
                        <a:rPr lang="en-US" sz="1800">
                          <a:effectLst/>
                        </a:rPr>
                        <a:t>VT</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a:effectLst/>
                        </a:rPr>
                        <a:t>20</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100%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3</a:t>
                      </a:r>
                      <a:endParaRPr lang="en-US" sz="1800" kern="120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713640028"/>
                  </a:ext>
                </a:extLst>
              </a:tr>
              <a:tr h="0">
                <a:tc>
                  <a:txBody>
                    <a:bodyPr/>
                    <a:lstStyle/>
                    <a:p>
                      <a:pPr marL="0" marR="0">
                        <a:spcBef>
                          <a:spcPts val="0"/>
                        </a:spcBef>
                        <a:spcAft>
                          <a:spcPts val="0"/>
                        </a:spcAft>
                      </a:pPr>
                      <a:r>
                        <a:rPr lang="en-US" sz="1800" dirty="0">
                          <a:effectLst/>
                        </a:rPr>
                        <a:t>All</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800" dirty="0">
                          <a:effectLst/>
                        </a:rPr>
                        <a:t>161</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effectLst/>
                        </a:rPr>
                        <a:t>83%</a:t>
                      </a: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kern="1200" dirty="0">
                          <a:effectLst/>
                        </a:rPr>
                        <a:t>195</a:t>
                      </a:r>
                      <a:endParaRPr lang="en-US" sz="1800" b="1" kern="1200" dirty="0">
                        <a:solidFill>
                          <a:schemeClr val="dk1"/>
                        </a:solidFill>
                        <a:effectLst/>
                        <a:latin typeface="+mn-lt"/>
                        <a:ea typeface="+mn-ea"/>
                        <a:cs typeface="+mn-cs"/>
                      </a:endParaRPr>
                    </a:p>
                  </a:txBody>
                  <a:tcPr marL="68580" marR="68580" marT="0" marB="0" anchor="b"/>
                </a:tc>
                <a:tc>
                  <a:txBody>
                    <a:bodyPr/>
                    <a:lstStyle/>
                    <a:p>
                      <a:pPr marL="0" marR="0" algn="ctr">
                        <a:spcBef>
                          <a:spcPts val="0"/>
                        </a:spcBef>
                        <a:spcAft>
                          <a:spcPts val="0"/>
                        </a:spcAft>
                      </a:pPr>
                      <a:r>
                        <a:rPr lang="en-US" sz="1800" kern="1200" dirty="0">
                          <a:effectLst/>
                        </a:rPr>
                        <a:t>75%</a:t>
                      </a:r>
                      <a:endParaRPr lang="en-US" sz="1800" b="1"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394019225"/>
                  </a:ext>
                </a:extLst>
              </a:tr>
            </a:tbl>
          </a:graphicData>
        </a:graphic>
      </p:graphicFrame>
      <p:sp>
        <p:nvSpPr>
          <p:cNvPr id="5" name="TextBox 4">
            <a:extLst>
              <a:ext uri="{FF2B5EF4-FFF2-40B4-BE49-F238E27FC236}">
                <a16:creationId xmlns:a16="http://schemas.microsoft.com/office/drawing/2014/main" id="{7A203D8E-705C-4E96-9F27-851D4B6BA94F}"/>
              </a:ext>
            </a:extLst>
          </p:cNvPr>
          <p:cNvSpPr txBox="1"/>
          <p:nvPr/>
        </p:nvSpPr>
        <p:spPr>
          <a:xfrm>
            <a:off x="838200" y="6400800"/>
            <a:ext cx="3657600" cy="369332"/>
          </a:xfrm>
          <a:prstGeom prst="rect">
            <a:avLst/>
          </a:prstGeom>
          <a:noFill/>
        </p:spPr>
        <p:txBody>
          <a:bodyPr wrap="square" rtlCol="0">
            <a:spAutoFit/>
          </a:bodyPr>
          <a:lstStyle/>
          <a:p>
            <a:r>
              <a:rPr lang="en-US" dirty="0"/>
              <a:t>*Year 2 results reported in Year 3.</a:t>
            </a:r>
          </a:p>
        </p:txBody>
      </p:sp>
    </p:spTree>
    <p:extLst>
      <p:ext uri="{BB962C8B-B14F-4D97-AF65-F5344CB8AC3E}">
        <p14:creationId xmlns:p14="http://schemas.microsoft.com/office/powerpoint/2010/main" val="3397528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94890429-BDE3-4639-9CC3-C664753CF6B4}"/>
              </a:ext>
            </a:extLst>
          </p:cNvPr>
          <p:cNvSpPr>
            <a:spLocks noGrp="1"/>
          </p:cNvSpPr>
          <p:nvPr>
            <p:ph type="title"/>
          </p:nvPr>
        </p:nvSpPr>
        <p:spPr/>
        <p:txBody>
          <a:bodyPr>
            <a:normAutofit fontScale="90000"/>
          </a:bodyPr>
          <a:lstStyle/>
          <a:p>
            <a:pPr algn="r" eaLnBrk="1" hangingPunct="1">
              <a:defRPr/>
            </a:pPr>
            <a:r>
              <a:rPr lang="en-US" dirty="0">
                <a:cs typeface="+mj-cs"/>
              </a:rPr>
              <a:t>Objective 2: </a:t>
            </a:r>
            <a:br>
              <a:rPr lang="en-US" dirty="0">
                <a:cs typeface="+mj-cs"/>
              </a:rPr>
            </a:br>
            <a:r>
              <a:rPr lang="en-US" dirty="0">
                <a:cs typeface="+mj-cs"/>
              </a:rPr>
              <a:t>Professional Development	</a:t>
            </a:r>
          </a:p>
        </p:txBody>
      </p:sp>
      <p:graphicFrame>
        <p:nvGraphicFramePr>
          <p:cNvPr id="2" name="Content Placeholder 1">
            <a:extLst>
              <a:ext uri="{FF2B5EF4-FFF2-40B4-BE49-F238E27FC236}">
                <a16:creationId xmlns:a16="http://schemas.microsoft.com/office/drawing/2014/main" id="{12F6AD72-3C54-409F-A55B-EDAA2CEDAF9F}"/>
              </a:ext>
            </a:extLst>
          </p:cNvPr>
          <p:cNvGraphicFramePr>
            <a:graphicFrameLocks noGrp="1"/>
          </p:cNvGraphicFramePr>
          <p:nvPr>
            <p:ph idx="1"/>
            <p:extLst>
              <p:ext uri="{D42A27DB-BD31-4B8C-83A1-F6EECF244321}">
                <p14:modId xmlns:p14="http://schemas.microsoft.com/office/powerpoint/2010/main" val="1857969403"/>
              </p:ext>
            </p:extLst>
          </p:nvPr>
        </p:nvGraphicFramePr>
        <p:xfrm>
          <a:off x="457200" y="1600200"/>
          <a:ext cx="8305800" cy="4509379"/>
        </p:xfrm>
        <a:graphic>
          <a:graphicData uri="http://schemas.openxmlformats.org/drawingml/2006/table">
            <a:tbl>
              <a:tblPr>
                <a:tableStyleId>{08FB837D-C827-4EFA-A057-4D05807E0F7C}</a:tableStyleId>
              </a:tblPr>
              <a:tblGrid>
                <a:gridCol w="4716874">
                  <a:extLst>
                    <a:ext uri="{9D8B030D-6E8A-4147-A177-3AD203B41FA5}">
                      <a16:colId xmlns:a16="http://schemas.microsoft.com/office/drawing/2014/main" val="20000"/>
                    </a:ext>
                  </a:extLst>
                </a:gridCol>
                <a:gridCol w="3588926">
                  <a:extLst>
                    <a:ext uri="{9D8B030D-6E8A-4147-A177-3AD203B41FA5}">
                      <a16:colId xmlns:a16="http://schemas.microsoft.com/office/drawing/2014/main" val="20001"/>
                    </a:ext>
                  </a:extLst>
                </a:gridCol>
              </a:tblGrid>
              <a:tr h="371444">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Performance Measure</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Results</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0"/>
                  </a:ext>
                </a:extLst>
              </a:tr>
              <a:tr h="983067">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2.1 75% of staff completing PD increase skills by 10% between pre- and post-assessment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80% made a 10% gain (3% increase)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170 trainings in 18 states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2,188 participants trained (664 decrease)</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1"/>
                  </a:ext>
                </a:extLst>
              </a:tr>
              <a:tr h="983067">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2.2 75% of states average of 5 PD/mentoring collaborations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100% had 5 or more collaborations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2"/>
                  </a:ext>
                </a:extLst>
              </a:tr>
              <a:tr h="983067">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2.3 75% of recruiters tested achieve “proficient” on OSY ID&amp;R skills assessment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90% were proficient (5% increase)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One state did not report results for Year 3</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3"/>
                  </a:ext>
                </a:extLst>
              </a:tr>
              <a:tr h="9830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2.4 Rating 4 or above on 95% of Year 1 FII activities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19" marB="45719"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All activities were fully implemented</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19" marB="45719" horzOverflow="overflow"/>
                </a:tc>
                <a:extLst>
                  <a:ext uri="{0D108BD9-81ED-4DB2-BD59-A6C34878D82A}">
                    <a16:rowId xmlns:a16="http://schemas.microsoft.com/office/drawing/2014/main" val="10004"/>
                  </a:ext>
                </a:extLst>
              </a:tr>
            </a:tbl>
          </a:graphicData>
        </a:graphic>
      </p:graphicFrame>
      <p:cxnSp>
        <p:nvCxnSpPr>
          <p:cNvPr id="10" name="Straight Connector 9">
            <a:extLst>
              <a:ext uri="{FF2B5EF4-FFF2-40B4-BE49-F238E27FC236}">
                <a16:creationId xmlns:a16="http://schemas.microsoft.com/office/drawing/2014/main" id="{483BA91C-D2BE-4913-97F5-B066F7DF357D}"/>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6FCC5120-D04B-40BA-BEA7-B32FC1727046}"/>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6" name="Picture 9">
            <a:extLst>
              <a:ext uri="{FF2B5EF4-FFF2-40B4-BE49-F238E27FC236}">
                <a16:creationId xmlns:a16="http://schemas.microsoft.com/office/drawing/2014/main" id="{7EC74104-D5FC-914C-8D53-2C007B2823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838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9F80822-591B-4FCA-824E-9EC862FF7060}"/>
              </a:ext>
            </a:extLst>
          </p:cNvPr>
          <p:cNvGraphicFramePr>
            <a:graphicFrameLocks noGrp="1"/>
          </p:cNvGraphicFramePr>
          <p:nvPr>
            <p:ph idx="1"/>
            <p:extLst>
              <p:ext uri="{D42A27DB-BD31-4B8C-83A1-F6EECF244321}">
                <p14:modId xmlns:p14="http://schemas.microsoft.com/office/powerpoint/2010/main" val="1628437330"/>
              </p:ext>
            </p:extLst>
          </p:nvPr>
        </p:nvGraphicFramePr>
        <p:xfrm>
          <a:off x="266700" y="411480"/>
          <a:ext cx="8610600" cy="6035040"/>
        </p:xfrm>
        <a:graphic>
          <a:graphicData uri="http://schemas.openxmlformats.org/drawingml/2006/table">
            <a:tbl>
              <a:tblPr firstRow="1" firstCol="1" bandRow="1">
                <a:tableStyleId>{93296810-A885-4BE3-A3E7-6D5BEEA58F35}</a:tableStyleId>
              </a:tblPr>
              <a:tblGrid>
                <a:gridCol w="609600">
                  <a:extLst>
                    <a:ext uri="{9D8B030D-6E8A-4147-A177-3AD203B41FA5}">
                      <a16:colId xmlns:a16="http://schemas.microsoft.com/office/drawing/2014/main" val="3415010087"/>
                    </a:ext>
                  </a:extLst>
                </a:gridCol>
                <a:gridCol w="1555149">
                  <a:extLst>
                    <a:ext uri="{9D8B030D-6E8A-4147-A177-3AD203B41FA5}">
                      <a16:colId xmlns:a16="http://schemas.microsoft.com/office/drawing/2014/main" val="2182143373"/>
                    </a:ext>
                  </a:extLst>
                </a:gridCol>
                <a:gridCol w="1870779">
                  <a:extLst>
                    <a:ext uri="{9D8B030D-6E8A-4147-A177-3AD203B41FA5}">
                      <a16:colId xmlns:a16="http://schemas.microsoft.com/office/drawing/2014/main" val="1884455260"/>
                    </a:ext>
                  </a:extLst>
                </a:gridCol>
                <a:gridCol w="1870779">
                  <a:extLst>
                    <a:ext uri="{9D8B030D-6E8A-4147-A177-3AD203B41FA5}">
                      <a16:colId xmlns:a16="http://schemas.microsoft.com/office/drawing/2014/main" val="1451237766"/>
                    </a:ext>
                  </a:extLst>
                </a:gridCol>
                <a:gridCol w="2704293">
                  <a:extLst>
                    <a:ext uri="{9D8B030D-6E8A-4147-A177-3AD203B41FA5}">
                      <a16:colId xmlns:a16="http://schemas.microsoft.com/office/drawing/2014/main" val="3467622608"/>
                    </a:ext>
                  </a:extLst>
                </a:gridCol>
              </a:tblGrid>
              <a:tr h="0">
                <a:tc>
                  <a:txBody>
                    <a:bodyPr/>
                    <a:lstStyle/>
                    <a:p>
                      <a:pPr marL="0" marR="0" algn="ctr">
                        <a:spcBef>
                          <a:spcPts val="0"/>
                        </a:spcBef>
                        <a:spcAft>
                          <a:spcPts val="0"/>
                        </a:spcAft>
                        <a:tabLst>
                          <a:tab pos="2743200" algn="ctr"/>
                          <a:tab pos="5486400" algn="r"/>
                          <a:tab pos="457200" algn="l"/>
                        </a:tabLst>
                      </a:pP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800">
                          <a:effectLst/>
                        </a:rPr>
                        <a:t># Recruiters Assessed</a:t>
                      </a:r>
                      <a:endParaRPr lang="en-US" sz="18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800" dirty="0">
                          <a:effectLst/>
                        </a:rPr>
                        <a:t># Proficient</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800" dirty="0">
                          <a:effectLst/>
                        </a:rPr>
                        <a:t>% Proficient</a:t>
                      </a:r>
                      <a:endParaRPr lang="en-US" sz="18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tabLst>
                          <a:tab pos="2743200" algn="ctr"/>
                          <a:tab pos="5486400" algn="r"/>
                          <a:tab pos="457200" algn="l"/>
                        </a:tabLst>
                      </a:pPr>
                      <a:r>
                        <a:rPr lang="en-US" sz="1800">
                          <a:effectLst/>
                        </a:rPr>
                        <a:t>Assessment Used</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5899365"/>
                  </a:ext>
                </a:extLst>
              </a:tr>
              <a:tr h="0">
                <a:tc>
                  <a:txBody>
                    <a:bodyPr/>
                    <a:lstStyle/>
                    <a:p>
                      <a:pPr marL="0" marR="0">
                        <a:spcBef>
                          <a:spcPts val="0"/>
                        </a:spcBef>
                        <a:spcAft>
                          <a:spcPts val="0"/>
                        </a:spcAft>
                        <a:tabLst>
                          <a:tab pos="2743200" algn="ctr"/>
                          <a:tab pos="5486400" algn="r"/>
                          <a:tab pos="457200" algn="l"/>
                        </a:tabLst>
                      </a:pPr>
                      <a:r>
                        <a:rPr lang="en-US" sz="1800" dirty="0">
                          <a:effectLst/>
                        </a:rPr>
                        <a:t>AL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19</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89%</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ID&amp;R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798506153"/>
                  </a:ext>
                </a:extLst>
              </a:tr>
              <a:tr h="0">
                <a:tc>
                  <a:txBody>
                    <a:bodyPr/>
                    <a:lstStyle/>
                    <a:p>
                      <a:pPr marL="0" marR="0">
                        <a:spcBef>
                          <a:spcPts val="0"/>
                        </a:spcBef>
                        <a:spcAft>
                          <a:spcPts val="0"/>
                        </a:spcAft>
                        <a:tabLst>
                          <a:tab pos="2743200" algn="ctr"/>
                          <a:tab pos="5486400" algn="r"/>
                          <a:tab pos="457200" algn="l"/>
                        </a:tabLst>
                      </a:pPr>
                      <a:r>
                        <a:rPr lang="en-US" sz="1800" dirty="0">
                          <a:effectLst/>
                        </a:rPr>
                        <a:t>FL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38</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23</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61%</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Florida ID&amp;R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180484877"/>
                  </a:ext>
                </a:extLst>
              </a:tr>
              <a:tr h="0">
                <a:tc>
                  <a:txBody>
                    <a:bodyPr/>
                    <a:lstStyle/>
                    <a:p>
                      <a:pPr marL="0" marR="0">
                        <a:spcBef>
                          <a:spcPts val="0"/>
                        </a:spcBef>
                        <a:spcAft>
                          <a:spcPts val="0"/>
                        </a:spcAft>
                        <a:tabLst>
                          <a:tab pos="2743200" algn="ctr"/>
                          <a:tab pos="5486400" algn="r"/>
                          <a:tab pos="457200" algn="l"/>
                        </a:tabLst>
                      </a:pPr>
                      <a:r>
                        <a:rPr lang="en-US" sz="1800" dirty="0">
                          <a:effectLst/>
                        </a:rPr>
                        <a:t>GA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7</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411141716"/>
                  </a:ext>
                </a:extLst>
              </a:tr>
              <a:tr h="0">
                <a:tc>
                  <a:txBody>
                    <a:bodyPr/>
                    <a:lstStyle/>
                    <a:p>
                      <a:pPr marL="0" marR="0">
                        <a:spcBef>
                          <a:spcPts val="0"/>
                        </a:spcBef>
                        <a:spcAft>
                          <a:spcPts val="0"/>
                        </a:spcAft>
                        <a:tabLst>
                          <a:tab pos="2743200" algn="ctr"/>
                          <a:tab pos="5486400" algn="r"/>
                          <a:tab pos="457200" algn="l"/>
                        </a:tabLst>
                      </a:pPr>
                      <a:r>
                        <a:rPr lang="en-US" sz="1800" dirty="0">
                          <a:effectLst/>
                        </a:rPr>
                        <a:t>IA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6</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6</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979308461"/>
                  </a:ext>
                </a:extLst>
              </a:tr>
              <a:tr h="0">
                <a:tc>
                  <a:txBody>
                    <a:bodyPr/>
                    <a:lstStyle/>
                    <a:p>
                      <a:pPr marL="0" marR="0">
                        <a:spcBef>
                          <a:spcPts val="0"/>
                        </a:spcBef>
                        <a:spcAft>
                          <a:spcPts val="0"/>
                        </a:spcAft>
                        <a:tabLst>
                          <a:tab pos="2743200" algn="ctr"/>
                          <a:tab pos="5486400" algn="r"/>
                          <a:tab pos="457200" algn="l"/>
                        </a:tabLst>
                      </a:pPr>
                      <a:r>
                        <a:rPr lang="en-US" sz="1800" dirty="0">
                          <a:effectLst/>
                        </a:rPr>
                        <a:t>IL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38</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38</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IL MEP Recruiter Training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975392528"/>
                  </a:ext>
                </a:extLst>
              </a:tr>
              <a:tr h="0">
                <a:tc>
                  <a:txBody>
                    <a:bodyPr/>
                    <a:lstStyle/>
                    <a:p>
                      <a:pPr marL="0" marR="0">
                        <a:spcBef>
                          <a:spcPts val="0"/>
                        </a:spcBef>
                        <a:spcAft>
                          <a:spcPts val="0"/>
                        </a:spcAft>
                        <a:tabLst>
                          <a:tab pos="2743200" algn="ctr"/>
                          <a:tab pos="5486400" algn="r"/>
                          <a:tab pos="457200" algn="l"/>
                        </a:tabLst>
                      </a:pPr>
                      <a:r>
                        <a:rPr lang="en-US" sz="1800" dirty="0">
                          <a:effectLst/>
                        </a:rPr>
                        <a:t>KS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24</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624547664"/>
                  </a:ext>
                </a:extLst>
              </a:tr>
              <a:tr h="0">
                <a:tc>
                  <a:txBody>
                    <a:bodyPr/>
                    <a:lstStyle/>
                    <a:p>
                      <a:pPr marL="0" marR="0">
                        <a:spcBef>
                          <a:spcPts val="0"/>
                        </a:spcBef>
                        <a:spcAft>
                          <a:spcPts val="0"/>
                        </a:spcAft>
                        <a:tabLst>
                          <a:tab pos="2743200" algn="ctr"/>
                          <a:tab pos="5486400" algn="r"/>
                          <a:tab pos="457200" algn="l"/>
                        </a:tabLst>
                      </a:pPr>
                      <a:r>
                        <a:rPr lang="en-US" sz="1800" dirty="0">
                          <a:effectLst/>
                        </a:rPr>
                        <a:t>KY</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31</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26</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84%</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761964558"/>
                  </a:ext>
                </a:extLst>
              </a:tr>
              <a:tr h="0">
                <a:tc>
                  <a:txBody>
                    <a:bodyPr/>
                    <a:lstStyle/>
                    <a:p>
                      <a:pPr marL="0" marR="0">
                        <a:spcBef>
                          <a:spcPts val="0"/>
                        </a:spcBef>
                        <a:spcAft>
                          <a:spcPts val="0"/>
                        </a:spcAft>
                        <a:tabLst>
                          <a:tab pos="2743200" algn="ctr"/>
                          <a:tab pos="5486400" algn="r"/>
                          <a:tab pos="457200" algn="l"/>
                        </a:tabLst>
                      </a:pPr>
                      <a:r>
                        <a:rPr lang="en-US" sz="1800" dirty="0">
                          <a:effectLst/>
                        </a:rPr>
                        <a:t>MA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1</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MA CL Entry Exam</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849575946"/>
                  </a:ext>
                </a:extLst>
              </a:tr>
              <a:tr h="0">
                <a:tc>
                  <a:txBody>
                    <a:bodyPr/>
                    <a:lstStyle/>
                    <a:p>
                      <a:pPr marL="0" marR="0">
                        <a:spcBef>
                          <a:spcPts val="0"/>
                        </a:spcBef>
                        <a:spcAft>
                          <a:spcPts val="0"/>
                        </a:spcAft>
                        <a:tabLst>
                          <a:tab pos="2743200" algn="ctr"/>
                          <a:tab pos="5486400" algn="r"/>
                          <a:tab pos="457200" algn="l"/>
                        </a:tabLst>
                      </a:pPr>
                      <a:r>
                        <a:rPr lang="en-US" sz="1800" dirty="0">
                          <a:effectLst/>
                        </a:rPr>
                        <a:t>MS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188628166"/>
                  </a:ext>
                </a:extLst>
              </a:tr>
              <a:tr h="0">
                <a:tc>
                  <a:txBody>
                    <a:bodyPr/>
                    <a:lstStyle/>
                    <a:p>
                      <a:pPr marL="0" marR="0">
                        <a:spcBef>
                          <a:spcPts val="0"/>
                        </a:spcBef>
                        <a:spcAft>
                          <a:spcPts val="0"/>
                        </a:spcAft>
                        <a:tabLst>
                          <a:tab pos="2743200" algn="ctr"/>
                          <a:tab pos="5486400" algn="r"/>
                          <a:tab pos="457200" algn="l"/>
                        </a:tabLst>
                      </a:pPr>
                      <a:r>
                        <a:rPr lang="en-US" sz="1800" dirty="0">
                          <a:effectLst/>
                        </a:rPr>
                        <a:t>NC</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100%</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Practical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154285173"/>
                  </a:ext>
                </a:extLst>
              </a:tr>
              <a:tr h="0">
                <a:tc>
                  <a:txBody>
                    <a:bodyPr/>
                    <a:lstStyle/>
                    <a:p>
                      <a:pPr marL="0" marR="0">
                        <a:spcBef>
                          <a:spcPts val="0"/>
                        </a:spcBef>
                        <a:spcAft>
                          <a:spcPts val="0"/>
                        </a:spcAft>
                        <a:tabLst>
                          <a:tab pos="2743200" algn="ctr"/>
                          <a:tab pos="5486400" algn="r"/>
                          <a:tab pos="457200" algn="l"/>
                        </a:tabLst>
                      </a:pPr>
                      <a:r>
                        <a:rPr lang="en-US" sz="1800" dirty="0">
                          <a:effectLst/>
                        </a:rPr>
                        <a:t>NE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18</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17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94%</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590119759"/>
                  </a:ext>
                </a:extLst>
              </a:tr>
              <a:tr h="0">
                <a:tc>
                  <a:txBody>
                    <a:bodyPr/>
                    <a:lstStyle/>
                    <a:p>
                      <a:pPr marL="0" marR="0">
                        <a:spcBef>
                          <a:spcPts val="0"/>
                        </a:spcBef>
                        <a:spcAft>
                          <a:spcPts val="0"/>
                        </a:spcAft>
                        <a:tabLst>
                          <a:tab pos="2743200" algn="ctr"/>
                          <a:tab pos="5486400" algn="r"/>
                          <a:tab pos="457200" algn="l"/>
                        </a:tabLst>
                      </a:pPr>
                      <a:r>
                        <a:rPr lang="en-US" sz="1800" dirty="0">
                          <a:effectLst/>
                        </a:rPr>
                        <a:t>NH</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011947803"/>
                  </a:ext>
                </a:extLst>
              </a:tr>
              <a:tr h="0">
                <a:tc>
                  <a:txBody>
                    <a:bodyPr/>
                    <a:lstStyle/>
                    <a:p>
                      <a:pPr marL="0" marR="0">
                        <a:spcBef>
                          <a:spcPts val="0"/>
                        </a:spcBef>
                        <a:spcAft>
                          <a:spcPts val="0"/>
                        </a:spcAft>
                        <a:tabLst>
                          <a:tab pos="2743200" algn="ctr"/>
                          <a:tab pos="5486400" algn="r"/>
                          <a:tab pos="457200" algn="l"/>
                        </a:tabLst>
                      </a:pPr>
                      <a:r>
                        <a:rPr lang="en-US" sz="1800" dirty="0">
                          <a:effectLst/>
                        </a:rPr>
                        <a:t>NJ</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N/A</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N/A</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a:t>
                      </a:r>
                      <a:endParaRPr lang="en-US" sz="1800" kern="120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No assessment in place</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032602957"/>
                  </a:ext>
                </a:extLst>
              </a:tr>
              <a:tr h="0">
                <a:tc>
                  <a:txBody>
                    <a:bodyPr/>
                    <a:lstStyle/>
                    <a:p>
                      <a:pPr marL="0" marR="0">
                        <a:spcBef>
                          <a:spcPts val="0"/>
                        </a:spcBef>
                        <a:spcAft>
                          <a:spcPts val="0"/>
                        </a:spcAft>
                        <a:tabLst>
                          <a:tab pos="2743200" algn="ctr"/>
                          <a:tab pos="5486400" algn="r"/>
                          <a:tab pos="457200" algn="l"/>
                        </a:tabLst>
                      </a:pPr>
                      <a:r>
                        <a:rPr lang="en-US" sz="1800" dirty="0">
                          <a:effectLst/>
                        </a:rPr>
                        <a:t>NY</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3397402116"/>
                  </a:ext>
                </a:extLst>
              </a:tr>
              <a:tr h="0">
                <a:tc>
                  <a:txBody>
                    <a:bodyPr/>
                    <a:lstStyle/>
                    <a:p>
                      <a:pPr marL="0" marR="0">
                        <a:spcBef>
                          <a:spcPts val="0"/>
                        </a:spcBef>
                        <a:spcAft>
                          <a:spcPts val="0"/>
                        </a:spcAft>
                        <a:tabLst>
                          <a:tab pos="2743200" algn="ctr"/>
                          <a:tab pos="5486400" algn="r"/>
                          <a:tab pos="457200" algn="l"/>
                        </a:tabLst>
                      </a:pPr>
                      <a:r>
                        <a:rPr lang="en-US" sz="1800" dirty="0">
                          <a:effectLst/>
                        </a:rPr>
                        <a:t>PA</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29</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93%</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560268724"/>
                  </a:ext>
                </a:extLst>
              </a:tr>
              <a:tr h="0">
                <a:tc>
                  <a:txBody>
                    <a:bodyPr/>
                    <a:lstStyle/>
                    <a:p>
                      <a:pPr marL="0" marR="0">
                        <a:spcBef>
                          <a:spcPts val="0"/>
                        </a:spcBef>
                        <a:spcAft>
                          <a:spcPts val="0"/>
                        </a:spcAft>
                        <a:tabLst>
                          <a:tab pos="2743200" algn="ctr"/>
                          <a:tab pos="5486400" algn="r"/>
                          <a:tab pos="457200" algn="l"/>
                        </a:tabLst>
                      </a:pPr>
                      <a:r>
                        <a:rPr lang="en-US" sz="1800" dirty="0">
                          <a:effectLst/>
                        </a:rPr>
                        <a:t>SC</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2</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2</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813201555"/>
                  </a:ext>
                </a:extLst>
              </a:tr>
              <a:tr h="0">
                <a:tc>
                  <a:txBody>
                    <a:bodyPr/>
                    <a:lstStyle/>
                    <a:p>
                      <a:pPr marL="0" marR="0">
                        <a:spcBef>
                          <a:spcPts val="0"/>
                        </a:spcBef>
                        <a:spcAft>
                          <a:spcPts val="0"/>
                        </a:spcAft>
                        <a:tabLst>
                          <a:tab pos="2743200" algn="ctr"/>
                          <a:tab pos="5486400" algn="r"/>
                          <a:tab pos="457200" algn="l"/>
                        </a:tabLst>
                      </a:pPr>
                      <a:r>
                        <a:rPr lang="en-US" sz="1800" dirty="0">
                          <a:effectLst/>
                        </a:rPr>
                        <a:t>TN</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dirty="0">
                          <a:effectLst/>
                        </a:rPr>
                        <a:t>9</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7</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78%</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2795779988"/>
                  </a:ext>
                </a:extLst>
              </a:tr>
              <a:tr h="0">
                <a:tc>
                  <a:txBody>
                    <a:bodyPr/>
                    <a:lstStyle/>
                    <a:p>
                      <a:pPr marL="0" marR="0">
                        <a:spcBef>
                          <a:spcPts val="0"/>
                        </a:spcBef>
                        <a:spcAft>
                          <a:spcPts val="0"/>
                        </a:spcAft>
                        <a:tabLst>
                          <a:tab pos="2743200" algn="ctr"/>
                          <a:tab pos="5486400" algn="r"/>
                          <a:tab pos="457200" algn="l"/>
                        </a:tabLst>
                      </a:pPr>
                      <a:r>
                        <a:rPr lang="en-US" sz="1800" dirty="0">
                          <a:effectLst/>
                        </a:rPr>
                        <a:t>VT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kern="1200">
                          <a:effectLst/>
                        </a:rPr>
                        <a:t>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a:effectLst/>
                        </a:rPr>
                        <a:t>4</a:t>
                      </a:r>
                      <a:endParaRPr lang="en-US" sz="1800" kern="120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pPr>
                      <a:r>
                        <a:rPr lang="en-US" sz="1800" kern="1200" dirty="0">
                          <a:effectLst/>
                        </a:rPr>
                        <a:t>100%</a:t>
                      </a:r>
                      <a:endParaRPr lang="en-US" sz="1800" kern="1200" dirty="0">
                        <a:solidFill>
                          <a:schemeClr val="dk1"/>
                        </a:solidFill>
                        <a:effectLst/>
                        <a:latin typeface="+mn-lt"/>
                        <a:ea typeface="+mn-ea"/>
                        <a:cs typeface="+mn-cs"/>
                      </a:endParaRPr>
                    </a:p>
                  </a:txBody>
                  <a:tcPr marL="68580" marR="68580" marT="0" marB="0" anchor="ctr"/>
                </a:tc>
                <a:tc>
                  <a:txBody>
                    <a:bodyPr/>
                    <a:lstStyle/>
                    <a:p>
                      <a:pPr marL="0" marR="0">
                        <a:spcBef>
                          <a:spcPts val="0"/>
                        </a:spcBef>
                        <a:spcAft>
                          <a:spcPts val="0"/>
                        </a:spcAft>
                        <a:tabLst>
                          <a:tab pos="2743200" algn="ctr"/>
                          <a:tab pos="5486400" algn="r"/>
                          <a:tab pos="457200" algn="l"/>
                        </a:tabLst>
                      </a:pPr>
                      <a:r>
                        <a:rPr lang="en-US" sz="1800" kern="1200" dirty="0">
                          <a:effectLst/>
                        </a:rPr>
                        <a:t>IRRC Assessment</a:t>
                      </a:r>
                      <a:endParaRPr lang="en-US" sz="1800" kern="1200" dirty="0">
                        <a:solidFill>
                          <a:schemeClr val="dk1"/>
                        </a:solidFill>
                        <a:effectLst/>
                        <a:latin typeface="+mn-lt"/>
                        <a:ea typeface="+mn-ea"/>
                        <a:cs typeface="+mn-cs"/>
                      </a:endParaRPr>
                    </a:p>
                  </a:txBody>
                  <a:tcPr marL="68580" marR="68580" marT="0" marB="0" anchor="b"/>
                </a:tc>
                <a:extLst>
                  <a:ext uri="{0D108BD9-81ED-4DB2-BD59-A6C34878D82A}">
                    <a16:rowId xmlns:a16="http://schemas.microsoft.com/office/drawing/2014/main" val="1427094476"/>
                  </a:ext>
                </a:extLst>
              </a:tr>
              <a:tr h="0">
                <a:tc>
                  <a:txBody>
                    <a:bodyPr/>
                    <a:lstStyle/>
                    <a:p>
                      <a:pPr marL="0" marR="0">
                        <a:spcBef>
                          <a:spcPts val="0"/>
                        </a:spcBef>
                        <a:spcAft>
                          <a:spcPts val="0"/>
                        </a:spcAft>
                        <a:tabLst>
                          <a:tab pos="2743200" algn="ctr"/>
                          <a:tab pos="5486400" algn="r"/>
                          <a:tab pos="457200" algn="l"/>
                        </a:tabLst>
                      </a:pPr>
                      <a:r>
                        <a:rPr lang="en-US" sz="1600" dirty="0">
                          <a:effectLst/>
                        </a:rPr>
                        <a:t>Total</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tabLst>
                          <a:tab pos="2743200" algn="ctr"/>
                          <a:tab pos="5486400" algn="r"/>
                          <a:tab pos="457200" algn="l"/>
                        </a:tabLst>
                      </a:pPr>
                      <a:r>
                        <a:rPr lang="en-US" sz="1800" kern="1200" dirty="0">
                          <a:effectLst/>
                        </a:rPr>
                        <a:t>263</a:t>
                      </a:r>
                      <a:endParaRPr lang="en-US" sz="1800" b="1"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tabLst>
                          <a:tab pos="2743200" algn="ctr"/>
                          <a:tab pos="5486400" algn="r"/>
                          <a:tab pos="457200" algn="l"/>
                        </a:tabLst>
                      </a:pPr>
                      <a:r>
                        <a:rPr lang="en-US" sz="1800" kern="1200" dirty="0">
                          <a:effectLst/>
                        </a:rPr>
                        <a:t>236</a:t>
                      </a:r>
                      <a:endParaRPr lang="en-US" sz="1800" b="1"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tabLst>
                          <a:tab pos="2743200" algn="ctr"/>
                          <a:tab pos="5486400" algn="r"/>
                          <a:tab pos="457200" algn="l"/>
                        </a:tabLst>
                      </a:pPr>
                      <a:r>
                        <a:rPr lang="en-US" sz="1800" kern="1200" dirty="0">
                          <a:effectLst/>
                        </a:rPr>
                        <a:t>90%</a:t>
                      </a:r>
                      <a:endParaRPr lang="en-US" sz="1800" b="1" kern="1200" dirty="0">
                        <a:solidFill>
                          <a:schemeClr val="dk1"/>
                        </a:solidFill>
                        <a:effectLst/>
                        <a:latin typeface="+mn-lt"/>
                        <a:ea typeface="+mn-ea"/>
                        <a:cs typeface="+mn-cs"/>
                      </a:endParaRPr>
                    </a:p>
                  </a:txBody>
                  <a:tcPr marL="68580" marR="68580" marT="0" marB="0" anchor="ctr"/>
                </a:tc>
                <a:tc>
                  <a:txBody>
                    <a:bodyPr/>
                    <a:lstStyle/>
                    <a:p>
                      <a:pPr marL="0" marR="0" algn="ctr">
                        <a:spcBef>
                          <a:spcPts val="0"/>
                        </a:spcBef>
                        <a:spcAft>
                          <a:spcPts val="0"/>
                        </a:spcAft>
                        <a:tabLst>
                          <a:tab pos="2743200" algn="ctr"/>
                          <a:tab pos="5486400" algn="r"/>
                          <a:tab pos="457200" algn="l"/>
                        </a:tabLst>
                      </a:pPr>
                      <a:r>
                        <a:rPr lang="en-US" sz="1800" dirty="0">
                          <a:effectLst/>
                        </a:rPr>
                        <a:t> </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392036"/>
                  </a:ext>
                </a:extLst>
              </a:tr>
            </a:tbl>
          </a:graphicData>
        </a:graphic>
      </p:graphicFrame>
    </p:spTree>
    <p:extLst>
      <p:ext uri="{BB962C8B-B14F-4D97-AF65-F5344CB8AC3E}">
        <p14:creationId xmlns:p14="http://schemas.microsoft.com/office/powerpoint/2010/main" val="3150318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8">
            <a:extLst>
              <a:ext uri="{FF2B5EF4-FFF2-40B4-BE49-F238E27FC236}">
                <a16:creationId xmlns:a16="http://schemas.microsoft.com/office/drawing/2014/main" id="{8E617503-1B12-41AD-9A3B-B69993FB63B6}"/>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Objective 3: State Processes	</a:t>
            </a:r>
          </a:p>
        </p:txBody>
      </p:sp>
      <p:graphicFrame>
        <p:nvGraphicFramePr>
          <p:cNvPr id="2" name="Content Placeholder 1">
            <a:extLst>
              <a:ext uri="{FF2B5EF4-FFF2-40B4-BE49-F238E27FC236}">
                <a16:creationId xmlns:a16="http://schemas.microsoft.com/office/drawing/2014/main" id="{38488D81-D3AD-41C2-8250-637A5E24E0B6}"/>
              </a:ext>
            </a:extLst>
          </p:cNvPr>
          <p:cNvGraphicFramePr>
            <a:graphicFrameLocks noGrp="1"/>
          </p:cNvGraphicFramePr>
          <p:nvPr>
            <p:ph idx="1"/>
            <p:extLst>
              <p:ext uri="{D42A27DB-BD31-4B8C-83A1-F6EECF244321}">
                <p14:modId xmlns:p14="http://schemas.microsoft.com/office/powerpoint/2010/main" val="73861530"/>
              </p:ext>
            </p:extLst>
          </p:nvPr>
        </p:nvGraphicFramePr>
        <p:xfrm>
          <a:off x="457200" y="1905000"/>
          <a:ext cx="8305800" cy="3389009"/>
        </p:xfrm>
        <a:graphic>
          <a:graphicData uri="http://schemas.openxmlformats.org/drawingml/2006/table">
            <a:tbl>
              <a:tblPr>
                <a:tableStyleId>{08FB837D-C827-4EFA-A057-4D05807E0F7C}</a:tableStyleId>
              </a:tblPr>
              <a:tblGrid>
                <a:gridCol w="4716874">
                  <a:extLst>
                    <a:ext uri="{9D8B030D-6E8A-4147-A177-3AD203B41FA5}">
                      <a16:colId xmlns:a16="http://schemas.microsoft.com/office/drawing/2014/main" val="20000"/>
                    </a:ext>
                  </a:extLst>
                </a:gridCol>
                <a:gridCol w="3588926">
                  <a:extLst>
                    <a:ext uri="{9D8B030D-6E8A-4147-A177-3AD203B41FA5}">
                      <a16:colId xmlns:a16="http://schemas.microsoft.com/office/drawing/2014/main" val="20001"/>
                    </a:ext>
                  </a:extLst>
                </a:gridCol>
              </a:tblGrid>
              <a:tr h="371475">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Performance Measure</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Results</a:t>
                      </a:r>
                      <a:endParaRPr kumimoji="0" lang="en-US" altLang="en-US" sz="1800" b="1" i="0" u="none" strike="noStrike" cap="none" normalizeH="0" baseline="0" dirty="0">
                        <a:ln>
                          <a:noFill/>
                        </a:ln>
                        <a:solidFill>
                          <a:srgbClr val="FFFFFF"/>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0"/>
                  </a:ext>
                </a:extLst>
              </a:tr>
              <a:tr h="914400">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3.1 Five products developed/ adapted/vetted/adopted by 18 states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All 18 states adopted at least 5 products</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1"/>
                  </a:ext>
                </a:extLst>
              </a:tr>
              <a:tr h="914400">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3.2 </a:t>
                      </a:r>
                      <a:r>
                        <a:rPr kumimoji="0" lang="en-US" sz="1800" u="none" strike="noStrike" kern="1200" cap="none" normalizeH="0" baseline="0" dirty="0">
                          <a:ln>
                            <a:noFill/>
                          </a:ln>
                          <a:effectLst/>
                        </a:rPr>
                        <a:t>80% of attendees will rate the GOSOSY Dissemination Event useful for improving services for OSY with a 4 or higher on a 5-point Likert scale.</a:t>
                      </a:r>
                      <a:endParaRPr kumimoji="0" lang="en-US" altLang="en-US" sz="1800" b="0" i="0" u="none" strike="noStrike" kern="1200" cap="none" normalizeH="0" baseline="0" dirty="0">
                        <a:ln>
                          <a:noFill/>
                        </a:ln>
                        <a:solidFill>
                          <a:srgbClr val="000000"/>
                        </a:solidFill>
                        <a:effectLst/>
                        <a:latin typeface="Calibri" pitchFamily="34" charset="0"/>
                        <a:ea typeface="ＭＳ Ｐゴシック" pitchFamily="34" charset="-128"/>
                        <a:cs typeface="+mn-cs"/>
                      </a:endParaRPr>
                    </a:p>
                  </a:txBody>
                  <a:tcPr marT="45727" marB="45727" horzOverflow="overflow"/>
                </a:tc>
                <a:tc>
                  <a:txBody>
                    <a:bodyPr/>
                    <a:lstStyle>
                      <a:lvl1pPr>
                        <a:spcBef>
                          <a:spcPct val="20000"/>
                        </a:spcBef>
                        <a:buFont typeface="Arial" pitchFamily="34" charset="0"/>
                        <a:defRPr sz="2800">
                          <a:solidFill>
                            <a:schemeClr val="tx1"/>
                          </a:solidFill>
                          <a:latin typeface="Calibri" pitchFamily="34" charset="0"/>
                          <a:ea typeface="ＭＳ Ｐゴシック" pitchFamily="34" charset="-128"/>
                        </a:defRPr>
                      </a:lvl1pPr>
                      <a:lvl2pPr marL="742950" indent="-285750">
                        <a:spcBef>
                          <a:spcPct val="20000"/>
                        </a:spcBef>
                        <a:buFont typeface="Arial" pitchFamily="34" charset="0"/>
                        <a:defRPr sz="2400">
                          <a:solidFill>
                            <a:schemeClr val="tx1"/>
                          </a:solidFill>
                          <a:latin typeface="Calibri" pitchFamily="34" charset="0"/>
                          <a:ea typeface="ＭＳ Ｐゴシック" pitchFamily="34" charset="-128"/>
                        </a:defRPr>
                      </a:lvl2pPr>
                      <a:lvl3pPr marL="1143000" indent="-228600">
                        <a:spcBef>
                          <a:spcPct val="20000"/>
                        </a:spcBef>
                        <a:buFont typeface="Arial" pitchFamily="34" charset="0"/>
                        <a:defRPr sz="2000">
                          <a:solidFill>
                            <a:schemeClr val="tx1"/>
                          </a:solidFill>
                          <a:latin typeface="Calibri" pitchFamily="34" charset="0"/>
                          <a:ea typeface="ＭＳ Ｐゴシック" pitchFamily="34" charset="-128"/>
                        </a:defRPr>
                      </a:lvl3pPr>
                      <a:lvl4pPr marL="1600200" indent="-228600">
                        <a:spcBef>
                          <a:spcPct val="20000"/>
                        </a:spcBef>
                        <a:buFont typeface="Arial" pitchFamily="34" charset="0"/>
                        <a:defRPr>
                          <a:solidFill>
                            <a:schemeClr val="tx1"/>
                          </a:solidFill>
                          <a:latin typeface="Calibri" pitchFamily="34" charset="0"/>
                          <a:ea typeface="ＭＳ Ｐゴシック" pitchFamily="34" charset="-128"/>
                        </a:defRPr>
                      </a:lvl4pPr>
                      <a:lvl5pPr marL="2057400" indent="-228600">
                        <a:spcBef>
                          <a:spcPct val="20000"/>
                        </a:spcBef>
                        <a:buFont typeface="Arial" pitchFamily="34" charset="0"/>
                        <a:defRPr>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99% rated the Dissemination Event useful for improving services</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7" marB="45727" horzOverflow="overflow"/>
                </a:tc>
                <a:extLst>
                  <a:ext uri="{0D108BD9-81ED-4DB2-BD59-A6C34878D82A}">
                    <a16:rowId xmlns:a16="http://schemas.microsoft.com/office/drawing/2014/main" val="10002"/>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3.3 Rating 4 or above on 95% of Year 1 FII activities </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3" marB="45723"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u="none" strike="noStrike" cap="none" normalizeH="0" baseline="0" dirty="0">
                          <a:ln>
                            <a:noFill/>
                          </a:ln>
                          <a:effectLst/>
                        </a:rPr>
                        <a:t>All activities were fully implemented</a:t>
                      </a:r>
                      <a:endParaRPr kumimoji="0" lang="en-US" altLang="en-US" sz="1800" b="0" i="0" u="none" strike="noStrike" cap="none" normalizeH="0" baseline="0" dirty="0">
                        <a:ln>
                          <a:noFill/>
                        </a:ln>
                        <a:solidFill>
                          <a:srgbClr val="000000"/>
                        </a:solidFill>
                        <a:effectLst/>
                        <a:latin typeface="Calibri" pitchFamily="34" charset="0"/>
                        <a:ea typeface="ＭＳ Ｐゴシック" pitchFamily="34" charset="-128"/>
                      </a:endParaRPr>
                    </a:p>
                  </a:txBody>
                  <a:tcPr marT="45723" marB="45723" horzOverflow="overflow"/>
                </a:tc>
                <a:extLst>
                  <a:ext uri="{0D108BD9-81ED-4DB2-BD59-A6C34878D82A}">
                    <a16:rowId xmlns:a16="http://schemas.microsoft.com/office/drawing/2014/main" val="10003"/>
                  </a:ext>
                </a:extLst>
              </a:tr>
            </a:tbl>
          </a:graphicData>
        </a:graphic>
      </p:graphicFrame>
      <p:cxnSp>
        <p:nvCxnSpPr>
          <p:cNvPr id="10" name="Straight Connector 9">
            <a:extLst>
              <a:ext uri="{FF2B5EF4-FFF2-40B4-BE49-F238E27FC236}">
                <a16:creationId xmlns:a16="http://schemas.microsoft.com/office/drawing/2014/main" id="{7E07E041-FC91-495A-B00F-4CA14EA691B1}"/>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61E3037C-D702-4B60-A26A-D70418A98DA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6" name="Picture 9">
            <a:extLst>
              <a:ext uri="{FF2B5EF4-FFF2-40B4-BE49-F238E27FC236}">
                <a16:creationId xmlns:a16="http://schemas.microsoft.com/office/drawing/2014/main" id="{6934093D-5CDD-9648-927A-9D3FCFAB1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0985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Review Your State’s Data</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570038"/>
            <a:ext cx="8229600" cy="4556126"/>
          </a:xfrm>
        </p:spPr>
        <p:txBody>
          <a:bodyPr/>
          <a:lstStyle/>
          <a:p>
            <a:pPr marL="457200" lvl="0" indent="-457200">
              <a:buFont typeface="+mj-lt"/>
              <a:buAutoNum type="arabicPeriod"/>
            </a:pPr>
            <a:r>
              <a:rPr lang="en-US" sz="2000" dirty="0"/>
              <a:t>What does the data tell us about how we are providing services to OSY? </a:t>
            </a:r>
          </a:p>
          <a:p>
            <a:pPr marL="457200" lvl="0" indent="-457200">
              <a:buFont typeface="+mj-lt"/>
              <a:buAutoNum type="arabicPeriod"/>
            </a:pPr>
            <a:r>
              <a:rPr lang="en-US" sz="2000" dirty="0"/>
              <a:t>What is the process in your state to determine what products/tools are used? How are you making data-driven decisions about what to use with OSY?  </a:t>
            </a:r>
          </a:p>
          <a:p>
            <a:pPr marL="457200" lvl="0" indent="-457200">
              <a:buFont typeface="+mj-lt"/>
              <a:buAutoNum type="arabicPeriod"/>
            </a:pPr>
            <a:r>
              <a:rPr lang="en-US" sz="2000" dirty="0"/>
              <a:t>Thinking about service delivery in your state, what are the challenges you are facing to provide meaningful implementation and a positive learning experience? How is your state working to overcome the challenges? </a:t>
            </a:r>
          </a:p>
          <a:p>
            <a:pPr marL="457200" lvl="0" indent="-457200">
              <a:buFont typeface="+mj-lt"/>
              <a:buAutoNum type="arabicPeriod"/>
            </a:pPr>
            <a:r>
              <a:rPr lang="en-US" sz="2000" dirty="0"/>
              <a:t>As a result of reviewing your state’s data and answering these questions, how can the Consortium and the work of the TST help your state move forward in improving the quality of services to all identified OSY in your state?</a:t>
            </a:r>
          </a:p>
          <a:p>
            <a:pPr marL="0" indent="0" algn="ctr">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247215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2">
            <a:extLst>
              <a:ext uri="{FF2B5EF4-FFF2-40B4-BE49-F238E27FC236}">
                <a16:creationId xmlns:a16="http://schemas.microsoft.com/office/drawing/2014/main" id="{5B464957-D4A0-F848-808E-E46C607F44BE}"/>
              </a:ext>
            </a:extLst>
          </p:cNvPr>
          <p:cNvSpPr>
            <a:spLocks noGrp="1"/>
          </p:cNvSpPr>
          <p:nvPr>
            <p:ph type="title"/>
          </p:nvPr>
        </p:nvSpPr>
        <p:spPr/>
        <p:txBody>
          <a:bodyPr/>
          <a:lstStyle/>
          <a:p>
            <a:pPr eaLnBrk="1" hangingPunct="1"/>
            <a:r>
              <a:rPr lang="en-US" altLang="en-US">
                <a:ea typeface="ＭＳ Ｐゴシック" panose="020B0600070205080204" pitchFamily="34" charset="-128"/>
              </a:rPr>
              <a:t>Member States</a:t>
            </a:r>
          </a:p>
        </p:txBody>
      </p:sp>
      <p:sp>
        <p:nvSpPr>
          <p:cNvPr id="39938" name="Content Placeholder 24">
            <a:extLst>
              <a:ext uri="{FF2B5EF4-FFF2-40B4-BE49-F238E27FC236}">
                <a16:creationId xmlns:a16="http://schemas.microsoft.com/office/drawing/2014/main" id="{660EFD05-EFB8-204C-9FD7-F987A58C66FC}"/>
              </a:ext>
            </a:extLst>
          </p:cNvPr>
          <p:cNvSpPr>
            <a:spLocks noGrp="1"/>
          </p:cNvSpPr>
          <p:nvPr>
            <p:ph sz="half" idx="2"/>
          </p:nvPr>
        </p:nvSpPr>
        <p:spPr>
          <a:xfrm>
            <a:off x="457200" y="1646238"/>
            <a:ext cx="4040188" cy="4373562"/>
          </a:xfrm>
        </p:spPr>
        <p:txBody>
          <a:bodyPr/>
          <a:lstStyle/>
          <a:p>
            <a:pPr eaLnBrk="1" hangingPunct="1"/>
            <a:r>
              <a:rPr lang="en-US" altLang="en-US">
                <a:ea typeface="ＭＳ Ｐゴシック" panose="020B0600070205080204" pitchFamily="34" charset="-128"/>
              </a:rPr>
              <a:t>Alabama</a:t>
            </a:r>
          </a:p>
          <a:p>
            <a:pPr eaLnBrk="1" hangingPunct="1"/>
            <a:r>
              <a:rPr lang="en-US" altLang="en-US">
                <a:ea typeface="ＭＳ Ｐゴシック" panose="020B0600070205080204" pitchFamily="34" charset="-128"/>
              </a:rPr>
              <a:t>Florida</a:t>
            </a:r>
          </a:p>
          <a:p>
            <a:pPr eaLnBrk="1" hangingPunct="1"/>
            <a:r>
              <a:rPr lang="en-US" altLang="en-US">
                <a:ea typeface="ＭＳ Ｐゴシック" panose="020B0600070205080204" pitchFamily="34" charset="-128"/>
              </a:rPr>
              <a:t>Georgia</a:t>
            </a:r>
          </a:p>
          <a:p>
            <a:pPr eaLnBrk="1" hangingPunct="1"/>
            <a:r>
              <a:rPr lang="en-US" altLang="en-US">
                <a:ea typeface="ＭＳ Ｐゴシック" panose="020B0600070205080204" pitchFamily="34" charset="-128"/>
              </a:rPr>
              <a:t>Illinois</a:t>
            </a:r>
          </a:p>
          <a:p>
            <a:pPr eaLnBrk="1" hangingPunct="1"/>
            <a:r>
              <a:rPr lang="en-US" altLang="en-US">
                <a:ea typeface="ＭＳ Ｐゴシック" panose="020B0600070205080204" pitchFamily="34" charset="-128"/>
              </a:rPr>
              <a:t>Iowa</a:t>
            </a:r>
          </a:p>
          <a:p>
            <a:pPr eaLnBrk="1" hangingPunct="1"/>
            <a:r>
              <a:rPr lang="en-US" altLang="en-US">
                <a:ea typeface="ＭＳ Ｐゴシック" panose="020B0600070205080204" pitchFamily="34" charset="-128"/>
              </a:rPr>
              <a:t>Kansas</a:t>
            </a:r>
          </a:p>
          <a:p>
            <a:pPr eaLnBrk="1" hangingPunct="1"/>
            <a:r>
              <a:rPr lang="en-US" altLang="en-US">
                <a:ea typeface="ＭＳ Ｐゴシック" panose="020B0600070205080204" pitchFamily="34" charset="-128"/>
              </a:rPr>
              <a:t>Kentucky</a:t>
            </a:r>
          </a:p>
          <a:p>
            <a:pPr eaLnBrk="1" hangingPunct="1"/>
            <a:r>
              <a:rPr lang="en-US" altLang="en-US">
                <a:ea typeface="ＭＳ Ｐゴシック" panose="020B0600070205080204" pitchFamily="34" charset="-128"/>
              </a:rPr>
              <a:t>Massachusetts</a:t>
            </a:r>
          </a:p>
          <a:p>
            <a:pPr eaLnBrk="1" hangingPunct="1"/>
            <a:r>
              <a:rPr lang="en-US" altLang="en-US">
                <a:ea typeface="ＭＳ Ｐゴシック" panose="020B0600070205080204" pitchFamily="34" charset="-128"/>
              </a:rPr>
              <a:t>Mississippi</a:t>
            </a:r>
          </a:p>
        </p:txBody>
      </p:sp>
      <p:sp>
        <p:nvSpPr>
          <p:cNvPr id="39939" name="Content Placeholder 26">
            <a:extLst>
              <a:ext uri="{FF2B5EF4-FFF2-40B4-BE49-F238E27FC236}">
                <a16:creationId xmlns:a16="http://schemas.microsoft.com/office/drawing/2014/main" id="{2CAE515D-8586-9546-A686-A744D9251367}"/>
              </a:ext>
            </a:extLst>
          </p:cNvPr>
          <p:cNvSpPr>
            <a:spLocks noGrp="1"/>
          </p:cNvSpPr>
          <p:nvPr>
            <p:ph sz="quarter" idx="4"/>
          </p:nvPr>
        </p:nvSpPr>
        <p:spPr>
          <a:xfrm>
            <a:off x="4643438" y="1608138"/>
            <a:ext cx="4041775" cy="4449762"/>
          </a:xfrm>
        </p:spPr>
        <p:txBody>
          <a:bodyPr/>
          <a:lstStyle/>
          <a:p>
            <a:pPr eaLnBrk="1" hangingPunct="1"/>
            <a:r>
              <a:rPr lang="en-US" altLang="en-US">
                <a:ea typeface="ＭＳ Ｐゴシック" panose="020B0600070205080204" pitchFamily="34" charset="-128"/>
              </a:rPr>
              <a:t>Nebraska</a:t>
            </a:r>
          </a:p>
          <a:p>
            <a:pPr eaLnBrk="1" hangingPunct="1"/>
            <a:r>
              <a:rPr lang="en-US" altLang="en-US">
                <a:ea typeface="ＭＳ Ｐゴシック" panose="020B0600070205080204" pitchFamily="34" charset="-128"/>
              </a:rPr>
              <a:t>New Hampshire</a:t>
            </a:r>
          </a:p>
          <a:p>
            <a:pPr eaLnBrk="1" hangingPunct="1"/>
            <a:r>
              <a:rPr lang="en-US" altLang="en-US">
                <a:ea typeface="ＭＳ Ｐゴシック" panose="020B0600070205080204" pitchFamily="34" charset="-128"/>
              </a:rPr>
              <a:t>New Jersey</a:t>
            </a:r>
          </a:p>
          <a:p>
            <a:pPr eaLnBrk="1" hangingPunct="1"/>
            <a:r>
              <a:rPr lang="en-US" altLang="en-US">
                <a:ea typeface="ＭＳ Ｐゴシック" panose="020B0600070205080204" pitchFamily="34" charset="-128"/>
              </a:rPr>
              <a:t>New York</a:t>
            </a:r>
          </a:p>
          <a:p>
            <a:pPr eaLnBrk="1" hangingPunct="1"/>
            <a:r>
              <a:rPr lang="en-US" altLang="en-US">
                <a:ea typeface="ＭＳ Ｐゴシック" panose="020B0600070205080204" pitchFamily="34" charset="-128"/>
              </a:rPr>
              <a:t>North Carolina</a:t>
            </a:r>
          </a:p>
          <a:p>
            <a:pPr eaLnBrk="1" hangingPunct="1"/>
            <a:r>
              <a:rPr lang="en-US" altLang="en-US">
                <a:ea typeface="ＭＳ Ｐゴシック" panose="020B0600070205080204" pitchFamily="34" charset="-128"/>
              </a:rPr>
              <a:t>Pennsylvania</a:t>
            </a:r>
          </a:p>
          <a:p>
            <a:pPr eaLnBrk="1" hangingPunct="1"/>
            <a:r>
              <a:rPr lang="en-US" altLang="en-US">
                <a:ea typeface="ＭＳ Ｐゴシック" panose="020B0600070205080204" pitchFamily="34" charset="-128"/>
              </a:rPr>
              <a:t>South Carolina</a:t>
            </a:r>
          </a:p>
          <a:p>
            <a:pPr eaLnBrk="1" hangingPunct="1"/>
            <a:r>
              <a:rPr lang="en-US" altLang="en-US">
                <a:ea typeface="ＭＳ Ｐゴシック" panose="020B0600070205080204" pitchFamily="34" charset="-128"/>
              </a:rPr>
              <a:t>Tennessee</a:t>
            </a:r>
          </a:p>
          <a:p>
            <a:pPr eaLnBrk="1" hangingPunct="1"/>
            <a:r>
              <a:rPr lang="en-US" altLang="en-US">
                <a:ea typeface="ＭＳ Ｐゴシック" panose="020B0600070205080204" pitchFamily="34" charset="-128"/>
              </a:rPr>
              <a:t>Vermont</a:t>
            </a:r>
          </a:p>
          <a:p>
            <a:pPr eaLnBrk="1" hangingPunct="1"/>
            <a:endParaRPr lang="en-US" altLang="en-US">
              <a:ea typeface="ＭＳ Ｐゴシック" panose="020B0600070205080204" pitchFamily="34" charset="-128"/>
            </a:endParaRPr>
          </a:p>
        </p:txBody>
      </p:sp>
      <p:cxnSp>
        <p:nvCxnSpPr>
          <p:cNvPr id="10" name="Straight Connector 9">
            <a:extLst>
              <a:ext uri="{FF2B5EF4-FFF2-40B4-BE49-F238E27FC236}">
                <a16:creationId xmlns:a16="http://schemas.microsoft.com/office/drawing/2014/main" id="{00FB046F-3179-8F42-BA96-D11E7E79E82A}"/>
              </a:ext>
            </a:extLst>
          </p:cNvPr>
          <p:cNvCxnSpPr/>
          <p:nvPr/>
        </p:nvCxnSpPr>
        <p:spPr>
          <a:xfrm>
            <a:off x="457200" y="1447800"/>
            <a:ext cx="8229600" cy="0"/>
          </a:xfrm>
          <a:prstGeom prst="line">
            <a:avLst/>
          </a:prstGeom>
          <a:ln w="57150"/>
        </p:spPr>
        <p:style>
          <a:lnRef idx="1">
            <a:schemeClr val="accent3"/>
          </a:lnRef>
          <a:fillRef idx="0">
            <a:schemeClr val="accent3"/>
          </a:fillRef>
          <a:effectRef idx="0">
            <a:schemeClr val="accent3"/>
          </a:effectRef>
          <a:fontRef idx="minor">
            <a:schemeClr val="tx1"/>
          </a:fontRef>
        </p:style>
      </p:cxnSp>
      <p:cxnSp>
        <p:nvCxnSpPr>
          <p:cNvPr id="13" name="Straight Connector 12">
            <a:extLst>
              <a:ext uri="{FF2B5EF4-FFF2-40B4-BE49-F238E27FC236}">
                <a16:creationId xmlns:a16="http://schemas.microsoft.com/office/drawing/2014/main" id="{3E862737-97AE-084F-AFF0-1D9DB69D1260}"/>
              </a:ext>
            </a:extLst>
          </p:cNvPr>
          <p:cNvCxnSpPr/>
          <p:nvPr/>
        </p:nvCxnSpPr>
        <p:spPr>
          <a:xfrm>
            <a:off x="4572000" y="1524000"/>
            <a:ext cx="0" cy="4724400"/>
          </a:xfrm>
          <a:prstGeom prst="line">
            <a:avLst/>
          </a:prstGeom>
          <a:ln w="190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AD2AD45E-AE87-A547-877D-1D9564234260}"/>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39943" name="Picture 9">
            <a:extLst>
              <a:ext uri="{FF2B5EF4-FFF2-40B4-BE49-F238E27FC236}">
                <a16:creationId xmlns:a16="http://schemas.microsoft.com/office/drawing/2014/main" id="{CD7A8966-1A30-AC48-8CA9-1AC4D66232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8938"/>
            <a:ext cx="9255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116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D6B7-7BF5-4D6D-80BB-45103F47DA43}"/>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eaLnBrk="1" hangingPunct="1">
              <a:lnSpc>
                <a:spcPct val="90000"/>
              </a:lnSpc>
            </a:pPr>
            <a:r>
              <a:rPr lang="en-US" sz="2800" kern="1200">
                <a:solidFill>
                  <a:schemeClr val="bg1"/>
                </a:solidFill>
                <a:latin typeface="+mj-lt"/>
                <a:ea typeface="+mj-ea"/>
                <a:cs typeface="+mj-cs"/>
              </a:rPr>
              <a:t>Products Used</a:t>
            </a:r>
          </a:p>
        </p:txBody>
      </p:sp>
      <p:pic>
        <p:nvPicPr>
          <p:cNvPr id="1026" name="Chart 1">
            <a:extLst>
              <a:ext uri="{FF2B5EF4-FFF2-40B4-BE49-F238E27FC236}">
                <a16:creationId xmlns:a16="http://schemas.microsoft.com/office/drawing/2014/main" id="{66F4B9EC-F1FA-4F0F-9832-48BB8547D2A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400" y="304800"/>
            <a:ext cx="8498000" cy="6324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110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8">
            <a:extLst>
              <a:ext uri="{FF2B5EF4-FFF2-40B4-BE49-F238E27FC236}">
                <a16:creationId xmlns:a16="http://schemas.microsoft.com/office/drawing/2014/main" id="{F4ABCBCC-0EAE-4918-9D95-E218BBDE58B6}"/>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Cover Sheets</a:t>
            </a:r>
          </a:p>
        </p:txBody>
      </p:sp>
      <p:sp>
        <p:nvSpPr>
          <p:cNvPr id="36867" name="Content Placeholder 10">
            <a:extLst>
              <a:ext uri="{FF2B5EF4-FFF2-40B4-BE49-F238E27FC236}">
                <a16:creationId xmlns:a16="http://schemas.microsoft.com/office/drawing/2014/main" id="{7DE2EFE2-CA3B-4988-A68D-7ECA3DFC4483}"/>
              </a:ext>
            </a:extLst>
          </p:cNvPr>
          <p:cNvSpPr>
            <a:spLocks noGrp="1"/>
          </p:cNvSpPr>
          <p:nvPr>
            <p:ph idx="1"/>
          </p:nvPr>
        </p:nvSpPr>
        <p:spPr>
          <a:xfrm>
            <a:off x="457200" y="1728111"/>
            <a:ext cx="8229600" cy="4525963"/>
          </a:xfrm>
        </p:spPr>
        <p:txBody>
          <a:bodyPr/>
          <a:lstStyle/>
          <a:p>
            <a:pPr eaLnBrk="1" hangingPunct="1"/>
            <a:r>
              <a:rPr lang="en-US" altLang="en-US" dirty="0">
                <a:ea typeface="ＭＳ Ｐゴシック" panose="020B0600070205080204" pitchFamily="34" charset="-128"/>
              </a:rPr>
              <a:t>Cover sheets have been received from GA, KS, NE, NJ, and PA. </a:t>
            </a:r>
          </a:p>
          <a:p>
            <a:pPr eaLnBrk="1" hangingPunct="1"/>
            <a:r>
              <a:rPr lang="en-US" altLang="en-US" dirty="0">
                <a:ea typeface="ＭＳ Ｐゴシック" panose="020B0600070205080204" pitchFamily="34" charset="-128"/>
              </a:rPr>
              <a:t>Cover sheets need to be scanned and emailed  to marty@meta1.us by </a:t>
            </a:r>
            <a:r>
              <a:rPr lang="en-US" altLang="en-US" b="1" dirty="0">
                <a:ea typeface="ＭＳ Ｐゴシック" panose="020B0600070205080204" pitchFamily="34" charset="-128"/>
              </a:rPr>
              <a:t>December 5, 2018</a:t>
            </a:r>
          </a:p>
          <a:p>
            <a:pPr eaLnBrk="1" hangingPunct="1"/>
            <a:r>
              <a:rPr lang="en-US" altLang="en-US" dirty="0">
                <a:ea typeface="ＭＳ Ｐゴシック" panose="020B0600070205080204" pitchFamily="34" charset="-128"/>
              </a:rPr>
              <a:t>Also send cover sheets to Marty Jacobson at</a:t>
            </a:r>
          </a:p>
          <a:p>
            <a:pPr marL="457200" lvl="1" indent="0" algn="ctr" eaLnBrk="1" hangingPunct="1">
              <a:buNone/>
            </a:pPr>
            <a:r>
              <a:rPr lang="en-US" altLang="en-US" dirty="0">
                <a:ea typeface="ＭＳ Ｐゴシック" panose="020B0600070205080204" pitchFamily="34" charset="-128"/>
              </a:rPr>
              <a:t>420 </a:t>
            </a:r>
            <a:r>
              <a:rPr lang="en-US" altLang="en-US" dirty="0" err="1">
                <a:ea typeface="ＭＳ Ｐゴシック" panose="020B0600070205080204" pitchFamily="34" charset="-128"/>
              </a:rPr>
              <a:t>Montclaire</a:t>
            </a:r>
            <a:r>
              <a:rPr lang="en-US" altLang="en-US" dirty="0">
                <a:ea typeface="ＭＳ Ｐゴシック" panose="020B0600070205080204" pitchFamily="34" charset="-128"/>
              </a:rPr>
              <a:t> Dr SE</a:t>
            </a:r>
            <a:br>
              <a:rPr lang="en-US" altLang="en-US" dirty="0">
                <a:ea typeface="ＭＳ Ｐゴシック" panose="020B0600070205080204" pitchFamily="34" charset="-128"/>
              </a:rPr>
            </a:br>
            <a:r>
              <a:rPr lang="en-US" altLang="en-US" dirty="0">
                <a:ea typeface="ＭＳ Ｐゴシック" panose="020B0600070205080204" pitchFamily="34" charset="-128"/>
              </a:rPr>
              <a:t>Albuquerque, NM 87108</a:t>
            </a:r>
          </a:p>
        </p:txBody>
      </p:sp>
      <p:cxnSp>
        <p:nvCxnSpPr>
          <p:cNvPr id="10" name="Straight Connector 9">
            <a:extLst>
              <a:ext uri="{FF2B5EF4-FFF2-40B4-BE49-F238E27FC236}">
                <a16:creationId xmlns:a16="http://schemas.microsoft.com/office/drawing/2014/main" id="{C9E3D550-66F9-48AD-A841-CEBC95EDCCA8}"/>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5C15D0FF-E28E-45B4-A44A-64AB4E2D04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36870" name="Picture 9">
            <a:extLst>
              <a:ext uri="{FF2B5EF4-FFF2-40B4-BE49-F238E27FC236}">
                <a16:creationId xmlns:a16="http://schemas.microsoft.com/office/drawing/2014/main" id="{3973D183-18C5-47E6-9633-4000EB79F0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9757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Year 4 Work Plan Overview	</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lnSpcReduction="10000"/>
          </a:bodyPr>
          <a:lstStyle/>
          <a:p>
            <a:r>
              <a:rPr lang="en-US" dirty="0"/>
              <a:t>Work Plan for a fourth year of funding was submitted August 21, 2018.</a:t>
            </a:r>
          </a:p>
          <a:p>
            <a:r>
              <a:rPr lang="en-US" dirty="0"/>
              <a:t>The Work Plan includes updated activities and performance measures for Year 4.</a:t>
            </a:r>
          </a:p>
          <a:p>
            <a:r>
              <a:rPr lang="en-US" dirty="0"/>
              <a:t>The overall goal and objectives for GOSOSY remain the same.</a:t>
            </a:r>
          </a:p>
          <a:p>
            <a:r>
              <a:rPr lang="en-US" dirty="0"/>
              <a:t>New activities and performance measures were developed with input from the TST and SST.</a:t>
            </a:r>
          </a:p>
        </p:txBody>
      </p:sp>
      <p:pic>
        <p:nvPicPr>
          <p:cNvPr id="6" name="Picture 9">
            <a:extLst>
              <a:ext uri="{FF2B5EF4-FFF2-40B4-BE49-F238E27FC236}">
                <a16:creationId xmlns:a16="http://schemas.microsoft.com/office/drawing/2014/main" id="{DFA989CB-A64D-F04D-8F43-E9F13FAA5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3517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What’s New in Year 4</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85000" lnSpcReduction="20000"/>
          </a:bodyPr>
          <a:lstStyle/>
          <a:p>
            <a:pPr lvl="0"/>
            <a:r>
              <a:rPr lang="en-US" dirty="0"/>
              <a:t>Update Learning Plans and Goal Setting Workshops based on implementation feedback.</a:t>
            </a:r>
          </a:p>
          <a:p>
            <a:pPr lvl="0"/>
            <a:r>
              <a:rPr lang="en-US" dirty="0"/>
              <a:t>Create plans and tools for portability of GOSOSY materials for highly mobile students. </a:t>
            </a:r>
          </a:p>
          <a:p>
            <a:pPr lvl="0"/>
            <a:r>
              <a:rPr lang="en-US" dirty="0"/>
              <a:t>Complete a literature review regarding factors that lead to students dropping out of school and create a list of strategies with promising evidence for dropout prevention. Continue work on mental health lessons for out-of-school youth (OSY) with an emphasis on staff training.</a:t>
            </a:r>
          </a:p>
          <a:p>
            <a:pPr lvl="0"/>
            <a:r>
              <a:rPr lang="en-US" dirty="0"/>
              <a:t>Develop a list of mental health resources and organizations for referrals for OSY.</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457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What’s New in Year 4 Cont.</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85000" lnSpcReduction="10000"/>
          </a:bodyPr>
          <a:lstStyle/>
          <a:p>
            <a:pPr lvl="0"/>
            <a:r>
              <a:rPr lang="en-US" dirty="0"/>
              <a:t>Develop a list of research-based and promising practices for engaging youth in educational activities.</a:t>
            </a:r>
          </a:p>
          <a:p>
            <a:pPr lvl="0"/>
            <a:r>
              <a:rPr lang="en-US" dirty="0"/>
              <a:t>Continue interstate collaboration by creating tools and strategies for educators with highly mobile students.</a:t>
            </a:r>
          </a:p>
          <a:p>
            <a:pPr lvl="0"/>
            <a:r>
              <a:rPr lang="en-US" dirty="0"/>
              <a:t>Develop three additional professional development modules: 1) Introduction to OSY; 2) Addressing the Needs of OSY with Limited Formal Schooling; and 3) Growth Mindset.</a:t>
            </a:r>
          </a:p>
          <a:p>
            <a:pPr lvl="0"/>
            <a:r>
              <a:rPr lang="en-US" dirty="0"/>
              <a:t>Report on the results of the Dissemination Event and educator use of strategies and materials.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2942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New FII Activities—Goal 1</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r>
              <a:rPr lang="en-US" dirty="0"/>
              <a:t>1.1a Update GOSOSY assessment tools and practices</a:t>
            </a:r>
          </a:p>
          <a:p>
            <a:r>
              <a:rPr lang="en-US" dirty="0"/>
              <a:t>1.1b Create plans and tools for portability of GOSOSY materials for highly mobile students.</a:t>
            </a:r>
          </a:p>
          <a:p>
            <a:r>
              <a:rPr lang="en-US" dirty="0"/>
              <a:t>1.1d Continue work on mental health lessons for OSY with an emphasis on staff training. </a:t>
            </a:r>
          </a:p>
          <a:p>
            <a:r>
              <a:rPr lang="en-US" dirty="0"/>
              <a:t>1.1e Develop a list of mental health resources and organization for referrals for OSY</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0747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New FII Activities—Goal 1</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85000" lnSpcReduction="10000"/>
          </a:bodyPr>
          <a:lstStyle/>
          <a:p>
            <a:r>
              <a:rPr lang="en-US" dirty="0"/>
              <a:t>1.1f Develop a list of research-based and promising practices for engaging youth in educational activities</a:t>
            </a:r>
          </a:p>
          <a:p>
            <a:r>
              <a:rPr lang="en-US" dirty="0"/>
              <a:t>1.1g Create a literature review regarding factors that lead to students dropping out of school (Year 4) and create a list of strategies from the literature with promising evidence for preventing dropouts (Year 5, if funded)</a:t>
            </a:r>
          </a:p>
          <a:p>
            <a:r>
              <a:rPr lang="en-US" dirty="0"/>
              <a:t>1.2a Update OSY Learning Plan templates based on implementation feedback</a:t>
            </a:r>
          </a:p>
          <a:p>
            <a:r>
              <a:rPr lang="en-US" dirty="0"/>
              <a:t>1.3a Update Goal Setting Workshop (GSW) materials based on implementation feedback</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549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New FII Activities—Goal 2</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92500" lnSpcReduction="10000"/>
          </a:bodyPr>
          <a:lstStyle/>
          <a:p>
            <a:r>
              <a:rPr lang="en-US" dirty="0"/>
              <a:t>2.1c Create materials for certified and non-certified staff regarding </a:t>
            </a:r>
            <a:r>
              <a:rPr lang="en-US" b="1" dirty="0"/>
              <a:t>one of the following </a:t>
            </a:r>
            <a:r>
              <a:rPr lang="en-US" dirty="0"/>
              <a:t>topics (and an additional two if a second year is funded) 1) An Introduction to OSY; 2) Addressing the Needs of OSY with Limited Formal Schooling; or 3) Growth Mindset</a:t>
            </a:r>
          </a:p>
          <a:p>
            <a:r>
              <a:rPr lang="en-US" dirty="0"/>
              <a:t>2.2c Finalize mentoring toolkits based on pilot feedback and disseminate to states</a:t>
            </a:r>
          </a:p>
          <a:p>
            <a:r>
              <a:rPr lang="en-US" dirty="0"/>
              <a:t>2.2d Prepare training materials to go along with OSY mental health lessons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312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New FII Activities—Goal 3</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77500" lnSpcReduction="20000"/>
          </a:bodyPr>
          <a:lstStyle/>
          <a:p>
            <a:r>
              <a:rPr lang="en-US" dirty="0"/>
              <a:t>3.1a Disseminate catalog of materials for OSY instruction for selection and piloting of 2 products</a:t>
            </a:r>
          </a:p>
          <a:p>
            <a:r>
              <a:rPr lang="en-US" dirty="0"/>
              <a:t>3.1b Create a web toolkit for ACEs resources to accompany the lit review and PowerPoint resources</a:t>
            </a:r>
          </a:p>
          <a:p>
            <a:r>
              <a:rPr lang="en-US" dirty="0"/>
              <a:t>3.1c Pilot and use GOSOSY products</a:t>
            </a:r>
          </a:p>
          <a:p>
            <a:r>
              <a:rPr lang="en-US" dirty="0"/>
              <a:t>3.2a Follow-up with staff attending the Dissemination Event and subsequent local training regarding use of materials and strategies from the event</a:t>
            </a:r>
          </a:p>
          <a:p>
            <a:r>
              <a:rPr lang="en-US" dirty="0"/>
              <a:t>3.2b Create and disseminate a staff survey for participants at the Dissemination Event and subsequent training</a:t>
            </a:r>
          </a:p>
          <a:p>
            <a:r>
              <a:rPr lang="en-US" dirty="0"/>
              <a:t>3.2c Report on the results of the Dissemination Event and educator use of strategies and materials.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012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a:xfrm>
            <a:off x="457200" y="274638"/>
            <a:ext cx="8305800" cy="1143000"/>
          </a:xfrm>
        </p:spPr>
        <p:txBody>
          <a:bodyPr>
            <a:normAutofit fontScale="90000"/>
          </a:bodyPr>
          <a:lstStyle/>
          <a:p>
            <a:pPr algn="r" eaLnBrk="1" hangingPunct="1">
              <a:defRPr/>
            </a:pPr>
            <a:r>
              <a:rPr lang="en-US" dirty="0">
                <a:cs typeface="+mj-cs"/>
              </a:rPr>
              <a:t>Updated </a:t>
            </a:r>
            <a:br>
              <a:rPr lang="en-US" dirty="0">
                <a:cs typeface="+mj-cs"/>
              </a:rPr>
            </a:br>
            <a:r>
              <a:rPr lang="en-US" dirty="0">
                <a:cs typeface="+mj-cs"/>
              </a:rPr>
              <a:t>Performance Measures</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lnSpcReduction="10000"/>
          </a:bodyPr>
          <a:lstStyle/>
          <a:p>
            <a:r>
              <a:rPr lang="en-US" u="sng" dirty="0"/>
              <a:t>Performance Measure 1a</a:t>
            </a:r>
            <a:r>
              <a:rPr lang="en-US" dirty="0"/>
              <a:t>: Annually, 75% of OSY participating in project-directed instructional services will score 80% or above on content-based assessment post-tests. </a:t>
            </a:r>
          </a:p>
          <a:p>
            <a:r>
              <a:rPr lang="en-US" u="sng" dirty="0"/>
              <a:t>Performance Measure 2a</a:t>
            </a:r>
            <a:r>
              <a:rPr lang="en-US" dirty="0"/>
              <a:t>: Annually, 75% of staff participating in GOSOSY professional learning activities will rate their use of strategies and materials as a 4 or above on the 5-point GOSOSY Implementation Rubric</a:t>
            </a:r>
            <a:r>
              <a:rPr lang="en-US" i="1" dirty="0"/>
              <a:t>. </a:t>
            </a:r>
            <a:endParaRPr lang="en-US" dirty="0"/>
          </a:p>
          <a:p>
            <a:endParaRPr lang="en-US" dirty="0"/>
          </a:p>
        </p:txBody>
      </p:sp>
      <p:pic>
        <p:nvPicPr>
          <p:cNvPr id="6" name="Picture 9">
            <a:extLst>
              <a:ext uri="{FF2B5EF4-FFF2-40B4-BE49-F238E27FC236}">
                <a16:creationId xmlns:a16="http://schemas.microsoft.com/office/drawing/2014/main" id="{9903680E-3930-D249-A11D-4FE28B132C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28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368138-6E1E-124B-B91C-544CE67279A9}"/>
              </a:ext>
            </a:extLst>
          </p:cNvPr>
          <p:cNvSpPr>
            <a:spLocks noGrp="1"/>
          </p:cNvSpPr>
          <p:nvPr>
            <p:ph type="title"/>
          </p:nvPr>
        </p:nvSpPr>
        <p:spPr>
          <a:xfrm>
            <a:off x="457200" y="274638"/>
            <a:ext cx="8305800" cy="1143000"/>
          </a:xfrm>
        </p:spPr>
        <p:txBody>
          <a:bodyPr/>
          <a:lstStyle/>
          <a:p>
            <a:pPr algn="r"/>
            <a:r>
              <a:rPr lang="en-US" dirty="0"/>
              <a:t>Agenda – Day 1</a:t>
            </a:r>
          </a:p>
        </p:txBody>
      </p:sp>
      <p:sp>
        <p:nvSpPr>
          <p:cNvPr id="4" name="Content Placeholder 3">
            <a:extLst>
              <a:ext uri="{FF2B5EF4-FFF2-40B4-BE49-F238E27FC236}">
                <a16:creationId xmlns:a16="http://schemas.microsoft.com/office/drawing/2014/main" id="{B1509505-DC4B-8643-A398-F042C6760DA8}"/>
              </a:ext>
            </a:extLst>
          </p:cNvPr>
          <p:cNvSpPr>
            <a:spLocks noGrp="1"/>
          </p:cNvSpPr>
          <p:nvPr>
            <p:ph sz="half" idx="1"/>
          </p:nvPr>
        </p:nvSpPr>
        <p:spPr/>
        <p:txBody>
          <a:bodyPr/>
          <a:lstStyle/>
          <a:p>
            <a:pPr lvl="0"/>
            <a:r>
              <a:rPr lang="en-US" sz="1800" dirty="0"/>
              <a:t>Welcome and introductions</a:t>
            </a:r>
          </a:p>
          <a:p>
            <a:pPr lvl="0"/>
            <a:r>
              <a:rPr lang="en-US" sz="1800" dirty="0"/>
              <a:t>GA MEP welcome and overview</a:t>
            </a:r>
          </a:p>
          <a:p>
            <a:pPr lvl="0"/>
            <a:r>
              <a:rPr lang="en-US" sz="1800" dirty="0"/>
              <a:t>Debrief and discussion of GOSOSY/CIG Dissemination Event </a:t>
            </a:r>
          </a:p>
          <a:p>
            <a:pPr lvl="0"/>
            <a:r>
              <a:rPr lang="en-US" sz="1800" dirty="0"/>
              <a:t>Dissemination Event evaluations and next steps</a:t>
            </a:r>
          </a:p>
          <a:p>
            <a:r>
              <a:rPr lang="en-US" sz="1800" dirty="0"/>
              <a:t>Navigating the Materials and Resources on the GOSOSY Website – Emily Williams</a:t>
            </a:r>
          </a:p>
          <a:p>
            <a:pPr lvl="0"/>
            <a:r>
              <a:rPr lang="en-US" sz="1800" dirty="0"/>
              <a:t>Results from Year 3—Marty Jacobson</a:t>
            </a:r>
          </a:p>
          <a:p>
            <a:pPr lvl="0"/>
            <a:r>
              <a:rPr lang="en-US" sz="1800" dirty="0"/>
              <a:t>APR submission procedures—Marty Jacobson</a:t>
            </a:r>
          </a:p>
          <a:p>
            <a:pPr lvl="0"/>
            <a:r>
              <a:rPr lang="en-US" sz="1800" dirty="0"/>
              <a:t>Fidelity Implementation Index —Marty Jacobson</a:t>
            </a:r>
          </a:p>
          <a:p>
            <a:pPr lvl="0"/>
            <a:r>
              <a:rPr lang="en-US" sz="1800" dirty="0"/>
              <a:t>Overview and discussion of GOSOSY Work Plan—Marty Jacobson</a:t>
            </a:r>
          </a:p>
          <a:p>
            <a:pPr marL="0" indent="0">
              <a:buNone/>
            </a:pPr>
            <a:r>
              <a:rPr lang="en-US" sz="1800" dirty="0"/>
              <a:t>	</a:t>
            </a:r>
          </a:p>
          <a:p>
            <a:pPr lvl="0"/>
            <a:endParaRPr lang="en-US" sz="1600" dirty="0"/>
          </a:p>
          <a:p>
            <a:endParaRPr lang="en-US" dirty="0"/>
          </a:p>
        </p:txBody>
      </p:sp>
      <p:sp>
        <p:nvSpPr>
          <p:cNvPr id="8" name="Content Placeholder 7">
            <a:extLst>
              <a:ext uri="{FF2B5EF4-FFF2-40B4-BE49-F238E27FC236}">
                <a16:creationId xmlns:a16="http://schemas.microsoft.com/office/drawing/2014/main" id="{3E8D7BA6-B89C-4143-921E-51D736FEB94C}"/>
              </a:ext>
            </a:extLst>
          </p:cNvPr>
          <p:cNvSpPr>
            <a:spLocks noGrp="1"/>
          </p:cNvSpPr>
          <p:nvPr>
            <p:ph sz="half" idx="2"/>
          </p:nvPr>
        </p:nvSpPr>
        <p:spPr>
          <a:xfrm>
            <a:off x="4648200" y="1600200"/>
            <a:ext cx="4038600" cy="4876800"/>
          </a:xfrm>
        </p:spPr>
        <p:txBody>
          <a:bodyPr/>
          <a:lstStyle/>
          <a:p>
            <a:pPr lvl="0"/>
            <a:r>
              <a:rPr lang="en-US" sz="1800" dirty="0"/>
              <a:t>Data collection for Year 4—Marty Jacobson</a:t>
            </a:r>
          </a:p>
          <a:p>
            <a:r>
              <a:rPr lang="en-US" sz="1800" dirty="0"/>
              <a:t>Expectations for GOSOSY Year 4—Tracie </a:t>
            </a:r>
            <a:r>
              <a:rPr lang="en-US" sz="1800" dirty="0" err="1"/>
              <a:t>Kalic</a:t>
            </a:r>
            <a:endParaRPr lang="en-US" sz="1800" dirty="0"/>
          </a:p>
          <a:p>
            <a:pPr lvl="0"/>
            <a:r>
              <a:rPr lang="en-US" sz="1800" dirty="0"/>
              <a:t>Review of SST brainstorming session for direction of TST work groups</a:t>
            </a:r>
          </a:p>
          <a:p>
            <a:pPr lvl="0"/>
            <a:r>
              <a:rPr lang="en-US" sz="1800" dirty="0"/>
              <a:t>Reorganization of work groups—Tracie Kalic</a:t>
            </a:r>
          </a:p>
          <a:p>
            <a:pPr marL="0" lvl="0" indent="0">
              <a:buNone/>
            </a:pPr>
            <a:endParaRPr lang="en-US" sz="1800" dirty="0"/>
          </a:p>
          <a:p>
            <a:pPr marL="0" indent="0">
              <a:buNone/>
            </a:pPr>
            <a:r>
              <a:rPr lang="en-US" sz="1800" dirty="0"/>
              <a:t>LUNCH ON YOUR OWN</a:t>
            </a:r>
          </a:p>
          <a:p>
            <a:pPr lvl="0"/>
            <a:endParaRPr lang="en-US" sz="1800" dirty="0"/>
          </a:p>
          <a:p>
            <a:pPr lvl="0"/>
            <a:r>
              <a:rPr lang="en-US" sz="1800" dirty="0"/>
              <a:t>Work group assignments</a:t>
            </a:r>
          </a:p>
          <a:p>
            <a:pPr lvl="0"/>
            <a:r>
              <a:rPr lang="en-US" sz="1800" dirty="0"/>
              <a:t>Work group meetings</a:t>
            </a:r>
          </a:p>
          <a:p>
            <a:pPr marL="0" lvl="0" indent="0">
              <a:buNone/>
            </a:pPr>
            <a:endParaRPr lang="en-US" sz="1800" dirty="0"/>
          </a:p>
          <a:p>
            <a:endParaRPr lang="en-US" dirty="0"/>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9" name="Picture 8">
            <a:extLst>
              <a:ext uri="{FF2B5EF4-FFF2-40B4-BE49-F238E27FC236}">
                <a16:creationId xmlns:a16="http://schemas.microsoft.com/office/drawing/2014/main" id="{8AB4BCC9-5BBA-094A-B4DB-2DEB91B89E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114599"/>
            <a:ext cx="1095022" cy="1257001"/>
          </a:xfrm>
          <a:prstGeom prst="rect">
            <a:avLst/>
          </a:prstGeom>
        </p:spPr>
      </p:pic>
    </p:spTree>
    <p:extLst>
      <p:ext uri="{BB962C8B-B14F-4D97-AF65-F5344CB8AC3E}">
        <p14:creationId xmlns:p14="http://schemas.microsoft.com/office/powerpoint/2010/main" val="3851532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fontScale="90000"/>
          </a:bodyPr>
          <a:lstStyle/>
          <a:p>
            <a:pPr algn="r" eaLnBrk="1" hangingPunct="1">
              <a:defRPr/>
            </a:pPr>
            <a:r>
              <a:rPr lang="en-US" dirty="0">
                <a:cs typeface="+mj-cs"/>
              </a:rPr>
              <a:t>Updated </a:t>
            </a:r>
            <a:br>
              <a:rPr lang="en-US" dirty="0">
                <a:cs typeface="+mj-cs"/>
              </a:rPr>
            </a:br>
            <a:r>
              <a:rPr lang="en-US" dirty="0">
                <a:cs typeface="+mj-cs"/>
              </a:rPr>
              <a:t>Performance Measures</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fontScale="92500" lnSpcReduction="10000"/>
          </a:bodyPr>
          <a:lstStyle/>
          <a:p>
            <a:r>
              <a:rPr lang="en-US" u="sng" dirty="0"/>
              <a:t>Performance Measure 3a</a:t>
            </a:r>
            <a:r>
              <a:rPr lang="en-US" dirty="0"/>
              <a:t>: Annually, all GOSOSY states will pilot and provide feedback on two key products designed specifically for OSY.</a:t>
            </a:r>
          </a:p>
          <a:p>
            <a:r>
              <a:rPr lang="en-US" u="sng" dirty="0"/>
              <a:t>Performance Measure 3b</a:t>
            </a:r>
            <a:r>
              <a:rPr lang="en-US" dirty="0"/>
              <a:t>: By 9/30/19, all GOSOSY states will follow up with participants at the GOSOSY Dissemination Event and subsequent local training, and 75% of staff responding will indicate using strategies or materials from the Dissemination Event with a 4 or above on a 5-point scale.</a:t>
            </a:r>
          </a:p>
        </p:txBody>
      </p:sp>
      <p:pic>
        <p:nvPicPr>
          <p:cNvPr id="6" name="Picture 9">
            <a:extLst>
              <a:ext uri="{FF2B5EF4-FFF2-40B4-BE49-F238E27FC236}">
                <a16:creationId xmlns:a16="http://schemas.microsoft.com/office/drawing/2014/main" id="{73D15A98-7816-E144-94D8-CC054A42B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51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fontScale="90000"/>
          </a:bodyPr>
          <a:lstStyle/>
          <a:p>
            <a:pPr algn="r" eaLnBrk="1" hangingPunct="1">
              <a:defRPr/>
            </a:pPr>
            <a:r>
              <a:rPr lang="en-US" dirty="0">
                <a:cs typeface="+mj-cs"/>
              </a:rPr>
              <a:t>Updated </a:t>
            </a:r>
            <a:br>
              <a:rPr lang="en-US" dirty="0">
                <a:cs typeface="+mj-cs"/>
              </a:rPr>
            </a:br>
            <a:r>
              <a:rPr lang="en-US" dirty="0">
                <a:cs typeface="+mj-cs"/>
              </a:rPr>
              <a:t>Performance Reporting</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457200" y="2590808"/>
            <a:ext cx="8229600" cy="3535355"/>
          </a:xfrm>
        </p:spPr>
        <p:txBody>
          <a:bodyPr>
            <a:normAutofit/>
          </a:bodyPr>
          <a:lstStyle/>
          <a:p>
            <a:r>
              <a:rPr lang="en-US" dirty="0"/>
              <a:t>Director/Coordinator Report</a:t>
            </a:r>
          </a:p>
          <a:p>
            <a:r>
              <a:rPr lang="en-US" dirty="0"/>
              <a:t>Staff Survey</a:t>
            </a:r>
          </a:p>
          <a:p>
            <a:r>
              <a:rPr lang="en-US" dirty="0"/>
              <a:t>Product Review Form</a:t>
            </a:r>
          </a:p>
        </p:txBody>
      </p:sp>
      <p:pic>
        <p:nvPicPr>
          <p:cNvPr id="6" name="Picture 9">
            <a:extLst>
              <a:ext uri="{FF2B5EF4-FFF2-40B4-BE49-F238E27FC236}">
                <a16:creationId xmlns:a16="http://schemas.microsoft.com/office/drawing/2014/main" id="{302FD8D8-EC3E-FB41-938E-5ECFC288C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074" y="2286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901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Discussion Questions to </a:t>
            </a:r>
            <a:br>
              <a:rPr lang="en-US" dirty="0"/>
            </a:br>
            <a:r>
              <a:rPr lang="en-US" dirty="0"/>
              <a:t>Guide Our Work</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828800"/>
            <a:ext cx="8229600" cy="4297363"/>
          </a:xfrm>
        </p:spPr>
        <p:txBody>
          <a:bodyPr/>
          <a:lstStyle/>
          <a:p>
            <a:pPr lvl="1">
              <a:buFont typeface="Arial" panose="020B0604020202020204" pitchFamily="34" charset="0"/>
              <a:buChar char="•"/>
            </a:pPr>
            <a:r>
              <a:rPr lang="en-US" dirty="0"/>
              <a:t>What should the Student Section of the website look like? Or a student app look like?</a:t>
            </a:r>
            <a:endParaRPr lang="en-US" sz="2000" dirty="0"/>
          </a:p>
          <a:p>
            <a:pPr lvl="1">
              <a:buFont typeface="Arial" panose="020B0604020202020204" pitchFamily="34" charset="0"/>
              <a:buChar char="•"/>
            </a:pPr>
            <a:r>
              <a:rPr lang="en-US" dirty="0"/>
              <a:t>What online training materials would be most helpful?</a:t>
            </a:r>
            <a:endParaRPr lang="en-US" sz="2000" dirty="0"/>
          </a:p>
          <a:p>
            <a:pPr lvl="1">
              <a:buFont typeface="Arial" panose="020B0604020202020204" pitchFamily="34" charset="0"/>
              <a:buChar char="•"/>
            </a:pPr>
            <a:r>
              <a:rPr lang="en-US" dirty="0"/>
              <a:t>How would we do online modules for OSY to complete independently?</a:t>
            </a:r>
            <a:endParaRPr lang="en-US" sz="2000" dirty="0"/>
          </a:p>
          <a:p>
            <a:pPr lvl="1">
              <a:buFont typeface="Arial" panose="020B0604020202020204" pitchFamily="34" charset="0"/>
              <a:buChar char="•"/>
            </a:pPr>
            <a:r>
              <a:rPr lang="en-US" dirty="0"/>
              <a:t>How can GOSOSY coordinate with the other CIGs?</a:t>
            </a:r>
            <a:endParaRPr lang="en-US" sz="2000" dirty="0"/>
          </a:p>
          <a:p>
            <a:pPr marL="0" indent="0" algn="ctr">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1395496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Responses from </a:t>
            </a:r>
            <a:br>
              <a:rPr lang="en-US" dirty="0"/>
            </a:br>
            <a:r>
              <a:rPr lang="en-US" dirty="0"/>
              <a:t>State Steering Team</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828800"/>
            <a:ext cx="8229600" cy="4297364"/>
          </a:xfrm>
        </p:spPr>
        <p:txBody>
          <a:bodyPr/>
          <a:lstStyle/>
          <a:p>
            <a:pPr lvl="0"/>
            <a:r>
              <a:rPr lang="en-US" sz="2800" dirty="0"/>
              <a:t>How should GOSOSY continue to coordinate with other CIGs?</a:t>
            </a:r>
          </a:p>
          <a:p>
            <a:pPr lvl="1"/>
            <a:r>
              <a:rPr lang="en-US" sz="2400" dirty="0"/>
              <a:t>IRRC: </a:t>
            </a:r>
          </a:p>
          <a:p>
            <a:pPr lvl="2"/>
            <a:r>
              <a:rPr lang="en-US" sz="2000" dirty="0"/>
              <a:t>Merge some of the technology development pieces</a:t>
            </a:r>
          </a:p>
          <a:p>
            <a:pPr lvl="2"/>
            <a:r>
              <a:rPr lang="en-US" sz="2000" dirty="0"/>
              <a:t>Coordinate meeting times</a:t>
            </a:r>
          </a:p>
          <a:p>
            <a:pPr lvl="1"/>
            <a:r>
              <a:rPr lang="en-US" sz="2400" dirty="0"/>
              <a:t>PI: </a:t>
            </a:r>
          </a:p>
          <a:p>
            <a:pPr lvl="2"/>
            <a:r>
              <a:rPr lang="en-US" sz="2000" dirty="0"/>
              <a:t>Lessons for OSY who are parents of preschool students</a:t>
            </a:r>
          </a:p>
          <a:p>
            <a:pPr marL="0" indent="0" algn="ctr">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282010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Responses from </a:t>
            </a:r>
            <a:br>
              <a:rPr lang="en-US" dirty="0"/>
            </a:br>
            <a:r>
              <a:rPr lang="en-US" dirty="0"/>
              <a:t>State Steering Team</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381000" y="1576522"/>
            <a:ext cx="8229600" cy="5129078"/>
          </a:xfrm>
        </p:spPr>
        <p:txBody>
          <a:bodyPr/>
          <a:lstStyle/>
          <a:p>
            <a:r>
              <a:rPr lang="en-US" sz="2400" dirty="0"/>
              <a:t>What should Student Section of website (to be used independently or with an instructor) include?</a:t>
            </a:r>
          </a:p>
          <a:p>
            <a:pPr lvl="1"/>
            <a:r>
              <a:rPr lang="en-US" sz="2000" dirty="0"/>
              <a:t>This is a large undertaking that may lead to additional product development.</a:t>
            </a:r>
          </a:p>
          <a:p>
            <a:pPr lvl="1"/>
            <a:r>
              <a:rPr lang="en-US" sz="2000" dirty="0"/>
              <a:t>Priority will be making the website mobile-friendly:</a:t>
            </a:r>
          </a:p>
          <a:p>
            <a:pPr lvl="2"/>
            <a:r>
              <a:rPr lang="en-US" sz="1800" dirty="0"/>
              <a:t>Option to create a Student App instead of/in addition to website page</a:t>
            </a:r>
          </a:p>
          <a:p>
            <a:pPr lvl="3"/>
            <a:r>
              <a:rPr lang="en-US" sz="1600" dirty="0"/>
              <a:t>Suggestion to have college class develop</a:t>
            </a:r>
          </a:p>
          <a:p>
            <a:pPr lvl="3"/>
            <a:r>
              <a:rPr lang="en-US" sz="1600" dirty="0"/>
              <a:t>Need in multiple languages</a:t>
            </a:r>
          </a:p>
          <a:p>
            <a:pPr lvl="3"/>
            <a:r>
              <a:rPr lang="en-US" sz="1600" dirty="0"/>
              <a:t>Need “contact” link or button easily available</a:t>
            </a:r>
          </a:p>
          <a:p>
            <a:pPr lvl="3"/>
            <a:r>
              <a:rPr lang="en-US" sz="1600" dirty="0"/>
              <a:t>Could add link to post-test</a:t>
            </a:r>
          </a:p>
          <a:p>
            <a:pPr lvl="4"/>
            <a:r>
              <a:rPr lang="en-US" sz="1600" dirty="0"/>
              <a:t>Evaluation challenges with this format</a:t>
            </a:r>
          </a:p>
          <a:p>
            <a:pPr lvl="1"/>
            <a:r>
              <a:rPr lang="en-US" sz="2000" dirty="0"/>
              <a:t>Expand the Student Page with testimonials about how specific products have helped them.</a:t>
            </a:r>
          </a:p>
          <a:p>
            <a:pPr lvl="2"/>
            <a:r>
              <a:rPr lang="en-US" sz="1800" dirty="0"/>
              <a:t>Suggestion to work with students on making testimonial video(s).</a:t>
            </a:r>
          </a:p>
          <a:p>
            <a:pPr lvl="1"/>
            <a:r>
              <a:rPr lang="en-US" sz="2000" dirty="0"/>
              <a:t>Establish process for vetting outside links.</a:t>
            </a:r>
          </a:p>
          <a:p>
            <a:pPr marL="0" indent="0" algn="ctr">
              <a:buNone/>
            </a:pPr>
            <a:endParaRPr lang="en-US" sz="1800" dirty="0"/>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576522"/>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3153113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220961"/>
            <a:ext cx="8229600" cy="1143000"/>
          </a:xfrm>
        </p:spPr>
        <p:txBody>
          <a:bodyPr/>
          <a:lstStyle/>
          <a:p>
            <a:pPr algn="r"/>
            <a:r>
              <a:rPr lang="en-US" dirty="0"/>
              <a:t>Responses from </a:t>
            </a:r>
            <a:br>
              <a:rPr lang="en-US" dirty="0"/>
            </a:br>
            <a:r>
              <a:rPr lang="en-US" dirty="0"/>
              <a:t>State Steering Team</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676400"/>
            <a:ext cx="8229600" cy="4449763"/>
          </a:xfrm>
        </p:spPr>
        <p:txBody>
          <a:bodyPr/>
          <a:lstStyle/>
          <a:p>
            <a:pPr lvl="1"/>
            <a:r>
              <a:rPr lang="en-US" sz="2000" dirty="0"/>
              <a:t>Main focus for most OSY is learning English.</a:t>
            </a:r>
          </a:p>
          <a:p>
            <a:pPr lvl="2"/>
            <a:r>
              <a:rPr lang="en-US" sz="1800" dirty="0"/>
              <a:t>Links should be simple and easy to download.</a:t>
            </a:r>
          </a:p>
          <a:p>
            <a:pPr lvl="1"/>
            <a:r>
              <a:rPr lang="en-US" sz="2000" dirty="0"/>
              <a:t>Develop a quick lesson that could be easily used by recruiters to provide an initial service (a “hook”).</a:t>
            </a:r>
          </a:p>
          <a:p>
            <a:pPr lvl="2"/>
            <a:r>
              <a:rPr lang="en-US" sz="1800" dirty="0"/>
              <a:t>Suggestion to link it to health/sanitation as recruiters are handing out welcome bags/materials</a:t>
            </a:r>
          </a:p>
          <a:p>
            <a:pPr lvl="0"/>
            <a:r>
              <a:rPr lang="en-US" sz="2400" dirty="0"/>
              <a:t>What online training materials would be most helpful?</a:t>
            </a:r>
          </a:p>
          <a:p>
            <a:pPr lvl="1"/>
            <a:r>
              <a:rPr lang="en-US" sz="2000" dirty="0"/>
              <a:t>Anything on trauma-informed care and how it applies to OSY instruction.</a:t>
            </a:r>
          </a:p>
          <a:p>
            <a:pPr lvl="2"/>
            <a:r>
              <a:rPr lang="en-US" sz="1800" dirty="0"/>
              <a:t>Utilize mental health consultant(s).</a:t>
            </a:r>
          </a:p>
          <a:p>
            <a:pPr lvl="1"/>
            <a:r>
              <a:rPr lang="en-US" sz="2000" dirty="0"/>
              <a:t>Video format is preferred.</a:t>
            </a:r>
          </a:p>
          <a:p>
            <a:pPr marL="914400" lvl="2" indent="0">
              <a:buNone/>
            </a:pPr>
            <a:endParaRPr lang="en-US" sz="1800" dirty="0"/>
          </a:p>
          <a:p>
            <a:pPr lvl="2"/>
            <a:endParaRPr lang="en-US" sz="1800" dirty="0"/>
          </a:p>
          <a:p>
            <a:pPr lvl="2"/>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6463913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274638"/>
            <a:ext cx="8305800" cy="1143000"/>
          </a:xfrm>
        </p:spPr>
        <p:txBody>
          <a:bodyPr/>
          <a:lstStyle/>
          <a:p>
            <a:pPr algn="r"/>
            <a:r>
              <a:rPr lang="en-US" sz="4200" dirty="0"/>
              <a:t>	Reorganization of TST </a:t>
            </a:r>
            <a:br>
              <a:rPr lang="en-US" sz="4200" dirty="0"/>
            </a:br>
            <a:r>
              <a:rPr lang="en-US" sz="4200" dirty="0"/>
              <a:t>Work Groups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p:txBody>
          <a:bodyPr/>
          <a:lstStyle/>
          <a:p>
            <a:pPr marL="0" indent="0">
              <a:buNone/>
            </a:pPr>
            <a:r>
              <a:rPr lang="en-US" sz="2800" dirty="0"/>
              <a:t>Work Groups:</a:t>
            </a:r>
          </a:p>
          <a:p>
            <a:pPr lvl="1">
              <a:buFont typeface="Arial" panose="020B0604020202020204" pitchFamily="34" charset="0"/>
              <a:buChar char="•"/>
            </a:pPr>
            <a:r>
              <a:rPr lang="en-US" dirty="0"/>
              <a:t>OSY Engagement and Relationship Building</a:t>
            </a:r>
          </a:p>
          <a:p>
            <a:pPr lvl="1">
              <a:buFont typeface="Arial" panose="020B0604020202020204" pitchFamily="34" charset="0"/>
              <a:buChar char="•"/>
            </a:pPr>
            <a:r>
              <a:rPr lang="en-US" dirty="0"/>
              <a:t>Curriculum and Material Development</a:t>
            </a:r>
          </a:p>
          <a:p>
            <a:pPr lvl="1">
              <a:buFont typeface="Arial" panose="020B0604020202020204" pitchFamily="34" charset="0"/>
              <a:buChar char="•"/>
            </a:pPr>
            <a:r>
              <a:rPr lang="en-US" dirty="0"/>
              <a:t>Professional Development </a:t>
            </a:r>
          </a:p>
          <a:p>
            <a:pPr lvl="1">
              <a:buFont typeface="Arial" panose="020B0604020202020204" pitchFamily="34" charset="0"/>
              <a:buChar char="•"/>
            </a:pPr>
            <a:r>
              <a:rPr lang="en-US" dirty="0"/>
              <a:t>Interstate Collaboration</a:t>
            </a:r>
          </a:p>
          <a:p>
            <a:pPr lvl="1">
              <a:buFont typeface="Arial" panose="020B0604020202020204" pitchFamily="34" charset="0"/>
              <a:buChar char="•"/>
            </a:pPr>
            <a:r>
              <a:rPr lang="en-US" dirty="0"/>
              <a:t>Goal Setting and Learning Plans</a:t>
            </a:r>
          </a:p>
          <a:p>
            <a:pPr lvl="1">
              <a:buFont typeface="Arial" panose="020B0604020202020204" pitchFamily="34" charset="0"/>
              <a:buChar char="•"/>
            </a:pPr>
            <a:r>
              <a:rPr lang="en-US" dirty="0"/>
              <a:t>Mental Health/Trauma</a:t>
            </a:r>
          </a:p>
          <a:p>
            <a:pPr lvl="1">
              <a:buFont typeface="Arial" panose="020B0604020202020204" pitchFamily="34" charset="0"/>
              <a:buChar char="•"/>
            </a:pPr>
            <a:r>
              <a:rPr lang="en-US" dirty="0"/>
              <a:t>Literature Review </a:t>
            </a:r>
          </a:p>
          <a:p>
            <a:pPr marL="457200" lvl="1" indent="0">
              <a:buNone/>
            </a:pPr>
            <a:endParaRPr lang="en-US" dirty="0"/>
          </a:p>
          <a:p>
            <a:pPr lvl="1"/>
            <a:endParaRPr lang="en-US" sz="2400" dirty="0"/>
          </a:p>
          <a:p>
            <a:pPr lvl="1"/>
            <a:endParaRPr lang="en-US" sz="2400"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569396"/>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F5A55FE7-0C75-1644-BDE2-974C914A2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378" y="114599"/>
            <a:ext cx="1095022" cy="1257001"/>
          </a:xfrm>
          <a:prstGeom prst="rect">
            <a:avLst/>
          </a:prstGeom>
        </p:spPr>
      </p:pic>
    </p:spTree>
    <p:extLst>
      <p:ext uri="{BB962C8B-B14F-4D97-AF65-F5344CB8AC3E}">
        <p14:creationId xmlns:p14="http://schemas.microsoft.com/office/powerpoint/2010/main" val="20839881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228601"/>
            <a:ext cx="8229600" cy="1143000"/>
          </a:xfrm>
        </p:spPr>
        <p:txBody>
          <a:bodyPr/>
          <a:lstStyle/>
          <a:p>
            <a:pPr algn="r"/>
            <a:r>
              <a:rPr lang="en-US" dirty="0"/>
              <a:t>Work Groups </a:t>
            </a:r>
            <a:br>
              <a:rPr lang="en-US" dirty="0"/>
            </a:br>
            <a:r>
              <a:rPr lang="en-US" dirty="0"/>
              <a:t>and FII Indicators </a:t>
            </a:r>
          </a:p>
        </p:txBody>
      </p:sp>
      <p:sp>
        <p:nvSpPr>
          <p:cNvPr id="3" name="Content Placeholder 2">
            <a:extLst>
              <a:ext uri="{FF2B5EF4-FFF2-40B4-BE49-F238E27FC236}">
                <a16:creationId xmlns:a16="http://schemas.microsoft.com/office/drawing/2014/main" id="{27D25E48-1A7E-0642-AEC2-F18D43AF8066}"/>
              </a:ext>
            </a:extLst>
          </p:cNvPr>
          <p:cNvSpPr>
            <a:spLocks noGrp="1"/>
          </p:cNvSpPr>
          <p:nvPr>
            <p:ph sz="half" idx="1"/>
          </p:nvPr>
        </p:nvSpPr>
        <p:spPr>
          <a:xfrm>
            <a:off x="609600" y="1600200"/>
            <a:ext cx="3886200" cy="4525963"/>
          </a:xfrm>
        </p:spPr>
        <p:txBody>
          <a:bodyPr/>
          <a:lstStyle/>
          <a:p>
            <a:pPr marL="0" indent="0">
              <a:buNone/>
            </a:pPr>
            <a:r>
              <a:rPr lang="en-US" sz="2400" b="1" dirty="0"/>
              <a:t>OSY Engagement and Relationship Building: FII 1.1f/2.2c</a:t>
            </a:r>
            <a:endParaRPr lang="en-US" sz="2400" dirty="0"/>
          </a:p>
          <a:p>
            <a:r>
              <a:rPr lang="en-US" sz="2400" dirty="0"/>
              <a:t>Emily Hoffman</a:t>
            </a:r>
          </a:p>
          <a:p>
            <a:r>
              <a:rPr lang="en-US" sz="2400" dirty="0"/>
              <a:t>Joyce Bishop</a:t>
            </a:r>
          </a:p>
          <a:p>
            <a:r>
              <a:rPr lang="en-US" sz="2400" dirty="0"/>
              <a:t>Rachel Beech</a:t>
            </a:r>
          </a:p>
          <a:p>
            <a:pPr marL="0" indent="0">
              <a:buNone/>
            </a:pPr>
            <a:endParaRPr lang="en-US" sz="1600" dirty="0"/>
          </a:p>
          <a:p>
            <a:pPr marL="0" indent="0">
              <a:buNone/>
            </a:pPr>
            <a:r>
              <a:rPr lang="en-US" dirty="0"/>
              <a:t> </a:t>
            </a:r>
          </a:p>
          <a:p>
            <a:endParaRPr lang="en-US" dirty="0"/>
          </a:p>
        </p:txBody>
      </p:sp>
      <p:sp>
        <p:nvSpPr>
          <p:cNvPr id="8" name="Content Placeholder 7">
            <a:extLst>
              <a:ext uri="{FF2B5EF4-FFF2-40B4-BE49-F238E27FC236}">
                <a16:creationId xmlns:a16="http://schemas.microsoft.com/office/drawing/2014/main" id="{7E12CCDE-291E-7E4F-ADCA-32D6A2B64206}"/>
              </a:ext>
            </a:extLst>
          </p:cNvPr>
          <p:cNvSpPr>
            <a:spLocks noGrp="1"/>
          </p:cNvSpPr>
          <p:nvPr>
            <p:ph sz="half" idx="2"/>
          </p:nvPr>
        </p:nvSpPr>
        <p:spPr/>
        <p:txBody>
          <a:bodyPr/>
          <a:lstStyle/>
          <a:p>
            <a:pPr marL="0" indent="0">
              <a:buNone/>
            </a:pPr>
            <a:r>
              <a:rPr lang="en-US" sz="2400" b="1" dirty="0"/>
              <a:t>Curriculum and Material Development: FII 3.1a</a:t>
            </a:r>
            <a:endParaRPr lang="en-US" sz="2400" dirty="0"/>
          </a:p>
          <a:p>
            <a:r>
              <a:rPr lang="en-US" sz="2000" dirty="0"/>
              <a:t>Brenda </a:t>
            </a:r>
            <a:r>
              <a:rPr lang="en-US" sz="2000" dirty="0" err="1"/>
              <a:t>Pessin</a:t>
            </a:r>
            <a:endParaRPr lang="en-US" sz="2000" dirty="0"/>
          </a:p>
          <a:p>
            <a:r>
              <a:rPr lang="en-US" sz="2000" dirty="0"/>
              <a:t>Peggy </a:t>
            </a:r>
            <a:r>
              <a:rPr lang="en-US" sz="2000" dirty="0" err="1"/>
              <a:t>Haveard</a:t>
            </a:r>
            <a:endParaRPr lang="en-US" sz="2000" dirty="0"/>
          </a:p>
          <a:p>
            <a:pPr lvl="1"/>
            <a:r>
              <a:rPr lang="en-US" sz="1600" dirty="0"/>
              <a:t>Everyday Living ELL lessons</a:t>
            </a:r>
          </a:p>
          <a:p>
            <a:pPr lvl="1"/>
            <a:r>
              <a:rPr lang="en-US" sz="1600" dirty="0"/>
              <a:t>Plan for catalog dissemination/input into product selection and pilot</a:t>
            </a:r>
          </a:p>
          <a:p>
            <a:r>
              <a:rPr lang="en-US" sz="2000" dirty="0"/>
              <a:t>Rachel Wright-</a:t>
            </a:r>
            <a:r>
              <a:rPr lang="en-US" sz="2000" dirty="0" err="1"/>
              <a:t>Junio</a:t>
            </a:r>
            <a:endParaRPr lang="en-US" sz="2000" dirty="0"/>
          </a:p>
          <a:p>
            <a:r>
              <a:rPr lang="en-US" sz="2000" dirty="0"/>
              <a:t>Jessica </a:t>
            </a:r>
            <a:r>
              <a:rPr lang="en-US" sz="2000" dirty="0" err="1"/>
              <a:t>Castañeda</a:t>
            </a:r>
            <a:endParaRPr lang="en-US" sz="2000" dirty="0"/>
          </a:p>
          <a:p>
            <a:pPr lvl="1"/>
            <a:r>
              <a:rPr lang="en-US" sz="1600" dirty="0"/>
              <a:t>Student Website/App Design Structure </a:t>
            </a:r>
          </a:p>
          <a:p>
            <a:endParaRPr lang="en-US" sz="2000" dirty="0"/>
          </a:p>
          <a:p>
            <a:pPr lvl="0"/>
            <a:endParaRPr lang="en-US" sz="2400" dirty="0"/>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2740363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304800"/>
            <a:ext cx="8229600" cy="1143000"/>
          </a:xfrm>
        </p:spPr>
        <p:txBody>
          <a:bodyPr/>
          <a:lstStyle/>
          <a:p>
            <a:pPr algn="r"/>
            <a:r>
              <a:rPr lang="en-US" dirty="0"/>
              <a:t>Work Groups </a:t>
            </a:r>
            <a:br>
              <a:rPr lang="en-US" dirty="0"/>
            </a:br>
            <a:r>
              <a:rPr lang="en-US" dirty="0"/>
              <a:t>and FII Indicators</a:t>
            </a:r>
          </a:p>
        </p:txBody>
      </p:sp>
      <p:sp>
        <p:nvSpPr>
          <p:cNvPr id="3" name="Content Placeholder 2">
            <a:extLst>
              <a:ext uri="{FF2B5EF4-FFF2-40B4-BE49-F238E27FC236}">
                <a16:creationId xmlns:a16="http://schemas.microsoft.com/office/drawing/2014/main" id="{4CE6CE08-73CC-EB49-92DC-29817752A7EF}"/>
              </a:ext>
            </a:extLst>
          </p:cNvPr>
          <p:cNvSpPr>
            <a:spLocks noGrp="1"/>
          </p:cNvSpPr>
          <p:nvPr>
            <p:ph sz="half" idx="1"/>
          </p:nvPr>
        </p:nvSpPr>
        <p:spPr/>
        <p:txBody>
          <a:bodyPr/>
          <a:lstStyle/>
          <a:p>
            <a:pPr marL="0" indent="0">
              <a:buNone/>
            </a:pPr>
            <a:r>
              <a:rPr lang="en-US" sz="2000" b="1" dirty="0"/>
              <a:t>Professional Development: 2.1c</a:t>
            </a:r>
            <a:endParaRPr lang="en-US" sz="2000" dirty="0"/>
          </a:p>
          <a:p>
            <a:r>
              <a:rPr lang="en-US" sz="2000" dirty="0"/>
              <a:t>Joan Geraci</a:t>
            </a:r>
          </a:p>
          <a:p>
            <a:r>
              <a:rPr lang="en-US" sz="2000" dirty="0"/>
              <a:t>Odilia </a:t>
            </a:r>
            <a:r>
              <a:rPr lang="en-US" sz="2000" dirty="0" err="1"/>
              <a:t>Cofta</a:t>
            </a:r>
            <a:endParaRPr lang="en-US" sz="2000" dirty="0"/>
          </a:p>
          <a:p>
            <a:r>
              <a:rPr lang="en-US" sz="2000" dirty="0"/>
              <a:t>April </a:t>
            </a:r>
            <a:r>
              <a:rPr lang="en-US" sz="2000" dirty="0" err="1"/>
              <a:t>Dameron</a:t>
            </a:r>
            <a:endParaRPr lang="en-US" sz="2000" dirty="0"/>
          </a:p>
          <a:p>
            <a:r>
              <a:rPr lang="en-US" sz="2000" dirty="0"/>
              <a:t>Sabrina Pineda-Rivera</a:t>
            </a:r>
          </a:p>
          <a:p>
            <a:r>
              <a:rPr lang="en-US" sz="2000" dirty="0" err="1"/>
              <a:t>Lysandra</a:t>
            </a:r>
            <a:r>
              <a:rPr lang="en-US" sz="2000" dirty="0"/>
              <a:t> Lopez Alexander</a:t>
            </a:r>
          </a:p>
          <a:p>
            <a:r>
              <a:rPr lang="en-US" sz="2000" dirty="0"/>
              <a:t>Veronica Hill </a:t>
            </a:r>
          </a:p>
          <a:p>
            <a:pPr lvl="1"/>
            <a:r>
              <a:rPr lang="en-US" sz="1800" dirty="0"/>
              <a:t>An Introduction to OSY</a:t>
            </a:r>
          </a:p>
          <a:p>
            <a:pPr lvl="1"/>
            <a:r>
              <a:rPr lang="en-US" sz="1800" dirty="0"/>
              <a:t>Addressing the needs of OSY with Limited Formal Schooling</a:t>
            </a:r>
          </a:p>
          <a:p>
            <a:pPr lvl="1"/>
            <a:r>
              <a:rPr lang="en-US" sz="1800" dirty="0"/>
              <a:t>Growth Mindset</a:t>
            </a:r>
          </a:p>
          <a:p>
            <a:endParaRPr lang="en-US" sz="1600" dirty="0"/>
          </a:p>
        </p:txBody>
      </p:sp>
      <p:sp>
        <p:nvSpPr>
          <p:cNvPr id="8" name="Content Placeholder 7">
            <a:extLst>
              <a:ext uri="{FF2B5EF4-FFF2-40B4-BE49-F238E27FC236}">
                <a16:creationId xmlns:a16="http://schemas.microsoft.com/office/drawing/2014/main" id="{4A41F389-9438-814E-BACE-55AA86675476}"/>
              </a:ext>
            </a:extLst>
          </p:cNvPr>
          <p:cNvSpPr>
            <a:spLocks noGrp="1"/>
          </p:cNvSpPr>
          <p:nvPr>
            <p:ph sz="half" idx="2"/>
          </p:nvPr>
        </p:nvSpPr>
        <p:spPr/>
        <p:txBody>
          <a:bodyPr/>
          <a:lstStyle/>
          <a:p>
            <a:pPr marL="0" indent="0">
              <a:buNone/>
            </a:pPr>
            <a:r>
              <a:rPr lang="en-US" sz="2000" b="1" dirty="0"/>
              <a:t>Interstate Collaboration: FII 2.2a-2.2b</a:t>
            </a:r>
            <a:endParaRPr lang="en-US" sz="2000" dirty="0"/>
          </a:p>
          <a:p>
            <a:r>
              <a:rPr lang="en-US" sz="2000" dirty="0"/>
              <a:t>Deke Showman</a:t>
            </a:r>
          </a:p>
          <a:p>
            <a:r>
              <a:rPr lang="en-US" sz="2000" dirty="0"/>
              <a:t>Barbie Patch</a:t>
            </a:r>
          </a:p>
          <a:p>
            <a:r>
              <a:rPr lang="en-US" sz="2000" dirty="0"/>
              <a:t>Travis Williamson</a:t>
            </a:r>
          </a:p>
          <a:p>
            <a:pPr lvl="1"/>
            <a:r>
              <a:rPr lang="en-US" sz="1800" dirty="0"/>
              <a:t>CIG Collaboration  </a:t>
            </a:r>
          </a:p>
          <a:p>
            <a:pPr lvl="2"/>
            <a:r>
              <a:rPr lang="en-US" sz="1600" dirty="0"/>
              <a:t>Parents of preschool age</a:t>
            </a:r>
          </a:p>
          <a:p>
            <a:pPr lvl="2"/>
            <a:r>
              <a:rPr lang="en-US" sz="1600" dirty="0"/>
              <a:t>IRRC</a:t>
            </a:r>
          </a:p>
          <a:p>
            <a:pPr marL="0" indent="0">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387220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A2E4F4-0DD8-984F-930A-9079F9FB9D0B}"/>
              </a:ext>
            </a:extLst>
          </p:cNvPr>
          <p:cNvSpPr>
            <a:spLocks noGrp="1"/>
          </p:cNvSpPr>
          <p:nvPr>
            <p:ph type="title"/>
          </p:nvPr>
        </p:nvSpPr>
        <p:spPr/>
        <p:txBody>
          <a:bodyPr/>
          <a:lstStyle/>
          <a:p>
            <a:pPr algn="r"/>
            <a:r>
              <a:rPr lang="en-US" dirty="0"/>
              <a:t>	Work Groups </a:t>
            </a:r>
            <a:br>
              <a:rPr lang="en-US" dirty="0"/>
            </a:br>
            <a:r>
              <a:rPr lang="en-US" dirty="0"/>
              <a:t>and FII Indicators</a:t>
            </a:r>
          </a:p>
        </p:txBody>
      </p:sp>
      <p:sp>
        <p:nvSpPr>
          <p:cNvPr id="8" name="Content Placeholder 7">
            <a:extLst>
              <a:ext uri="{FF2B5EF4-FFF2-40B4-BE49-F238E27FC236}">
                <a16:creationId xmlns:a16="http://schemas.microsoft.com/office/drawing/2014/main" id="{864D2430-1143-464A-9601-DAC60F128E2A}"/>
              </a:ext>
            </a:extLst>
          </p:cNvPr>
          <p:cNvSpPr>
            <a:spLocks noGrp="1"/>
          </p:cNvSpPr>
          <p:nvPr>
            <p:ph sz="half" idx="1"/>
          </p:nvPr>
        </p:nvSpPr>
        <p:spPr>
          <a:xfrm>
            <a:off x="457200" y="1752606"/>
            <a:ext cx="4038600" cy="4373557"/>
          </a:xfrm>
        </p:spPr>
        <p:txBody>
          <a:bodyPr/>
          <a:lstStyle/>
          <a:p>
            <a:pPr marL="0" indent="0">
              <a:buNone/>
            </a:pPr>
            <a:r>
              <a:rPr lang="en-US" sz="2000" b="1" dirty="0"/>
              <a:t>Goal Setting and Learning Plans: FII 1.2a-1.3d/ 1.1 b</a:t>
            </a:r>
            <a:endParaRPr lang="en-US" sz="2000" dirty="0"/>
          </a:p>
          <a:p>
            <a:r>
              <a:rPr lang="en-US" sz="2000" dirty="0"/>
              <a:t>Sarah Braun Hamilton</a:t>
            </a:r>
          </a:p>
          <a:p>
            <a:r>
              <a:rPr lang="en-US" sz="2000" dirty="0"/>
              <a:t>Justyn Settles</a:t>
            </a:r>
          </a:p>
          <a:p>
            <a:r>
              <a:rPr lang="en-US" sz="2000" dirty="0"/>
              <a:t>Emily Williams </a:t>
            </a:r>
          </a:p>
          <a:p>
            <a:r>
              <a:rPr lang="en-US" sz="2000" dirty="0"/>
              <a:t>Monika </a:t>
            </a:r>
            <a:r>
              <a:rPr lang="en-US" sz="2000" dirty="0" err="1"/>
              <a:t>Lorinczova</a:t>
            </a:r>
            <a:endParaRPr lang="en-US" sz="2000" dirty="0"/>
          </a:p>
          <a:p>
            <a:pPr lvl="1"/>
            <a:r>
              <a:rPr lang="en-US" sz="1800" dirty="0"/>
              <a:t>Plan for portability for highly mobile students</a:t>
            </a:r>
          </a:p>
          <a:p>
            <a:pPr lvl="1"/>
            <a:r>
              <a:rPr lang="en-US" sz="1800" dirty="0"/>
              <a:t>Update materials based upon feedback</a:t>
            </a:r>
          </a:p>
          <a:p>
            <a:pPr lvl="1"/>
            <a:r>
              <a:rPr lang="en-US" sz="1800" dirty="0"/>
              <a:t>Support around use of materials aligned with learning plans</a:t>
            </a:r>
          </a:p>
          <a:p>
            <a:pPr marL="0" indent="0">
              <a:buNone/>
            </a:pPr>
            <a:r>
              <a:rPr lang="en-US" dirty="0"/>
              <a:t> </a:t>
            </a:r>
          </a:p>
          <a:p>
            <a:endParaRPr lang="en-US" dirty="0"/>
          </a:p>
        </p:txBody>
      </p:sp>
      <p:sp>
        <p:nvSpPr>
          <p:cNvPr id="9" name="Content Placeholder 8">
            <a:extLst>
              <a:ext uri="{FF2B5EF4-FFF2-40B4-BE49-F238E27FC236}">
                <a16:creationId xmlns:a16="http://schemas.microsoft.com/office/drawing/2014/main" id="{3E15B5D4-DDF3-C644-A2F6-15591187D248}"/>
              </a:ext>
            </a:extLst>
          </p:cNvPr>
          <p:cNvSpPr>
            <a:spLocks noGrp="1"/>
          </p:cNvSpPr>
          <p:nvPr>
            <p:ph sz="half" idx="2"/>
          </p:nvPr>
        </p:nvSpPr>
        <p:spPr>
          <a:xfrm>
            <a:off x="4648200" y="1752606"/>
            <a:ext cx="4038600" cy="4373557"/>
          </a:xfrm>
        </p:spPr>
        <p:txBody>
          <a:bodyPr/>
          <a:lstStyle/>
          <a:p>
            <a:pPr marL="0" indent="0">
              <a:buNone/>
            </a:pPr>
            <a:r>
              <a:rPr lang="en-US" sz="2000" b="1" dirty="0"/>
              <a:t>Mental Health: FII 1.1d/2.2d/3.1b</a:t>
            </a:r>
            <a:endParaRPr lang="en-US" sz="2000" dirty="0"/>
          </a:p>
          <a:p>
            <a:r>
              <a:rPr lang="en-US" sz="2000" dirty="0"/>
              <a:t>Lora Thomas /Mona Johnson</a:t>
            </a:r>
          </a:p>
          <a:p>
            <a:r>
              <a:rPr lang="en-US" sz="2000" dirty="0"/>
              <a:t>Margot Di Silva </a:t>
            </a:r>
          </a:p>
          <a:p>
            <a:r>
              <a:rPr lang="en-US" sz="2000" dirty="0"/>
              <a:t>John Farrell</a:t>
            </a:r>
          </a:p>
          <a:p>
            <a:r>
              <a:rPr lang="en-US" sz="2000" dirty="0"/>
              <a:t>Susanna Bartee</a:t>
            </a:r>
          </a:p>
          <a:p>
            <a:pPr lvl="1"/>
            <a:r>
              <a:rPr lang="en-US" sz="1800" dirty="0"/>
              <a:t>Staff training for mental health lessons and trauma</a:t>
            </a:r>
          </a:p>
          <a:p>
            <a:pPr lvl="1"/>
            <a:r>
              <a:rPr lang="en-US" sz="1800" dirty="0"/>
              <a:t>Develop list of mental health resources/organizations for referral</a:t>
            </a:r>
          </a:p>
          <a:p>
            <a:pPr marL="0" indent="0">
              <a:buNone/>
            </a:pPr>
            <a:endParaRPr lang="en-US" dirty="0"/>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66626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8">
            <a:extLst>
              <a:ext uri="{FF2B5EF4-FFF2-40B4-BE49-F238E27FC236}">
                <a16:creationId xmlns:a16="http://schemas.microsoft.com/office/drawing/2014/main" id="{742E2B5B-5C62-0549-82D2-63DE50C263F8}"/>
              </a:ext>
            </a:extLst>
          </p:cNvPr>
          <p:cNvSpPr>
            <a:spLocks noGrp="1"/>
          </p:cNvSpPr>
          <p:nvPr>
            <p:ph type="title"/>
          </p:nvPr>
        </p:nvSpPr>
        <p:spPr/>
        <p:txBody>
          <a:bodyPr/>
          <a:lstStyle/>
          <a:p>
            <a:pPr eaLnBrk="1" hangingPunct="1"/>
            <a:r>
              <a:rPr lang="en-US" altLang="en-US">
                <a:ea typeface="ＭＳ Ｐゴシック" panose="020B0600070205080204" pitchFamily="34" charset="-128"/>
              </a:rPr>
              <a:t>Partner States</a:t>
            </a:r>
          </a:p>
        </p:txBody>
      </p:sp>
      <p:sp>
        <p:nvSpPr>
          <p:cNvPr id="41986" name="Content Placeholder 1">
            <a:extLst>
              <a:ext uri="{FF2B5EF4-FFF2-40B4-BE49-F238E27FC236}">
                <a16:creationId xmlns:a16="http://schemas.microsoft.com/office/drawing/2014/main" id="{FB20E941-BBA1-9548-8071-00B398885B30}"/>
              </a:ext>
            </a:extLst>
          </p:cNvPr>
          <p:cNvSpPr>
            <a:spLocks noGrp="1"/>
          </p:cNvSpPr>
          <p:nvPr>
            <p:ph sz="half" idx="1"/>
          </p:nvPr>
        </p:nvSpPr>
        <p:spPr/>
        <p:txBody>
          <a:bodyPr/>
          <a:lstStyle/>
          <a:p>
            <a:r>
              <a:rPr lang="en-US" altLang="en-US">
                <a:ea typeface="ＭＳ Ｐゴシック" panose="020B0600070205080204" pitchFamily="34" charset="-128"/>
              </a:rPr>
              <a:t>Alaska</a:t>
            </a:r>
          </a:p>
          <a:p>
            <a:r>
              <a:rPr lang="en-US" altLang="en-US">
                <a:ea typeface="ＭＳ Ｐゴシック" panose="020B0600070205080204" pitchFamily="34" charset="-128"/>
              </a:rPr>
              <a:t>Arkansas</a:t>
            </a:r>
          </a:p>
          <a:p>
            <a:r>
              <a:rPr lang="en-US" altLang="en-US">
                <a:ea typeface="ＭＳ Ｐゴシック" panose="020B0600070205080204" pitchFamily="34" charset="-128"/>
              </a:rPr>
              <a:t>California</a:t>
            </a:r>
          </a:p>
          <a:p>
            <a:r>
              <a:rPr lang="en-US" altLang="en-US">
                <a:ea typeface="ＭＳ Ｐゴシック" panose="020B0600070205080204" pitchFamily="34" charset="-128"/>
              </a:rPr>
              <a:t>Colorado</a:t>
            </a:r>
          </a:p>
          <a:p>
            <a:r>
              <a:rPr lang="en-US" altLang="en-US">
                <a:ea typeface="ＭＳ Ｐゴシック" panose="020B0600070205080204" pitchFamily="34" charset="-128"/>
              </a:rPr>
              <a:t>Idaho</a:t>
            </a:r>
          </a:p>
          <a:p>
            <a:r>
              <a:rPr lang="en-US" altLang="en-US">
                <a:ea typeface="ＭＳ Ｐゴシック" panose="020B0600070205080204" pitchFamily="34" charset="-128"/>
              </a:rPr>
              <a:t>Maryland</a:t>
            </a:r>
          </a:p>
        </p:txBody>
      </p:sp>
      <p:sp>
        <p:nvSpPr>
          <p:cNvPr id="41987" name="Content Placeholder 2">
            <a:extLst>
              <a:ext uri="{FF2B5EF4-FFF2-40B4-BE49-F238E27FC236}">
                <a16:creationId xmlns:a16="http://schemas.microsoft.com/office/drawing/2014/main" id="{53E4F201-7D9A-DA47-B108-3F86BC19F6FA}"/>
              </a:ext>
            </a:extLst>
          </p:cNvPr>
          <p:cNvSpPr>
            <a:spLocks noGrp="1"/>
          </p:cNvSpPr>
          <p:nvPr>
            <p:ph sz="half" idx="2"/>
          </p:nvPr>
        </p:nvSpPr>
        <p:spPr/>
        <p:txBody>
          <a:bodyPr/>
          <a:lstStyle/>
          <a:p>
            <a:r>
              <a:rPr lang="en-US" altLang="en-US">
                <a:ea typeface="ＭＳ Ｐゴシック" panose="020B0600070205080204" pitchFamily="34" charset="-128"/>
              </a:rPr>
              <a:t>Minnesota</a:t>
            </a:r>
          </a:p>
          <a:p>
            <a:r>
              <a:rPr lang="en-US" altLang="en-US">
                <a:ea typeface="ＭＳ Ｐゴシック" panose="020B0600070205080204" pitchFamily="34" charset="-128"/>
              </a:rPr>
              <a:t>Missouri</a:t>
            </a:r>
          </a:p>
          <a:p>
            <a:r>
              <a:rPr lang="en-US" altLang="en-US">
                <a:ea typeface="ＭＳ Ｐゴシック" panose="020B0600070205080204" pitchFamily="34" charset="-128"/>
              </a:rPr>
              <a:t>Montana</a:t>
            </a:r>
          </a:p>
          <a:p>
            <a:r>
              <a:rPr lang="en-US" altLang="en-US">
                <a:ea typeface="ＭＳ Ｐゴシック" panose="020B0600070205080204" pitchFamily="34" charset="-128"/>
              </a:rPr>
              <a:t>Oregon</a:t>
            </a:r>
          </a:p>
          <a:p>
            <a:r>
              <a:rPr lang="en-US" altLang="en-US">
                <a:ea typeface="ＭＳ Ｐゴシック" panose="020B0600070205080204" pitchFamily="34" charset="-128"/>
              </a:rPr>
              <a:t>Washington</a:t>
            </a:r>
          </a:p>
          <a:p>
            <a:r>
              <a:rPr lang="en-US" altLang="en-US">
                <a:ea typeface="ＭＳ Ｐゴシック" panose="020B0600070205080204" pitchFamily="34" charset="-128"/>
              </a:rPr>
              <a:t>Wisconsin</a:t>
            </a:r>
          </a:p>
        </p:txBody>
      </p:sp>
      <p:cxnSp>
        <p:nvCxnSpPr>
          <p:cNvPr id="10" name="Straight Connector 9">
            <a:extLst>
              <a:ext uri="{FF2B5EF4-FFF2-40B4-BE49-F238E27FC236}">
                <a16:creationId xmlns:a16="http://schemas.microsoft.com/office/drawing/2014/main" id="{9BC3A5D9-17B8-394F-9407-BE0EAD8B432A}"/>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4097BFF2-D4FE-6143-A431-B072856AFC7F}"/>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41990" name="Picture 9">
            <a:extLst>
              <a:ext uri="{FF2B5EF4-FFF2-40B4-BE49-F238E27FC236}">
                <a16:creationId xmlns:a16="http://schemas.microsoft.com/office/drawing/2014/main" id="{96B1BC81-9C39-E843-8E28-7A8065153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1618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Work Groups </a:t>
            </a:r>
            <a:br>
              <a:rPr lang="en-US" dirty="0"/>
            </a:br>
            <a:r>
              <a:rPr lang="en-US" dirty="0"/>
              <a:t>and FII Indicators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2133603"/>
            <a:ext cx="8229600" cy="3306760"/>
          </a:xfrm>
        </p:spPr>
        <p:txBody>
          <a:bodyPr/>
          <a:lstStyle/>
          <a:p>
            <a:pPr marL="0" indent="0" algn="ctr">
              <a:buNone/>
            </a:pPr>
            <a:r>
              <a:rPr lang="en-US" b="1" dirty="0"/>
              <a:t>Drop Out Prevention </a:t>
            </a:r>
          </a:p>
          <a:p>
            <a:pPr marL="0" indent="0" algn="ctr">
              <a:buNone/>
            </a:pPr>
            <a:r>
              <a:rPr lang="en-US" b="1" dirty="0"/>
              <a:t>Lit Review and Strategies:  FII 1.1g</a:t>
            </a:r>
          </a:p>
          <a:p>
            <a:pPr marL="0" indent="0" algn="ctr">
              <a:buNone/>
            </a:pPr>
            <a:endParaRPr lang="en-US" dirty="0"/>
          </a:p>
          <a:p>
            <a:pPr algn="ctr"/>
            <a:r>
              <a:rPr lang="en-US" dirty="0"/>
              <a:t>Jessica </a:t>
            </a:r>
            <a:r>
              <a:rPr lang="en-US" dirty="0" err="1"/>
              <a:t>Castañeda</a:t>
            </a:r>
            <a:endParaRPr lang="en-US" dirty="0"/>
          </a:p>
          <a:p>
            <a:pPr marL="0" indent="0">
              <a:buNone/>
            </a:pPr>
            <a:r>
              <a:rPr lang="en-US" dirty="0"/>
              <a:t> </a:t>
            </a:r>
          </a:p>
          <a:p>
            <a:pPr marL="0" indent="0">
              <a:buNone/>
            </a:pPr>
            <a:r>
              <a:rPr lang="en-US" dirty="0"/>
              <a:t> </a:t>
            </a:r>
          </a:p>
          <a:p>
            <a:pPr marL="0" indent="0" algn="ctr">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4205522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Agenda- Day 2</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752602"/>
            <a:ext cx="4038600" cy="4373561"/>
          </a:xfrm>
        </p:spPr>
        <p:txBody>
          <a:bodyPr/>
          <a:lstStyle/>
          <a:p>
            <a:pPr marL="0" indent="0">
              <a:buNone/>
            </a:pPr>
            <a:r>
              <a:rPr lang="en-US" sz="2400" b="1" dirty="0"/>
              <a:t>8:30 am</a:t>
            </a:r>
            <a:endParaRPr lang="en-US" sz="2400" dirty="0"/>
          </a:p>
          <a:p>
            <a:pPr lvl="0"/>
            <a:r>
              <a:rPr lang="en-US" sz="2400" dirty="0"/>
              <a:t>Finalize work group reports/action plans</a:t>
            </a:r>
          </a:p>
          <a:p>
            <a:pPr lvl="0"/>
            <a:r>
              <a:rPr lang="en-US" sz="2400" dirty="0"/>
              <a:t>Work group reports</a:t>
            </a:r>
          </a:p>
          <a:p>
            <a:r>
              <a:rPr lang="en-US" sz="2400" dirty="0"/>
              <a:t>The Diploma Project- </a:t>
            </a:r>
            <a:r>
              <a:rPr lang="en-US" sz="2400" dirty="0" err="1"/>
              <a:t>Lysandra</a:t>
            </a:r>
            <a:r>
              <a:rPr lang="en-US" sz="2400" dirty="0"/>
              <a:t> Lopez Alexander</a:t>
            </a:r>
          </a:p>
          <a:p>
            <a:pPr marL="0" lvl="0" indent="0">
              <a:buNone/>
            </a:pPr>
            <a:endParaRPr lang="en-US" sz="2400" dirty="0"/>
          </a:p>
          <a:p>
            <a:pPr marL="0" indent="0" algn="ctr">
              <a:buNone/>
            </a:pPr>
            <a:endParaRPr lang="en-US" dirty="0"/>
          </a:p>
        </p:txBody>
      </p:sp>
      <p:sp>
        <p:nvSpPr>
          <p:cNvPr id="8" name="Content Placeholder 7">
            <a:extLst>
              <a:ext uri="{FF2B5EF4-FFF2-40B4-BE49-F238E27FC236}">
                <a16:creationId xmlns:a16="http://schemas.microsoft.com/office/drawing/2014/main" id="{A101687F-70DA-7148-8D47-09F5CE122D3D}"/>
              </a:ext>
            </a:extLst>
          </p:cNvPr>
          <p:cNvSpPr>
            <a:spLocks noGrp="1"/>
          </p:cNvSpPr>
          <p:nvPr>
            <p:ph sz="half" idx="2"/>
          </p:nvPr>
        </p:nvSpPr>
        <p:spPr>
          <a:xfrm>
            <a:off x="4648200" y="1752602"/>
            <a:ext cx="4038600" cy="4373561"/>
          </a:xfrm>
        </p:spPr>
        <p:txBody>
          <a:bodyPr/>
          <a:lstStyle/>
          <a:p>
            <a:pPr lvl="0"/>
            <a:r>
              <a:rPr lang="en-US" sz="2400" dirty="0"/>
              <a:t>Future planning and prep for SST meeting</a:t>
            </a:r>
          </a:p>
          <a:p>
            <a:r>
              <a:rPr lang="en-US" sz="2400" dirty="0"/>
              <a:t>HEP/MEP Collaboration – Emily Hoffman and Sarah Braun-Hamilton</a:t>
            </a:r>
          </a:p>
          <a:p>
            <a:pPr lvl="0"/>
            <a:r>
              <a:rPr lang="en-US" sz="2400" dirty="0"/>
              <a:t>NASDME presentation ideas</a:t>
            </a:r>
          </a:p>
          <a:p>
            <a:pPr lvl="0"/>
            <a:r>
              <a:rPr lang="en-US" sz="2400" dirty="0"/>
              <a:t>Future meeting dates</a:t>
            </a:r>
          </a:p>
          <a:p>
            <a:r>
              <a:rPr lang="en-US" sz="2400" dirty="0"/>
              <a:t>Concludes at 12:00 pm</a:t>
            </a:r>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1188154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93AB89-F548-4B4F-9479-F2121C601429}"/>
              </a:ext>
            </a:extLst>
          </p:cNvPr>
          <p:cNvSpPr>
            <a:spLocks noGrp="1"/>
          </p:cNvSpPr>
          <p:nvPr>
            <p:ph type="title"/>
          </p:nvPr>
        </p:nvSpPr>
        <p:spPr/>
        <p:txBody>
          <a:bodyPr/>
          <a:lstStyle/>
          <a:p>
            <a:br>
              <a:rPr lang="en-US" dirty="0"/>
            </a:br>
            <a:r>
              <a:rPr lang="en-US" dirty="0"/>
              <a:t>Website Usage</a:t>
            </a:r>
            <a:br>
              <a:rPr lang="en-US" dirty="0"/>
            </a:br>
            <a:endParaRPr lang="en-US" dirty="0"/>
          </a:p>
        </p:txBody>
      </p:sp>
      <p:sp>
        <p:nvSpPr>
          <p:cNvPr id="6" name="Content Placeholder 5">
            <a:extLst>
              <a:ext uri="{FF2B5EF4-FFF2-40B4-BE49-F238E27FC236}">
                <a16:creationId xmlns:a16="http://schemas.microsoft.com/office/drawing/2014/main" id="{C3E4D641-3AE0-7841-B90D-5B64322BE670}"/>
              </a:ext>
            </a:extLst>
          </p:cNvPr>
          <p:cNvSpPr>
            <a:spLocks noGrp="1"/>
          </p:cNvSpPr>
          <p:nvPr>
            <p:ph idx="1"/>
          </p:nvPr>
        </p:nvSpPr>
        <p:spPr/>
        <p:txBody>
          <a:bodyPr/>
          <a:lstStyle/>
          <a:p>
            <a:r>
              <a:rPr lang="en-US" dirty="0"/>
              <a:t>4946 unique visitors</a:t>
            </a:r>
          </a:p>
          <a:p>
            <a:r>
              <a:rPr lang="en-US" dirty="0"/>
              <a:t>9857 unique sessions</a:t>
            </a:r>
          </a:p>
          <a:p>
            <a:r>
              <a:rPr lang="en-US" dirty="0"/>
              <a:t>46, 970 page views </a:t>
            </a:r>
          </a:p>
        </p:txBody>
      </p:sp>
      <p:pic>
        <p:nvPicPr>
          <p:cNvPr id="7" name="Picture 6">
            <a:extLst>
              <a:ext uri="{FF2B5EF4-FFF2-40B4-BE49-F238E27FC236}">
                <a16:creationId xmlns:a16="http://schemas.microsoft.com/office/drawing/2014/main" id="{848E046D-A186-B54B-BDB1-2D8DD4AF29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8" name="Straight Connector 7">
            <a:extLst>
              <a:ext uri="{FF2B5EF4-FFF2-40B4-BE49-F238E27FC236}">
                <a16:creationId xmlns:a16="http://schemas.microsoft.com/office/drawing/2014/main" id="{AA3507C6-109C-8F41-9347-AE79F30BB48B}"/>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9" name="TextBox 8">
            <a:extLst>
              <a:ext uri="{FF2B5EF4-FFF2-40B4-BE49-F238E27FC236}">
                <a16:creationId xmlns:a16="http://schemas.microsoft.com/office/drawing/2014/main" id="{296DCD10-DD88-8742-9BA4-5EA60242AFB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Tree>
    <p:extLst>
      <p:ext uri="{BB962C8B-B14F-4D97-AF65-F5344CB8AC3E}">
        <p14:creationId xmlns:p14="http://schemas.microsoft.com/office/powerpoint/2010/main" val="3342317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Diploma Project Toolkit</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752602"/>
            <a:ext cx="8229600" cy="4373561"/>
          </a:xfrm>
        </p:spPr>
        <p:txBody>
          <a:bodyPr/>
          <a:lstStyle/>
          <a:p>
            <a:pPr marL="0" indent="0" algn="ctr">
              <a:buNone/>
            </a:pPr>
            <a:r>
              <a:rPr lang="en-US" sz="4400" dirty="0"/>
              <a:t>Diploma Project Toolkit</a:t>
            </a:r>
          </a:p>
          <a:p>
            <a:pPr marL="0" indent="0" algn="ctr">
              <a:buNone/>
            </a:pPr>
            <a:r>
              <a:rPr lang="en-US" sz="4400" dirty="0"/>
              <a:t>A Guide for Pennsylvania Students and Parents</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10" name="Rectangle 9">
            <a:extLst>
              <a:ext uri="{FF2B5EF4-FFF2-40B4-BE49-F238E27FC236}">
                <a16:creationId xmlns:a16="http://schemas.microsoft.com/office/drawing/2014/main" id="{96D1573B-D59D-D04F-905A-2A17C6C162E2}"/>
              </a:ext>
            </a:extLst>
          </p:cNvPr>
          <p:cNvSpPr/>
          <p:nvPr/>
        </p:nvSpPr>
        <p:spPr>
          <a:xfrm>
            <a:off x="2324100" y="4794673"/>
            <a:ext cx="4572000" cy="830997"/>
          </a:xfrm>
          <a:prstGeom prst="rect">
            <a:avLst/>
          </a:prstGeom>
        </p:spPr>
        <p:txBody>
          <a:bodyPr>
            <a:spAutoFit/>
          </a:bodyPr>
          <a:lstStyle/>
          <a:p>
            <a:pPr algn="ctr"/>
            <a:r>
              <a:rPr lang="en-US" sz="2400" dirty="0">
                <a:solidFill>
                  <a:schemeClr val="bg1">
                    <a:lumMod val="50000"/>
                  </a:schemeClr>
                </a:solidFill>
              </a:rPr>
              <a:t>GOSOSY TST</a:t>
            </a:r>
          </a:p>
          <a:p>
            <a:pPr algn="ctr"/>
            <a:r>
              <a:rPr lang="en-US" sz="2400" dirty="0">
                <a:solidFill>
                  <a:schemeClr val="bg1">
                    <a:lumMod val="50000"/>
                  </a:schemeClr>
                </a:solidFill>
              </a:rPr>
              <a:t>11/28/2018</a:t>
            </a:r>
          </a:p>
        </p:txBody>
      </p:sp>
    </p:spTree>
    <p:extLst>
      <p:ext uri="{BB962C8B-B14F-4D97-AF65-F5344CB8AC3E}">
        <p14:creationId xmlns:p14="http://schemas.microsoft.com/office/powerpoint/2010/main" val="11008063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Diploma Project Toolkit</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752602"/>
            <a:ext cx="8229600" cy="4373561"/>
          </a:xfrm>
        </p:spPr>
        <p:txBody>
          <a:bodyPr/>
          <a:lstStyle/>
          <a:p>
            <a:pPr marL="0" indent="0" algn="ctr">
              <a:buNone/>
            </a:pPr>
            <a:r>
              <a:rPr lang="en-US" sz="4400" dirty="0"/>
              <a:t>Objectives</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8" name="Content Placeholder 2">
            <a:extLst>
              <a:ext uri="{FF2B5EF4-FFF2-40B4-BE49-F238E27FC236}">
                <a16:creationId xmlns:a16="http://schemas.microsoft.com/office/drawing/2014/main" id="{C9C817C7-516A-EB41-9BEA-75B3E876A92F}"/>
              </a:ext>
            </a:extLst>
          </p:cNvPr>
          <p:cNvSpPr txBox="1">
            <a:spLocks/>
          </p:cNvSpPr>
          <p:nvPr/>
        </p:nvSpPr>
        <p:spPr bwMode="auto">
          <a:xfrm>
            <a:off x="457200" y="2667000"/>
            <a:ext cx="8229600"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t>At the end of this webinar you’ll be able to answer the following questions:</a:t>
            </a:r>
          </a:p>
          <a:p>
            <a:pPr lvl="1"/>
            <a:r>
              <a:rPr lang="en-US" dirty="0"/>
              <a:t>What is it? </a:t>
            </a:r>
          </a:p>
          <a:p>
            <a:pPr lvl="1"/>
            <a:r>
              <a:rPr lang="en-US" dirty="0"/>
              <a:t>Why do we have a Diploma Project? </a:t>
            </a:r>
          </a:p>
          <a:p>
            <a:pPr lvl="1"/>
            <a:r>
              <a:rPr lang="en-US" dirty="0"/>
              <a:t>How can it help migrant students and their parents?</a:t>
            </a:r>
          </a:p>
          <a:p>
            <a:r>
              <a:rPr lang="en-US" dirty="0"/>
              <a:t>Quick walk-through of the student toolkit and the parent companion document</a:t>
            </a:r>
          </a:p>
          <a:p>
            <a:endParaRPr lang="en-US" dirty="0"/>
          </a:p>
        </p:txBody>
      </p:sp>
    </p:spTree>
    <p:extLst>
      <p:ext uri="{BB962C8B-B14F-4D97-AF65-F5344CB8AC3E}">
        <p14:creationId xmlns:p14="http://schemas.microsoft.com/office/powerpoint/2010/main" val="8316015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Diploma Project Toolkit</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752602"/>
            <a:ext cx="8229600" cy="4373561"/>
          </a:xfrm>
        </p:spPr>
        <p:txBody>
          <a:bodyPr/>
          <a:lstStyle/>
          <a:p>
            <a:pPr marL="0" indent="0" algn="ctr">
              <a:buNone/>
            </a:pPr>
            <a:r>
              <a:rPr lang="en-US" sz="4400" dirty="0"/>
              <a:t>What?</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9" name="Content Placeholder 2">
            <a:extLst>
              <a:ext uri="{FF2B5EF4-FFF2-40B4-BE49-F238E27FC236}">
                <a16:creationId xmlns:a16="http://schemas.microsoft.com/office/drawing/2014/main" id="{E48DF54C-2FE6-144B-8822-B61CB5192DBF}"/>
              </a:ext>
            </a:extLst>
          </p:cNvPr>
          <p:cNvSpPr txBox="1">
            <a:spLocks/>
          </p:cNvSpPr>
          <p:nvPr/>
        </p:nvSpPr>
        <p:spPr bwMode="auto">
          <a:xfrm>
            <a:off x="457200" y="3124200"/>
            <a:ext cx="8229600" cy="300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kern="0">
                <a:solidFill>
                  <a:srgbClr val="000000"/>
                </a:solidFill>
                <a:latin typeface="Arial"/>
                <a:cs typeface="+mn-cs"/>
              </a:rPr>
              <a:t>The </a:t>
            </a:r>
            <a:r>
              <a:rPr lang="en-US" i="1" kern="0">
                <a:solidFill>
                  <a:srgbClr val="000000"/>
                </a:solidFill>
                <a:latin typeface="Arial"/>
                <a:cs typeface="+mn-cs"/>
              </a:rPr>
              <a:t>Diploma Project Toolkit</a:t>
            </a:r>
            <a:r>
              <a:rPr lang="en-US" kern="0">
                <a:solidFill>
                  <a:srgbClr val="000000"/>
                </a:solidFill>
                <a:latin typeface="Arial"/>
                <a:cs typeface="+mn-cs"/>
              </a:rPr>
              <a:t> is a handbook created to assure success for migrant students in earning a high school diploma and making a smooth transition to career or postsecondary education.</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5440721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Diploma Project Toolkit</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467784"/>
            <a:ext cx="8229600" cy="4658379"/>
          </a:xfrm>
        </p:spPr>
        <p:txBody>
          <a:bodyPr/>
          <a:lstStyle/>
          <a:p>
            <a:pPr marL="0" indent="0" algn="ctr">
              <a:buNone/>
            </a:pPr>
            <a:r>
              <a:rPr lang="en-US" sz="4400" dirty="0"/>
              <a:t>Why?</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2" name="Rectangle 1">
            <a:extLst>
              <a:ext uri="{FF2B5EF4-FFF2-40B4-BE49-F238E27FC236}">
                <a16:creationId xmlns:a16="http://schemas.microsoft.com/office/drawing/2014/main" id="{41331B49-0898-2E48-A405-2534B6038B73}"/>
              </a:ext>
            </a:extLst>
          </p:cNvPr>
          <p:cNvSpPr/>
          <p:nvPr/>
        </p:nvSpPr>
        <p:spPr>
          <a:xfrm>
            <a:off x="495300" y="2066388"/>
            <a:ext cx="8229600" cy="369332"/>
          </a:xfrm>
          <a:prstGeom prst="rect">
            <a:avLst/>
          </a:prstGeom>
        </p:spPr>
        <p:txBody>
          <a:bodyPr wrap="square">
            <a:spAutoFit/>
          </a:bodyPr>
          <a:lstStyle/>
          <a:p>
            <a:pPr algn="ctr"/>
            <a:r>
              <a:rPr lang="en-US" dirty="0"/>
              <a:t>2013 Comprehensive Needs Assessment Parent Survey</a:t>
            </a:r>
          </a:p>
        </p:txBody>
      </p:sp>
      <p:sp>
        <p:nvSpPr>
          <p:cNvPr id="10" name="Content Placeholder 2">
            <a:extLst>
              <a:ext uri="{FF2B5EF4-FFF2-40B4-BE49-F238E27FC236}">
                <a16:creationId xmlns:a16="http://schemas.microsoft.com/office/drawing/2014/main" id="{51887C6A-3FC0-2642-8946-DC3F28D5FE47}"/>
              </a:ext>
            </a:extLst>
          </p:cNvPr>
          <p:cNvSpPr>
            <a:spLocks noGrp="1"/>
          </p:cNvSpPr>
          <p:nvPr>
            <p:ph sz="half" idx="2"/>
          </p:nvPr>
        </p:nvSpPr>
        <p:spPr>
          <a:xfrm>
            <a:off x="457200" y="3034324"/>
            <a:ext cx="4040188" cy="3011530"/>
          </a:xfrm>
        </p:spPr>
        <p:txBody>
          <a:bodyPr>
            <a:normAutofit lnSpcReduction="10000"/>
          </a:bodyPr>
          <a:lstStyle/>
          <a:p>
            <a:pPr lvl="0" eaLnBrk="0" fontAlgn="base" hangingPunct="0">
              <a:spcAft>
                <a:spcPct val="0"/>
              </a:spcAft>
              <a:buNone/>
            </a:pPr>
            <a:r>
              <a:rPr lang="en-US" altLang="en-US" sz="2200" kern="0" dirty="0">
                <a:solidFill>
                  <a:srgbClr val="C00000"/>
                </a:solidFill>
                <a:latin typeface="Arial"/>
                <a:cs typeface="Tahoma" panose="020B0604030504040204" pitchFamily="34" charset="0"/>
              </a:rPr>
              <a:t>78 percent</a:t>
            </a:r>
            <a:r>
              <a:rPr lang="en-US" altLang="en-US" sz="2200" kern="0" dirty="0">
                <a:solidFill>
                  <a:srgbClr val="000000"/>
                </a:solidFill>
                <a:latin typeface="Arial"/>
                <a:cs typeface="Tahoma" panose="020B0604030504040204" pitchFamily="34" charset="0"/>
              </a:rPr>
              <a:t> of migrant parents stated that it is important to know about high school graduation requirements.</a:t>
            </a:r>
          </a:p>
          <a:p>
            <a:pPr lvl="0" eaLnBrk="0" fontAlgn="base" hangingPunct="0">
              <a:spcAft>
                <a:spcPct val="0"/>
              </a:spcAft>
              <a:buNone/>
            </a:pPr>
            <a:r>
              <a:rPr lang="en-US" altLang="en-US" sz="2200" kern="0" dirty="0">
                <a:solidFill>
                  <a:srgbClr val="000000"/>
                </a:solidFill>
                <a:latin typeface="Arial"/>
                <a:cs typeface="Tahoma" panose="020B0604030504040204" pitchFamily="34" charset="0"/>
              </a:rPr>
              <a:t>However,</a:t>
            </a:r>
          </a:p>
          <a:p>
            <a:pPr lvl="0" eaLnBrk="0" fontAlgn="base" hangingPunct="0">
              <a:spcAft>
                <a:spcPct val="0"/>
              </a:spcAft>
              <a:buNone/>
            </a:pPr>
            <a:r>
              <a:rPr lang="en-US" altLang="en-US" sz="2200" kern="0" dirty="0">
                <a:solidFill>
                  <a:srgbClr val="C00000"/>
                </a:solidFill>
                <a:latin typeface="Arial"/>
                <a:cs typeface="Tahoma" panose="020B0604030504040204" pitchFamily="34" charset="0"/>
              </a:rPr>
              <a:t>70 percent</a:t>
            </a:r>
            <a:r>
              <a:rPr lang="en-US" altLang="en-US" sz="2200" kern="0" dirty="0">
                <a:solidFill>
                  <a:srgbClr val="000000"/>
                </a:solidFill>
                <a:latin typeface="Arial"/>
                <a:cs typeface="Tahoma" panose="020B0604030504040204" pitchFamily="34" charset="0"/>
              </a:rPr>
              <a:t> said that they had “no idea” how many credits their children need to graduate from high school.</a:t>
            </a:r>
          </a:p>
          <a:p>
            <a:endParaRPr lang="en-US" dirty="0"/>
          </a:p>
        </p:txBody>
      </p:sp>
      <p:sp>
        <p:nvSpPr>
          <p:cNvPr id="11" name="Content Placeholder 7">
            <a:extLst>
              <a:ext uri="{FF2B5EF4-FFF2-40B4-BE49-F238E27FC236}">
                <a16:creationId xmlns:a16="http://schemas.microsoft.com/office/drawing/2014/main" id="{42B02E58-E74A-1B4F-A16B-31E6BD47C120}"/>
              </a:ext>
            </a:extLst>
          </p:cNvPr>
          <p:cNvSpPr txBox="1">
            <a:spLocks/>
          </p:cNvSpPr>
          <p:nvPr/>
        </p:nvSpPr>
        <p:spPr>
          <a:xfrm>
            <a:off x="4645025" y="3034324"/>
            <a:ext cx="4041775" cy="3091839"/>
          </a:xfrm>
          <a:prstGeom prst="rect">
            <a:avLst/>
          </a:prstGeom>
        </p:spPr>
        <p:txBody>
          <a:bodyPr>
            <a:normAutofit fontScale="925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None/>
            </a:pPr>
            <a:r>
              <a:rPr lang="en-US" altLang="en-US" sz="2200" kern="0" dirty="0">
                <a:solidFill>
                  <a:srgbClr val="C00000"/>
                </a:solidFill>
                <a:latin typeface="Arial"/>
                <a:cs typeface="Tahoma" panose="020B0604030504040204" pitchFamily="34" charset="0"/>
              </a:rPr>
              <a:t>94 percent </a:t>
            </a:r>
            <a:r>
              <a:rPr lang="en-US" altLang="en-US" sz="2200" kern="0" dirty="0">
                <a:solidFill>
                  <a:srgbClr val="000000"/>
                </a:solidFill>
                <a:latin typeface="Arial"/>
                <a:cs typeface="Tahoma" panose="020B0604030504040204" pitchFamily="34" charset="0"/>
              </a:rPr>
              <a:t>of migrant parents said that it is important that their child continue their education beyond high school.</a:t>
            </a:r>
          </a:p>
          <a:p>
            <a:pPr>
              <a:buFont typeface="Arial" panose="020B0604020202020204" pitchFamily="34" charset="0"/>
              <a:buNone/>
            </a:pPr>
            <a:r>
              <a:rPr lang="en-US" altLang="en-US" sz="2200" kern="0" dirty="0">
                <a:solidFill>
                  <a:srgbClr val="000000"/>
                </a:solidFill>
                <a:latin typeface="Arial"/>
                <a:cs typeface="Tahoma" panose="020B0604030504040204" pitchFamily="34" charset="0"/>
              </a:rPr>
              <a:t>However,</a:t>
            </a:r>
          </a:p>
          <a:p>
            <a:pPr>
              <a:buFont typeface="Arial" panose="020B0604020202020204" pitchFamily="34" charset="0"/>
              <a:buNone/>
            </a:pPr>
            <a:r>
              <a:rPr lang="en-US" altLang="en-US" sz="2200" kern="0" dirty="0">
                <a:solidFill>
                  <a:srgbClr val="C00000"/>
                </a:solidFill>
                <a:latin typeface="Arial"/>
                <a:cs typeface="Tahoma" panose="020B0604030504040204" pitchFamily="34" charset="0"/>
              </a:rPr>
              <a:t>86 percent</a:t>
            </a:r>
            <a:r>
              <a:rPr lang="en-US" altLang="en-US" sz="2200" kern="0" dirty="0">
                <a:solidFill>
                  <a:srgbClr val="000000"/>
                </a:solidFill>
                <a:latin typeface="Arial"/>
                <a:cs typeface="Tahoma" panose="020B0604030504040204" pitchFamily="34" charset="0"/>
              </a:rPr>
              <a:t> of migrant parents stated that they did not know about requirements related to post-high school options.</a:t>
            </a:r>
          </a:p>
          <a:p>
            <a:pPr marL="0" indent="0">
              <a:buFont typeface="Arial" panose="020B0604020202020204" pitchFamily="34" charset="0"/>
              <a:buNone/>
            </a:pPr>
            <a:endParaRPr lang="en-US" dirty="0"/>
          </a:p>
        </p:txBody>
      </p:sp>
      <p:sp>
        <p:nvSpPr>
          <p:cNvPr id="12" name="Text Placeholder 5">
            <a:extLst>
              <a:ext uri="{FF2B5EF4-FFF2-40B4-BE49-F238E27FC236}">
                <a16:creationId xmlns:a16="http://schemas.microsoft.com/office/drawing/2014/main" id="{B8F5F6E8-D0D8-FD47-A7A4-DD8B48E9E7D8}"/>
              </a:ext>
            </a:extLst>
          </p:cNvPr>
          <p:cNvSpPr txBox="1">
            <a:spLocks/>
          </p:cNvSpPr>
          <p:nvPr/>
        </p:nvSpPr>
        <p:spPr bwMode="auto">
          <a:xfrm>
            <a:off x="438556" y="2470375"/>
            <a:ext cx="40401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a:r>
              <a:rPr lang="en-US" dirty="0"/>
              <a:t>High School </a:t>
            </a:r>
          </a:p>
        </p:txBody>
      </p:sp>
      <p:sp>
        <p:nvSpPr>
          <p:cNvPr id="13" name="Text Placeholder 6">
            <a:extLst>
              <a:ext uri="{FF2B5EF4-FFF2-40B4-BE49-F238E27FC236}">
                <a16:creationId xmlns:a16="http://schemas.microsoft.com/office/drawing/2014/main" id="{46692D7D-90A4-7842-96BD-ED4BADA2A3B1}"/>
              </a:ext>
            </a:extLst>
          </p:cNvPr>
          <p:cNvSpPr txBox="1">
            <a:spLocks/>
          </p:cNvSpPr>
          <p:nvPr/>
        </p:nvSpPr>
        <p:spPr>
          <a:xfrm>
            <a:off x="4655563" y="2455703"/>
            <a:ext cx="4041775" cy="63976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t>Postsecondary</a:t>
            </a:r>
          </a:p>
        </p:txBody>
      </p:sp>
    </p:spTree>
    <p:extLst>
      <p:ext uri="{BB962C8B-B14F-4D97-AF65-F5344CB8AC3E}">
        <p14:creationId xmlns:p14="http://schemas.microsoft.com/office/powerpoint/2010/main" val="335912427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Diploma Project Toolkit</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sz="half" idx="1"/>
          </p:nvPr>
        </p:nvSpPr>
        <p:spPr>
          <a:xfrm>
            <a:off x="457200" y="1467784"/>
            <a:ext cx="8229600" cy="4658379"/>
          </a:xfrm>
        </p:spPr>
        <p:txBody>
          <a:bodyPr/>
          <a:lstStyle/>
          <a:p>
            <a:pPr marL="0" indent="0" algn="ctr">
              <a:buNone/>
            </a:pPr>
            <a:r>
              <a:rPr lang="en-US" sz="4400" dirty="0"/>
              <a:t>Why?</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
        <p:nvSpPr>
          <p:cNvPr id="2" name="Rectangle 1">
            <a:extLst>
              <a:ext uri="{FF2B5EF4-FFF2-40B4-BE49-F238E27FC236}">
                <a16:creationId xmlns:a16="http://schemas.microsoft.com/office/drawing/2014/main" id="{41331B49-0898-2E48-A405-2534B6038B73}"/>
              </a:ext>
            </a:extLst>
          </p:cNvPr>
          <p:cNvSpPr/>
          <p:nvPr/>
        </p:nvSpPr>
        <p:spPr>
          <a:xfrm>
            <a:off x="495300" y="2131449"/>
            <a:ext cx="8229600" cy="369332"/>
          </a:xfrm>
          <a:prstGeom prst="rect">
            <a:avLst/>
          </a:prstGeom>
        </p:spPr>
        <p:txBody>
          <a:bodyPr wrap="square">
            <a:spAutoFit/>
          </a:bodyPr>
          <a:lstStyle/>
          <a:p>
            <a:pPr algn="ctr"/>
            <a:r>
              <a:rPr lang="en-US" dirty="0"/>
              <a:t>2016-17 Annual Parent Survey</a:t>
            </a:r>
          </a:p>
        </p:txBody>
      </p:sp>
      <p:sp>
        <p:nvSpPr>
          <p:cNvPr id="12" name="Text Placeholder 5">
            <a:extLst>
              <a:ext uri="{FF2B5EF4-FFF2-40B4-BE49-F238E27FC236}">
                <a16:creationId xmlns:a16="http://schemas.microsoft.com/office/drawing/2014/main" id="{B8F5F6E8-D0D8-FD47-A7A4-DD8B48E9E7D8}"/>
              </a:ext>
            </a:extLst>
          </p:cNvPr>
          <p:cNvSpPr txBox="1">
            <a:spLocks/>
          </p:cNvSpPr>
          <p:nvPr/>
        </p:nvSpPr>
        <p:spPr bwMode="auto">
          <a:xfrm>
            <a:off x="438556" y="2470375"/>
            <a:ext cx="40401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a:r>
              <a:rPr lang="en-US" dirty="0"/>
              <a:t>High School </a:t>
            </a:r>
          </a:p>
        </p:txBody>
      </p:sp>
      <p:sp>
        <p:nvSpPr>
          <p:cNvPr id="13" name="Text Placeholder 6">
            <a:extLst>
              <a:ext uri="{FF2B5EF4-FFF2-40B4-BE49-F238E27FC236}">
                <a16:creationId xmlns:a16="http://schemas.microsoft.com/office/drawing/2014/main" id="{46692D7D-90A4-7842-96BD-ED4BADA2A3B1}"/>
              </a:ext>
            </a:extLst>
          </p:cNvPr>
          <p:cNvSpPr txBox="1">
            <a:spLocks/>
          </p:cNvSpPr>
          <p:nvPr/>
        </p:nvSpPr>
        <p:spPr>
          <a:xfrm>
            <a:off x="4655563" y="2455703"/>
            <a:ext cx="4041775" cy="63976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t>Postsecondary</a:t>
            </a:r>
          </a:p>
        </p:txBody>
      </p:sp>
      <p:sp>
        <p:nvSpPr>
          <p:cNvPr id="14" name="Content Placeholder 2">
            <a:extLst>
              <a:ext uri="{FF2B5EF4-FFF2-40B4-BE49-F238E27FC236}">
                <a16:creationId xmlns:a16="http://schemas.microsoft.com/office/drawing/2014/main" id="{692F6798-B36B-4A41-B75D-37E34CDFAC24}"/>
              </a:ext>
            </a:extLst>
          </p:cNvPr>
          <p:cNvSpPr txBox="1">
            <a:spLocks/>
          </p:cNvSpPr>
          <p:nvPr/>
        </p:nvSpPr>
        <p:spPr bwMode="auto">
          <a:xfrm>
            <a:off x="457200" y="3054306"/>
            <a:ext cx="4040188" cy="307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altLang="en-US" sz="2000" kern="0" dirty="0">
                <a:solidFill>
                  <a:srgbClr val="C00000"/>
                </a:solidFill>
                <a:latin typeface="Arial"/>
                <a:cs typeface="Tahoma" panose="020B0604030504040204" pitchFamily="34" charset="0"/>
              </a:rPr>
              <a:t>92 percent</a:t>
            </a:r>
            <a:r>
              <a:rPr lang="en-US" altLang="en-US" sz="2000" kern="0" dirty="0">
                <a:solidFill>
                  <a:srgbClr val="000000"/>
                </a:solidFill>
                <a:latin typeface="Arial"/>
                <a:cs typeface="Tahoma" panose="020B0604030504040204" pitchFamily="34" charset="0"/>
              </a:rPr>
              <a:t> of migrant parents shared that they thought it was “very important” to know about high school graduation requirements.</a:t>
            </a:r>
          </a:p>
          <a:p>
            <a:pPr>
              <a:buFont typeface="Arial" panose="020B0604020202020204" pitchFamily="34" charset="0"/>
              <a:buNone/>
            </a:pPr>
            <a:r>
              <a:rPr lang="en-US" altLang="en-US" sz="2000" kern="0" dirty="0">
                <a:solidFill>
                  <a:srgbClr val="000000"/>
                </a:solidFill>
                <a:latin typeface="Arial"/>
                <a:cs typeface="Tahoma" panose="020B0604030504040204" pitchFamily="34" charset="0"/>
              </a:rPr>
              <a:t>However,</a:t>
            </a:r>
          </a:p>
          <a:p>
            <a:pPr>
              <a:buFont typeface="Arial" panose="020B0604020202020204" pitchFamily="34" charset="0"/>
              <a:buNone/>
            </a:pPr>
            <a:r>
              <a:rPr lang="en-US" altLang="en-US" sz="2000" kern="0" dirty="0">
                <a:solidFill>
                  <a:srgbClr val="C00000"/>
                </a:solidFill>
                <a:latin typeface="Arial"/>
                <a:cs typeface="Tahoma" panose="020B0604030504040204" pitchFamily="34" charset="0"/>
              </a:rPr>
              <a:t>62 percent</a:t>
            </a:r>
            <a:r>
              <a:rPr lang="en-US" altLang="en-US" sz="2000" kern="0" dirty="0">
                <a:solidFill>
                  <a:srgbClr val="000000"/>
                </a:solidFill>
                <a:latin typeface="Arial"/>
                <a:cs typeface="Tahoma" panose="020B0604030504040204" pitchFamily="34" charset="0"/>
              </a:rPr>
              <a:t> said that they “did not know” or “were not sure” of minimum credits and course requirements and when asked how many credits or courses their children needed only </a:t>
            </a:r>
            <a:r>
              <a:rPr lang="en-US" altLang="en-US" sz="2000" kern="0" dirty="0">
                <a:solidFill>
                  <a:srgbClr val="FF0000"/>
                </a:solidFill>
                <a:latin typeface="Arial"/>
                <a:cs typeface="Tahoma" panose="020B0604030504040204" pitchFamily="34" charset="0"/>
              </a:rPr>
              <a:t>19 percent </a:t>
            </a:r>
            <a:r>
              <a:rPr lang="en-US" altLang="en-US" sz="2000" kern="0" dirty="0">
                <a:solidFill>
                  <a:srgbClr val="000000"/>
                </a:solidFill>
                <a:latin typeface="Arial"/>
                <a:cs typeface="Tahoma" panose="020B0604030504040204" pitchFamily="34" charset="0"/>
              </a:rPr>
              <a:t>provided a response. </a:t>
            </a:r>
          </a:p>
          <a:p>
            <a:pPr marL="0" indent="0">
              <a:buFont typeface="Arial" panose="020B0604020202020204" pitchFamily="34" charset="0"/>
              <a:buNone/>
            </a:pPr>
            <a:endParaRPr lang="en-US" dirty="0"/>
          </a:p>
        </p:txBody>
      </p:sp>
      <p:sp>
        <p:nvSpPr>
          <p:cNvPr id="15" name="Content Placeholder 7">
            <a:extLst>
              <a:ext uri="{FF2B5EF4-FFF2-40B4-BE49-F238E27FC236}">
                <a16:creationId xmlns:a16="http://schemas.microsoft.com/office/drawing/2014/main" id="{8BA14ADC-48A3-9941-960A-F07D59F9168B}"/>
              </a:ext>
            </a:extLst>
          </p:cNvPr>
          <p:cNvSpPr txBox="1">
            <a:spLocks/>
          </p:cNvSpPr>
          <p:nvPr/>
        </p:nvSpPr>
        <p:spPr>
          <a:xfrm>
            <a:off x="4645025" y="3034324"/>
            <a:ext cx="4041775" cy="3091840"/>
          </a:xfrm>
          <a:prstGeom prst="rect">
            <a:avLst/>
          </a:prstGeom>
        </p:spPr>
        <p:txBody>
          <a:bodyPr>
            <a:no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None/>
            </a:pPr>
            <a:r>
              <a:rPr lang="en-US" altLang="en-US" sz="1800" kern="0" dirty="0">
                <a:solidFill>
                  <a:srgbClr val="C00000"/>
                </a:solidFill>
                <a:latin typeface="Arial"/>
                <a:cs typeface="Tahoma" panose="020B0604030504040204" pitchFamily="34" charset="0"/>
              </a:rPr>
              <a:t>93 percent </a:t>
            </a:r>
            <a:r>
              <a:rPr lang="en-US" altLang="en-US" sz="1800" kern="0" dirty="0">
                <a:solidFill>
                  <a:srgbClr val="000000"/>
                </a:solidFill>
                <a:latin typeface="Arial"/>
                <a:cs typeface="Tahoma" panose="020B0604030504040204" pitchFamily="34" charset="0"/>
              </a:rPr>
              <a:t>of migrant parents indicated that it was “very important’ to them that their child continue their education after high school. </a:t>
            </a:r>
          </a:p>
          <a:p>
            <a:pPr>
              <a:buFont typeface="Arial" panose="020B0604020202020204" pitchFamily="34" charset="0"/>
              <a:buNone/>
            </a:pPr>
            <a:r>
              <a:rPr lang="en-US" altLang="en-US" sz="1800" kern="0" dirty="0">
                <a:solidFill>
                  <a:srgbClr val="000000"/>
                </a:solidFill>
                <a:latin typeface="Arial"/>
                <a:cs typeface="Tahoma" panose="020B0604030504040204" pitchFamily="34" charset="0"/>
              </a:rPr>
              <a:t>However,</a:t>
            </a:r>
          </a:p>
          <a:p>
            <a:pPr>
              <a:buFont typeface="Arial" panose="020B0604020202020204" pitchFamily="34" charset="0"/>
              <a:buNone/>
            </a:pPr>
            <a:r>
              <a:rPr lang="en-US" altLang="en-US" sz="1800" kern="0" dirty="0">
                <a:solidFill>
                  <a:srgbClr val="C00000"/>
                </a:solidFill>
                <a:latin typeface="Arial"/>
                <a:cs typeface="Tahoma" panose="020B0604030504040204" pitchFamily="34" charset="0"/>
              </a:rPr>
              <a:t>57 percent</a:t>
            </a:r>
            <a:r>
              <a:rPr lang="en-US" altLang="en-US" sz="1800" kern="0" dirty="0">
                <a:solidFill>
                  <a:srgbClr val="000000"/>
                </a:solidFill>
                <a:latin typeface="Arial"/>
                <a:cs typeface="Tahoma" panose="020B0604030504040204" pitchFamily="34" charset="0"/>
              </a:rPr>
              <a:t> of migrant parents indicated that they were not sure or they were unfamiliar with post-high school options. </a:t>
            </a:r>
            <a:endParaRPr lang="en-US" sz="1800" dirty="0"/>
          </a:p>
        </p:txBody>
      </p:sp>
    </p:spTree>
    <p:extLst>
      <p:ext uri="{BB962C8B-B14F-4D97-AF65-F5344CB8AC3E}">
        <p14:creationId xmlns:p14="http://schemas.microsoft.com/office/powerpoint/2010/main" val="4168467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Why? Comprehensive</a:t>
            </a:r>
            <a:br>
              <a:rPr lang="en-US" dirty="0"/>
            </a:br>
            <a:r>
              <a:rPr lang="en-US" dirty="0"/>
              <a:t>Needs Assessment</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graphicFrame>
        <p:nvGraphicFramePr>
          <p:cNvPr id="16" name="Content Placeholder 10">
            <a:extLst>
              <a:ext uri="{FF2B5EF4-FFF2-40B4-BE49-F238E27FC236}">
                <a16:creationId xmlns:a16="http://schemas.microsoft.com/office/drawing/2014/main" id="{298E962A-43F2-E348-B21F-D386F60ABAFD}"/>
              </a:ext>
            </a:extLst>
          </p:cNvPr>
          <p:cNvGraphicFramePr>
            <a:graphicFrameLocks/>
          </p:cNvGraphicFramePr>
          <p:nvPr>
            <p:extLst>
              <p:ext uri="{D42A27DB-BD31-4B8C-83A1-F6EECF244321}">
                <p14:modId xmlns:p14="http://schemas.microsoft.com/office/powerpoint/2010/main" val="585758785"/>
              </p:ext>
            </p:extLst>
          </p:nvPr>
        </p:nvGraphicFramePr>
        <p:xfrm>
          <a:off x="1143000" y="1676400"/>
          <a:ext cx="7086600" cy="4906963"/>
        </p:xfrm>
        <a:graphic>
          <a:graphicData uri="http://schemas.openxmlformats.org/drawingml/2006/table">
            <a:tbl>
              <a:tblPr firstRow="1" firstCol="1" bandRow="1"/>
              <a:tblGrid>
                <a:gridCol w="3630969">
                  <a:extLst>
                    <a:ext uri="{9D8B030D-6E8A-4147-A177-3AD203B41FA5}">
                      <a16:colId xmlns:a16="http://schemas.microsoft.com/office/drawing/2014/main" val="425899379"/>
                    </a:ext>
                  </a:extLst>
                </a:gridCol>
                <a:gridCol w="3455631">
                  <a:extLst>
                    <a:ext uri="{9D8B030D-6E8A-4147-A177-3AD203B41FA5}">
                      <a16:colId xmlns:a16="http://schemas.microsoft.com/office/drawing/2014/main" val="2346444258"/>
                    </a:ext>
                  </a:extLst>
                </a:gridCol>
              </a:tblGrid>
              <a:tr h="309759">
                <a:tc>
                  <a:txBody>
                    <a:bodyPr/>
                    <a:lstStyle/>
                    <a:p>
                      <a:r>
                        <a:rPr lang="en-US" sz="2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Current Status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r>
                        <a:rPr lang="en-US" sz="2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Desired Status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253914520"/>
                  </a:ext>
                </a:extLst>
              </a:tr>
              <a:tr h="2541698">
                <a:tc>
                  <a:txBody>
                    <a:bodyPr/>
                    <a:lstStyle/>
                    <a:p>
                      <a:pPr marL="0" marR="0">
                        <a:lnSpc>
                          <a:spcPct val="115000"/>
                        </a:lnSpc>
                        <a:spcBef>
                          <a:spcPts val="300"/>
                        </a:spcBef>
                        <a:spcAft>
                          <a:spcPts val="300"/>
                        </a:spcAft>
                      </a:pPr>
                      <a:r>
                        <a:rPr lang="en-US" sz="16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Graduation: </a:t>
                      </a:r>
                      <a:r>
                        <a:rPr lang="en-US" sz="16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Migrant students are dropping out before reaching grade 12 and are not motivated to complete high school and pursue postsecondary education. In 2016, the migrant student four-year cohort graduation rate was </a:t>
                      </a:r>
                      <a:r>
                        <a:rPr lang="en-US" sz="16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62.4 percent.</a:t>
                      </a:r>
                    </a:p>
                    <a:p>
                      <a:pPr marL="0" marR="0">
                        <a:lnSpc>
                          <a:spcPct val="115000"/>
                        </a:lnSpc>
                        <a:spcBef>
                          <a:spcPts val="300"/>
                        </a:spcBef>
                        <a:spcAft>
                          <a:spcPts val="300"/>
                        </a:spcAft>
                      </a:pPr>
                      <a:endParaRPr lang="en-US" sz="11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r>
                        <a:rPr lang="en-US" sz="20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The statewide four-year cohort graduation rate target for all subgroups is 85 percent by 2021. </a:t>
                      </a:r>
                      <a:endParaRPr lang="en-US" sz="20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830110"/>
                  </a:ext>
                </a:extLst>
              </a:tr>
              <a:tr h="2055506">
                <a:tc>
                  <a:txBody>
                    <a:bodyPr/>
                    <a:lstStyle/>
                    <a:p>
                      <a:pPr marL="0" marR="0">
                        <a:lnSpc>
                          <a:spcPct val="115000"/>
                        </a:lnSpc>
                        <a:spcBef>
                          <a:spcPts val="300"/>
                        </a:spcBef>
                        <a:spcAft>
                          <a:spcPts val="300"/>
                        </a:spcAft>
                      </a:pPr>
                      <a:r>
                        <a:rPr lang="en-US" sz="16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Graduation: </a:t>
                      </a:r>
                      <a:r>
                        <a:rPr lang="en-US" sz="16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Migrant students are </a:t>
                      </a:r>
                      <a:r>
                        <a:rPr lang="en-US"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often </a:t>
                      </a:r>
                      <a:r>
                        <a:rPr lang="en-US" sz="1600" dirty="0">
                          <a:solidFill>
                            <a:srgbClr val="FF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not motivated </a:t>
                      </a:r>
                      <a:r>
                        <a:rPr lang="en-US"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 complete high school and pursue postsecondary education</a:t>
                      </a:r>
                      <a:r>
                        <a:rPr lang="en-US" sz="16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87 percent of migrant 12 grade students graduated in 2015-16.</a:t>
                      </a:r>
                    </a:p>
                    <a:p>
                      <a:pPr marL="0" marR="0">
                        <a:lnSpc>
                          <a:spcPct val="115000"/>
                        </a:lnSpc>
                        <a:spcBef>
                          <a:spcPts val="300"/>
                        </a:spcBef>
                        <a:spcAft>
                          <a:spcPts val="300"/>
                        </a:spcAft>
                      </a:pPr>
                      <a:endParaRPr lang="en-US" sz="16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r>
                        <a:rPr lang="en-US" sz="20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The percentage of 12</a:t>
                      </a:r>
                      <a:r>
                        <a:rPr lang="en-US" sz="2000" b="1" baseline="300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th</a:t>
                      </a:r>
                      <a:r>
                        <a:rPr lang="en-US" sz="20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grade migrant students who graduate will be </a:t>
                      </a:r>
                      <a:r>
                        <a:rPr lang="en-US"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92 </a:t>
                      </a:r>
                      <a:r>
                        <a:rPr lang="en-US" sz="2000" b="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percent by 2021</a:t>
                      </a:r>
                      <a:r>
                        <a:rPr lang="en-US" sz="20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3532578"/>
                  </a:ext>
                </a:extLst>
              </a:tr>
            </a:tbl>
          </a:graphicData>
        </a:graphic>
      </p:graphicFrame>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6493659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Why? </a:t>
            </a:r>
            <a:br>
              <a:rPr lang="en-US" dirty="0"/>
            </a:br>
            <a:r>
              <a:rPr lang="en-US" dirty="0"/>
              <a:t>Service Delivery Plan</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graphicFrame>
        <p:nvGraphicFramePr>
          <p:cNvPr id="8" name="Content Placeholder 5">
            <a:extLst>
              <a:ext uri="{FF2B5EF4-FFF2-40B4-BE49-F238E27FC236}">
                <a16:creationId xmlns:a16="http://schemas.microsoft.com/office/drawing/2014/main" id="{245B5264-6168-7C43-BB41-363CDC3E9BB6}"/>
              </a:ext>
            </a:extLst>
          </p:cNvPr>
          <p:cNvGraphicFramePr>
            <a:graphicFrameLocks noGrp="1"/>
          </p:cNvGraphicFramePr>
          <p:nvPr>
            <p:ph idx="1"/>
          </p:nvPr>
        </p:nvGraphicFramePr>
        <p:xfrm>
          <a:off x="571500" y="1968787"/>
          <a:ext cx="8001000" cy="1999107"/>
        </p:xfrm>
        <a:graphic>
          <a:graphicData uri="http://schemas.openxmlformats.org/drawingml/2006/table">
            <a:tbl>
              <a:tblPr firstRow="1" firstCol="1" bandRow="1"/>
              <a:tblGrid>
                <a:gridCol w="1360977">
                  <a:extLst>
                    <a:ext uri="{9D8B030D-6E8A-4147-A177-3AD203B41FA5}">
                      <a16:colId xmlns:a16="http://schemas.microsoft.com/office/drawing/2014/main" val="3079834862"/>
                    </a:ext>
                  </a:extLst>
                </a:gridCol>
                <a:gridCol w="2639522">
                  <a:extLst>
                    <a:ext uri="{9D8B030D-6E8A-4147-A177-3AD203B41FA5}">
                      <a16:colId xmlns:a16="http://schemas.microsoft.com/office/drawing/2014/main" val="1242077670"/>
                    </a:ext>
                  </a:extLst>
                </a:gridCol>
                <a:gridCol w="4000501">
                  <a:extLst>
                    <a:ext uri="{9D8B030D-6E8A-4147-A177-3AD203B41FA5}">
                      <a16:colId xmlns:a16="http://schemas.microsoft.com/office/drawing/2014/main" val="2405008874"/>
                    </a:ext>
                  </a:extLst>
                </a:gridCol>
              </a:tblGrid>
              <a:tr h="150516">
                <a:tc>
                  <a:txBody>
                    <a:bodyPr/>
                    <a:lstStyle/>
                    <a:p>
                      <a:pPr marL="0" marR="0">
                        <a:lnSpc>
                          <a:spcPct val="115000"/>
                        </a:lnSpc>
                        <a:spcBef>
                          <a:spcPts val="600"/>
                        </a:spcBef>
                        <a:spcAft>
                          <a:spcPts val="600"/>
                        </a:spcAft>
                      </a:pPr>
                      <a:r>
                        <a:rPr lang="en-US" sz="16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Focus Area:</a:t>
                      </a:r>
                      <a:endParaRPr lang="en-US" sz="16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600"/>
                        </a:spcBef>
                        <a:spcAft>
                          <a:spcPts val="600"/>
                        </a:spcAft>
                      </a:pPr>
                      <a:r>
                        <a:rPr lang="en-US" sz="16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State Performance Target:</a:t>
                      </a:r>
                      <a:endParaRPr lang="en-US" sz="160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nSpc>
                          <a:spcPct val="115000"/>
                        </a:lnSpc>
                        <a:spcBef>
                          <a:spcPts val="600"/>
                        </a:spcBef>
                        <a:spcAft>
                          <a:spcPts val="600"/>
                        </a:spcAft>
                      </a:pPr>
                      <a:r>
                        <a:rPr lang="en-US" sz="16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Measurable Program Outcome (MPO):</a:t>
                      </a:r>
                      <a:endParaRPr lang="en-US" sz="16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478539955"/>
                  </a:ext>
                </a:extLst>
              </a:tr>
              <a:tr h="954750">
                <a:tc>
                  <a:txBody>
                    <a:bodyPr/>
                    <a:lstStyle/>
                    <a:p>
                      <a:pPr marL="0" marR="0">
                        <a:lnSpc>
                          <a:spcPct val="115000"/>
                        </a:lnSpc>
                        <a:spcBef>
                          <a:spcPts val="300"/>
                        </a:spcBef>
                        <a:spcAft>
                          <a:spcPts val="300"/>
                        </a:spcAft>
                      </a:pPr>
                      <a:r>
                        <a:rPr lang="en-US" sz="1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Graduation</a:t>
                      </a:r>
                      <a:endParaRPr lang="en-US" sz="14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r>
                        <a:rPr lang="en-US" sz="1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By </a:t>
                      </a:r>
                      <a:r>
                        <a:rPr lang="en-US" sz="14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2021</a:t>
                      </a:r>
                      <a:r>
                        <a:rPr lang="en-US" sz="1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increase the percentage of 12</a:t>
                      </a:r>
                      <a:r>
                        <a:rPr lang="en-US" sz="1400" baseline="300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a:t>
                      </a:r>
                      <a:r>
                        <a:rPr lang="en-US" sz="1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grade migrant students who graduate by </a:t>
                      </a:r>
                      <a:r>
                        <a:rPr lang="en-US"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five percentage points </a:t>
                      </a:r>
                      <a:r>
                        <a:rPr lang="en-US" sz="1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from the 2015-16 baseline of </a:t>
                      </a:r>
                      <a:r>
                        <a:rPr lang="en-US" sz="14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87 </a:t>
                      </a:r>
                      <a:r>
                        <a:rPr lang="en-US" sz="14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percent.</a:t>
                      </a:r>
                      <a:endParaRPr lang="en-US" sz="140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r>
                        <a:rPr lang="en-US"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(3) </a:t>
                      </a:r>
                      <a:r>
                        <a:rPr lang="en-US" sz="1600" b="1"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By the end of 2020-2021</a:t>
                      </a:r>
                      <a:r>
                        <a:rPr lang="en-US"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80 percent </a:t>
                      </a:r>
                      <a:r>
                        <a:rPr lang="en-US"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of migrant students who complete the </a:t>
                      </a:r>
                      <a:r>
                        <a:rPr lang="en-US" sz="1600" b="1" dirty="0">
                          <a:solidFill>
                            <a:srgbClr val="333333"/>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Diploma Project </a:t>
                      </a:r>
                      <a:r>
                        <a:rPr lang="en-US"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or other supplemental college readiness activities, </a:t>
                      </a:r>
                      <a:r>
                        <a:rPr lang="en-US"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will graduate after four years of high school.</a:t>
                      </a:r>
                      <a:endParaRPr lang="en-US" sz="16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218" marR="572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0749810"/>
                  </a:ext>
                </a:extLst>
              </a:tr>
            </a:tbl>
          </a:graphicData>
        </a:graphic>
      </p:graphicFrame>
    </p:spTree>
    <p:extLst>
      <p:ext uri="{BB962C8B-B14F-4D97-AF65-F5344CB8AC3E}">
        <p14:creationId xmlns:p14="http://schemas.microsoft.com/office/powerpoint/2010/main" val="821432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Welcome to Georgia </a:t>
            </a:r>
            <a:br>
              <a:rPr lang="en-US" dirty="0"/>
            </a:br>
            <a:r>
              <a:rPr lang="en-US" dirty="0"/>
              <a:t>and the GA MEP</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40373933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Rounded Corners 30">
            <a:extLst>
              <a:ext uri="{FF2B5EF4-FFF2-40B4-BE49-F238E27FC236}">
                <a16:creationId xmlns:a16="http://schemas.microsoft.com/office/drawing/2014/main" id="{6F308653-C40E-4F5D-A6C3-62578B16C7AE}"/>
              </a:ext>
            </a:extLst>
          </p:cNvPr>
          <p:cNvSpPr/>
          <p:nvPr/>
        </p:nvSpPr>
        <p:spPr>
          <a:xfrm>
            <a:off x="321990" y="2006352"/>
            <a:ext cx="1392463" cy="838199"/>
          </a:xfrm>
          <a:prstGeom prst="roundRect">
            <a:avLst/>
          </a:prstGeom>
          <a:solidFill>
            <a:schemeClr val="tx2">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Parent Unit Subgroup</a:t>
            </a:r>
            <a:r>
              <a:rPr lang="en-US" dirty="0"/>
              <a:t> </a:t>
            </a:r>
          </a:p>
        </p:txBody>
      </p:sp>
      <p:sp>
        <p:nvSpPr>
          <p:cNvPr id="2" name="Title 1">
            <a:extLst>
              <a:ext uri="{FF2B5EF4-FFF2-40B4-BE49-F238E27FC236}">
                <a16:creationId xmlns:a16="http://schemas.microsoft.com/office/drawing/2014/main" id="{A45341FA-C91A-4E11-B719-47D5608332E1}"/>
              </a:ext>
            </a:extLst>
          </p:cNvPr>
          <p:cNvSpPr>
            <a:spLocks noGrp="1"/>
          </p:cNvSpPr>
          <p:nvPr>
            <p:ph type="title"/>
          </p:nvPr>
        </p:nvSpPr>
        <p:spPr/>
        <p:txBody>
          <a:bodyPr/>
          <a:lstStyle/>
          <a:p>
            <a:pPr algn="r"/>
            <a:r>
              <a:rPr lang="en-US" dirty="0"/>
              <a:t>Diploma Project</a:t>
            </a:r>
            <a:br>
              <a:rPr lang="en-US" dirty="0"/>
            </a:br>
            <a:r>
              <a:rPr lang="en-US" dirty="0"/>
              <a:t>Taskforce Timeline</a:t>
            </a:r>
          </a:p>
        </p:txBody>
      </p:sp>
      <p:sp>
        <p:nvSpPr>
          <p:cNvPr id="4" name="Date Placeholder 3">
            <a:extLst>
              <a:ext uri="{FF2B5EF4-FFF2-40B4-BE49-F238E27FC236}">
                <a16:creationId xmlns:a16="http://schemas.microsoft.com/office/drawing/2014/main" id="{82C89FB0-1813-4542-BF84-4112F94EBA18}"/>
              </a:ext>
            </a:extLst>
          </p:cNvPr>
          <p:cNvSpPr>
            <a:spLocks noGrp="1"/>
          </p:cNvSpPr>
          <p:nvPr>
            <p:ph type="dt" sz="half" idx="10"/>
          </p:nvPr>
        </p:nvSpPr>
        <p:spPr/>
        <p:txBody>
          <a:bodyPr/>
          <a:lstStyle/>
          <a:p>
            <a:fld id="{ED0CF1AE-9D07-4FAF-9EEC-B15CCCFC2843}" type="datetime1">
              <a:rPr lang="en-US" smtClean="0"/>
              <a:t>4/20/21</a:t>
            </a:fld>
            <a:endParaRPr lang="en-US"/>
          </a:p>
        </p:txBody>
      </p:sp>
      <p:sp>
        <p:nvSpPr>
          <p:cNvPr id="5" name="Slide Number Placeholder 4">
            <a:extLst>
              <a:ext uri="{FF2B5EF4-FFF2-40B4-BE49-F238E27FC236}">
                <a16:creationId xmlns:a16="http://schemas.microsoft.com/office/drawing/2014/main" id="{F116402A-1392-4A47-83E5-9519299C1466}"/>
              </a:ext>
            </a:extLst>
          </p:cNvPr>
          <p:cNvSpPr>
            <a:spLocks noGrp="1"/>
          </p:cNvSpPr>
          <p:nvPr>
            <p:ph type="sldNum" sz="quarter" idx="12"/>
          </p:nvPr>
        </p:nvSpPr>
        <p:spPr/>
        <p:txBody>
          <a:bodyPr/>
          <a:lstStyle/>
          <a:p>
            <a:fld id="{680C5762-CF65-4775-9966-A58D40CC61B9}" type="slidenum">
              <a:rPr lang="en-US" smtClean="0"/>
              <a:t>60</a:t>
            </a:fld>
            <a:endParaRPr lang="en-US"/>
          </a:p>
        </p:txBody>
      </p:sp>
      <p:sp>
        <p:nvSpPr>
          <p:cNvPr id="7" name="TextBox 6">
            <a:extLst>
              <a:ext uri="{FF2B5EF4-FFF2-40B4-BE49-F238E27FC236}">
                <a16:creationId xmlns:a16="http://schemas.microsoft.com/office/drawing/2014/main" id="{70FB3EBD-F1B3-4A10-8C32-2062E3E47759}"/>
              </a:ext>
            </a:extLst>
          </p:cNvPr>
          <p:cNvSpPr txBox="1"/>
          <p:nvPr/>
        </p:nvSpPr>
        <p:spPr>
          <a:xfrm>
            <a:off x="990600" y="3429000"/>
            <a:ext cx="1219200" cy="369332"/>
          </a:xfrm>
          <a:prstGeom prst="rect">
            <a:avLst/>
          </a:prstGeom>
          <a:noFill/>
        </p:spPr>
        <p:txBody>
          <a:bodyPr wrap="square" rtlCol="0">
            <a:spAutoFit/>
          </a:bodyPr>
          <a:lstStyle/>
          <a:p>
            <a:endParaRPr lang="en-US" dirty="0"/>
          </a:p>
        </p:txBody>
      </p:sp>
      <p:pic>
        <p:nvPicPr>
          <p:cNvPr id="15" name="Content Placeholder 14">
            <a:extLst>
              <a:ext uri="{FF2B5EF4-FFF2-40B4-BE49-F238E27FC236}">
                <a16:creationId xmlns:a16="http://schemas.microsoft.com/office/drawing/2014/main" id="{4C6DFECD-991B-49BC-BF29-64E2E143566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6422" y="1417638"/>
            <a:ext cx="5431155" cy="4459009"/>
          </a:xfrm>
          <a:ln>
            <a:noFill/>
          </a:ln>
        </p:spPr>
      </p:pic>
      <p:sp>
        <p:nvSpPr>
          <p:cNvPr id="16" name="TextBox 15">
            <a:extLst>
              <a:ext uri="{FF2B5EF4-FFF2-40B4-BE49-F238E27FC236}">
                <a16:creationId xmlns:a16="http://schemas.microsoft.com/office/drawing/2014/main" id="{299C55AD-8F5E-440C-A9EA-7B13BC4D7D3A}"/>
              </a:ext>
            </a:extLst>
          </p:cNvPr>
          <p:cNvSpPr txBox="1"/>
          <p:nvPr/>
        </p:nvSpPr>
        <p:spPr>
          <a:xfrm>
            <a:off x="2201965" y="3764027"/>
            <a:ext cx="865822" cy="276999"/>
          </a:xfrm>
          <a:prstGeom prst="rect">
            <a:avLst/>
          </a:prstGeom>
          <a:noFill/>
        </p:spPr>
        <p:txBody>
          <a:bodyPr wrap="square" rtlCol="0">
            <a:spAutoFit/>
          </a:bodyPr>
          <a:lstStyle/>
          <a:p>
            <a:r>
              <a:rPr lang="en-US" sz="1200" dirty="0">
                <a:solidFill>
                  <a:srgbClr val="0070C0"/>
                </a:solidFill>
              </a:rPr>
              <a:t>Dec ‘17</a:t>
            </a:r>
          </a:p>
        </p:txBody>
      </p:sp>
      <p:sp>
        <p:nvSpPr>
          <p:cNvPr id="17" name="TextBox 16">
            <a:extLst>
              <a:ext uri="{FF2B5EF4-FFF2-40B4-BE49-F238E27FC236}">
                <a16:creationId xmlns:a16="http://schemas.microsoft.com/office/drawing/2014/main" id="{ABC339A0-1A9B-4E71-A39D-663F4E39C059}"/>
              </a:ext>
            </a:extLst>
          </p:cNvPr>
          <p:cNvSpPr txBox="1"/>
          <p:nvPr/>
        </p:nvSpPr>
        <p:spPr>
          <a:xfrm>
            <a:off x="3075622" y="3769680"/>
            <a:ext cx="865822" cy="276999"/>
          </a:xfrm>
          <a:prstGeom prst="rect">
            <a:avLst/>
          </a:prstGeom>
          <a:noFill/>
        </p:spPr>
        <p:txBody>
          <a:bodyPr wrap="square" rtlCol="0">
            <a:spAutoFit/>
          </a:bodyPr>
          <a:lstStyle/>
          <a:p>
            <a:r>
              <a:rPr lang="en-US" sz="1200" dirty="0">
                <a:solidFill>
                  <a:srgbClr val="0070C0"/>
                </a:solidFill>
              </a:rPr>
              <a:t>Jan ‘18</a:t>
            </a:r>
          </a:p>
        </p:txBody>
      </p:sp>
      <p:sp>
        <p:nvSpPr>
          <p:cNvPr id="18" name="TextBox 17">
            <a:extLst>
              <a:ext uri="{FF2B5EF4-FFF2-40B4-BE49-F238E27FC236}">
                <a16:creationId xmlns:a16="http://schemas.microsoft.com/office/drawing/2014/main" id="{53476DB7-5554-4916-85EC-14AE2C832011}"/>
              </a:ext>
            </a:extLst>
          </p:cNvPr>
          <p:cNvSpPr txBox="1"/>
          <p:nvPr/>
        </p:nvSpPr>
        <p:spPr>
          <a:xfrm>
            <a:off x="3925775" y="3760093"/>
            <a:ext cx="865822" cy="276999"/>
          </a:xfrm>
          <a:prstGeom prst="rect">
            <a:avLst/>
          </a:prstGeom>
          <a:noFill/>
        </p:spPr>
        <p:txBody>
          <a:bodyPr wrap="square" rtlCol="0">
            <a:spAutoFit/>
          </a:bodyPr>
          <a:lstStyle/>
          <a:p>
            <a:r>
              <a:rPr lang="en-US" sz="1200" dirty="0">
                <a:solidFill>
                  <a:srgbClr val="0070C0"/>
                </a:solidFill>
              </a:rPr>
              <a:t>Feb ‘18</a:t>
            </a:r>
          </a:p>
        </p:txBody>
      </p:sp>
      <p:sp>
        <p:nvSpPr>
          <p:cNvPr id="19" name="TextBox 18">
            <a:extLst>
              <a:ext uri="{FF2B5EF4-FFF2-40B4-BE49-F238E27FC236}">
                <a16:creationId xmlns:a16="http://schemas.microsoft.com/office/drawing/2014/main" id="{11A40DFA-595F-470F-9C01-F6D80653B64F}"/>
              </a:ext>
            </a:extLst>
          </p:cNvPr>
          <p:cNvSpPr txBox="1"/>
          <p:nvPr/>
        </p:nvSpPr>
        <p:spPr>
          <a:xfrm>
            <a:off x="4807266" y="3769680"/>
            <a:ext cx="865822" cy="276999"/>
          </a:xfrm>
          <a:prstGeom prst="rect">
            <a:avLst/>
          </a:prstGeom>
          <a:noFill/>
        </p:spPr>
        <p:txBody>
          <a:bodyPr wrap="square" rtlCol="0">
            <a:spAutoFit/>
          </a:bodyPr>
          <a:lstStyle/>
          <a:p>
            <a:r>
              <a:rPr lang="en-US" sz="1200" dirty="0">
                <a:solidFill>
                  <a:srgbClr val="0070C0"/>
                </a:solidFill>
              </a:rPr>
              <a:t>Mar ‘18</a:t>
            </a:r>
          </a:p>
        </p:txBody>
      </p:sp>
      <p:sp>
        <p:nvSpPr>
          <p:cNvPr id="20" name="TextBox 19">
            <a:extLst>
              <a:ext uri="{FF2B5EF4-FFF2-40B4-BE49-F238E27FC236}">
                <a16:creationId xmlns:a16="http://schemas.microsoft.com/office/drawing/2014/main" id="{6B302BBE-5EFA-484A-A1C1-BBDB75A3DC42}"/>
              </a:ext>
            </a:extLst>
          </p:cNvPr>
          <p:cNvSpPr txBox="1"/>
          <p:nvPr/>
        </p:nvSpPr>
        <p:spPr>
          <a:xfrm>
            <a:off x="2127395" y="2312573"/>
            <a:ext cx="1564033" cy="1138773"/>
          </a:xfrm>
          <a:prstGeom prst="rect">
            <a:avLst/>
          </a:prstGeom>
          <a:noFill/>
        </p:spPr>
        <p:txBody>
          <a:bodyPr wrap="square" rtlCol="0">
            <a:spAutoFit/>
          </a:bodyPr>
          <a:lstStyle/>
          <a:p>
            <a:pPr algn="ctr"/>
            <a:r>
              <a:rPr lang="en-US" dirty="0">
                <a:solidFill>
                  <a:schemeClr val="accent2">
                    <a:lumMod val="75000"/>
                  </a:schemeClr>
                </a:solidFill>
              </a:rPr>
              <a:t>Taskforce</a:t>
            </a:r>
          </a:p>
          <a:p>
            <a:pPr algn="ctr"/>
            <a:r>
              <a:rPr lang="en-US" dirty="0">
                <a:solidFill>
                  <a:schemeClr val="accent2">
                    <a:lumMod val="75000"/>
                  </a:schemeClr>
                </a:solidFill>
              </a:rPr>
              <a:t>Face to-face Meeting</a:t>
            </a:r>
          </a:p>
          <a:p>
            <a:pPr algn="ctr"/>
            <a:r>
              <a:rPr lang="en-US" sz="1200" dirty="0"/>
              <a:t>12/05/2017</a:t>
            </a:r>
          </a:p>
        </p:txBody>
      </p:sp>
      <p:sp>
        <p:nvSpPr>
          <p:cNvPr id="21" name="TextBox 20">
            <a:extLst>
              <a:ext uri="{FF2B5EF4-FFF2-40B4-BE49-F238E27FC236}">
                <a16:creationId xmlns:a16="http://schemas.microsoft.com/office/drawing/2014/main" id="{5E5F1368-6A24-4AFA-B7ED-D88894B13D3B}"/>
              </a:ext>
            </a:extLst>
          </p:cNvPr>
          <p:cNvSpPr txBox="1"/>
          <p:nvPr/>
        </p:nvSpPr>
        <p:spPr>
          <a:xfrm>
            <a:off x="2169766" y="4558755"/>
            <a:ext cx="1564034" cy="1107996"/>
          </a:xfrm>
          <a:prstGeom prst="rect">
            <a:avLst/>
          </a:prstGeom>
          <a:noFill/>
        </p:spPr>
        <p:txBody>
          <a:bodyPr wrap="square" rtlCol="0">
            <a:spAutoFit/>
          </a:bodyPr>
          <a:lstStyle/>
          <a:p>
            <a:pPr algn="ctr"/>
            <a:r>
              <a:rPr lang="en-US" dirty="0">
                <a:solidFill>
                  <a:schemeClr val="accent2">
                    <a:lumMod val="75000"/>
                  </a:schemeClr>
                </a:solidFill>
              </a:rPr>
              <a:t>Taskforce Virtual Meeting</a:t>
            </a:r>
          </a:p>
          <a:p>
            <a:pPr algn="ctr"/>
            <a:r>
              <a:rPr lang="en-US" sz="1200" dirty="0"/>
              <a:t>01/22/2018</a:t>
            </a:r>
          </a:p>
        </p:txBody>
      </p:sp>
      <p:sp>
        <p:nvSpPr>
          <p:cNvPr id="22" name="TextBox 21">
            <a:extLst>
              <a:ext uri="{FF2B5EF4-FFF2-40B4-BE49-F238E27FC236}">
                <a16:creationId xmlns:a16="http://schemas.microsoft.com/office/drawing/2014/main" id="{80A6D954-9EC8-4B17-BF9E-396CF38F22A3}"/>
              </a:ext>
            </a:extLst>
          </p:cNvPr>
          <p:cNvSpPr txBox="1"/>
          <p:nvPr/>
        </p:nvSpPr>
        <p:spPr>
          <a:xfrm>
            <a:off x="3954021" y="4558755"/>
            <a:ext cx="1564034" cy="1107996"/>
          </a:xfrm>
          <a:prstGeom prst="rect">
            <a:avLst/>
          </a:prstGeom>
          <a:noFill/>
        </p:spPr>
        <p:txBody>
          <a:bodyPr wrap="square" rtlCol="0">
            <a:spAutoFit/>
          </a:bodyPr>
          <a:lstStyle/>
          <a:p>
            <a:pPr algn="ctr"/>
            <a:r>
              <a:rPr lang="en-US" dirty="0">
                <a:solidFill>
                  <a:schemeClr val="accent2">
                    <a:lumMod val="75000"/>
                  </a:schemeClr>
                </a:solidFill>
              </a:rPr>
              <a:t>Taskforce Virtual Meeting</a:t>
            </a:r>
          </a:p>
          <a:p>
            <a:pPr algn="ctr"/>
            <a:r>
              <a:rPr lang="en-US" sz="1200" dirty="0"/>
              <a:t>03/28/2018</a:t>
            </a:r>
          </a:p>
        </p:txBody>
      </p:sp>
      <p:sp>
        <p:nvSpPr>
          <p:cNvPr id="24" name="TextBox 23">
            <a:extLst>
              <a:ext uri="{FF2B5EF4-FFF2-40B4-BE49-F238E27FC236}">
                <a16:creationId xmlns:a16="http://schemas.microsoft.com/office/drawing/2014/main" id="{515FC66E-5756-484E-AB06-C35110E53B2B}"/>
              </a:ext>
            </a:extLst>
          </p:cNvPr>
          <p:cNvSpPr txBox="1"/>
          <p:nvPr/>
        </p:nvSpPr>
        <p:spPr>
          <a:xfrm>
            <a:off x="5673961" y="3754884"/>
            <a:ext cx="865822" cy="276999"/>
          </a:xfrm>
          <a:prstGeom prst="rect">
            <a:avLst/>
          </a:prstGeom>
          <a:noFill/>
        </p:spPr>
        <p:txBody>
          <a:bodyPr wrap="square" rtlCol="0">
            <a:spAutoFit/>
          </a:bodyPr>
          <a:lstStyle/>
          <a:p>
            <a:r>
              <a:rPr lang="en-US" sz="1200" dirty="0">
                <a:solidFill>
                  <a:srgbClr val="0070C0"/>
                </a:solidFill>
              </a:rPr>
              <a:t>May ‘18</a:t>
            </a:r>
          </a:p>
        </p:txBody>
      </p:sp>
      <p:sp>
        <p:nvSpPr>
          <p:cNvPr id="25" name="TextBox 24">
            <a:extLst>
              <a:ext uri="{FF2B5EF4-FFF2-40B4-BE49-F238E27FC236}">
                <a16:creationId xmlns:a16="http://schemas.microsoft.com/office/drawing/2014/main" id="{97F0AF00-C3FF-423A-8AC9-39AF4783990F}"/>
              </a:ext>
            </a:extLst>
          </p:cNvPr>
          <p:cNvSpPr txBox="1"/>
          <p:nvPr/>
        </p:nvSpPr>
        <p:spPr>
          <a:xfrm>
            <a:off x="5581575" y="2237689"/>
            <a:ext cx="1564034" cy="1107996"/>
          </a:xfrm>
          <a:prstGeom prst="rect">
            <a:avLst/>
          </a:prstGeom>
          <a:noFill/>
        </p:spPr>
        <p:txBody>
          <a:bodyPr wrap="square" rtlCol="0">
            <a:spAutoFit/>
          </a:bodyPr>
          <a:lstStyle/>
          <a:p>
            <a:pPr algn="ctr"/>
            <a:r>
              <a:rPr lang="en-US" dirty="0">
                <a:solidFill>
                  <a:schemeClr val="accent2">
                    <a:lumMod val="75000"/>
                  </a:schemeClr>
                </a:solidFill>
              </a:rPr>
              <a:t>Taskforce Virtual Meeting</a:t>
            </a:r>
          </a:p>
          <a:p>
            <a:pPr algn="ctr"/>
            <a:r>
              <a:rPr lang="en-US" sz="1200" dirty="0"/>
              <a:t>05/15/2018</a:t>
            </a:r>
          </a:p>
        </p:txBody>
      </p:sp>
      <p:sp>
        <p:nvSpPr>
          <p:cNvPr id="26" name="TextBox 25">
            <a:extLst>
              <a:ext uri="{FF2B5EF4-FFF2-40B4-BE49-F238E27FC236}">
                <a16:creationId xmlns:a16="http://schemas.microsoft.com/office/drawing/2014/main" id="{47EAC488-1584-4286-AFFA-2E81E717837A}"/>
              </a:ext>
            </a:extLst>
          </p:cNvPr>
          <p:cNvSpPr txBox="1"/>
          <p:nvPr/>
        </p:nvSpPr>
        <p:spPr>
          <a:xfrm>
            <a:off x="6610024" y="3732798"/>
            <a:ext cx="865822" cy="276999"/>
          </a:xfrm>
          <a:prstGeom prst="rect">
            <a:avLst/>
          </a:prstGeom>
          <a:noFill/>
        </p:spPr>
        <p:txBody>
          <a:bodyPr wrap="square" rtlCol="0">
            <a:spAutoFit/>
          </a:bodyPr>
          <a:lstStyle/>
          <a:p>
            <a:r>
              <a:rPr lang="en-US" sz="1200" dirty="0">
                <a:solidFill>
                  <a:srgbClr val="0070C0"/>
                </a:solidFill>
              </a:rPr>
              <a:t>Oct</a:t>
            </a:r>
          </a:p>
        </p:txBody>
      </p:sp>
      <p:sp>
        <p:nvSpPr>
          <p:cNvPr id="27" name="TextBox 26">
            <a:extLst>
              <a:ext uri="{FF2B5EF4-FFF2-40B4-BE49-F238E27FC236}">
                <a16:creationId xmlns:a16="http://schemas.microsoft.com/office/drawing/2014/main" id="{13FBD9A3-6785-46D7-BA4E-CD2DA3FC109A}"/>
              </a:ext>
            </a:extLst>
          </p:cNvPr>
          <p:cNvSpPr txBox="1"/>
          <p:nvPr/>
        </p:nvSpPr>
        <p:spPr>
          <a:xfrm>
            <a:off x="5665380" y="4411199"/>
            <a:ext cx="1396424" cy="1077218"/>
          </a:xfrm>
          <a:prstGeom prst="rect">
            <a:avLst/>
          </a:prstGeom>
          <a:noFill/>
        </p:spPr>
        <p:txBody>
          <a:bodyPr wrap="square" rtlCol="0">
            <a:spAutoFit/>
          </a:bodyPr>
          <a:lstStyle/>
          <a:p>
            <a:pPr algn="ctr"/>
            <a:r>
              <a:rPr lang="en-US" sz="1600" dirty="0">
                <a:solidFill>
                  <a:schemeClr val="accent2">
                    <a:lumMod val="75000"/>
                  </a:schemeClr>
                </a:solidFill>
              </a:rPr>
              <a:t>Diploma Project Available on PDE website</a:t>
            </a:r>
          </a:p>
        </p:txBody>
      </p:sp>
      <p:sp>
        <p:nvSpPr>
          <p:cNvPr id="28" name="TextBox 27">
            <a:extLst>
              <a:ext uri="{FF2B5EF4-FFF2-40B4-BE49-F238E27FC236}">
                <a16:creationId xmlns:a16="http://schemas.microsoft.com/office/drawing/2014/main" id="{BA03BA9D-5CAB-418B-88F8-F4879F40725F}"/>
              </a:ext>
            </a:extLst>
          </p:cNvPr>
          <p:cNvSpPr txBox="1"/>
          <p:nvPr/>
        </p:nvSpPr>
        <p:spPr>
          <a:xfrm>
            <a:off x="3875573" y="2240081"/>
            <a:ext cx="1564034" cy="1107996"/>
          </a:xfrm>
          <a:prstGeom prst="rect">
            <a:avLst/>
          </a:prstGeom>
          <a:noFill/>
        </p:spPr>
        <p:txBody>
          <a:bodyPr wrap="square" rtlCol="0">
            <a:spAutoFit/>
          </a:bodyPr>
          <a:lstStyle/>
          <a:p>
            <a:pPr algn="ctr"/>
            <a:r>
              <a:rPr lang="en-US" dirty="0">
                <a:solidFill>
                  <a:schemeClr val="accent2">
                    <a:lumMod val="75000"/>
                  </a:schemeClr>
                </a:solidFill>
              </a:rPr>
              <a:t>Taskforce Virtual Meeting</a:t>
            </a:r>
          </a:p>
          <a:p>
            <a:pPr algn="ctr"/>
            <a:r>
              <a:rPr lang="en-US" sz="1200" dirty="0"/>
              <a:t>02/21/2018</a:t>
            </a:r>
          </a:p>
        </p:txBody>
      </p:sp>
      <p:sp>
        <p:nvSpPr>
          <p:cNvPr id="32" name="Rectangle: Rounded Corners 31">
            <a:extLst>
              <a:ext uri="{FF2B5EF4-FFF2-40B4-BE49-F238E27FC236}">
                <a16:creationId xmlns:a16="http://schemas.microsoft.com/office/drawing/2014/main" id="{0E6533CC-5731-42A6-8979-0B4516DBB5F4}"/>
              </a:ext>
            </a:extLst>
          </p:cNvPr>
          <p:cNvSpPr/>
          <p:nvPr/>
        </p:nvSpPr>
        <p:spPr>
          <a:xfrm>
            <a:off x="7542758" y="4585566"/>
            <a:ext cx="1257254" cy="838200"/>
          </a:xfrm>
          <a:prstGeom prst="round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black"/>
                </a:solidFill>
              </a:rPr>
              <a:t>Tests  Subgroup</a:t>
            </a:r>
            <a:r>
              <a:rPr lang="en-US" dirty="0">
                <a:solidFill>
                  <a:prstClr val="white"/>
                </a:solidFill>
              </a:rPr>
              <a:t> </a:t>
            </a:r>
          </a:p>
        </p:txBody>
      </p:sp>
      <p:sp>
        <p:nvSpPr>
          <p:cNvPr id="33" name="Rectangle: Rounded Corners 32">
            <a:extLst>
              <a:ext uri="{FF2B5EF4-FFF2-40B4-BE49-F238E27FC236}">
                <a16:creationId xmlns:a16="http://schemas.microsoft.com/office/drawing/2014/main" id="{F269BDDD-6DB9-44F9-B9C8-3E63DE5358D1}"/>
              </a:ext>
            </a:extLst>
          </p:cNvPr>
          <p:cNvSpPr/>
          <p:nvPr/>
        </p:nvSpPr>
        <p:spPr>
          <a:xfrm>
            <a:off x="171845" y="4606281"/>
            <a:ext cx="1637509" cy="838200"/>
          </a:xfrm>
          <a:prstGeom prst="round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Postsecondary Subgroup</a:t>
            </a:r>
            <a:r>
              <a:rPr lang="en-US" dirty="0"/>
              <a:t> </a:t>
            </a:r>
          </a:p>
        </p:txBody>
      </p:sp>
      <p:sp>
        <p:nvSpPr>
          <p:cNvPr id="34" name="Rectangle: Rounded Corners 33">
            <a:extLst>
              <a:ext uri="{FF2B5EF4-FFF2-40B4-BE49-F238E27FC236}">
                <a16:creationId xmlns:a16="http://schemas.microsoft.com/office/drawing/2014/main" id="{1EA28BC7-6D98-4F1A-ADC3-BCA20C79C8AB}"/>
              </a:ext>
            </a:extLst>
          </p:cNvPr>
          <p:cNvSpPr/>
          <p:nvPr/>
        </p:nvSpPr>
        <p:spPr>
          <a:xfrm>
            <a:off x="7524772" y="1961284"/>
            <a:ext cx="1275240" cy="970884"/>
          </a:xfrm>
          <a:prstGeom prst="round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black"/>
                </a:solidFill>
              </a:rPr>
              <a:t>Goal Setting Subgroup</a:t>
            </a:r>
            <a:r>
              <a:rPr lang="en-US" dirty="0">
                <a:solidFill>
                  <a:prstClr val="white"/>
                </a:solidFill>
              </a:rPr>
              <a:t> </a:t>
            </a:r>
          </a:p>
        </p:txBody>
      </p:sp>
      <p:sp>
        <p:nvSpPr>
          <p:cNvPr id="35" name="Rectangle: Rounded Corners 34">
            <a:extLst>
              <a:ext uri="{FF2B5EF4-FFF2-40B4-BE49-F238E27FC236}">
                <a16:creationId xmlns:a16="http://schemas.microsoft.com/office/drawing/2014/main" id="{BC7963AB-3D28-412E-A324-63B03A887E1F}"/>
              </a:ext>
            </a:extLst>
          </p:cNvPr>
          <p:cNvSpPr/>
          <p:nvPr/>
        </p:nvSpPr>
        <p:spPr>
          <a:xfrm>
            <a:off x="3914203" y="5886234"/>
            <a:ext cx="1384255" cy="838200"/>
          </a:xfrm>
          <a:prstGeom prst="roundRect">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black"/>
                </a:solidFill>
              </a:rPr>
              <a:t>High School Credits Subgroup</a:t>
            </a:r>
            <a:r>
              <a:rPr lang="en-US" dirty="0">
                <a:solidFill>
                  <a:prstClr val="white"/>
                </a:solidFill>
              </a:rPr>
              <a:t> </a:t>
            </a:r>
          </a:p>
        </p:txBody>
      </p:sp>
      <p:cxnSp>
        <p:nvCxnSpPr>
          <p:cNvPr id="29" name="Straight Connector 28">
            <a:extLst>
              <a:ext uri="{FF2B5EF4-FFF2-40B4-BE49-F238E27FC236}">
                <a16:creationId xmlns:a16="http://schemas.microsoft.com/office/drawing/2014/main" id="{44DB1978-50E7-EF4F-96C0-77FD07A941BE}"/>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36" name="Picture 35">
            <a:extLst>
              <a:ext uri="{FF2B5EF4-FFF2-40B4-BE49-F238E27FC236}">
                <a16:creationId xmlns:a16="http://schemas.microsoft.com/office/drawing/2014/main" id="{276FB33A-5119-3946-BF63-F7BBFD703C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18918127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 Topics-</a:t>
            </a:r>
            <a:br>
              <a:rPr lang="en-US" dirty="0"/>
            </a:br>
            <a:r>
              <a:rPr lang="en-US" dirty="0"/>
              <a:t>Student Toolkit</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9" name="Content Placeholder 2">
            <a:extLst>
              <a:ext uri="{FF2B5EF4-FFF2-40B4-BE49-F238E27FC236}">
                <a16:creationId xmlns:a16="http://schemas.microsoft.com/office/drawing/2014/main" id="{02A3922A-7B64-DA40-9051-0854902E9BF7}"/>
              </a:ext>
            </a:extLst>
          </p:cNvPr>
          <p:cNvSpPr txBox="1">
            <a:spLocks/>
          </p:cNvSpPr>
          <p:nvPr/>
        </p:nvSpPr>
        <p:spPr bwMode="auto">
          <a:xfrm>
            <a:off x="457200" y="2286002"/>
            <a:ext cx="8229600" cy="3840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a:t>Unit 1 – Goal Setting</a:t>
            </a:r>
          </a:p>
          <a:p>
            <a:r>
              <a:rPr lang="en-US" dirty="0"/>
              <a:t>Unit 2 – High School Credits and Courses</a:t>
            </a:r>
          </a:p>
          <a:p>
            <a:r>
              <a:rPr lang="en-US" dirty="0"/>
              <a:t>Unit 3 – Tests and Test Preparation</a:t>
            </a:r>
          </a:p>
          <a:p>
            <a:r>
              <a:rPr lang="en-US" dirty="0"/>
              <a:t>Unit 4 – Career and Postsecondary Planning </a:t>
            </a:r>
          </a:p>
        </p:txBody>
      </p:sp>
    </p:spTree>
    <p:extLst>
      <p:ext uri="{BB962C8B-B14F-4D97-AF65-F5344CB8AC3E}">
        <p14:creationId xmlns:p14="http://schemas.microsoft.com/office/powerpoint/2010/main" val="15087345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 Topics-</a:t>
            </a:r>
            <a:br>
              <a:rPr lang="en-US" dirty="0"/>
            </a:br>
            <a:r>
              <a:rPr lang="en-US" dirty="0"/>
              <a:t>Parent Toolkit</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Content Placeholder 2">
            <a:extLst>
              <a:ext uri="{FF2B5EF4-FFF2-40B4-BE49-F238E27FC236}">
                <a16:creationId xmlns:a16="http://schemas.microsoft.com/office/drawing/2014/main" id="{A87668C2-512E-AB4D-A45C-A1A606828446}"/>
              </a:ext>
            </a:extLst>
          </p:cNvPr>
          <p:cNvSpPr>
            <a:spLocks noGrp="1"/>
          </p:cNvSpPr>
          <p:nvPr>
            <p:ph idx="1"/>
          </p:nvPr>
        </p:nvSpPr>
        <p:spPr>
          <a:xfrm>
            <a:off x="457200" y="1905004"/>
            <a:ext cx="8229600" cy="4221159"/>
          </a:xfrm>
        </p:spPr>
        <p:txBody>
          <a:bodyPr>
            <a:normAutofit fontScale="92500" lnSpcReduction="10000"/>
          </a:bodyPr>
          <a:lstStyle/>
          <a:p>
            <a:r>
              <a:rPr lang="en-US" dirty="0"/>
              <a:t>Goal setting and parent-student plan</a:t>
            </a:r>
          </a:p>
          <a:p>
            <a:endParaRPr lang="en-US" dirty="0"/>
          </a:p>
          <a:p>
            <a:r>
              <a:rPr lang="en-US" dirty="0"/>
              <a:t>Support team</a:t>
            </a:r>
          </a:p>
          <a:p>
            <a:pPr marL="0" indent="0">
              <a:buNone/>
            </a:pPr>
            <a:endParaRPr lang="en-US" dirty="0"/>
          </a:p>
          <a:p>
            <a:r>
              <a:rPr lang="en-US" dirty="0"/>
              <a:t>High school credits</a:t>
            </a:r>
          </a:p>
          <a:p>
            <a:pPr marL="0" indent="0">
              <a:buNone/>
            </a:pPr>
            <a:endParaRPr lang="en-US" dirty="0"/>
          </a:p>
          <a:p>
            <a:r>
              <a:rPr lang="en-US" dirty="0"/>
              <a:t>Test-taking strategies</a:t>
            </a:r>
          </a:p>
          <a:p>
            <a:endParaRPr lang="en-US" dirty="0"/>
          </a:p>
          <a:p>
            <a:r>
              <a:rPr lang="en-US" dirty="0"/>
              <a:t>Postsecondary planning checklist</a:t>
            </a:r>
          </a:p>
        </p:txBody>
      </p:sp>
    </p:spTree>
    <p:extLst>
      <p:ext uri="{BB962C8B-B14F-4D97-AF65-F5344CB8AC3E}">
        <p14:creationId xmlns:p14="http://schemas.microsoft.com/office/powerpoint/2010/main" val="11861558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Unit Components</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0" name="Content Placeholder 2">
            <a:extLst>
              <a:ext uri="{FF2B5EF4-FFF2-40B4-BE49-F238E27FC236}">
                <a16:creationId xmlns:a16="http://schemas.microsoft.com/office/drawing/2014/main" id="{2BEEB06A-FBA7-AB49-AFE1-FD04C44C5800}"/>
              </a:ext>
            </a:extLst>
          </p:cNvPr>
          <p:cNvSpPr>
            <a:spLocks noGrp="1"/>
          </p:cNvSpPr>
          <p:nvPr>
            <p:ph idx="1"/>
          </p:nvPr>
        </p:nvSpPr>
        <p:spPr>
          <a:xfrm>
            <a:off x="1143000" y="1905003"/>
            <a:ext cx="7543800" cy="4221160"/>
          </a:xfrm>
        </p:spPr>
        <p:txBody>
          <a:bodyPr/>
          <a:lstStyle/>
          <a:p>
            <a:r>
              <a:rPr lang="en-US" dirty="0"/>
              <a:t>Every unit has: </a:t>
            </a:r>
          </a:p>
          <a:p>
            <a:pPr lvl="1"/>
            <a:r>
              <a:rPr lang="en-US" dirty="0"/>
              <a:t>Unit at a glance</a:t>
            </a:r>
          </a:p>
          <a:p>
            <a:pPr lvl="1"/>
            <a:r>
              <a:rPr lang="en-US" dirty="0"/>
              <a:t>Highlights</a:t>
            </a:r>
          </a:p>
          <a:p>
            <a:pPr lvl="1"/>
            <a:r>
              <a:rPr lang="en-US" dirty="0"/>
              <a:t>Content</a:t>
            </a:r>
          </a:p>
          <a:p>
            <a:pPr lvl="1"/>
            <a:r>
              <a:rPr lang="en-US" dirty="0"/>
              <a:t>Activities!</a:t>
            </a:r>
          </a:p>
          <a:p>
            <a:pPr lvl="1"/>
            <a:r>
              <a:rPr lang="en-US" dirty="0"/>
              <a:t>Action plan</a:t>
            </a:r>
          </a:p>
          <a:p>
            <a:pPr lvl="1"/>
            <a:r>
              <a:rPr lang="en-US" dirty="0"/>
              <a:t>Culminating activity </a:t>
            </a:r>
          </a:p>
          <a:p>
            <a:pPr lvl="1"/>
            <a:endParaRPr lang="en-US" dirty="0"/>
          </a:p>
        </p:txBody>
      </p:sp>
    </p:spTree>
    <p:extLst>
      <p:ext uri="{BB962C8B-B14F-4D97-AF65-F5344CB8AC3E}">
        <p14:creationId xmlns:p14="http://schemas.microsoft.com/office/powerpoint/2010/main" val="13872843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Who Can Use It?</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236EF128-7732-8A49-889C-2DC4F6B811A3}"/>
              </a:ext>
            </a:extLst>
          </p:cNvPr>
          <p:cNvSpPr txBox="1">
            <a:spLocks/>
          </p:cNvSpPr>
          <p:nvPr/>
        </p:nvSpPr>
        <p:spPr bwMode="auto">
          <a:xfrm>
            <a:off x="457200" y="2209801"/>
            <a:ext cx="8229600" cy="391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a:t>Staff should use as a resource for: </a:t>
            </a:r>
          </a:p>
          <a:p>
            <a:pPr lvl="1"/>
            <a:r>
              <a:rPr lang="en-US"/>
              <a:t>Transitioning 8</a:t>
            </a:r>
            <a:r>
              <a:rPr lang="en-US" baseline="30000"/>
              <a:t>th</a:t>
            </a:r>
            <a:r>
              <a:rPr lang="en-US"/>
              <a:t> grade students or as early as possible in their high school career</a:t>
            </a:r>
          </a:p>
          <a:p>
            <a:pPr lvl="1"/>
            <a:r>
              <a:rPr lang="en-US"/>
              <a:t>Out of School Youth (OSY) – Specifically Goal Setting</a:t>
            </a:r>
          </a:p>
          <a:p>
            <a:pPr lvl="1"/>
            <a:r>
              <a:rPr lang="en-US"/>
              <a:t>Parents of 8</a:t>
            </a:r>
            <a:r>
              <a:rPr lang="en-US" baseline="30000"/>
              <a:t>th</a:t>
            </a:r>
            <a:r>
              <a:rPr lang="en-US"/>
              <a:t> to 12</a:t>
            </a:r>
            <a:r>
              <a:rPr lang="en-US" baseline="30000"/>
              <a:t>th</a:t>
            </a:r>
            <a:r>
              <a:rPr lang="en-US"/>
              <a:t> grade students</a:t>
            </a:r>
            <a:endParaRPr lang="en-US" dirty="0"/>
          </a:p>
        </p:txBody>
      </p:sp>
    </p:spTree>
    <p:extLst>
      <p:ext uri="{BB962C8B-B14F-4D97-AF65-F5344CB8AC3E}">
        <p14:creationId xmlns:p14="http://schemas.microsoft.com/office/powerpoint/2010/main" val="28182564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When Should It Be Used?</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Content Placeholder 2">
            <a:extLst>
              <a:ext uri="{FF2B5EF4-FFF2-40B4-BE49-F238E27FC236}">
                <a16:creationId xmlns:a16="http://schemas.microsoft.com/office/drawing/2014/main" id="{021E190D-9ACA-FB49-B257-056C9A2A067A}"/>
              </a:ext>
            </a:extLst>
          </p:cNvPr>
          <p:cNvSpPr>
            <a:spLocks noGrp="1"/>
          </p:cNvSpPr>
          <p:nvPr>
            <p:ph idx="1"/>
          </p:nvPr>
        </p:nvSpPr>
        <p:spPr>
          <a:xfrm>
            <a:off x="457200" y="2286007"/>
            <a:ext cx="8229600" cy="3840156"/>
          </a:xfrm>
        </p:spPr>
        <p:txBody>
          <a:bodyPr/>
          <a:lstStyle/>
          <a:p>
            <a:r>
              <a:rPr lang="en-US" dirty="0"/>
              <a:t>Use upon enrollment of an MEP student in 8</a:t>
            </a:r>
            <a:r>
              <a:rPr lang="en-US" baseline="30000" dirty="0"/>
              <a:t>th</a:t>
            </a:r>
            <a:r>
              <a:rPr lang="en-US" dirty="0"/>
              <a:t> to 12</a:t>
            </a:r>
            <a:r>
              <a:rPr lang="en-US" baseline="30000" dirty="0"/>
              <a:t>th</a:t>
            </a:r>
            <a:r>
              <a:rPr lang="en-US" dirty="0"/>
              <a:t> grade or an OSY</a:t>
            </a:r>
          </a:p>
          <a:p>
            <a:r>
              <a:rPr lang="en-US" dirty="0"/>
              <a:t>Until a student successfully graduates, or upon exiting the MEP program</a:t>
            </a:r>
          </a:p>
          <a:p>
            <a:r>
              <a:rPr lang="en-US" dirty="0"/>
              <a:t>In conjunction with the parent toolkit</a:t>
            </a:r>
          </a:p>
        </p:txBody>
      </p:sp>
    </p:spTree>
    <p:extLst>
      <p:ext uri="{BB962C8B-B14F-4D97-AF65-F5344CB8AC3E}">
        <p14:creationId xmlns:p14="http://schemas.microsoft.com/office/powerpoint/2010/main" val="21422197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How Can It Be Used With OSY?</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9DD03753-DD36-6747-A13F-00F43BD78133}"/>
              </a:ext>
            </a:extLst>
          </p:cNvPr>
          <p:cNvSpPr txBox="1">
            <a:spLocks/>
          </p:cNvSpPr>
          <p:nvPr/>
        </p:nvSpPr>
        <p:spPr bwMode="auto">
          <a:xfrm>
            <a:off x="457200" y="202659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a:t>They have only been specifically included in the Goal Setting (Unit 1), which ties up nicely with GSW and PLP.</a:t>
            </a:r>
          </a:p>
          <a:p>
            <a:r>
              <a:rPr lang="en-US"/>
              <a:t>Let’s turn to page 8 (Self-Assessment)</a:t>
            </a:r>
          </a:p>
          <a:p>
            <a:pPr lvl="1"/>
            <a:r>
              <a:rPr lang="en-US"/>
              <a:t>Strengths/Assets</a:t>
            </a:r>
          </a:p>
          <a:p>
            <a:pPr lvl="1"/>
            <a:r>
              <a:rPr lang="en-US"/>
              <a:t>Challenges</a:t>
            </a:r>
          </a:p>
          <a:p>
            <a:pPr lvl="1"/>
            <a:r>
              <a:rPr lang="en-US"/>
              <a:t>Planning Ahead</a:t>
            </a:r>
          </a:p>
          <a:p>
            <a:r>
              <a:rPr lang="en-US"/>
              <a:t>Let’s turn to pages 16-17 (Benefits of continuing my education)</a:t>
            </a:r>
            <a:endParaRPr lang="en-US" dirty="0"/>
          </a:p>
        </p:txBody>
      </p:sp>
    </p:spTree>
    <p:extLst>
      <p:ext uri="{BB962C8B-B14F-4D97-AF65-F5344CB8AC3E}">
        <p14:creationId xmlns:p14="http://schemas.microsoft.com/office/powerpoint/2010/main" val="19702729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Where Can It Be Used?</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Content Placeholder 2">
            <a:extLst>
              <a:ext uri="{FF2B5EF4-FFF2-40B4-BE49-F238E27FC236}">
                <a16:creationId xmlns:a16="http://schemas.microsoft.com/office/drawing/2014/main" id="{4B332D97-64FA-DF4F-AE2A-375A1311ED55}"/>
              </a:ext>
            </a:extLst>
          </p:cNvPr>
          <p:cNvSpPr>
            <a:spLocks noGrp="1"/>
          </p:cNvSpPr>
          <p:nvPr>
            <p:ph idx="1"/>
          </p:nvPr>
        </p:nvSpPr>
        <p:spPr>
          <a:xfrm>
            <a:off x="457200" y="1600200"/>
            <a:ext cx="8229600" cy="4525963"/>
          </a:xfrm>
        </p:spPr>
        <p:txBody>
          <a:bodyPr>
            <a:normAutofit/>
          </a:bodyPr>
          <a:lstStyle/>
          <a:p>
            <a:r>
              <a:rPr lang="en-US" dirty="0"/>
              <a:t>Afterschool, Saturday or summer programs</a:t>
            </a:r>
          </a:p>
          <a:p>
            <a:pPr lvl="1"/>
            <a:r>
              <a:rPr lang="en-US" dirty="0"/>
              <a:t>Large group, small group or one-on-one</a:t>
            </a:r>
          </a:p>
          <a:p>
            <a:r>
              <a:rPr lang="en-US" dirty="0"/>
              <a:t>In-home instruction</a:t>
            </a:r>
          </a:p>
          <a:p>
            <a:pPr lvl="1"/>
            <a:r>
              <a:rPr lang="en-US" dirty="0"/>
              <a:t>Adapt the lesson to student needs</a:t>
            </a:r>
          </a:p>
          <a:p>
            <a:r>
              <a:rPr lang="en-US" dirty="0"/>
              <a:t>Parent or Parent Advisory Council (PAC) meetings</a:t>
            </a:r>
          </a:p>
          <a:p>
            <a:pPr lvl="1"/>
            <a:r>
              <a:rPr lang="en-US" dirty="0"/>
              <a:t>Specific activities</a:t>
            </a:r>
          </a:p>
          <a:p>
            <a:r>
              <a:rPr lang="en-US" dirty="0"/>
              <a:t>Workshops</a:t>
            </a:r>
          </a:p>
          <a:p>
            <a:pPr lvl="1"/>
            <a:r>
              <a:rPr lang="en-US" dirty="0"/>
              <a:t>Use periodically with students or parents</a:t>
            </a:r>
          </a:p>
        </p:txBody>
      </p:sp>
    </p:spTree>
    <p:extLst>
      <p:ext uri="{BB962C8B-B14F-4D97-AF65-F5344CB8AC3E}">
        <p14:creationId xmlns:p14="http://schemas.microsoft.com/office/powerpoint/2010/main" val="32902824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Unit 1 -  Goal Setting</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3D92097E-7720-F244-B78D-939DA86F7285}"/>
              </a:ext>
            </a:extLst>
          </p:cNvPr>
          <p:cNvSpPr txBox="1">
            <a:spLocks/>
          </p:cNvSpPr>
          <p:nvPr/>
        </p:nvSpPr>
        <p:spPr bwMode="auto">
          <a:xfrm>
            <a:off x="533402" y="1905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a:t>Self-assessments </a:t>
            </a:r>
          </a:p>
          <a:p>
            <a:pPr lvl="1"/>
            <a:r>
              <a:rPr lang="en-US"/>
              <a:t>High school, OSY and 8</a:t>
            </a:r>
            <a:r>
              <a:rPr lang="en-US" baseline="30000"/>
              <a:t>th</a:t>
            </a:r>
            <a:r>
              <a:rPr lang="en-US"/>
              <a:t> Grade Survey</a:t>
            </a:r>
          </a:p>
          <a:p>
            <a:r>
              <a:rPr lang="en-US"/>
              <a:t>Career options and resources</a:t>
            </a:r>
          </a:p>
          <a:p>
            <a:pPr lvl="1"/>
            <a:r>
              <a:rPr lang="en-US"/>
              <a:t>Free career exploration resources</a:t>
            </a:r>
          </a:p>
          <a:p>
            <a:pPr lvl="1"/>
            <a:r>
              <a:rPr lang="en-US"/>
              <a:t>Benefits of advanced education</a:t>
            </a:r>
          </a:p>
          <a:p>
            <a:pPr lvl="1"/>
            <a:r>
              <a:rPr lang="en-US"/>
              <a:t>High school college prep programs</a:t>
            </a:r>
          </a:p>
          <a:p>
            <a:r>
              <a:rPr lang="en-US"/>
              <a:t>Support team</a:t>
            </a:r>
            <a:endParaRPr lang="en-US" dirty="0"/>
          </a:p>
        </p:txBody>
      </p:sp>
    </p:spTree>
    <p:extLst>
      <p:ext uri="{BB962C8B-B14F-4D97-AF65-F5344CB8AC3E}">
        <p14:creationId xmlns:p14="http://schemas.microsoft.com/office/powerpoint/2010/main" val="28874291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sz="3600" dirty="0"/>
              <a:t>Unit 2 -  High School Credits/Courses</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Content Placeholder 2">
            <a:extLst>
              <a:ext uri="{FF2B5EF4-FFF2-40B4-BE49-F238E27FC236}">
                <a16:creationId xmlns:a16="http://schemas.microsoft.com/office/drawing/2014/main" id="{2BC44633-D733-D541-B6E1-3901007D46F0}"/>
              </a:ext>
            </a:extLst>
          </p:cNvPr>
          <p:cNvSpPr>
            <a:spLocks noGrp="1"/>
          </p:cNvSpPr>
          <p:nvPr>
            <p:ph idx="1"/>
          </p:nvPr>
        </p:nvSpPr>
        <p:spPr>
          <a:xfrm>
            <a:off x="457200" y="2362201"/>
            <a:ext cx="8229600" cy="3763962"/>
          </a:xfrm>
        </p:spPr>
        <p:txBody>
          <a:bodyPr/>
          <a:lstStyle/>
          <a:p>
            <a:r>
              <a:rPr lang="en-US" dirty="0"/>
              <a:t>Credit planning</a:t>
            </a:r>
          </a:p>
          <a:p>
            <a:pPr lvl="1"/>
            <a:r>
              <a:rPr lang="en-US" dirty="0"/>
              <a:t>Number of courses and electives required for graduation</a:t>
            </a:r>
          </a:p>
          <a:p>
            <a:r>
              <a:rPr lang="en-US" dirty="0"/>
              <a:t>Credit recovery and sources for help</a:t>
            </a:r>
          </a:p>
          <a:p>
            <a:pPr lvl="1"/>
            <a:r>
              <a:rPr lang="en-US" dirty="0"/>
              <a:t>Mentorship</a:t>
            </a:r>
          </a:p>
          <a:p>
            <a:r>
              <a:rPr lang="en-US" dirty="0"/>
              <a:t>Course action planner for each year</a:t>
            </a:r>
          </a:p>
        </p:txBody>
      </p:sp>
    </p:spTree>
    <p:extLst>
      <p:ext uri="{BB962C8B-B14F-4D97-AF65-F5344CB8AC3E}">
        <p14:creationId xmlns:p14="http://schemas.microsoft.com/office/powerpoint/2010/main" val="22457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Expectations of Our Time Together</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570038"/>
            <a:ext cx="8229600" cy="4556126"/>
          </a:xfrm>
        </p:spPr>
        <p:txBody>
          <a:bodyPr/>
          <a:lstStyle/>
          <a:p>
            <a:pPr marL="514350" indent="-514350">
              <a:buFont typeface="+mj-lt"/>
              <a:buAutoNum type="arabicPeriod"/>
            </a:pPr>
            <a:r>
              <a:rPr lang="en-US" dirty="0"/>
              <a:t>Review APR data and objectives for Year 4</a:t>
            </a:r>
          </a:p>
          <a:p>
            <a:pPr marL="514350" indent="-514350">
              <a:buFont typeface="+mj-lt"/>
              <a:buAutoNum type="arabicPeriod"/>
            </a:pPr>
            <a:r>
              <a:rPr lang="en-US" dirty="0"/>
              <a:t>Evaluate Dissemination Event</a:t>
            </a:r>
          </a:p>
          <a:p>
            <a:pPr marL="514350" indent="-514350">
              <a:buFont typeface="+mj-lt"/>
              <a:buAutoNum type="arabicPeriod"/>
            </a:pPr>
            <a:r>
              <a:rPr lang="en-US" dirty="0"/>
              <a:t>Discover hidden gems on our website</a:t>
            </a:r>
          </a:p>
          <a:p>
            <a:pPr marL="514350" indent="-514350">
              <a:buFont typeface="+mj-lt"/>
              <a:buAutoNum type="arabicPeriod"/>
            </a:pPr>
            <a:r>
              <a:rPr lang="en-US" dirty="0"/>
              <a:t>Learn about HEP/MEP collaboration</a:t>
            </a:r>
          </a:p>
          <a:p>
            <a:pPr marL="514350" indent="-514350">
              <a:buFont typeface="+mj-lt"/>
              <a:buAutoNum type="arabicPeriod"/>
            </a:pPr>
            <a:r>
              <a:rPr lang="en-US" dirty="0"/>
              <a:t>The Diploma Project</a:t>
            </a:r>
          </a:p>
          <a:p>
            <a:pPr marL="514350" indent="-514350">
              <a:buFont typeface="+mj-lt"/>
              <a:buAutoNum type="arabicPeriod"/>
            </a:pPr>
            <a:r>
              <a:rPr lang="en-US" dirty="0"/>
              <a:t>Discuss GOSOSY Work Plan and work group assignments</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1271695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sz="3600" dirty="0"/>
              <a:t>Unit 3 -  Tests and Test Preparation</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B98C28CA-938F-8F47-ADC0-3740C5A495F7}"/>
              </a:ext>
            </a:extLst>
          </p:cNvPr>
          <p:cNvSpPr txBox="1">
            <a:spLocks/>
          </p:cNvSpPr>
          <p:nvPr/>
        </p:nvSpPr>
        <p:spPr bwMode="auto">
          <a:xfrm>
            <a:off x="495300" y="1828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a:t>Lists of tests</a:t>
            </a:r>
          </a:p>
          <a:p>
            <a:pPr lvl="1"/>
            <a:r>
              <a:rPr lang="en-US"/>
              <a:t>Voluntary and school mandated</a:t>
            </a:r>
          </a:p>
          <a:p>
            <a:r>
              <a:rPr lang="en-US"/>
              <a:t>Test-taking skill development and developing good study habits</a:t>
            </a:r>
          </a:p>
          <a:p>
            <a:r>
              <a:rPr lang="en-US"/>
              <a:t>What to do before, during and after the test</a:t>
            </a:r>
          </a:p>
          <a:p>
            <a:r>
              <a:rPr lang="en-US"/>
              <a:t>Assessment planner</a:t>
            </a:r>
          </a:p>
          <a:p>
            <a:endParaRPr lang="en-US"/>
          </a:p>
          <a:p>
            <a:pPr lvl="1"/>
            <a:endParaRPr lang="en-US"/>
          </a:p>
          <a:p>
            <a:endParaRPr lang="en-US" dirty="0"/>
          </a:p>
        </p:txBody>
      </p:sp>
    </p:spTree>
    <p:extLst>
      <p:ext uri="{BB962C8B-B14F-4D97-AF65-F5344CB8AC3E}">
        <p14:creationId xmlns:p14="http://schemas.microsoft.com/office/powerpoint/2010/main" val="36985451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sz="3400" dirty="0"/>
              <a:t>Unit 4 -  Career/Postsecondary Planning</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60637"/>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Content Placeholder 2">
            <a:extLst>
              <a:ext uri="{FF2B5EF4-FFF2-40B4-BE49-F238E27FC236}">
                <a16:creationId xmlns:a16="http://schemas.microsoft.com/office/drawing/2014/main" id="{D3032AA5-16D9-A844-B32A-0484C48D0207}"/>
              </a:ext>
            </a:extLst>
          </p:cNvPr>
          <p:cNvSpPr>
            <a:spLocks noGrp="1"/>
          </p:cNvSpPr>
          <p:nvPr>
            <p:ph idx="1"/>
          </p:nvPr>
        </p:nvSpPr>
        <p:spPr>
          <a:xfrm>
            <a:off x="457200" y="1828804"/>
            <a:ext cx="8229600" cy="4297359"/>
          </a:xfrm>
        </p:spPr>
        <p:txBody>
          <a:bodyPr>
            <a:normAutofit/>
          </a:bodyPr>
          <a:lstStyle/>
          <a:p>
            <a:r>
              <a:rPr lang="en-US" dirty="0"/>
              <a:t>Postsecondary programs chart</a:t>
            </a:r>
          </a:p>
          <a:p>
            <a:r>
              <a:rPr lang="en-US" dirty="0"/>
              <a:t>Writing college essays</a:t>
            </a:r>
          </a:p>
          <a:p>
            <a:r>
              <a:rPr lang="en-US" dirty="0"/>
              <a:t>Career planning student checklist</a:t>
            </a:r>
          </a:p>
          <a:p>
            <a:pPr lvl="1"/>
            <a:r>
              <a:rPr lang="en-US" dirty="0"/>
              <a:t>9</a:t>
            </a:r>
            <a:r>
              <a:rPr lang="en-US" baseline="30000" dirty="0"/>
              <a:t>th</a:t>
            </a:r>
            <a:r>
              <a:rPr lang="en-US" dirty="0"/>
              <a:t> to 12</a:t>
            </a:r>
            <a:r>
              <a:rPr lang="en-US" baseline="30000" dirty="0"/>
              <a:t>th</a:t>
            </a:r>
            <a:r>
              <a:rPr lang="en-US" dirty="0"/>
              <a:t> grade</a:t>
            </a:r>
          </a:p>
          <a:p>
            <a:r>
              <a:rPr lang="en-US" dirty="0"/>
              <a:t>Questions for school counselors</a:t>
            </a:r>
          </a:p>
          <a:p>
            <a:r>
              <a:rPr lang="en-US" dirty="0"/>
              <a:t>Questions for college visits</a:t>
            </a:r>
          </a:p>
          <a:p>
            <a:r>
              <a:rPr lang="en-US" dirty="0"/>
              <a:t>Paying for college</a:t>
            </a:r>
          </a:p>
          <a:p>
            <a:pPr lvl="1"/>
            <a:r>
              <a:rPr lang="en-US" dirty="0"/>
              <a:t>FAFSA, scholarships, CAMP </a:t>
            </a:r>
          </a:p>
          <a:p>
            <a:endParaRPr lang="en-US" dirty="0"/>
          </a:p>
          <a:p>
            <a:pPr lvl="1"/>
            <a:endParaRPr lang="en-US" dirty="0"/>
          </a:p>
          <a:p>
            <a:endParaRPr lang="en-US" dirty="0"/>
          </a:p>
        </p:txBody>
      </p:sp>
    </p:spTree>
    <p:extLst>
      <p:ext uri="{BB962C8B-B14F-4D97-AF65-F5344CB8AC3E}">
        <p14:creationId xmlns:p14="http://schemas.microsoft.com/office/powerpoint/2010/main" val="31963215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Tips for Getting Started</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60637"/>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1FDBD863-2BEE-8E4B-8648-446B62E61FB9}"/>
              </a:ext>
            </a:extLst>
          </p:cNvPr>
          <p:cNvSpPr>
            <a:spLocks noGrp="1"/>
          </p:cNvSpPr>
          <p:nvPr>
            <p:ph idx="1"/>
          </p:nvPr>
        </p:nvSpPr>
        <p:spPr>
          <a:xfrm>
            <a:off x="457200" y="1828801"/>
            <a:ext cx="8229600" cy="4297362"/>
          </a:xfrm>
        </p:spPr>
        <p:txBody>
          <a:bodyPr>
            <a:normAutofit lnSpcReduction="10000"/>
          </a:bodyPr>
          <a:lstStyle/>
          <a:p>
            <a:r>
              <a:rPr lang="en-US" dirty="0"/>
              <a:t>The Diploma Project does not have to be used sequentially </a:t>
            </a:r>
          </a:p>
          <a:p>
            <a:r>
              <a:rPr lang="en-US" dirty="0"/>
              <a:t>When determining which units to cover, consider each student’s:</a:t>
            </a:r>
          </a:p>
          <a:p>
            <a:pPr lvl="1"/>
            <a:r>
              <a:rPr lang="en-US" dirty="0"/>
              <a:t>Grade level</a:t>
            </a:r>
          </a:p>
          <a:p>
            <a:pPr lvl="1"/>
            <a:r>
              <a:rPr lang="en-US" dirty="0"/>
              <a:t>School performance</a:t>
            </a:r>
          </a:p>
          <a:p>
            <a:pPr lvl="1"/>
            <a:r>
              <a:rPr lang="en-US" dirty="0"/>
              <a:t>Motivation</a:t>
            </a:r>
          </a:p>
          <a:p>
            <a:pPr lvl="1"/>
            <a:r>
              <a:rPr lang="en-US" dirty="0"/>
              <a:t>Educational goals</a:t>
            </a:r>
          </a:p>
          <a:p>
            <a:pPr lvl="1"/>
            <a:r>
              <a:rPr lang="en-US" dirty="0"/>
              <a:t>Missing credits</a:t>
            </a:r>
          </a:p>
          <a:p>
            <a:pPr lvl="1"/>
            <a:r>
              <a:rPr lang="en-US" dirty="0"/>
              <a:t>English proficiency</a:t>
            </a:r>
          </a:p>
          <a:p>
            <a:endParaRPr lang="en-US" dirty="0"/>
          </a:p>
        </p:txBody>
      </p:sp>
    </p:spTree>
    <p:extLst>
      <p:ext uri="{BB962C8B-B14F-4D97-AF65-F5344CB8AC3E}">
        <p14:creationId xmlns:p14="http://schemas.microsoft.com/office/powerpoint/2010/main" val="19457765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sz="3600" dirty="0"/>
              <a:t>How Can It Help Students &amp; Parents?</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60637"/>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1" name="Content Placeholder 2">
            <a:extLst>
              <a:ext uri="{FF2B5EF4-FFF2-40B4-BE49-F238E27FC236}">
                <a16:creationId xmlns:a16="http://schemas.microsoft.com/office/drawing/2014/main" id="{4C8A8343-B870-054F-B90C-42FB11D610B1}"/>
              </a:ext>
            </a:extLst>
          </p:cNvPr>
          <p:cNvSpPr>
            <a:spLocks noGrp="1"/>
          </p:cNvSpPr>
          <p:nvPr>
            <p:ph idx="1"/>
          </p:nvPr>
        </p:nvSpPr>
        <p:spPr>
          <a:xfrm>
            <a:off x="457200" y="1828805"/>
            <a:ext cx="8229600" cy="4297358"/>
          </a:xfrm>
        </p:spPr>
        <p:txBody>
          <a:bodyPr>
            <a:normAutofit/>
          </a:bodyPr>
          <a:lstStyle/>
          <a:p>
            <a:r>
              <a:rPr lang="en-US" dirty="0"/>
              <a:t>Knowledge is power!</a:t>
            </a:r>
          </a:p>
          <a:p>
            <a:r>
              <a:rPr lang="en-US" dirty="0"/>
              <a:t>Help in thinking ahead</a:t>
            </a:r>
          </a:p>
          <a:p>
            <a:r>
              <a:rPr lang="en-US" dirty="0"/>
              <a:t>Stimulate conversations</a:t>
            </a:r>
          </a:p>
          <a:p>
            <a:r>
              <a:rPr lang="en-US" dirty="0"/>
              <a:t>Identify people and places that can help</a:t>
            </a:r>
          </a:p>
          <a:p>
            <a:r>
              <a:rPr lang="en-US" dirty="0"/>
              <a:t>Breaking up a big goal into smaller steps</a:t>
            </a:r>
          </a:p>
          <a:p>
            <a:r>
              <a:rPr lang="en-US" dirty="0"/>
              <a:t>Confidence ¡</a:t>
            </a:r>
            <a:r>
              <a:rPr lang="en-US" dirty="0" err="1"/>
              <a:t>Sí</a:t>
            </a:r>
            <a:r>
              <a:rPr lang="en-US" dirty="0"/>
              <a:t> se </a:t>
            </a:r>
            <a:r>
              <a:rPr lang="en-US" dirty="0" err="1"/>
              <a:t>Puede</a:t>
            </a:r>
            <a:r>
              <a:rPr lang="en-US" dirty="0"/>
              <a:t>!</a:t>
            </a:r>
          </a:p>
          <a:p>
            <a:pPr marL="0" indent="0">
              <a:buNone/>
            </a:pPr>
            <a:endParaRPr lang="en-US" dirty="0"/>
          </a:p>
          <a:p>
            <a:pPr marL="0" indent="0">
              <a:buNone/>
            </a:pPr>
            <a:r>
              <a:rPr lang="en-US" dirty="0"/>
              <a:t>Can you think of any others? </a:t>
            </a:r>
          </a:p>
          <a:p>
            <a:endParaRPr lang="en-US" dirty="0"/>
          </a:p>
        </p:txBody>
      </p:sp>
    </p:spTree>
    <p:extLst>
      <p:ext uri="{BB962C8B-B14F-4D97-AF65-F5344CB8AC3E}">
        <p14:creationId xmlns:p14="http://schemas.microsoft.com/office/powerpoint/2010/main" val="13913637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Diploma Project:</a:t>
            </a:r>
            <a:br>
              <a:rPr lang="en-US" dirty="0"/>
            </a:br>
            <a:r>
              <a:rPr lang="en-US" dirty="0"/>
              <a:t>Resources</a:t>
            </a:r>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60637"/>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8" name="Content Placeholder 2">
            <a:extLst>
              <a:ext uri="{FF2B5EF4-FFF2-40B4-BE49-F238E27FC236}">
                <a16:creationId xmlns:a16="http://schemas.microsoft.com/office/drawing/2014/main" id="{2DE24AC0-18F3-BD42-A207-03BECC35251A}"/>
              </a:ext>
            </a:extLst>
          </p:cNvPr>
          <p:cNvSpPr txBox="1">
            <a:spLocks/>
          </p:cNvSpPr>
          <p:nvPr/>
        </p:nvSpPr>
        <p:spPr bwMode="auto">
          <a:xfrm>
            <a:off x="609600" y="2438404"/>
            <a:ext cx="8077200" cy="368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t>Information for service providers (p. 49-53)</a:t>
            </a:r>
          </a:p>
          <a:p>
            <a:r>
              <a:rPr lang="en-US" dirty="0"/>
              <a:t>Appendices</a:t>
            </a:r>
          </a:p>
          <a:p>
            <a:pPr lvl="1"/>
            <a:r>
              <a:rPr lang="en-US" dirty="0"/>
              <a:t>Evaluating foreign transcripts</a:t>
            </a:r>
          </a:p>
          <a:p>
            <a:pPr lvl="1"/>
            <a:r>
              <a:rPr lang="en-US" dirty="0"/>
              <a:t>General tips for tests</a:t>
            </a:r>
          </a:p>
          <a:p>
            <a:r>
              <a:rPr lang="en-US" dirty="0"/>
              <a:t>Each other!</a:t>
            </a:r>
          </a:p>
        </p:txBody>
      </p:sp>
    </p:spTree>
    <p:extLst>
      <p:ext uri="{BB962C8B-B14F-4D97-AF65-F5344CB8AC3E}">
        <p14:creationId xmlns:p14="http://schemas.microsoft.com/office/powerpoint/2010/main" val="1793127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415EC8-898C-0C49-98C0-AD76DA6C4F4D}"/>
              </a:ext>
            </a:extLst>
          </p:cNvPr>
          <p:cNvSpPr>
            <a:spLocks noGrp="1"/>
          </p:cNvSpPr>
          <p:nvPr>
            <p:ph type="title"/>
          </p:nvPr>
        </p:nvSpPr>
        <p:spPr/>
        <p:txBody>
          <a:bodyPr/>
          <a:lstStyle/>
          <a:p>
            <a:pPr algn="r"/>
            <a:r>
              <a:rPr lang="en-US" dirty="0"/>
              <a:t> </a:t>
            </a:r>
            <a:br>
              <a:rPr lang="en-US" dirty="0"/>
            </a:br>
            <a:r>
              <a:rPr lang="en-US" dirty="0"/>
              <a:t>Diploma Project</a:t>
            </a:r>
            <a:br>
              <a:rPr lang="en-US" dirty="0"/>
            </a:br>
            <a:endParaRPr lang="en-US" dirty="0"/>
          </a:p>
        </p:txBody>
      </p: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579" y="160637"/>
            <a:ext cx="1095022" cy="1257001"/>
          </a:xfrm>
          <a:prstGeom prst="rect">
            <a:avLst/>
          </a:prstGeom>
        </p:spPr>
      </p:pic>
      <p:cxnSp>
        <p:nvCxnSpPr>
          <p:cNvPr id="17" name="Straight Connector 16">
            <a:extLst>
              <a:ext uri="{FF2B5EF4-FFF2-40B4-BE49-F238E27FC236}">
                <a16:creationId xmlns:a16="http://schemas.microsoft.com/office/drawing/2014/main" id="{2F884F5B-BB5E-5D44-9B47-4F96F055436F}"/>
              </a:ext>
            </a:extLst>
          </p:cNvPr>
          <p:cNvCxnSpPr/>
          <p:nvPr/>
        </p:nvCxnSpPr>
        <p:spPr>
          <a:xfrm>
            <a:off x="457200" y="15240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2" name="Rectangle 1">
            <a:extLst>
              <a:ext uri="{FF2B5EF4-FFF2-40B4-BE49-F238E27FC236}">
                <a16:creationId xmlns:a16="http://schemas.microsoft.com/office/drawing/2014/main" id="{BD71576C-AE60-9548-9697-EA86AA3FF6E6}"/>
              </a:ext>
            </a:extLst>
          </p:cNvPr>
          <p:cNvSpPr/>
          <p:nvPr/>
        </p:nvSpPr>
        <p:spPr>
          <a:xfrm>
            <a:off x="2510005" y="2096001"/>
            <a:ext cx="4200189" cy="769441"/>
          </a:xfrm>
          <a:prstGeom prst="rect">
            <a:avLst/>
          </a:prstGeom>
        </p:spPr>
        <p:txBody>
          <a:bodyPr wrap="none">
            <a:spAutoFit/>
          </a:bodyPr>
          <a:lstStyle/>
          <a:p>
            <a:r>
              <a:rPr lang="en-US" sz="4400" dirty="0"/>
              <a:t>Contact/Mission</a:t>
            </a:r>
          </a:p>
        </p:txBody>
      </p:sp>
      <p:sp>
        <p:nvSpPr>
          <p:cNvPr id="10" name="TextBox 6">
            <a:extLst>
              <a:ext uri="{FF2B5EF4-FFF2-40B4-BE49-F238E27FC236}">
                <a16:creationId xmlns:a16="http://schemas.microsoft.com/office/drawing/2014/main" id="{A954AF69-C13E-1342-AE00-7B19F5EB4DBF}"/>
              </a:ext>
            </a:extLst>
          </p:cNvPr>
          <p:cNvSpPr txBox="1">
            <a:spLocks noChangeArrowheads="1"/>
          </p:cNvSpPr>
          <p:nvPr/>
        </p:nvSpPr>
        <p:spPr bwMode="auto">
          <a:xfrm>
            <a:off x="495299" y="2996746"/>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Diploma Project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11" name="TextBox 9">
            <a:extLst>
              <a:ext uri="{FF2B5EF4-FFF2-40B4-BE49-F238E27FC236}">
                <a16:creationId xmlns:a16="http://schemas.microsoft.com/office/drawing/2014/main" id="{17E4D353-EEE2-BF4A-A0AA-8799C317CB3D}"/>
              </a:ext>
            </a:extLst>
          </p:cNvPr>
          <p:cNvSpPr txBox="1">
            <a:spLocks noChangeArrowheads="1"/>
          </p:cNvSpPr>
          <p:nvPr/>
        </p:nvSpPr>
        <p:spPr bwMode="auto">
          <a:xfrm>
            <a:off x="476250" y="4038600"/>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Tree>
    <p:extLst>
      <p:ext uri="{BB962C8B-B14F-4D97-AF65-F5344CB8AC3E}">
        <p14:creationId xmlns:p14="http://schemas.microsoft.com/office/powerpoint/2010/main" val="97933990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	Planning for the Future </a:t>
            </a:r>
            <a:br>
              <a:rPr lang="en-US" altLang="en-US" dirty="0">
                <a:ea typeface="ＭＳ Ｐゴシック" panose="020B0600070205080204" pitchFamily="34" charset="-128"/>
              </a:rPr>
            </a:br>
            <a:r>
              <a:rPr lang="en-US" altLang="en-US" dirty="0">
                <a:ea typeface="ＭＳ Ｐゴシック" panose="020B0600070205080204" pitchFamily="34" charset="-128"/>
              </a:rPr>
              <a:t>- Marty</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a:xfrm>
            <a:off x="496111" y="2057399"/>
            <a:ext cx="8229600" cy="4525963"/>
          </a:xfrm>
        </p:spPr>
        <p:txBody>
          <a:bodyPr>
            <a:normAutofit/>
          </a:bodyPr>
          <a:lstStyle/>
          <a:p>
            <a:pPr eaLnBrk="1" hangingPunct="1"/>
            <a:r>
              <a:rPr lang="en-US" altLang="en-US" dirty="0">
                <a:ea typeface="ＭＳ Ｐゴシック" panose="020B0600070205080204" pitchFamily="34" charset="-128"/>
              </a:rPr>
              <a:t>New CIG competition in 2019</a:t>
            </a:r>
          </a:p>
          <a:p>
            <a:pPr eaLnBrk="1" hangingPunct="1"/>
            <a:r>
              <a:rPr lang="en-US" dirty="0">
                <a:ea typeface="ＭＳ Ｐゴシック" panose="020B0600070205080204" pitchFamily="34" charset="-128"/>
              </a:rPr>
              <a:t>Previously we looked at some draft objectives and will look at some potential performance measures.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4531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Big Ideas</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pPr eaLnBrk="1" hangingPunct="1"/>
            <a:r>
              <a:rPr lang="en-US" altLang="en-US" dirty="0">
                <a:ea typeface="ＭＳ Ｐゴシック" panose="020B0600070205080204" pitchFamily="34" charset="-128"/>
              </a:rPr>
              <a:t>OME is interested in dropout prevention</a:t>
            </a:r>
          </a:p>
          <a:p>
            <a:pPr eaLnBrk="1" hangingPunct="1"/>
            <a:r>
              <a:rPr lang="en-US" dirty="0">
                <a:ea typeface="ＭＳ Ｐゴシック" panose="020B0600070205080204" pitchFamily="34" charset="-128"/>
              </a:rPr>
              <a:t>Greater emphasis for more collaboration with HEP/CAMP</a:t>
            </a:r>
            <a:endParaRPr lang="en-CA" dirty="0"/>
          </a:p>
          <a:p>
            <a:pPr eaLnBrk="1" hangingPunct="1"/>
            <a:r>
              <a:rPr lang="en-US" altLang="en-US" dirty="0">
                <a:ea typeface="ＭＳ Ｐゴシック" panose="020B0600070205080204" pitchFamily="34" charset="-128"/>
              </a:rPr>
              <a:t>Many states have expressed interest in using materials with secondary youth as well as OSY</a:t>
            </a:r>
          </a:p>
          <a:p>
            <a:pPr eaLnBrk="1" hangingPunct="1"/>
            <a:r>
              <a:rPr lang="en-US" altLang="en-US" dirty="0">
                <a:ea typeface="ＭＳ Ｐゴシック" panose="020B0600070205080204" pitchFamily="34" charset="-128"/>
              </a:rPr>
              <a:t>Systems of support for trauma-informed education</a:t>
            </a:r>
            <a:endParaRPr lang="en-CA" altLang="en-US" dirty="0">
              <a:ea typeface="ＭＳ Ｐゴシック" panose="020B0600070205080204" pitchFamily="34" charset="-128"/>
            </a:endParaRP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7400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Big Ideas</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pPr marL="0" indent="0" eaLnBrk="1" hangingPunct="1">
              <a:buNone/>
            </a:pPr>
            <a:r>
              <a:rPr lang="en-US" altLang="en-US" dirty="0">
                <a:ea typeface="ＭＳ Ｐゴシック" panose="020B0600070205080204" pitchFamily="34" charset="-128"/>
              </a:rPr>
              <a:t>Discussion: </a:t>
            </a:r>
            <a:r>
              <a:rPr lang="en-US" altLang="en-US" dirty="0" err="1">
                <a:ea typeface="ＭＳ Ｐゴシック" panose="020B0600070205080204" pitchFamily="34" charset="-128"/>
              </a:rPr>
              <a:t>goo.gl</a:t>
            </a:r>
            <a:r>
              <a:rPr lang="en-US" altLang="en-US" dirty="0">
                <a:ea typeface="ＭＳ Ｐゴシック" panose="020B0600070205080204" pitchFamily="34" charset="-128"/>
              </a:rPr>
              <a:t>/</a:t>
            </a:r>
            <a:r>
              <a:rPr lang="en-US" altLang="en-US" dirty="0" err="1">
                <a:ea typeface="ＭＳ Ｐゴシック" panose="020B0600070205080204" pitchFamily="34" charset="-128"/>
              </a:rPr>
              <a:t>ZtnhHZ</a:t>
            </a:r>
            <a:r>
              <a:rPr lang="en-US" altLang="en-US" dirty="0">
                <a:ea typeface="ＭＳ Ｐゴシック" panose="020B0600070205080204" pitchFamily="34" charset="-128"/>
              </a:rPr>
              <a:t> </a:t>
            </a:r>
          </a:p>
          <a:p>
            <a:pPr marL="514350" indent="-514350" eaLnBrk="1" hangingPunct="1">
              <a:buFont typeface="+mj-lt"/>
              <a:buAutoNum type="arabicPeriod"/>
            </a:pPr>
            <a:r>
              <a:rPr lang="en-US" altLang="en-US" dirty="0">
                <a:ea typeface="ＭＳ Ｐゴシック" panose="020B0600070205080204" pitchFamily="34" charset="-128"/>
              </a:rPr>
              <a:t>What activities or products should we propose around the idea of expanding services to secondary students?</a:t>
            </a:r>
          </a:p>
          <a:p>
            <a:pPr marL="514350" indent="-514350" eaLnBrk="1" hangingPunct="1">
              <a:buFont typeface="+mj-lt"/>
              <a:buAutoNum type="arabicPeriod"/>
            </a:pPr>
            <a:r>
              <a:rPr lang="en-CA" altLang="en-US" dirty="0">
                <a:ea typeface="ＭＳ Ｐゴシック" panose="020B0600070205080204" pitchFamily="34" charset="-128"/>
              </a:rPr>
              <a:t>What activities or products should we propose to expand our work with strategies for students who have experienced trauma?</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72138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Draft Objectives</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pPr lvl="0"/>
            <a:r>
              <a:rPr lang="en-US" dirty="0"/>
              <a:t>Objective 1: Increase OSY and secondary youth academic skills through direct instructional services. Prepare youth for careers through mentoring and goal setting. </a:t>
            </a:r>
          </a:p>
          <a:p>
            <a:pPr lvl="1"/>
            <a:r>
              <a:rPr lang="en-US" dirty="0"/>
              <a:t>Key activities: Create website update with student section, expand mentoring, and continue use of life skills lessons with addition of secondary youth.</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71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8">
            <a:extLst>
              <a:ext uri="{FF2B5EF4-FFF2-40B4-BE49-F238E27FC236}">
                <a16:creationId xmlns:a16="http://schemas.microsoft.com/office/drawing/2014/main" id="{C2217B40-BCC7-F742-A989-73B220B816AF}"/>
              </a:ext>
            </a:extLst>
          </p:cNvPr>
          <p:cNvSpPr>
            <a:spLocks noGrp="1"/>
          </p:cNvSpPr>
          <p:nvPr>
            <p:ph type="title"/>
          </p:nvPr>
        </p:nvSpPr>
        <p:spPr>
          <a:solidFill>
            <a:schemeClr val="accent3">
              <a:lumMod val="20000"/>
              <a:lumOff val="80000"/>
            </a:schemeClr>
          </a:solidFill>
        </p:spPr>
        <p:txBody>
          <a:bodyPr/>
          <a:lstStyle/>
          <a:p>
            <a:pPr eaLnBrk="1" hangingPunct="1">
              <a:defRPr/>
            </a:pPr>
            <a:r>
              <a:rPr lang="en-US" dirty="0">
                <a:cs typeface="+mj-cs"/>
              </a:rPr>
              <a:t>Technical Support Team</a:t>
            </a:r>
          </a:p>
        </p:txBody>
      </p:sp>
      <p:sp>
        <p:nvSpPr>
          <p:cNvPr id="40962" name="Content Placeholder 10">
            <a:extLst>
              <a:ext uri="{FF2B5EF4-FFF2-40B4-BE49-F238E27FC236}">
                <a16:creationId xmlns:a16="http://schemas.microsoft.com/office/drawing/2014/main" id="{38E03D87-CC68-C847-90A4-6D1ECE315004}"/>
              </a:ext>
            </a:extLst>
          </p:cNvPr>
          <p:cNvSpPr>
            <a:spLocks noGrp="1"/>
          </p:cNvSpPr>
          <p:nvPr>
            <p:ph sz="half" idx="1"/>
          </p:nvPr>
        </p:nvSpPr>
        <p:spPr>
          <a:xfrm>
            <a:off x="457200" y="1447800"/>
            <a:ext cx="4038600" cy="4678363"/>
          </a:xfrm>
        </p:spPr>
        <p:txBody>
          <a:bodyPr/>
          <a:lstStyle/>
          <a:p>
            <a:pPr marL="0" indent="0" eaLnBrk="1" hangingPunct="1">
              <a:buFont typeface="Arial" charset="0"/>
              <a:buNone/>
              <a:defRPr/>
            </a:pPr>
            <a:r>
              <a:rPr lang="en-US" altLang="en-US" sz="2400" dirty="0">
                <a:ea typeface="ＭＳ Ｐゴシック" charset="-128"/>
              </a:rPr>
              <a:t>Expectations</a:t>
            </a:r>
          </a:p>
          <a:p>
            <a:pPr eaLnBrk="1" hangingPunct="1">
              <a:buFont typeface="Arial" charset="0"/>
              <a:buChar char="•"/>
              <a:defRPr/>
            </a:pPr>
            <a:r>
              <a:rPr lang="en-US" altLang="en-US" sz="2400" dirty="0">
                <a:ea typeface="ＭＳ Ｐゴシック" charset="-128"/>
              </a:rPr>
              <a:t>Membership</a:t>
            </a:r>
          </a:p>
          <a:p>
            <a:pPr eaLnBrk="1" hangingPunct="1">
              <a:buFont typeface="Arial" charset="0"/>
              <a:buChar char="•"/>
              <a:defRPr/>
            </a:pPr>
            <a:r>
              <a:rPr lang="en-US" altLang="en-US" sz="2400" dirty="0">
                <a:ea typeface="ＭＳ Ｐゴシック" charset="-128"/>
              </a:rPr>
              <a:t>State Director expectations</a:t>
            </a:r>
          </a:p>
          <a:p>
            <a:pPr eaLnBrk="1" hangingPunct="1">
              <a:buFont typeface="Arial" charset="0"/>
              <a:buChar char="•"/>
              <a:defRPr/>
            </a:pPr>
            <a:r>
              <a:rPr lang="en-US" altLang="en-US" sz="2400" dirty="0">
                <a:ea typeface="ＭＳ Ｐゴシック" charset="-128"/>
              </a:rPr>
              <a:t>Requirements</a:t>
            </a:r>
          </a:p>
          <a:p>
            <a:pPr lvl="1" eaLnBrk="1" hangingPunct="1">
              <a:buFont typeface="Arial" charset="0"/>
              <a:buChar char="–"/>
              <a:defRPr/>
            </a:pPr>
            <a:r>
              <a:rPr lang="en-US" altLang="en-US" sz="1800" dirty="0">
                <a:ea typeface="ＭＳ Ｐゴシック" charset="-128"/>
              </a:rPr>
              <a:t>3 meetings per year</a:t>
            </a:r>
          </a:p>
          <a:p>
            <a:pPr lvl="1" eaLnBrk="1" hangingPunct="1">
              <a:buFont typeface="Arial" charset="0"/>
              <a:buChar char="–"/>
              <a:defRPr/>
            </a:pPr>
            <a:r>
              <a:rPr lang="en-US" altLang="en-US" sz="1800" dirty="0">
                <a:ea typeface="ＭＳ Ｐゴシック" charset="-128"/>
              </a:rPr>
              <a:t>Conference calls</a:t>
            </a:r>
          </a:p>
          <a:p>
            <a:pPr lvl="1" eaLnBrk="1" hangingPunct="1">
              <a:buFont typeface="Arial" charset="0"/>
              <a:buChar char="–"/>
              <a:defRPr/>
            </a:pPr>
            <a:r>
              <a:rPr lang="en-US" altLang="en-US" sz="1800" dirty="0">
                <a:ea typeface="ＭＳ Ｐゴシック" charset="-128"/>
              </a:rPr>
              <a:t>Work assignments</a:t>
            </a:r>
          </a:p>
          <a:p>
            <a:pPr lvl="1" eaLnBrk="1" hangingPunct="1">
              <a:buFont typeface="Arial" charset="0"/>
              <a:buChar char="–"/>
              <a:defRPr/>
            </a:pPr>
            <a:r>
              <a:rPr lang="en-US" altLang="en-US" sz="1800" dirty="0">
                <a:ea typeface="ＭＳ Ｐゴシック" charset="-128"/>
              </a:rPr>
              <a:t>Team Lead meeting </a:t>
            </a:r>
          </a:p>
          <a:p>
            <a:pPr lvl="1" eaLnBrk="1" hangingPunct="1">
              <a:buFont typeface="Arial" charset="0"/>
              <a:buChar char="–"/>
              <a:defRPr/>
            </a:pPr>
            <a:r>
              <a:rPr lang="en-US" altLang="en-US" sz="1800" dirty="0">
                <a:ea typeface="ＭＳ Ｐゴシック" charset="-128"/>
              </a:rPr>
              <a:t>Collaboration and coordination across groups</a:t>
            </a:r>
          </a:p>
        </p:txBody>
      </p:sp>
      <p:sp>
        <p:nvSpPr>
          <p:cNvPr id="40963" name="Content Placeholder 1">
            <a:extLst>
              <a:ext uri="{FF2B5EF4-FFF2-40B4-BE49-F238E27FC236}">
                <a16:creationId xmlns:a16="http://schemas.microsoft.com/office/drawing/2014/main" id="{06DD8049-33A8-344F-9A93-E0D209FE4B08}"/>
              </a:ext>
            </a:extLst>
          </p:cNvPr>
          <p:cNvSpPr>
            <a:spLocks noGrp="1"/>
          </p:cNvSpPr>
          <p:nvPr>
            <p:ph sz="half" idx="2"/>
          </p:nvPr>
        </p:nvSpPr>
        <p:spPr>
          <a:xfrm>
            <a:off x="4648200" y="1447800"/>
            <a:ext cx="4038600" cy="5410200"/>
          </a:xfrm>
        </p:spPr>
        <p:txBody>
          <a:bodyPr/>
          <a:lstStyle/>
          <a:p>
            <a:pPr marL="0" indent="0">
              <a:buFont typeface="Arial" charset="0"/>
              <a:buNone/>
              <a:defRPr/>
            </a:pPr>
            <a:r>
              <a:rPr lang="en-US" sz="2000" dirty="0">
                <a:ea typeface="ＭＳ Ｐゴシック" charset="-128"/>
              </a:rPr>
              <a:t>Work Norms</a:t>
            </a:r>
          </a:p>
          <a:p>
            <a:pPr marL="514350" indent="-514350">
              <a:buFont typeface="Arial" charset="0"/>
              <a:buAutoNum type="arabicPeriod"/>
              <a:defRPr/>
            </a:pPr>
            <a:r>
              <a:rPr lang="en-US" sz="1800" dirty="0"/>
              <a:t>Be fully committed to the work and will demonstrate this commitment by meeting agreed upon deadlines, participating/attending meetings and calls until outcomes/goals are fully met.</a:t>
            </a:r>
          </a:p>
          <a:p>
            <a:pPr marL="514350" indent="-514350">
              <a:buFont typeface="Arial" charset="0"/>
              <a:buAutoNum type="arabicPeriod"/>
              <a:defRPr/>
            </a:pPr>
            <a:r>
              <a:rPr lang="en-US" sz="1800" dirty="0"/>
              <a:t>Leave each meeting with tangible products/achievements synthesizing our meeting outcomes.</a:t>
            </a:r>
          </a:p>
          <a:p>
            <a:pPr marL="514350" indent="-514350">
              <a:buFont typeface="Arial" charset="0"/>
              <a:buAutoNum type="arabicPeriod"/>
              <a:defRPr/>
            </a:pPr>
            <a:r>
              <a:rPr lang="en-US" sz="1800" dirty="0"/>
              <a:t>Use included reflection time to promote spontaneous, creative discussion.</a:t>
            </a:r>
          </a:p>
          <a:p>
            <a:pPr eaLnBrk="1" hangingPunct="1">
              <a:buFont typeface="Arial" charset="0"/>
              <a:buChar char="•"/>
              <a:defRPr/>
            </a:pPr>
            <a:endParaRPr lang="en-US" dirty="0"/>
          </a:p>
          <a:p>
            <a:pPr marL="0" indent="0">
              <a:buFont typeface="Arial" charset="0"/>
              <a:buChar char="•"/>
              <a:defRPr/>
            </a:pPr>
            <a:endParaRPr lang="en-US" altLang="en-US" sz="2400" dirty="0">
              <a:ea typeface="ＭＳ Ｐゴシック" charset="-128"/>
            </a:endParaRPr>
          </a:p>
        </p:txBody>
      </p:sp>
      <p:cxnSp>
        <p:nvCxnSpPr>
          <p:cNvPr id="10" name="Straight Connector 9">
            <a:extLst>
              <a:ext uri="{FF2B5EF4-FFF2-40B4-BE49-F238E27FC236}">
                <a16:creationId xmlns:a16="http://schemas.microsoft.com/office/drawing/2014/main" id="{391E6F8B-E515-3140-82CF-AA4186D648EB}"/>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706F6F2C-39E3-3841-83DF-F50AECCE9765}"/>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16063E6F-9CD2-2742-9002-C933ACC921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662750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Performance for OBJ 1</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92500" lnSpcReduction="20000"/>
          </a:bodyPr>
          <a:lstStyle/>
          <a:p>
            <a:pPr lvl="1"/>
            <a:r>
              <a:rPr lang="en-US" dirty="0"/>
              <a:t>Each year, a percentage 75% of migrant youth will demonstrate 20% growth on GOSOSY lesson assessments.</a:t>
            </a:r>
          </a:p>
          <a:p>
            <a:pPr lvl="1"/>
            <a:r>
              <a:rPr lang="en-US" dirty="0"/>
              <a:t>By the end of Year 2 and again in Year 3, a number (based on 25% of total dropouts in all consortium states reported in CSPRs) of youth who have dropped out of HS will attend five classes offered by the MEP or collaborator or enroll in a program leading to a certificate or career.</a:t>
            </a:r>
          </a:p>
          <a:p>
            <a:pPr lvl="1"/>
            <a:r>
              <a:rPr lang="en-US" dirty="0"/>
              <a:t>By the end of Year 3, a percentage (to be decided based on reported dropouts in state CSPRs) of youth identified as high risk for dropping out will remain in school.</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27908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Draft Objectives</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pPr lvl="0"/>
            <a:r>
              <a:rPr lang="en-US" dirty="0"/>
              <a:t>Objective 2: Improve quality of strategy implementation through staff development and follow-up. </a:t>
            </a:r>
          </a:p>
          <a:p>
            <a:pPr lvl="1"/>
            <a:r>
              <a:rPr lang="en-US" dirty="0"/>
              <a:t>Key activities: package materials by linking components, create a follow-up guide for checking in on implementation, train practitioners in mentoring skills, and promotion of youth self-advocacy</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623" y="340825"/>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118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sz="4000" dirty="0">
                <a:ea typeface="ＭＳ Ｐゴシック" panose="020B0600070205080204" pitchFamily="34" charset="-128"/>
              </a:rPr>
              <a:t>Performance Measures for OBJ 2</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lnSpcReduction="10000"/>
          </a:bodyPr>
          <a:lstStyle/>
          <a:p>
            <a:pPr lvl="1"/>
            <a:r>
              <a:rPr lang="en-US" dirty="0"/>
              <a:t>Each year, all participating states will have a representative attend (virtually or in person) at least one implementation/training meeting.</a:t>
            </a:r>
          </a:p>
          <a:p>
            <a:pPr lvl="1"/>
            <a:r>
              <a:rPr lang="en-US" dirty="0"/>
              <a:t>Each year, 80% of staff participating in professional development offered by the project or the state will describe a satisfactory level of implementation of strategies from the training through an implementation rubric. (Implementation rubric will include mentoring strategies, goal setting strategies, and self-advocacy strategies)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8938"/>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6926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Draft Objectives</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a:bodyPr>
          <a:lstStyle/>
          <a:p>
            <a:pPr lvl="0"/>
            <a:r>
              <a:rPr lang="en-US" dirty="0"/>
              <a:t>Objective 3: Build systems for collaboration through connections with HEP/CAMP, WIA, NFJP, and among states. </a:t>
            </a:r>
          </a:p>
          <a:p>
            <a:pPr lvl="1"/>
            <a:r>
              <a:rPr lang="en-US" dirty="0"/>
              <a:t>Key activities: collaboration among CIGs, map of services providers and eligibility for other programs, develop list of best practices from all states, and create plans for collaboration with project level MOUs.</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381000"/>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16081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a:extLst>
              <a:ext uri="{FF2B5EF4-FFF2-40B4-BE49-F238E27FC236}">
                <a16:creationId xmlns:a16="http://schemas.microsoft.com/office/drawing/2014/main" id="{A081CB30-8AF6-48A9-AC0F-8F08CCADBDAB}"/>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Performance Measures OBJ 3</a:t>
            </a:r>
          </a:p>
        </p:txBody>
      </p:sp>
      <p:sp>
        <p:nvSpPr>
          <p:cNvPr id="43011" name="Content Placeholder 10">
            <a:extLst>
              <a:ext uri="{FF2B5EF4-FFF2-40B4-BE49-F238E27FC236}">
                <a16:creationId xmlns:a16="http://schemas.microsoft.com/office/drawing/2014/main" id="{F41D5ACF-7D56-4407-91D9-7936189BCA9B}"/>
              </a:ext>
            </a:extLst>
          </p:cNvPr>
          <p:cNvSpPr>
            <a:spLocks noGrp="1"/>
          </p:cNvSpPr>
          <p:nvPr>
            <p:ph idx="1"/>
          </p:nvPr>
        </p:nvSpPr>
        <p:spPr/>
        <p:txBody>
          <a:bodyPr>
            <a:normAutofit fontScale="92500" lnSpcReduction="20000"/>
          </a:bodyPr>
          <a:lstStyle/>
          <a:p>
            <a:pPr lvl="1"/>
            <a:r>
              <a:rPr lang="en-US" dirty="0"/>
              <a:t>By the end of Year 1, the project will collaborate to create MOUs with the HEP/CAMP Association and the Association of Farmworker Opportunity Programs for mutually beneficial collaborations in providing services to migrant youth.</a:t>
            </a:r>
          </a:p>
          <a:p>
            <a:pPr lvl="1"/>
            <a:r>
              <a:rPr lang="en-US" dirty="0"/>
              <a:t>By the end of Year 2, all participating states will document two mutually beneficial state-level collaborations designed to improve service for migrant youth.</a:t>
            </a:r>
          </a:p>
          <a:p>
            <a:pPr lvl="1"/>
            <a:r>
              <a:rPr lang="en-US" dirty="0"/>
              <a:t>By the end of Year 2 and again in Year 3, the percent of secondary students and OSY receiving instructional services will increase by 2% over baseline.</a:t>
            </a:r>
          </a:p>
        </p:txBody>
      </p:sp>
      <p:cxnSp>
        <p:nvCxnSpPr>
          <p:cNvPr id="10" name="Straight Connector 9">
            <a:extLst>
              <a:ext uri="{FF2B5EF4-FFF2-40B4-BE49-F238E27FC236}">
                <a16:creationId xmlns:a16="http://schemas.microsoft.com/office/drawing/2014/main" id="{FD9351E8-19F7-4E1E-9737-6F85F6BD13DA}"/>
              </a:ext>
            </a:extLst>
          </p:cNvPr>
          <p:cNvCxnSpPr/>
          <p:nvPr/>
        </p:nvCxnSpPr>
        <p:spPr>
          <a:xfrm>
            <a:off x="457200" y="1417638"/>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97AFA1BE-BA0A-4158-AB5A-5C98EA2651E1}"/>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43014" name="Picture 9">
            <a:extLst>
              <a:ext uri="{FF2B5EF4-FFF2-40B4-BE49-F238E27FC236}">
                <a16:creationId xmlns:a16="http://schemas.microsoft.com/office/drawing/2014/main" id="{C4B9A83B-F2C4-44B8-A16E-BEC6F03C0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2208"/>
            <a:ext cx="9255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65503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NASDME Presentations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2362200"/>
            <a:ext cx="8229600" cy="3763963"/>
          </a:xfrm>
        </p:spPr>
        <p:txBody>
          <a:bodyPr/>
          <a:lstStyle/>
          <a:p>
            <a:r>
              <a:rPr lang="en-US" dirty="0"/>
              <a:t>Proposal Ideas</a:t>
            </a:r>
          </a:p>
          <a:p>
            <a:r>
              <a:rPr lang="en-US" dirty="0"/>
              <a:t>Presenters</a:t>
            </a:r>
          </a:p>
          <a:p>
            <a:r>
              <a:rPr lang="en-US" dirty="0"/>
              <a:t>Deadline and due dates</a:t>
            </a:r>
          </a:p>
          <a:p>
            <a:pPr marL="0" indent="0" algn="ctr">
              <a:buNone/>
            </a:pPr>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322868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Future Meeting Dates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981200"/>
            <a:ext cx="8229600" cy="4144963"/>
          </a:xfrm>
        </p:spPr>
        <p:txBody>
          <a:bodyPr/>
          <a:lstStyle/>
          <a:p>
            <a:r>
              <a:rPr lang="en-US" dirty="0"/>
              <a:t>Strategy and Planning Meeting:</a:t>
            </a:r>
          </a:p>
          <a:p>
            <a:pPr lvl="1"/>
            <a:r>
              <a:rPr lang="en-US" dirty="0"/>
              <a:t>1 ½ day meeting to plan for the future</a:t>
            </a:r>
          </a:p>
          <a:p>
            <a:pPr lvl="1"/>
            <a:r>
              <a:rPr lang="en-US" dirty="0"/>
              <a:t>January 17-18, 2019</a:t>
            </a:r>
          </a:p>
          <a:p>
            <a:pPr lvl="1"/>
            <a:r>
              <a:rPr lang="en-US" dirty="0"/>
              <a:t>Location: Montgomery, AL</a:t>
            </a:r>
          </a:p>
          <a:p>
            <a:r>
              <a:rPr lang="en-US" dirty="0"/>
              <a:t>TST Meeting Dates:</a:t>
            </a:r>
          </a:p>
          <a:p>
            <a:pPr lvl="1"/>
            <a:r>
              <a:rPr lang="en-US" dirty="0"/>
              <a:t>April 9-10, 2019</a:t>
            </a:r>
          </a:p>
          <a:p>
            <a:pPr lvl="1"/>
            <a:r>
              <a:rPr lang="en-US" dirty="0"/>
              <a:t>Location: Omaha, NE</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2F99060A-EB8F-CA4F-B529-F971FAB2FB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661"/>
            <a:ext cx="1095022" cy="1257001"/>
          </a:xfrm>
          <a:prstGeom prst="rect">
            <a:avLst/>
          </a:prstGeom>
        </p:spPr>
      </p:pic>
    </p:spTree>
    <p:extLst>
      <p:ext uri="{BB962C8B-B14F-4D97-AF65-F5344CB8AC3E}">
        <p14:creationId xmlns:p14="http://schemas.microsoft.com/office/powerpoint/2010/main" val="325719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Dissemination Event Debrief</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p:txBody>
          <a:bodyPr/>
          <a:lstStyle/>
          <a:p>
            <a:pPr lvl="0"/>
            <a:r>
              <a:rPr lang="en-US" sz="2400" dirty="0"/>
              <a:t>Did the registration process (marketing, </a:t>
            </a:r>
            <a:r>
              <a:rPr lang="en-US" sz="2400" dirty="0" err="1"/>
              <a:t>RegOnline</a:t>
            </a:r>
            <a:r>
              <a:rPr lang="en-US" sz="2400" dirty="0"/>
              <a:t> platform, timeline) work well?</a:t>
            </a:r>
          </a:p>
          <a:p>
            <a:pPr lvl="0"/>
            <a:r>
              <a:rPr lang="en-US" sz="2400" dirty="0"/>
              <a:t>Was the format an effective way to provide professional development to support the delivery of services to migrant students? </a:t>
            </a:r>
          </a:p>
          <a:p>
            <a:pPr lvl="0"/>
            <a:r>
              <a:rPr lang="en-US" sz="2400" dirty="0"/>
              <a:t>On the whole, were presenters knowledgeable about their subjects and able to impart that knowledge effectively? </a:t>
            </a:r>
          </a:p>
          <a:p>
            <a:pPr lvl="0"/>
            <a:r>
              <a:rPr lang="en-US" sz="2400" dirty="0"/>
              <a:t>Was there adequate time for discussion?</a:t>
            </a:r>
          </a:p>
          <a:p>
            <a:pPr lvl="0"/>
            <a:r>
              <a:rPr lang="en-US" sz="2400" dirty="0"/>
              <a:t>Are the materials presented useful for work with OSY?</a:t>
            </a:r>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740FD1AE-8A75-3C4C-8A9F-F14257B9F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6839"/>
            <a:ext cx="1095022" cy="1257001"/>
          </a:xfrm>
          <a:prstGeom prst="rect">
            <a:avLst/>
          </a:prstGeom>
        </p:spPr>
      </p:pic>
    </p:spTree>
    <p:extLst>
      <p:ext uri="{BB962C8B-B14F-4D97-AF65-F5344CB8AC3E}">
        <p14:creationId xmlns:p14="http://schemas.microsoft.com/office/powerpoint/2010/main" val="693696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5690</TotalTime>
  <Words>7261</Words>
  <Application>Microsoft Macintosh PowerPoint</Application>
  <PresentationFormat>On-screen Show (4:3)</PresentationFormat>
  <Paragraphs>1205</Paragraphs>
  <Slides>86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86</vt:i4>
      </vt:variant>
    </vt:vector>
  </HeadingPairs>
  <TitlesOfParts>
    <vt:vector size="91" baseType="lpstr">
      <vt:lpstr>Arial</vt:lpstr>
      <vt:lpstr>Calibri</vt:lpstr>
      <vt:lpstr>Symbol</vt:lpstr>
      <vt:lpstr>Times New Roman</vt:lpstr>
      <vt:lpstr>Office Theme</vt:lpstr>
      <vt:lpstr>Technical Support Team Meeting</vt:lpstr>
      <vt:lpstr> Welcome and Introductions</vt:lpstr>
      <vt:lpstr>Member States</vt:lpstr>
      <vt:lpstr>Agenda – Day 1</vt:lpstr>
      <vt:lpstr>Partner States</vt:lpstr>
      <vt:lpstr>Welcome to Georgia  and the GA MEP</vt:lpstr>
      <vt:lpstr> Expectations of Our Time Together</vt:lpstr>
      <vt:lpstr>Technical Support Team</vt:lpstr>
      <vt:lpstr> Dissemination Event Debrief</vt:lpstr>
      <vt:lpstr> Dissemination Event Debrief</vt:lpstr>
      <vt:lpstr>CIG DE Evaluation Report</vt:lpstr>
      <vt:lpstr>CIG DE Evaluation Report</vt:lpstr>
      <vt:lpstr>Dissemination Event Survey</vt:lpstr>
      <vt:lpstr>CIG DE Evaluation Report</vt:lpstr>
      <vt:lpstr>CIG DE Evaluation Report</vt:lpstr>
      <vt:lpstr>CIG DE Evaluation Report</vt:lpstr>
      <vt:lpstr>CIG DE Evaluation Report</vt:lpstr>
      <vt:lpstr>Navigating the Materials and Resources on the GOSOSY Website</vt:lpstr>
      <vt:lpstr>GOSOSY Evaluation Data Collection</vt:lpstr>
      <vt:lpstr>Objective 1:  Achievement &amp; Learning Plans </vt:lpstr>
      <vt:lpstr>Use of GOSOSY Materials</vt:lpstr>
      <vt:lpstr>PowerPoint Presentation</vt:lpstr>
      <vt:lpstr>Objective 1:  Achievement &amp; Learning Plans </vt:lpstr>
      <vt:lpstr>PowerPoint Presentation</vt:lpstr>
      <vt:lpstr>PowerPoint Presentation</vt:lpstr>
      <vt:lpstr>Objective 2:  Professional Development </vt:lpstr>
      <vt:lpstr>PowerPoint Presentation</vt:lpstr>
      <vt:lpstr>Objective 3: State Processes </vt:lpstr>
      <vt:lpstr>Review Your State’s Data</vt:lpstr>
      <vt:lpstr>Products Used</vt:lpstr>
      <vt:lpstr>Cover Sheets</vt:lpstr>
      <vt:lpstr>Year 4 Work Plan Overview </vt:lpstr>
      <vt:lpstr>What’s New in Year 4</vt:lpstr>
      <vt:lpstr>What’s New in Year 4 Cont.</vt:lpstr>
      <vt:lpstr>New FII Activities—Goal 1</vt:lpstr>
      <vt:lpstr>New FII Activities—Goal 1</vt:lpstr>
      <vt:lpstr>New FII Activities—Goal 2</vt:lpstr>
      <vt:lpstr>New FII Activities—Goal 3</vt:lpstr>
      <vt:lpstr>Updated  Performance Measures</vt:lpstr>
      <vt:lpstr>Updated  Performance Measures</vt:lpstr>
      <vt:lpstr>Updated  Performance Reporting</vt:lpstr>
      <vt:lpstr>Discussion Questions to  Guide Our Work</vt:lpstr>
      <vt:lpstr>Responses from  State Steering Team</vt:lpstr>
      <vt:lpstr>Responses from  State Steering Team</vt:lpstr>
      <vt:lpstr>Responses from  State Steering Team</vt:lpstr>
      <vt:lpstr> Reorganization of TST  Work Groups</vt:lpstr>
      <vt:lpstr>Work Groups  and FII Indicators </vt:lpstr>
      <vt:lpstr>Work Groups  and FII Indicators</vt:lpstr>
      <vt:lpstr> Work Groups  and FII Indicators</vt:lpstr>
      <vt:lpstr>Work Groups  and FII Indicators</vt:lpstr>
      <vt:lpstr>Agenda- Day 2</vt:lpstr>
      <vt:lpstr> Website Usage </vt:lpstr>
      <vt:lpstr>Diploma Project Toolkit</vt:lpstr>
      <vt:lpstr>Diploma Project Toolkit</vt:lpstr>
      <vt:lpstr>Diploma Project Toolkit</vt:lpstr>
      <vt:lpstr>Diploma Project Toolkit</vt:lpstr>
      <vt:lpstr>Diploma Project Toolkit</vt:lpstr>
      <vt:lpstr> Why? Comprehensive Needs Assessment</vt:lpstr>
      <vt:lpstr> Why?  Service Delivery Plan</vt:lpstr>
      <vt:lpstr>Diploma Project Taskforce Timeline</vt:lpstr>
      <vt:lpstr> Diploma Project Topics- Student Toolkit</vt:lpstr>
      <vt:lpstr> Diploma Project Topics- Parent Toolkit</vt:lpstr>
      <vt:lpstr> Diploma Project Unit Components</vt:lpstr>
      <vt:lpstr> Diploma Project: Who Can Use It?</vt:lpstr>
      <vt:lpstr> Diploma Project: When Should It Be Used?</vt:lpstr>
      <vt:lpstr> Diploma Project: How Can It Be Used With OSY?</vt:lpstr>
      <vt:lpstr> Diploma Project: Where Can It Be Used?</vt:lpstr>
      <vt:lpstr> Diploma Project: Unit 1 -  Goal Setting</vt:lpstr>
      <vt:lpstr> Diploma Project: Unit 2 -  High School Credits/Courses</vt:lpstr>
      <vt:lpstr> Diploma Project: Unit 3 -  Tests and Test Preparation</vt:lpstr>
      <vt:lpstr> Diploma Project: Unit 4 -  Career/Postsecondary Planning</vt:lpstr>
      <vt:lpstr> Diploma Project: Tips for Getting Started</vt:lpstr>
      <vt:lpstr> Diploma Project: How Can It Help Students &amp; Parents?</vt:lpstr>
      <vt:lpstr> Diploma Project: Resources</vt:lpstr>
      <vt:lpstr>  Diploma Project </vt:lpstr>
      <vt:lpstr> Planning for the Future  - Marty</vt:lpstr>
      <vt:lpstr>Big Ideas</vt:lpstr>
      <vt:lpstr>Big Ideas</vt:lpstr>
      <vt:lpstr>Draft Objectives</vt:lpstr>
      <vt:lpstr>Performance for OBJ 1</vt:lpstr>
      <vt:lpstr>Draft Objectives</vt:lpstr>
      <vt:lpstr>Performance Measures for OBJ 2</vt:lpstr>
      <vt:lpstr>Draft Objectives</vt:lpstr>
      <vt:lpstr>Performance Measures OBJ 3</vt:lpstr>
      <vt:lpstr>NASDME Presentations</vt:lpstr>
      <vt:lpstr> Future Meeting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GOSOSY State Steering Team</dc:title>
  <dc:creator>lucy.bartee</dc:creator>
  <cp:lastModifiedBy>Susanna Bartee</cp:lastModifiedBy>
  <cp:revision>102</cp:revision>
  <dcterms:created xsi:type="dcterms:W3CDTF">2015-10-21T14:37:07Z</dcterms:created>
  <dcterms:modified xsi:type="dcterms:W3CDTF">2021-04-20T22:43:31Z</dcterms:modified>
</cp:coreProperties>
</file>