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48" r:id="rId1"/>
  </p:sldMasterIdLst>
  <p:notesMasterIdLst>
    <p:notesMasterId r:id="rId119"/>
  </p:notesMasterIdLst>
  <p:handoutMasterIdLst>
    <p:handoutMasterId r:id="rId120"/>
  </p:handoutMasterIdLst>
  <p:sldIdLst>
    <p:sldId id="257" r:id="rId2"/>
    <p:sldId id="623" r:id="rId3"/>
    <p:sldId id="277" r:id="rId4"/>
    <p:sldId id="290" r:id="rId5"/>
    <p:sldId id="286" r:id="rId6"/>
    <p:sldId id="721" r:id="rId7"/>
    <p:sldId id="401" r:id="rId8"/>
    <p:sldId id="400" r:id="rId9"/>
    <p:sldId id="702" r:id="rId10"/>
    <p:sldId id="703" r:id="rId11"/>
    <p:sldId id="704" r:id="rId12"/>
    <p:sldId id="705" r:id="rId13"/>
    <p:sldId id="706" r:id="rId14"/>
    <p:sldId id="707" r:id="rId15"/>
    <p:sldId id="708" r:id="rId16"/>
    <p:sldId id="709" r:id="rId17"/>
    <p:sldId id="710" r:id="rId18"/>
    <p:sldId id="711" r:id="rId19"/>
    <p:sldId id="712" r:id="rId20"/>
    <p:sldId id="713" r:id="rId21"/>
    <p:sldId id="714" r:id="rId22"/>
    <p:sldId id="715" r:id="rId23"/>
    <p:sldId id="716" r:id="rId24"/>
    <p:sldId id="717" r:id="rId25"/>
    <p:sldId id="718" r:id="rId26"/>
    <p:sldId id="719" r:id="rId27"/>
    <p:sldId id="720" r:id="rId28"/>
    <p:sldId id="384" r:id="rId29"/>
    <p:sldId id="301" r:id="rId30"/>
    <p:sldId id="626" r:id="rId31"/>
    <p:sldId id="627" r:id="rId32"/>
    <p:sldId id="628" r:id="rId33"/>
    <p:sldId id="629" r:id="rId34"/>
    <p:sldId id="630" r:id="rId35"/>
    <p:sldId id="728" r:id="rId36"/>
    <p:sldId id="632" r:id="rId37"/>
    <p:sldId id="633" r:id="rId38"/>
    <p:sldId id="722"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34" r:id="rId55"/>
    <p:sldId id="735" r:id="rId56"/>
    <p:sldId id="736" r:id="rId57"/>
    <p:sldId id="737" r:id="rId58"/>
    <p:sldId id="738" r:id="rId59"/>
    <p:sldId id="739" r:id="rId60"/>
    <p:sldId id="740" r:id="rId61"/>
    <p:sldId id="741" r:id="rId62"/>
    <p:sldId id="742" r:id="rId63"/>
    <p:sldId id="743" r:id="rId64"/>
    <p:sldId id="744" r:id="rId65"/>
    <p:sldId id="745" r:id="rId66"/>
    <p:sldId id="746" r:id="rId67"/>
    <p:sldId id="747" r:id="rId68"/>
    <p:sldId id="748" r:id="rId69"/>
    <p:sldId id="749" r:id="rId70"/>
    <p:sldId id="750" r:id="rId71"/>
    <p:sldId id="751" r:id="rId72"/>
    <p:sldId id="752" r:id="rId73"/>
    <p:sldId id="753" r:id="rId74"/>
    <p:sldId id="754" r:id="rId75"/>
    <p:sldId id="651" r:id="rId76"/>
    <p:sldId id="652" r:id="rId77"/>
    <p:sldId id="653" r:id="rId78"/>
    <p:sldId id="654" r:id="rId79"/>
    <p:sldId id="655" r:id="rId80"/>
    <p:sldId id="656" r:id="rId81"/>
    <p:sldId id="657" r:id="rId82"/>
    <p:sldId id="658" r:id="rId83"/>
    <p:sldId id="659" r:id="rId84"/>
    <p:sldId id="660" r:id="rId85"/>
    <p:sldId id="661" r:id="rId86"/>
    <p:sldId id="662" r:id="rId87"/>
    <p:sldId id="663" r:id="rId88"/>
    <p:sldId id="664" r:id="rId89"/>
    <p:sldId id="665" r:id="rId90"/>
    <p:sldId id="666" r:id="rId91"/>
    <p:sldId id="667" r:id="rId92"/>
    <p:sldId id="668" r:id="rId93"/>
    <p:sldId id="669" r:id="rId94"/>
    <p:sldId id="670" r:id="rId95"/>
    <p:sldId id="671" r:id="rId96"/>
    <p:sldId id="672" r:id="rId97"/>
    <p:sldId id="673" r:id="rId98"/>
    <p:sldId id="674" r:id="rId99"/>
    <p:sldId id="675" r:id="rId100"/>
    <p:sldId id="723" r:id="rId101"/>
    <p:sldId id="732" r:id="rId102"/>
    <p:sldId id="724" r:id="rId103"/>
    <p:sldId id="729" r:id="rId104"/>
    <p:sldId id="730" r:id="rId105"/>
    <p:sldId id="731" r:id="rId106"/>
    <p:sldId id="726" r:id="rId107"/>
    <p:sldId id="727" r:id="rId108"/>
    <p:sldId id="725" r:id="rId109"/>
    <p:sldId id="676" r:id="rId110"/>
    <p:sldId id="678" r:id="rId111"/>
    <p:sldId id="733" r:id="rId112"/>
    <p:sldId id="677" r:id="rId113"/>
    <p:sldId id="679" r:id="rId114"/>
    <p:sldId id="278" r:id="rId115"/>
    <p:sldId id="680" r:id="rId116"/>
    <p:sldId id="624" r:id="rId117"/>
    <p:sldId id="701" r:id="rId1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3"/>
    <p:restoredTop sz="94898"/>
  </p:normalViewPr>
  <p:slideViewPr>
    <p:cSldViewPr>
      <p:cViewPr varScale="1">
        <p:scale>
          <a:sx n="121" d="100"/>
          <a:sy n="121" d="100"/>
        </p:scale>
        <p:origin x="248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4E40FE-294E-445B-A919-9CBF0AA544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34206C9-8815-4CE3-86A2-048EDEF608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E180FCB1-6F72-1542-BCB1-041FC0AA09C8}" type="datetimeFigureOut">
              <a:rPr lang="en-US"/>
              <a:pPr>
                <a:defRPr/>
              </a:pPr>
              <a:t>4/20/21</a:t>
            </a:fld>
            <a:endParaRPr lang="en-US"/>
          </a:p>
        </p:txBody>
      </p:sp>
      <p:sp>
        <p:nvSpPr>
          <p:cNvPr id="4" name="Footer Placeholder 3">
            <a:extLst>
              <a:ext uri="{FF2B5EF4-FFF2-40B4-BE49-F238E27FC236}">
                <a16:creationId xmlns:a16="http://schemas.microsoft.com/office/drawing/2014/main" id="{105E7BE9-2D90-46E8-BA36-06B9666402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54156F3F-5B28-4A4C-B61D-BB16763F31F6}"/>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B7FBFB5-ED38-6A42-A394-98D49CA5AAAB}"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FD26B-6727-4FF6-917F-D773158BC3B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41DA2099-3621-484E-83C9-0A0B2D8E3F0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C13429F-2FAA-AF44-A341-A19C9BE3C63D}" type="datetimeFigureOut">
              <a:rPr lang="en-US" altLang="en-US"/>
              <a:pPr>
                <a:defRPr/>
              </a:pPr>
              <a:t>4/20/21</a:t>
            </a:fld>
            <a:endParaRPr lang="en-US" altLang="en-US" dirty="0"/>
          </a:p>
        </p:txBody>
      </p:sp>
      <p:sp>
        <p:nvSpPr>
          <p:cNvPr id="4" name="Slide Image Placeholder 3">
            <a:extLst>
              <a:ext uri="{FF2B5EF4-FFF2-40B4-BE49-F238E27FC236}">
                <a16:creationId xmlns:a16="http://schemas.microsoft.com/office/drawing/2014/main" id="{9DF64639-FD70-4989-92BA-6E842C2DF2F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BDF5709-1ACD-4507-B823-F67A9F5BE06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6B684D3-DE4C-4969-9D70-467000152186}"/>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B53BBD3-366B-4267-A0E8-878CC93882A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2EFEA3CB-9118-884E-BB05-F6A4F2D1934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Shape 84">
            <a:extLst>
              <a:ext uri="{FF2B5EF4-FFF2-40B4-BE49-F238E27FC236}">
                <a16:creationId xmlns:a16="http://schemas.microsoft.com/office/drawing/2014/main" id="{1EFAF9BF-FA3A-B84E-8B10-399ECB8F654D}"/>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7" name="Shape 85">
            <a:extLst>
              <a:ext uri="{FF2B5EF4-FFF2-40B4-BE49-F238E27FC236}">
                <a16:creationId xmlns:a16="http://schemas.microsoft.com/office/drawing/2014/main" id="{577562AC-C800-D147-A2DB-A254E21420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966ACBB-63A8-DD42-B8F1-90728FBBEB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BEF20CF8-9250-104F-86EE-F15A56EA43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altLang="en-US">
                <a:ea typeface="ＭＳ Ｐゴシック" panose="020B0600070205080204" pitchFamily="34" charset="-128"/>
              </a:rPr>
              <a:t>Given the understanding that all students are different and learn in a variety of ways and that there is no “magic formula” to working with students; this module is intended to provide a framework for providing support.</a:t>
            </a:r>
          </a:p>
          <a:p>
            <a:pPr algn="ctr"/>
            <a:endParaRPr lang="en-US" altLang="en-US">
              <a:ea typeface="ＭＳ Ｐゴシック" panose="020B0600070205080204" pitchFamily="34" charset="-128"/>
            </a:endParaRPr>
          </a:p>
          <a:p>
            <a:pPr algn="ctr"/>
            <a:r>
              <a:rPr lang="en-US" altLang="en-US">
                <a:ea typeface="ＭＳ Ｐゴシック" panose="020B0600070205080204" pitchFamily="34" charset="-128"/>
              </a:rPr>
              <a:t>Getting to know your students on an individual basis and tailoring your lessons to their specific needs is always the best approach to take when working with any at-risk population.</a:t>
            </a:r>
          </a:p>
          <a:p>
            <a:endParaRPr lang="en-US" altLang="en-US">
              <a:ea typeface="ＭＳ Ｐゴシック" panose="020B0600070205080204" pitchFamily="34" charset="-128"/>
            </a:endParaRPr>
          </a:p>
        </p:txBody>
      </p:sp>
      <p:sp>
        <p:nvSpPr>
          <p:cNvPr id="58372" name="Slide Number Placeholder 3">
            <a:extLst>
              <a:ext uri="{FF2B5EF4-FFF2-40B4-BE49-F238E27FC236}">
                <a16:creationId xmlns:a16="http://schemas.microsoft.com/office/drawing/2014/main" id="{43231AEF-4EB2-E14D-90F6-D1EB880D95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FB17D9A-CF3C-E345-A34E-4EA28C43464C}" type="slidenum">
              <a:rPr lang="en-US" altLang="en-US">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ABEFBC1-4ED0-424E-858E-7F87102BA5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4417BB1C-E764-E749-8C0B-E1FC206802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FF0000"/>
                </a:solidFill>
                <a:ea typeface="ＭＳ Ｐゴシック" panose="020B0600070205080204" pitchFamily="34" charset="-128"/>
              </a:rPr>
              <a:t>Insert new picture once document is updated</a:t>
            </a:r>
          </a:p>
        </p:txBody>
      </p:sp>
      <p:sp>
        <p:nvSpPr>
          <p:cNvPr id="60420" name="Slide Number Placeholder 3">
            <a:extLst>
              <a:ext uri="{FF2B5EF4-FFF2-40B4-BE49-F238E27FC236}">
                <a16:creationId xmlns:a16="http://schemas.microsoft.com/office/drawing/2014/main" id="{779C690D-F281-A44D-B59D-2FD1FDD473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13BC9E-CEBB-B04A-8367-364019B22AB1}" type="slidenum">
              <a:rPr lang="en-US" altLang="en-US">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57B7AD9B-18C7-A44A-815D-A77D62E396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1486DB92-9181-204F-A4DD-74E41D849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FF0000"/>
                </a:solidFill>
                <a:ea typeface="ＭＳ Ｐゴシック" panose="020B0600070205080204" pitchFamily="34" charset="-128"/>
              </a:rPr>
              <a:t>Insert new picture once document is updated</a:t>
            </a:r>
          </a:p>
        </p:txBody>
      </p:sp>
      <p:sp>
        <p:nvSpPr>
          <p:cNvPr id="62468" name="Slide Number Placeholder 3">
            <a:extLst>
              <a:ext uri="{FF2B5EF4-FFF2-40B4-BE49-F238E27FC236}">
                <a16:creationId xmlns:a16="http://schemas.microsoft.com/office/drawing/2014/main" id="{F94931C2-40DE-B54E-BD07-9C0C38D6DE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52B23B-ACFF-3C41-9072-E11AB3EDACDB}" type="slidenum">
              <a:rPr lang="en-US" altLang="en-US">
                <a:latin typeface="Calibri" panose="020F0502020204030204" pitchFamily="34" charset="0"/>
              </a:rPr>
              <a:pPr/>
              <a:t>46</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BF34BA99-7FD4-6249-A36A-55455ACEBC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657EC7BB-A134-BA49-8A1A-4A1961C22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90116" name="Slide Number Placeholder 3">
            <a:extLst>
              <a:ext uri="{FF2B5EF4-FFF2-40B4-BE49-F238E27FC236}">
                <a16:creationId xmlns:a16="http://schemas.microsoft.com/office/drawing/2014/main" id="{96A97E51-1A91-B244-9D1D-631948DCE3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D0F6E93-0180-2743-ADAC-D42C242A3836}" type="slidenum">
              <a:rPr lang="en-US" altLang="en-US">
                <a:latin typeface="Calibri" panose="020F0502020204030204" pitchFamily="34" charset="0"/>
              </a:rPr>
              <a:pPr/>
              <a:t>72</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4" name="Shape 84">
            <a:extLst>
              <a:ext uri="{FF2B5EF4-FFF2-40B4-BE49-F238E27FC236}">
                <a16:creationId xmlns:a16="http://schemas.microsoft.com/office/drawing/2014/main" id="{D55E664E-DFA1-ED4E-A5DF-297B129C39A9}"/>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1075" name="Shape 85">
            <a:extLst>
              <a:ext uri="{FF2B5EF4-FFF2-40B4-BE49-F238E27FC236}">
                <a16:creationId xmlns:a16="http://schemas.microsoft.com/office/drawing/2014/main" id="{7F85CBFD-4FDC-A34E-B4BB-5E3D233FF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0B21FABD-C38F-0347-9375-2B40E14CA9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055F4EB6-5CF8-B942-94C7-4966737D72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33124" name="Slide Number Placeholder 3">
            <a:extLst>
              <a:ext uri="{FF2B5EF4-FFF2-40B4-BE49-F238E27FC236}">
                <a16:creationId xmlns:a16="http://schemas.microsoft.com/office/drawing/2014/main" id="{34731544-29A3-F748-9DF7-FA7B2DEF4D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A6B575-B45B-6B42-8073-557A1DBBE892}" type="slidenum">
              <a:rPr lang="en-US" altLang="en-US"/>
              <a:pPr>
                <a:spcBef>
                  <a:spcPct val="0"/>
                </a:spcBef>
              </a:pPr>
              <a:t>112</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A191A371-8809-6E40-8A19-12890F4B7A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491E4F4E-13A2-4B42-9A04-FF455AF1BF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35172" name="Slide Number Placeholder 3">
            <a:extLst>
              <a:ext uri="{FF2B5EF4-FFF2-40B4-BE49-F238E27FC236}">
                <a16:creationId xmlns:a16="http://schemas.microsoft.com/office/drawing/2014/main" id="{C642C767-D1D3-F74F-AA3A-59AE39D289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B85F55-7E96-1A4A-B0AF-11625AD1F268}" type="slidenum">
              <a:rPr lang="en-US" altLang="en-US">
                <a:latin typeface="Calibri" panose="020F0502020204030204" pitchFamily="34" charset="0"/>
              </a:rPr>
              <a:pPr/>
              <a:t>113</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6" name="Shape 84">
            <a:extLst>
              <a:ext uri="{FF2B5EF4-FFF2-40B4-BE49-F238E27FC236}">
                <a16:creationId xmlns:a16="http://schemas.microsoft.com/office/drawing/2014/main" id="{4EC5ED5C-F543-B04F-954F-365355D61988}"/>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39267" name="Shape 85">
            <a:extLst>
              <a:ext uri="{FF2B5EF4-FFF2-40B4-BE49-F238E27FC236}">
                <a16:creationId xmlns:a16="http://schemas.microsoft.com/office/drawing/2014/main" id="{EB96D74E-1240-1E40-BF2A-9D91940960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69700686-6405-DA49-9C15-BF9E66F31B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97F26451-5ED3-4642-A48C-CBDB330F5A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9220" name="Slide Number Placeholder 3">
            <a:extLst>
              <a:ext uri="{FF2B5EF4-FFF2-40B4-BE49-F238E27FC236}">
                <a16:creationId xmlns:a16="http://schemas.microsoft.com/office/drawing/2014/main" id="{1D408608-378F-5140-A292-7EF6FF570C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073B15-8C01-8D41-BC1B-F95FAD3DA2AA}"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113E680-DCD0-714F-B8C4-0874A0A90A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8D235106-70F3-8844-A8E5-0B751E0DF7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Purpose- responsibilites</a:t>
            </a:r>
          </a:p>
          <a:p>
            <a:r>
              <a:rPr lang="en-US" altLang="en-US">
                <a:ea typeface="ＭＳ Ｐゴシック" panose="020B0600070205080204" pitchFamily="34" charset="-128"/>
              </a:rPr>
              <a:t>Who to send? </a:t>
            </a:r>
          </a:p>
          <a:p>
            <a:r>
              <a:rPr lang="en-US" altLang="en-US">
                <a:ea typeface="ＭＳ Ｐゴシック" panose="020B0600070205080204" pitchFamily="34" charset="-128"/>
              </a:rPr>
              <a:t>Mentoring Pilot- World Education  </a:t>
            </a:r>
            <a:endParaRPr lang="en-US" altLang="en-US" sz="1100">
              <a:ea typeface="ＭＳ Ｐゴシック" panose="020B0600070205080204" pitchFamily="34" charset="-128"/>
            </a:endParaRPr>
          </a:p>
          <a:p>
            <a:r>
              <a:rPr lang="en-US" altLang="en-US">
                <a:ea typeface="ＭＳ Ｐゴシック" panose="020B0600070205080204" pitchFamily="34" charset="-128"/>
              </a:rPr>
              <a:t>Tracie will ask MA, TN, VT, GA, and CA</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r>
              <a:rPr lang="en-US" altLang="en-US">
                <a:ea typeface="ＭＳ Ｐゴシック" panose="020B0600070205080204" pitchFamily="34" charset="-128"/>
              </a:rPr>
              <a:t>Mental Health-- KS</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r>
              <a:rPr lang="en-US" altLang="en-US">
                <a:ea typeface="ＭＳ Ｐゴシック" panose="020B0600070205080204" pitchFamily="34" charset="-128"/>
              </a:rPr>
              <a:t>Goal Setting – TOT Work Group – Sonja Williams (lead)—Ernesto?</a:t>
            </a:r>
            <a:endParaRPr lang="en-US" altLang="en-US" sz="1100">
              <a:ea typeface="ＭＳ Ｐゴシック" panose="020B0600070205080204" pitchFamily="34" charset="-128"/>
            </a:endParaRPr>
          </a:p>
          <a:p>
            <a:r>
              <a:rPr lang="en-US" altLang="en-US">
                <a:ea typeface="ＭＳ Ｐゴシック" panose="020B0600070205080204" pitchFamily="34" charset="-128"/>
              </a:rPr>
              <a:t>PD- Develop training to certified and non-certified staff – Jessica Castaneda (Lead)</a:t>
            </a:r>
            <a:endParaRPr lang="en-US" altLang="en-US" sz="1100">
              <a:ea typeface="ＭＳ Ｐゴシック" panose="020B0600070205080204" pitchFamily="34" charset="-128"/>
            </a:endParaRPr>
          </a:p>
          <a:p>
            <a:r>
              <a:rPr lang="en-US" altLang="en-US">
                <a:ea typeface="ＭＳ Ｐゴシック" panose="020B0600070205080204" pitchFamily="34" charset="-128"/>
              </a:rPr>
              <a:t>ID&amp;R – in collaboration with IRRC—Jennifer Almeda (lead)</a:t>
            </a:r>
            <a:endParaRPr lang="en-US" altLang="en-US" sz="1100">
              <a:ea typeface="ＭＳ Ｐゴシック" panose="020B0600070205080204" pitchFamily="34" charset="-128"/>
            </a:endParaRPr>
          </a:p>
          <a:p>
            <a:r>
              <a:rPr lang="en-US" altLang="en-US">
                <a:ea typeface="ＭＳ Ｐゴシック" panose="020B0600070205080204" pitchFamily="34" charset="-128"/>
              </a:rPr>
              <a:t>Develop web-accessible lessons- Material Development—Bob Lynch and Brenda Pessin-- leads</a:t>
            </a:r>
            <a:endParaRPr lang="en-US" altLang="en-US" sz="1100">
              <a:ea typeface="ＭＳ Ｐゴシック" panose="020B0600070205080204" pitchFamily="34" charset="-128"/>
            </a:endParaRPr>
          </a:p>
          <a:p>
            <a:pPr lvl="1"/>
            <a:r>
              <a:rPr lang="en-US" altLang="en-US">
                <a:ea typeface="ＭＳ Ｐゴシック" panose="020B0600070205080204" pitchFamily="34" charset="-128"/>
              </a:rPr>
              <a:t>With support and guidance from World Ed – Andy Nash</a:t>
            </a:r>
            <a:endParaRPr lang="en-US" altLang="en-US" sz="1100">
              <a:ea typeface="ＭＳ Ｐゴシック" panose="020B0600070205080204" pitchFamily="34" charset="-128"/>
            </a:endParaRPr>
          </a:p>
          <a:p>
            <a:r>
              <a:rPr lang="en-US" altLang="en-US">
                <a:ea typeface="ＭＳ Ｐゴシック" panose="020B0600070205080204" pitchFamily="34" charset="-128"/>
              </a:rPr>
              <a:t>OSY Learning Plan—Emily Hoffman</a:t>
            </a:r>
            <a:endParaRPr lang="en-US" altLang="en-US" sz="1100">
              <a:ea typeface="ＭＳ Ｐゴシック" panose="020B0600070205080204" pitchFamily="34" charset="-128"/>
            </a:endParaRPr>
          </a:p>
          <a:p>
            <a:pPr lvl="1"/>
            <a:r>
              <a:rPr lang="en-US" altLang="en-US">
                <a:ea typeface="ＭＳ Ｐゴシック" panose="020B0600070205080204" pitchFamily="34" charset="-128"/>
              </a:rPr>
              <a:t>With Steve Quonn</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r>
              <a:rPr lang="en-US" altLang="en-US">
                <a:ea typeface="ＭＳ Ｐゴシック" panose="020B0600070205080204" pitchFamily="34" charset="-128"/>
              </a:rPr>
              <a:t> </a:t>
            </a:r>
            <a:endParaRPr lang="en-US" altLang="en-US" sz="1100">
              <a:ea typeface="ＭＳ Ｐゴシック" panose="020B0600070205080204" pitchFamily="34" charset="-128"/>
            </a:endParaRPr>
          </a:p>
          <a:p>
            <a:endParaRPr lang="en-US" altLang="en-US">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727200E8-6419-5849-A749-41B9D07683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8621DBD-A682-EE45-A4C6-EF33481C8F3E}"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FF36E12-01E9-4144-80F8-98B80B8B63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73759C08-57E8-F242-A8EF-F7FD9D9D1D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tLang="en-US">
                <a:ea typeface="ＭＳ Ｐゴシック" panose="020B0600070205080204" pitchFamily="34" charset="-128"/>
              </a:rPr>
              <a:t>The SOSOSY Training Manual has been designed to assist states in the development of systems to support Out-of-School Youth. SOSOSY Training Manual has been created to assist states in creating a system to identify, recruit and provide services to OSY. This document serves as a workbook for states to develop or improve their current services and support programs for OSY. It outlines the steps to gather and analyze OSY data, plan for service delivery, access best practices in curriculum and instruction, as well as create education plans and address advocacy needs of the OSY population.</a:t>
            </a:r>
          </a:p>
          <a:p>
            <a:pPr defTabSz="912813"/>
            <a:endParaRPr lang="en-US" altLang="en-US">
              <a:ea typeface="ＭＳ Ｐゴシック" panose="020B0600070205080204" pitchFamily="34" charset="-128"/>
            </a:endParaRPr>
          </a:p>
        </p:txBody>
      </p:sp>
      <p:sp>
        <p:nvSpPr>
          <p:cNvPr id="17412" name="Slide Number Placeholder 3">
            <a:extLst>
              <a:ext uri="{FF2B5EF4-FFF2-40B4-BE49-F238E27FC236}">
                <a16:creationId xmlns:a16="http://schemas.microsoft.com/office/drawing/2014/main" id="{1C6BE9A2-C646-1A41-B38A-83B951E5BF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E3C9B7-6FCF-7F49-B318-C1FDD8655B8A}"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3F8D592-27C6-9A4A-B36F-30F3B890CC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7D40D4D-CB8A-7A4B-A6C4-E8637FEE73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tLang="en-US">
                <a:ea typeface="ＭＳ Ｐゴシック" panose="020B0600070205080204" pitchFamily="34" charset="-128"/>
              </a:rPr>
              <a:t>The SOSOSY Training Manual has been designed to assist states in the development of systems to support Out-of-School Youth. SOSOSY Training Manual has been created to assist states in creating a system to identify, recruit and provide services to OSY. This document serves as a workbook for states to develop or improve their current services and support programs for OSY. It outlines the steps to gather and analyze OSY data, plan for service delivery, access best practices in curriculum and instruction, as well as create education plans and address advocacy needs of the OSY population.</a:t>
            </a:r>
          </a:p>
          <a:p>
            <a:pPr defTabSz="912813"/>
            <a:endParaRPr lang="en-US" altLang="en-US">
              <a:ea typeface="ＭＳ Ｐゴシック" panose="020B0600070205080204" pitchFamily="34" charset="-128"/>
            </a:endParaRPr>
          </a:p>
        </p:txBody>
      </p:sp>
      <p:sp>
        <p:nvSpPr>
          <p:cNvPr id="21508" name="Slide Number Placeholder 3">
            <a:extLst>
              <a:ext uri="{FF2B5EF4-FFF2-40B4-BE49-F238E27FC236}">
                <a16:creationId xmlns:a16="http://schemas.microsoft.com/office/drawing/2014/main" id="{67FF357A-1167-3F41-AD0A-0CE08F7038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4009CD-758D-1D4F-84B5-35D304F9329D}"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BEFB87C-D22B-F44A-A1F6-D4A034EA24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D694ABB8-AF98-344A-8854-FAA0B88DA2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tLang="en-US">
                <a:ea typeface="ＭＳ Ｐゴシック" panose="020B0600070205080204" pitchFamily="34" charset="-128"/>
              </a:rPr>
              <a:t>The SOSOSY Training Manual has been designed to assist states in the development of systems to support Out-of-School Youth. SOSOSY Training Manual has been created to assist states in creating a system to identify, recruit and provide services to OSY. This document serves as a workbook for states to develop or improve their current services and support programs for OSY. It outlines the steps to gather and analyze OSY data, plan for service delivery, access best practices in curriculum and instruction, as well as create education plans and address advocacy needs of the OSY population.</a:t>
            </a:r>
          </a:p>
          <a:p>
            <a:pPr defTabSz="912813"/>
            <a:endParaRPr lang="en-US" altLang="en-US">
              <a:ea typeface="ＭＳ Ｐゴシック" panose="020B0600070205080204" pitchFamily="34" charset="-128"/>
            </a:endParaRPr>
          </a:p>
        </p:txBody>
      </p:sp>
      <p:sp>
        <p:nvSpPr>
          <p:cNvPr id="25604" name="Slide Number Placeholder 3">
            <a:extLst>
              <a:ext uri="{FF2B5EF4-FFF2-40B4-BE49-F238E27FC236}">
                <a16:creationId xmlns:a16="http://schemas.microsoft.com/office/drawing/2014/main" id="{5593F62F-F93F-F24E-A5EC-365DFBC2F2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EB455B-C40A-5840-9ABB-5AA7D6DCA139}"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9F20DD6-FB11-FF4A-B7F2-AB39BC78FF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62A500F-7ED0-D24F-97D4-E1F52666F0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en-US" altLang="en-US">
                <a:ea typeface="ＭＳ Ｐゴシック" panose="020B0600070205080204" pitchFamily="34" charset="-128"/>
              </a:rPr>
              <a:t>The SOSOSY Training Manual has been designed to assist states in the development of systems to support Out-of-School Youth. SOSOSY Training Manual has been created to assist states in creating a system to identify, recruit and provide services to OSY. This document serves as a workbook for states to develop or improve their current services and support programs for OSY. It outlines the steps to gather and analyze OSY data, plan for service delivery, access best practices in curriculum and instruction, as well as create education plans and address advocacy needs of the OSY population.</a:t>
            </a:r>
          </a:p>
          <a:p>
            <a:pPr defTabSz="912813"/>
            <a:endParaRPr lang="en-US" altLang="en-US">
              <a:ea typeface="ＭＳ Ｐゴシック" panose="020B0600070205080204" pitchFamily="34" charset="-128"/>
            </a:endParaRPr>
          </a:p>
        </p:txBody>
      </p:sp>
      <p:sp>
        <p:nvSpPr>
          <p:cNvPr id="28676" name="Slide Number Placeholder 3">
            <a:extLst>
              <a:ext uri="{FF2B5EF4-FFF2-40B4-BE49-F238E27FC236}">
                <a16:creationId xmlns:a16="http://schemas.microsoft.com/office/drawing/2014/main" id="{6B3163E5-C86A-694C-9504-F290038B48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2CB7AE9-A4EC-FE40-A646-2F64A251AE76}" type="slidenum">
              <a:rPr lang="en-US" altLang="en-US">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Shape 84">
            <a:extLst>
              <a:ext uri="{FF2B5EF4-FFF2-40B4-BE49-F238E27FC236}">
                <a16:creationId xmlns:a16="http://schemas.microsoft.com/office/drawing/2014/main" id="{74D146FB-81A0-624B-BBA3-84C6B06D92CF}"/>
              </a:ext>
            </a:extLst>
          </p:cNvPr>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9939" name="Shape 85">
            <a:extLst>
              <a:ext uri="{FF2B5EF4-FFF2-40B4-BE49-F238E27FC236}">
                <a16:creationId xmlns:a16="http://schemas.microsoft.com/office/drawing/2014/main" id="{D9323757-65A7-E84A-A277-D10B4190F5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2C413B7-7CFB-DB4E-AF34-8BAFB55DB1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B645A497-837A-3E47-9D7B-625CBC156A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r>
              <a:rPr lang="en-US" altLang="en-US">
                <a:ea typeface="ＭＳ Ｐゴシック" panose="020B0600070205080204" pitchFamily="34" charset="-128"/>
              </a:rPr>
              <a:t>Given the understanding that all students are different and learn in a variety of ways and that there is no “magic formula” to working with students; this module is intended to provide a framework for providing support.</a:t>
            </a:r>
          </a:p>
          <a:p>
            <a:pPr algn="ctr"/>
            <a:endParaRPr lang="en-US" altLang="en-US">
              <a:ea typeface="ＭＳ Ｐゴシック" panose="020B0600070205080204" pitchFamily="34" charset="-128"/>
            </a:endParaRPr>
          </a:p>
          <a:p>
            <a:pPr algn="ctr"/>
            <a:r>
              <a:rPr lang="en-US" altLang="en-US">
                <a:ea typeface="ＭＳ Ｐゴシック" panose="020B0600070205080204" pitchFamily="34" charset="-128"/>
              </a:rPr>
              <a:t>Getting to know your students on an individual basis and tailoring your lessons to their specific needs is always the best approach to take when working with any at-risk population.</a:t>
            </a:r>
          </a:p>
          <a:p>
            <a:endParaRPr lang="en-US" altLang="en-US">
              <a:ea typeface="ＭＳ Ｐゴシック" panose="020B0600070205080204" pitchFamily="34" charset="-128"/>
            </a:endParaRPr>
          </a:p>
        </p:txBody>
      </p:sp>
      <p:sp>
        <p:nvSpPr>
          <p:cNvPr id="56324" name="Slide Number Placeholder 3">
            <a:extLst>
              <a:ext uri="{FF2B5EF4-FFF2-40B4-BE49-F238E27FC236}">
                <a16:creationId xmlns:a16="http://schemas.microsoft.com/office/drawing/2014/main" id="{525985EF-9975-D149-80E9-DB61A79A49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EDC9DD7-2E10-1041-93C9-6C5CA8DF767E}" type="slidenum">
              <a:rPr lang="en-US" altLang="en-US">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2271428-C5AF-8640-94E6-36AA8A62574D}"/>
              </a:ext>
            </a:extLst>
          </p:cNvPr>
          <p:cNvSpPr>
            <a:spLocks noGrp="1"/>
          </p:cNvSpPr>
          <p:nvPr>
            <p:ph type="dt" sz="half" idx="10"/>
          </p:nvPr>
        </p:nvSpPr>
        <p:spPr/>
        <p:txBody>
          <a:bodyPr/>
          <a:lstStyle>
            <a:lvl1pPr>
              <a:defRPr/>
            </a:lvl1pPr>
          </a:lstStyle>
          <a:p>
            <a:pPr>
              <a:defRPr/>
            </a:pPr>
            <a:fld id="{4693578B-F155-7548-86F6-42EBFB307E89}"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53909898-15F9-4A4D-B067-DDF73C5D90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82EE28-E584-A744-B33A-FB0BCB41185E}"/>
              </a:ext>
            </a:extLst>
          </p:cNvPr>
          <p:cNvSpPr>
            <a:spLocks noGrp="1"/>
          </p:cNvSpPr>
          <p:nvPr>
            <p:ph type="sldNum" sz="quarter" idx="12"/>
          </p:nvPr>
        </p:nvSpPr>
        <p:spPr/>
        <p:txBody>
          <a:bodyPr/>
          <a:lstStyle>
            <a:lvl1pPr>
              <a:defRPr/>
            </a:lvl1pPr>
          </a:lstStyle>
          <a:p>
            <a:fld id="{F21161E9-EE6F-4D4C-BC5F-D48096E035B1}" type="slidenum">
              <a:rPr lang="en-US" altLang="en-US"/>
              <a:pPr/>
              <a:t>‹#›</a:t>
            </a:fld>
            <a:endParaRPr lang="en-US" altLang="en-US"/>
          </a:p>
        </p:txBody>
      </p:sp>
    </p:spTree>
    <p:extLst>
      <p:ext uri="{BB962C8B-B14F-4D97-AF65-F5344CB8AC3E}">
        <p14:creationId xmlns:p14="http://schemas.microsoft.com/office/powerpoint/2010/main" val="1819033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C1FC-8C92-604A-8C26-C176CB6ABA90}"/>
              </a:ext>
            </a:extLst>
          </p:cNvPr>
          <p:cNvSpPr>
            <a:spLocks noGrp="1"/>
          </p:cNvSpPr>
          <p:nvPr>
            <p:ph type="dt" sz="half" idx="10"/>
          </p:nvPr>
        </p:nvSpPr>
        <p:spPr/>
        <p:txBody>
          <a:bodyPr/>
          <a:lstStyle>
            <a:lvl1pPr>
              <a:defRPr/>
            </a:lvl1pPr>
          </a:lstStyle>
          <a:p>
            <a:pPr>
              <a:defRPr/>
            </a:pPr>
            <a:fld id="{EE67C294-50D2-4C45-93E0-92CFBD5528C2}"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2115253F-A886-5F4B-A6BA-4B36EF701A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B9FC41-BDAA-2543-AB50-63811B85C9FF}"/>
              </a:ext>
            </a:extLst>
          </p:cNvPr>
          <p:cNvSpPr>
            <a:spLocks noGrp="1"/>
          </p:cNvSpPr>
          <p:nvPr>
            <p:ph type="sldNum" sz="quarter" idx="12"/>
          </p:nvPr>
        </p:nvSpPr>
        <p:spPr/>
        <p:txBody>
          <a:bodyPr/>
          <a:lstStyle>
            <a:lvl1pPr>
              <a:defRPr/>
            </a:lvl1pPr>
          </a:lstStyle>
          <a:p>
            <a:fld id="{D52F1CED-F4F8-7A4B-B1C2-5172616B3BF7}" type="slidenum">
              <a:rPr lang="en-US" altLang="en-US"/>
              <a:pPr/>
              <a:t>‹#›</a:t>
            </a:fld>
            <a:endParaRPr lang="en-US" altLang="en-US"/>
          </a:p>
        </p:txBody>
      </p:sp>
    </p:spTree>
    <p:extLst>
      <p:ext uri="{BB962C8B-B14F-4D97-AF65-F5344CB8AC3E}">
        <p14:creationId xmlns:p14="http://schemas.microsoft.com/office/powerpoint/2010/main" val="318058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9C387-68ED-3349-BB23-9159D83697D9}"/>
              </a:ext>
            </a:extLst>
          </p:cNvPr>
          <p:cNvSpPr>
            <a:spLocks noGrp="1"/>
          </p:cNvSpPr>
          <p:nvPr>
            <p:ph type="dt" sz="half" idx="10"/>
          </p:nvPr>
        </p:nvSpPr>
        <p:spPr/>
        <p:txBody>
          <a:bodyPr/>
          <a:lstStyle>
            <a:lvl1pPr>
              <a:defRPr/>
            </a:lvl1pPr>
          </a:lstStyle>
          <a:p>
            <a:pPr>
              <a:defRPr/>
            </a:pPr>
            <a:fld id="{3E574D29-310B-0D45-997D-41AB9158BFD3}"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97629FA8-8986-914E-A479-954CAFB2CE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E3BC6-69CD-5542-A26C-F1324EEDF2C2}"/>
              </a:ext>
            </a:extLst>
          </p:cNvPr>
          <p:cNvSpPr>
            <a:spLocks noGrp="1"/>
          </p:cNvSpPr>
          <p:nvPr>
            <p:ph type="sldNum" sz="quarter" idx="12"/>
          </p:nvPr>
        </p:nvSpPr>
        <p:spPr/>
        <p:txBody>
          <a:bodyPr/>
          <a:lstStyle>
            <a:lvl1pPr>
              <a:defRPr/>
            </a:lvl1pPr>
          </a:lstStyle>
          <a:p>
            <a:fld id="{3DBC1953-716B-5243-B34E-F3665C2A7113}" type="slidenum">
              <a:rPr lang="en-US" altLang="en-US"/>
              <a:pPr/>
              <a:t>‹#›</a:t>
            </a:fld>
            <a:endParaRPr lang="en-US" altLang="en-US"/>
          </a:p>
        </p:txBody>
      </p:sp>
    </p:spTree>
    <p:extLst>
      <p:ext uri="{BB962C8B-B14F-4D97-AF65-F5344CB8AC3E}">
        <p14:creationId xmlns:p14="http://schemas.microsoft.com/office/powerpoint/2010/main" val="28194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9069D-0129-014F-B948-864224597886}"/>
              </a:ext>
            </a:extLst>
          </p:cNvPr>
          <p:cNvSpPr>
            <a:spLocks noGrp="1"/>
          </p:cNvSpPr>
          <p:nvPr>
            <p:ph type="dt" sz="half" idx="10"/>
          </p:nvPr>
        </p:nvSpPr>
        <p:spPr/>
        <p:txBody>
          <a:bodyPr/>
          <a:lstStyle>
            <a:lvl1pPr>
              <a:defRPr/>
            </a:lvl1pPr>
          </a:lstStyle>
          <a:p>
            <a:pPr>
              <a:defRPr/>
            </a:pPr>
            <a:fld id="{4B627693-C1A2-7143-A61C-B2516A662227}"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FD04B60B-9A5C-AA42-9459-0139969593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362880-C6EE-E148-90CC-59CD471D9288}"/>
              </a:ext>
            </a:extLst>
          </p:cNvPr>
          <p:cNvSpPr>
            <a:spLocks noGrp="1"/>
          </p:cNvSpPr>
          <p:nvPr>
            <p:ph type="sldNum" sz="quarter" idx="12"/>
          </p:nvPr>
        </p:nvSpPr>
        <p:spPr/>
        <p:txBody>
          <a:bodyPr/>
          <a:lstStyle>
            <a:lvl1pPr>
              <a:defRPr/>
            </a:lvl1pPr>
          </a:lstStyle>
          <a:p>
            <a:fld id="{80EDC5A5-01AA-244F-A7D5-F60873F606A9}" type="slidenum">
              <a:rPr lang="en-US" altLang="en-US"/>
              <a:pPr/>
              <a:t>‹#›</a:t>
            </a:fld>
            <a:endParaRPr lang="en-US" altLang="en-US"/>
          </a:p>
        </p:txBody>
      </p:sp>
    </p:spTree>
    <p:extLst>
      <p:ext uri="{BB962C8B-B14F-4D97-AF65-F5344CB8AC3E}">
        <p14:creationId xmlns:p14="http://schemas.microsoft.com/office/powerpoint/2010/main" val="4209385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B76BE1-6113-C542-A340-0D86DE76BC1E}"/>
              </a:ext>
            </a:extLst>
          </p:cNvPr>
          <p:cNvSpPr>
            <a:spLocks noGrp="1"/>
          </p:cNvSpPr>
          <p:nvPr>
            <p:ph type="dt" sz="half" idx="10"/>
          </p:nvPr>
        </p:nvSpPr>
        <p:spPr/>
        <p:txBody>
          <a:bodyPr/>
          <a:lstStyle>
            <a:lvl1pPr>
              <a:defRPr/>
            </a:lvl1pPr>
          </a:lstStyle>
          <a:p>
            <a:pPr>
              <a:defRPr/>
            </a:pPr>
            <a:fld id="{9BB7B375-C0FE-3546-A747-24280C0AE29D}"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D1413E99-F408-854F-9DA7-E198573E61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85F0BA-DE40-BC45-BACC-61CB41D0D277}"/>
              </a:ext>
            </a:extLst>
          </p:cNvPr>
          <p:cNvSpPr>
            <a:spLocks noGrp="1"/>
          </p:cNvSpPr>
          <p:nvPr>
            <p:ph type="sldNum" sz="quarter" idx="12"/>
          </p:nvPr>
        </p:nvSpPr>
        <p:spPr/>
        <p:txBody>
          <a:bodyPr/>
          <a:lstStyle>
            <a:lvl1pPr>
              <a:defRPr/>
            </a:lvl1pPr>
          </a:lstStyle>
          <a:p>
            <a:fld id="{377FC7EA-7F76-A448-B058-6255DD808F9D}" type="slidenum">
              <a:rPr lang="en-US" altLang="en-US"/>
              <a:pPr/>
              <a:t>‹#›</a:t>
            </a:fld>
            <a:endParaRPr lang="en-US" altLang="en-US"/>
          </a:p>
        </p:txBody>
      </p:sp>
    </p:spTree>
    <p:extLst>
      <p:ext uri="{BB962C8B-B14F-4D97-AF65-F5344CB8AC3E}">
        <p14:creationId xmlns:p14="http://schemas.microsoft.com/office/powerpoint/2010/main" val="65085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695ED25-77C2-1C46-B496-8E7C4FCD310E}"/>
              </a:ext>
            </a:extLst>
          </p:cNvPr>
          <p:cNvSpPr>
            <a:spLocks noGrp="1"/>
          </p:cNvSpPr>
          <p:nvPr>
            <p:ph type="dt" sz="half" idx="10"/>
          </p:nvPr>
        </p:nvSpPr>
        <p:spPr/>
        <p:txBody>
          <a:bodyPr/>
          <a:lstStyle>
            <a:lvl1pPr>
              <a:defRPr/>
            </a:lvl1pPr>
          </a:lstStyle>
          <a:p>
            <a:pPr>
              <a:defRPr/>
            </a:pPr>
            <a:fld id="{9DB3E924-8796-724F-9ADA-91E9E11B2174}" type="datetimeFigureOut">
              <a:rPr lang="en-US" altLang="en-US"/>
              <a:pPr>
                <a:defRPr/>
              </a:pPr>
              <a:t>4/20/21</a:t>
            </a:fld>
            <a:endParaRPr lang="en-US" altLang="en-US" dirty="0"/>
          </a:p>
        </p:txBody>
      </p:sp>
      <p:sp>
        <p:nvSpPr>
          <p:cNvPr id="6" name="Footer Placeholder 4">
            <a:extLst>
              <a:ext uri="{FF2B5EF4-FFF2-40B4-BE49-F238E27FC236}">
                <a16:creationId xmlns:a16="http://schemas.microsoft.com/office/drawing/2014/main" id="{BCDB41A3-695D-ED45-AE41-1D780AAA1E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5184B3-26F7-EF49-A5D7-4A7E28A5F2EF}"/>
              </a:ext>
            </a:extLst>
          </p:cNvPr>
          <p:cNvSpPr>
            <a:spLocks noGrp="1"/>
          </p:cNvSpPr>
          <p:nvPr>
            <p:ph type="sldNum" sz="quarter" idx="12"/>
          </p:nvPr>
        </p:nvSpPr>
        <p:spPr/>
        <p:txBody>
          <a:bodyPr/>
          <a:lstStyle>
            <a:lvl1pPr>
              <a:defRPr/>
            </a:lvl1pPr>
          </a:lstStyle>
          <a:p>
            <a:fld id="{D0AB90F5-AA95-1641-913E-93FDCE43FD98}" type="slidenum">
              <a:rPr lang="en-US" altLang="en-US"/>
              <a:pPr/>
              <a:t>‹#›</a:t>
            </a:fld>
            <a:endParaRPr lang="en-US" altLang="en-US"/>
          </a:p>
        </p:txBody>
      </p:sp>
    </p:spTree>
    <p:extLst>
      <p:ext uri="{BB962C8B-B14F-4D97-AF65-F5344CB8AC3E}">
        <p14:creationId xmlns:p14="http://schemas.microsoft.com/office/powerpoint/2010/main" val="3853235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80F22E8-DD5F-3041-A685-A07B37D0A11D}"/>
              </a:ext>
            </a:extLst>
          </p:cNvPr>
          <p:cNvSpPr>
            <a:spLocks noGrp="1"/>
          </p:cNvSpPr>
          <p:nvPr>
            <p:ph type="dt" sz="half" idx="10"/>
          </p:nvPr>
        </p:nvSpPr>
        <p:spPr/>
        <p:txBody>
          <a:bodyPr/>
          <a:lstStyle>
            <a:lvl1pPr>
              <a:defRPr/>
            </a:lvl1pPr>
          </a:lstStyle>
          <a:p>
            <a:pPr>
              <a:defRPr/>
            </a:pPr>
            <a:fld id="{20A5E56E-DF28-DA4F-B3A8-37BFADB2E328}" type="datetimeFigureOut">
              <a:rPr lang="en-US" altLang="en-US"/>
              <a:pPr>
                <a:defRPr/>
              </a:pPr>
              <a:t>4/20/21</a:t>
            </a:fld>
            <a:endParaRPr lang="en-US" altLang="en-US" dirty="0"/>
          </a:p>
        </p:txBody>
      </p:sp>
      <p:sp>
        <p:nvSpPr>
          <p:cNvPr id="8" name="Footer Placeholder 4">
            <a:extLst>
              <a:ext uri="{FF2B5EF4-FFF2-40B4-BE49-F238E27FC236}">
                <a16:creationId xmlns:a16="http://schemas.microsoft.com/office/drawing/2014/main" id="{CFF51F02-2AFA-7543-AEC9-F678BC9543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1D658AB-828E-6A4B-998B-788E779D21D4}"/>
              </a:ext>
            </a:extLst>
          </p:cNvPr>
          <p:cNvSpPr>
            <a:spLocks noGrp="1"/>
          </p:cNvSpPr>
          <p:nvPr>
            <p:ph type="sldNum" sz="quarter" idx="12"/>
          </p:nvPr>
        </p:nvSpPr>
        <p:spPr/>
        <p:txBody>
          <a:bodyPr/>
          <a:lstStyle>
            <a:lvl1pPr>
              <a:defRPr/>
            </a:lvl1pPr>
          </a:lstStyle>
          <a:p>
            <a:fld id="{13BD31F9-5E2C-AE42-9D91-94E3A1985A0C}" type="slidenum">
              <a:rPr lang="en-US" altLang="en-US"/>
              <a:pPr/>
              <a:t>‹#›</a:t>
            </a:fld>
            <a:endParaRPr lang="en-US" altLang="en-US"/>
          </a:p>
        </p:txBody>
      </p:sp>
    </p:spTree>
    <p:extLst>
      <p:ext uri="{BB962C8B-B14F-4D97-AF65-F5344CB8AC3E}">
        <p14:creationId xmlns:p14="http://schemas.microsoft.com/office/powerpoint/2010/main" val="1461096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7B87B2-3C29-3142-A729-3B2AF147CF41}"/>
              </a:ext>
            </a:extLst>
          </p:cNvPr>
          <p:cNvSpPr>
            <a:spLocks noGrp="1"/>
          </p:cNvSpPr>
          <p:nvPr>
            <p:ph type="dt" sz="half" idx="10"/>
          </p:nvPr>
        </p:nvSpPr>
        <p:spPr/>
        <p:txBody>
          <a:bodyPr/>
          <a:lstStyle>
            <a:lvl1pPr>
              <a:defRPr/>
            </a:lvl1pPr>
          </a:lstStyle>
          <a:p>
            <a:pPr>
              <a:defRPr/>
            </a:pPr>
            <a:fld id="{CF0E4932-0F16-B74C-A76B-F8408D2E1BD7}" type="datetimeFigureOut">
              <a:rPr lang="en-US" altLang="en-US"/>
              <a:pPr>
                <a:defRPr/>
              </a:pPr>
              <a:t>4/20/21</a:t>
            </a:fld>
            <a:endParaRPr lang="en-US" altLang="en-US" dirty="0"/>
          </a:p>
        </p:txBody>
      </p:sp>
      <p:sp>
        <p:nvSpPr>
          <p:cNvPr id="4" name="Footer Placeholder 4">
            <a:extLst>
              <a:ext uri="{FF2B5EF4-FFF2-40B4-BE49-F238E27FC236}">
                <a16:creationId xmlns:a16="http://schemas.microsoft.com/office/drawing/2014/main" id="{9CDFF3BA-9BC7-BF4B-A4AC-EF2C7F1E43E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DFBBE34-EFBC-D84C-BF0F-12CB706D4804}"/>
              </a:ext>
            </a:extLst>
          </p:cNvPr>
          <p:cNvSpPr>
            <a:spLocks noGrp="1"/>
          </p:cNvSpPr>
          <p:nvPr>
            <p:ph type="sldNum" sz="quarter" idx="12"/>
          </p:nvPr>
        </p:nvSpPr>
        <p:spPr/>
        <p:txBody>
          <a:bodyPr/>
          <a:lstStyle>
            <a:lvl1pPr>
              <a:defRPr/>
            </a:lvl1pPr>
          </a:lstStyle>
          <a:p>
            <a:fld id="{C5BA9CB3-2294-7442-B938-7D77345BC02A}" type="slidenum">
              <a:rPr lang="en-US" altLang="en-US"/>
              <a:pPr/>
              <a:t>‹#›</a:t>
            </a:fld>
            <a:endParaRPr lang="en-US" altLang="en-US"/>
          </a:p>
        </p:txBody>
      </p:sp>
    </p:spTree>
    <p:extLst>
      <p:ext uri="{BB962C8B-B14F-4D97-AF65-F5344CB8AC3E}">
        <p14:creationId xmlns:p14="http://schemas.microsoft.com/office/powerpoint/2010/main" val="327415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CF685D9-60AC-534C-80EB-4926C1D21F17}"/>
              </a:ext>
            </a:extLst>
          </p:cNvPr>
          <p:cNvSpPr>
            <a:spLocks noGrp="1"/>
          </p:cNvSpPr>
          <p:nvPr>
            <p:ph type="dt" sz="half" idx="10"/>
          </p:nvPr>
        </p:nvSpPr>
        <p:spPr/>
        <p:txBody>
          <a:bodyPr/>
          <a:lstStyle>
            <a:lvl1pPr>
              <a:defRPr/>
            </a:lvl1pPr>
          </a:lstStyle>
          <a:p>
            <a:pPr>
              <a:defRPr/>
            </a:pPr>
            <a:fld id="{5D00B0B3-718A-2541-877F-275E202594FE}" type="datetimeFigureOut">
              <a:rPr lang="en-US" altLang="en-US"/>
              <a:pPr>
                <a:defRPr/>
              </a:pPr>
              <a:t>4/20/21</a:t>
            </a:fld>
            <a:endParaRPr lang="en-US" altLang="en-US" dirty="0"/>
          </a:p>
        </p:txBody>
      </p:sp>
      <p:sp>
        <p:nvSpPr>
          <p:cNvPr id="3" name="Footer Placeholder 4">
            <a:extLst>
              <a:ext uri="{FF2B5EF4-FFF2-40B4-BE49-F238E27FC236}">
                <a16:creationId xmlns:a16="http://schemas.microsoft.com/office/drawing/2014/main" id="{7BD4002B-33FB-1C47-854F-D3F13BCB010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AECC8AB-A2EB-3F4E-B4E5-CA73B375CBE2}"/>
              </a:ext>
            </a:extLst>
          </p:cNvPr>
          <p:cNvSpPr>
            <a:spLocks noGrp="1"/>
          </p:cNvSpPr>
          <p:nvPr>
            <p:ph type="sldNum" sz="quarter" idx="12"/>
          </p:nvPr>
        </p:nvSpPr>
        <p:spPr/>
        <p:txBody>
          <a:bodyPr/>
          <a:lstStyle>
            <a:lvl1pPr>
              <a:defRPr/>
            </a:lvl1pPr>
          </a:lstStyle>
          <a:p>
            <a:fld id="{44FDBEA5-4871-A443-B33D-57B9AAB2729D}" type="slidenum">
              <a:rPr lang="en-US" altLang="en-US"/>
              <a:pPr/>
              <a:t>‹#›</a:t>
            </a:fld>
            <a:endParaRPr lang="en-US" altLang="en-US"/>
          </a:p>
        </p:txBody>
      </p:sp>
    </p:spTree>
    <p:extLst>
      <p:ext uri="{BB962C8B-B14F-4D97-AF65-F5344CB8AC3E}">
        <p14:creationId xmlns:p14="http://schemas.microsoft.com/office/powerpoint/2010/main" val="3767524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ADD80F-484A-6243-B1D1-9CCC4EC7613D}"/>
              </a:ext>
            </a:extLst>
          </p:cNvPr>
          <p:cNvSpPr>
            <a:spLocks noGrp="1"/>
          </p:cNvSpPr>
          <p:nvPr>
            <p:ph type="dt" sz="half" idx="10"/>
          </p:nvPr>
        </p:nvSpPr>
        <p:spPr/>
        <p:txBody>
          <a:bodyPr/>
          <a:lstStyle>
            <a:lvl1pPr>
              <a:defRPr/>
            </a:lvl1pPr>
          </a:lstStyle>
          <a:p>
            <a:pPr>
              <a:defRPr/>
            </a:pPr>
            <a:fld id="{4FAD654F-669D-A540-AD44-23325CC74AFA}" type="datetimeFigureOut">
              <a:rPr lang="en-US" altLang="en-US"/>
              <a:pPr>
                <a:defRPr/>
              </a:pPr>
              <a:t>4/20/21</a:t>
            </a:fld>
            <a:endParaRPr lang="en-US" altLang="en-US" dirty="0"/>
          </a:p>
        </p:txBody>
      </p:sp>
      <p:sp>
        <p:nvSpPr>
          <p:cNvPr id="6" name="Footer Placeholder 4">
            <a:extLst>
              <a:ext uri="{FF2B5EF4-FFF2-40B4-BE49-F238E27FC236}">
                <a16:creationId xmlns:a16="http://schemas.microsoft.com/office/drawing/2014/main" id="{442BE0DD-F90B-F949-806A-1B28461384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D66924-B8BF-7B4F-A49B-F4692DEFE51C}"/>
              </a:ext>
            </a:extLst>
          </p:cNvPr>
          <p:cNvSpPr>
            <a:spLocks noGrp="1"/>
          </p:cNvSpPr>
          <p:nvPr>
            <p:ph type="sldNum" sz="quarter" idx="12"/>
          </p:nvPr>
        </p:nvSpPr>
        <p:spPr/>
        <p:txBody>
          <a:bodyPr/>
          <a:lstStyle>
            <a:lvl1pPr>
              <a:defRPr/>
            </a:lvl1pPr>
          </a:lstStyle>
          <a:p>
            <a:fld id="{D3D39A51-4BA4-C14F-99FC-73BD421C5C16}" type="slidenum">
              <a:rPr lang="en-US" altLang="en-US"/>
              <a:pPr/>
              <a:t>‹#›</a:t>
            </a:fld>
            <a:endParaRPr lang="en-US" altLang="en-US"/>
          </a:p>
        </p:txBody>
      </p:sp>
    </p:spTree>
    <p:extLst>
      <p:ext uri="{BB962C8B-B14F-4D97-AF65-F5344CB8AC3E}">
        <p14:creationId xmlns:p14="http://schemas.microsoft.com/office/powerpoint/2010/main" val="2685820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160DBA-478A-6A4A-847B-D0032C43F9BE}"/>
              </a:ext>
            </a:extLst>
          </p:cNvPr>
          <p:cNvSpPr>
            <a:spLocks noGrp="1"/>
          </p:cNvSpPr>
          <p:nvPr>
            <p:ph type="dt" sz="half" idx="10"/>
          </p:nvPr>
        </p:nvSpPr>
        <p:spPr/>
        <p:txBody>
          <a:bodyPr/>
          <a:lstStyle>
            <a:lvl1pPr>
              <a:defRPr/>
            </a:lvl1pPr>
          </a:lstStyle>
          <a:p>
            <a:pPr>
              <a:defRPr/>
            </a:pPr>
            <a:fld id="{A347A0CE-AC20-7A47-9CCD-69C4AAF8BFE4}" type="datetimeFigureOut">
              <a:rPr lang="en-US" altLang="en-US"/>
              <a:pPr>
                <a:defRPr/>
              </a:pPr>
              <a:t>4/20/21</a:t>
            </a:fld>
            <a:endParaRPr lang="en-US" altLang="en-US" dirty="0"/>
          </a:p>
        </p:txBody>
      </p:sp>
      <p:sp>
        <p:nvSpPr>
          <p:cNvPr id="6" name="Footer Placeholder 4">
            <a:extLst>
              <a:ext uri="{FF2B5EF4-FFF2-40B4-BE49-F238E27FC236}">
                <a16:creationId xmlns:a16="http://schemas.microsoft.com/office/drawing/2014/main" id="{11377BA4-46A3-084B-9C80-0149DFB502B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7886B8B-84CB-3040-A3EB-F8D320FBD156}"/>
              </a:ext>
            </a:extLst>
          </p:cNvPr>
          <p:cNvSpPr>
            <a:spLocks noGrp="1"/>
          </p:cNvSpPr>
          <p:nvPr>
            <p:ph type="sldNum" sz="quarter" idx="12"/>
          </p:nvPr>
        </p:nvSpPr>
        <p:spPr/>
        <p:txBody>
          <a:bodyPr/>
          <a:lstStyle>
            <a:lvl1pPr>
              <a:defRPr/>
            </a:lvl1pPr>
          </a:lstStyle>
          <a:p>
            <a:fld id="{0331ADDF-894B-B847-8BFE-F5916A40E43D}" type="slidenum">
              <a:rPr lang="en-US" altLang="en-US"/>
              <a:pPr/>
              <a:t>‹#›</a:t>
            </a:fld>
            <a:endParaRPr lang="en-US" altLang="en-US"/>
          </a:p>
        </p:txBody>
      </p:sp>
    </p:spTree>
    <p:extLst>
      <p:ext uri="{BB962C8B-B14F-4D97-AF65-F5344CB8AC3E}">
        <p14:creationId xmlns:p14="http://schemas.microsoft.com/office/powerpoint/2010/main" val="3998721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4A4393C-11BB-E04B-8715-4C13849E942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546ED6D-6A93-B848-A99C-95380353948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351DCE3-5993-4385-AB7A-67E5F959047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03175059-ED77-3A4C-8082-B3ABED59A85C}" type="datetimeFigureOut">
              <a:rPr lang="en-US" altLang="en-US"/>
              <a:pPr>
                <a:defRPr/>
              </a:pPr>
              <a:t>4/20/21</a:t>
            </a:fld>
            <a:endParaRPr lang="en-US" altLang="en-US" dirty="0"/>
          </a:p>
        </p:txBody>
      </p:sp>
      <p:sp>
        <p:nvSpPr>
          <p:cNvPr id="5" name="Footer Placeholder 4">
            <a:extLst>
              <a:ext uri="{FF2B5EF4-FFF2-40B4-BE49-F238E27FC236}">
                <a16:creationId xmlns:a16="http://schemas.microsoft.com/office/drawing/2014/main" id="{56B5B22C-09DF-47DD-A1CA-62E0DBC6DF01}"/>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0CC1D24-2584-4782-AE57-0EBF05474C2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85C1D02-B371-BE40-BDDF-2BBD5407C5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2.emf"/><Relationship Id="rId4" Type="http://schemas.openxmlformats.org/officeDocument/2006/relationships/image" Target="../media/image51.emf"/></Relationships>
</file>

<file path=ppt/slides/_rels/slide1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abcnews.go.com/2020/video/abc-news-john-quinones-lessons-30752956?cid=share_facebook_widget"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live.cciu.org/videos/watch/40"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hyperlink" Target="http://osymigrant.org/GOSOSYinstorallanguage.html"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surveymonkey.com/r/PGY5NK5"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mobymax.com/" TargetMode="External"/><Relationship Id="rId2" Type="http://schemas.openxmlformats.org/officeDocument/2006/relationships/hyperlink" Target="https://www.sascurriculumpathways.com/"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cultofpedagogy.com/starter-kit-differentiated-instruction/" TargetMode="External"/><Relationship Id="rId2" Type="http://schemas.openxmlformats.org/officeDocument/2006/relationships/hyperlink" Target="http://education.ky.gov/educational/diff/documents/strategiesthatdifferentiateinstruction4.12.pdf"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edutopia.org/stw-differentiated-instruction-replication-tips"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4A72A433-BEDF-F247-9C97-B2B2502956CA}"/>
              </a:ext>
            </a:extLst>
          </p:cNvPr>
          <p:cNvSpPr>
            <a:spLocks noGrp="1"/>
          </p:cNvSpPr>
          <p:nvPr>
            <p:ph type="ctrTitle"/>
          </p:nvPr>
        </p:nvSpPr>
        <p:spPr/>
        <p:txBody>
          <a:bodyPr/>
          <a:lstStyle/>
          <a:p>
            <a:r>
              <a:rPr lang="en-US" altLang="en-US">
                <a:ea typeface="ＭＳ Ｐゴシック" panose="020B0600070205080204" pitchFamily="34" charset="-128"/>
              </a:rPr>
              <a:t>GOSOSY Technical Support Team </a:t>
            </a:r>
          </a:p>
        </p:txBody>
      </p:sp>
      <p:sp>
        <p:nvSpPr>
          <p:cNvPr id="3" name="Subtitle 2">
            <a:extLst>
              <a:ext uri="{FF2B5EF4-FFF2-40B4-BE49-F238E27FC236}">
                <a16:creationId xmlns:a16="http://schemas.microsoft.com/office/drawing/2014/main" id="{BE18B54B-E410-4917-B705-63094A1A51B7}"/>
              </a:ext>
            </a:extLst>
          </p:cNvPr>
          <p:cNvSpPr>
            <a:spLocks noGrp="1"/>
          </p:cNvSpPr>
          <p:nvPr>
            <p:ph type="subTitle" idx="1"/>
          </p:nvPr>
        </p:nvSpPr>
        <p:spPr/>
        <p:txBody>
          <a:bodyPr/>
          <a:lstStyle/>
          <a:p>
            <a:pPr>
              <a:buFont typeface="Arial" charset="0"/>
              <a:buNone/>
              <a:defRPr/>
            </a:pPr>
            <a:r>
              <a:rPr lang="en-US" dirty="0">
                <a:cs typeface="+mn-cs"/>
              </a:rPr>
              <a:t>November 2-3, 2017</a:t>
            </a:r>
          </a:p>
          <a:p>
            <a:pPr>
              <a:buFont typeface="Arial" charset="0"/>
              <a:buNone/>
              <a:defRPr/>
            </a:pPr>
            <a:r>
              <a:rPr lang="en-US" dirty="0">
                <a:cs typeface="+mn-cs"/>
              </a:rPr>
              <a:t>Louisville, KY</a:t>
            </a:r>
          </a:p>
        </p:txBody>
      </p:sp>
      <p:cxnSp>
        <p:nvCxnSpPr>
          <p:cNvPr id="10" name="Straight Connector 9">
            <a:extLst>
              <a:ext uri="{FF2B5EF4-FFF2-40B4-BE49-F238E27FC236}">
                <a16:creationId xmlns:a16="http://schemas.microsoft.com/office/drawing/2014/main" id="{6121729E-2257-4F36-8ECA-7BB08C042C7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ACF1E983-56A3-44C6-9965-501211CD8FD8}"/>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102" name="Picture 9">
            <a:extLst>
              <a:ext uri="{FF2B5EF4-FFF2-40B4-BE49-F238E27FC236}">
                <a16:creationId xmlns:a16="http://schemas.microsoft.com/office/drawing/2014/main" id="{57901F4B-665E-1048-9FC5-A0B341729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8">
            <a:extLst>
              <a:ext uri="{FF2B5EF4-FFF2-40B4-BE49-F238E27FC236}">
                <a16:creationId xmlns:a16="http://schemas.microsoft.com/office/drawing/2014/main" id="{CF4A970B-2990-4A79-9E65-91FEF9E44329}"/>
              </a:ext>
            </a:extLst>
          </p:cNvPr>
          <p:cNvSpPr>
            <a:spLocks noGrp="1"/>
          </p:cNvSpPr>
          <p:nvPr>
            <p:ph type="title"/>
          </p:nvPr>
        </p:nvSpPr>
        <p:spPr/>
        <p:txBody>
          <a:bodyPr>
            <a:normAutofit fontScale="90000"/>
          </a:bodyPr>
          <a:lstStyle/>
          <a:p>
            <a:pPr algn="l" eaLnBrk="1" hangingPunct="1">
              <a:defRPr/>
            </a:pPr>
            <a:r>
              <a:rPr lang="en-US" dirty="0">
                <a:cs typeface="+mj-cs"/>
              </a:rPr>
              <a:t>Objective 1: Achievement &amp; Learning Plans	</a:t>
            </a:r>
          </a:p>
        </p:txBody>
      </p:sp>
      <p:graphicFrame>
        <p:nvGraphicFramePr>
          <p:cNvPr id="2" name="Content Placeholder 1">
            <a:extLst>
              <a:ext uri="{FF2B5EF4-FFF2-40B4-BE49-F238E27FC236}">
                <a16:creationId xmlns:a16="http://schemas.microsoft.com/office/drawing/2014/main" id="{76C8BAAB-A972-4FFE-9FE3-2B1872FC356E}"/>
              </a:ext>
            </a:extLst>
          </p:cNvPr>
          <p:cNvGraphicFramePr>
            <a:graphicFrameLocks noGrp="1"/>
          </p:cNvGraphicFramePr>
          <p:nvPr>
            <p:ph idx="1"/>
          </p:nvPr>
        </p:nvGraphicFramePr>
        <p:xfrm>
          <a:off x="457200" y="1441450"/>
          <a:ext cx="8229600" cy="2657475"/>
        </p:xfrm>
        <a:graphic>
          <a:graphicData uri="http://schemas.openxmlformats.org/drawingml/2006/table">
            <a:tbl>
              <a:tblPr/>
              <a:tblGrid>
                <a:gridCol w="43434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71477">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Performance Measure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Results</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285998">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1.1</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75% of OSY participating in project-directed instructional services will demonstrate a 20% gain between pre/post</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88% made a 20% gain (4% increase from Year 1)</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2% more OSY received services compared to the baseline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18 states and 1,792 OSY used GOSOSY lessons (decreased from Year 1 because of very large decreases in a few states)</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cxnSp>
        <p:nvCxnSpPr>
          <p:cNvPr id="10" name="Straight Connector 9">
            <a:extLst>
              <a:ext uri="{FF2B5EF4-FFF2-40B4-BE49-F238E27FC236}">
                <a16:creationId xmlns:a16="http://schemas.microsoft.com/office/drawing/2014/main" id="{0035F0FB-0214-454E-9A20-2715DE604001}"/>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E86BC034-C5FC-4289-B823-907A10618E79}"/>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7B063-0B5B-46E3-A4C1-19575A8B5BAB}"/>
              </a:ext>
            </a:extLst>
          </p:cNvPr>
          <p:cNvSpPr>
            <a:spLocks noGrp="1"/>
          </p:cNvSpPr>
          <p:nvPr>
            <p:ph type="title"/>
          </p:nvPr>
        </p:nvSpPr>
        <p:spPr>
          <a:xfrm>
            <a:off x="457200" y="274638"/>
            <a:ext cx="8229600" cy="1020762"/>
          </a:xfrm>
        </p:spPr>
        <p:txBody>
          <a:bodyPr rtlCol="0">
            <a:noAutofit/>
          </a:bodyPr>
          <a:lstStyle/>
          <a:p>
            <a:pPr algn="r" eaLnBrk="1" fontAlgn="auto" hangingPunct="1">
              <a:spcAft>
                <a:spcPts val="0"/>
              </a:spcAft>
              <a:defRPr/>
            </a:pPr>
            <a:r>
              <a:rPr lang="en-US" sz="4800" b="1" dirty="0"/>
              <a:t>Materials &amp; Curriculum</a:t>
            </a:r>
            <a:endParaRPr lang="en-US" sz="4800" dirty="0">
              <a:latin typeface="+mn-lt"/>
            </a:endParaRPr>
          </a:p>
        </p:txBody>
      </p:sp>
      <p:sp>
        <p:nvSpPr>
          <p:cNvPr id="14338" name="Content Placeholder 6">
            <a:extLst>
              <a:ext uri="{FF2B5EF4-FFF2-40B4-BE49-F238E27FC236}">
                <a16:creationId xmlns:a16="http://schemas.microsoft.com/office/drawing/2014/main" id="{2C77A0B2-7F5A-44DD-ABF2-41FB22F584EE}"/>
              </a:ext>
            </a:extLst>
          </p:cNvPr>
          <p:cNvSpPr>
            <a:spLocks noGrp="1"/>
          </p:cNvSpPr>
          <p:nvPr>
            <p:ph sz="half" idx="1"/>
          </p:nvPr>
        </p:nvSpPr>
        <p:spPr>
          <a:xfrm>
            <a:off x="457200" y="1600200"/>
            <a:ext cx="4038600" cy="4419600"/>
          </a:xfrm>
        </p:spPr>
        <p:txBody>
          <a:bodyPr/>
          <a:lstStyle/>
          <a:p>
            <a:pPr marL="0" indent="0" algn="ctr">
              <a:buFont typeface="Arial" charset="0"/>
              <a:buNone/>
              <a:defRPr/>
            </a:pPr>
            <a:r>
              <a:rPr lang="en-US" sz="3600" dirty="0"/>
              <a:t>    Members</a:t>
            </a:r>
          </a:p>
          <a:p>
            <a:pPr marL="0" indent="0" algn="ctr">
              <a:buFont typeface="Arial" charset="0"/>
              <a:buNone/>
              <a:defRPr/>
            </a:pPr>
            <a:endParaRPr lang="en-US" sz="2400" u="sng" dirty="0"/>
          </a:p>
          <a:p>
            <a:pPr>
              <a:buFont typeface="Arial" charset="0"/>
              <a:buChar char="•"/>
              <a:defRPr/>
            </a:pPr>
            <a:r>
              <a:rPr lang="en-US" sz="2400" u="sng" dirty="0"/>
              <a:t>Brenda Pessin (IL - lead)</a:t>
            </a:r>
          </a:p>
          <a:p>
            <a:pPr>
              <a:buFont typeface="Arial" charset="0"/>
              <a:buChar char="•"/>
              <a:defRPr/>
            </a:pPr>
            <a:r>
              <a:rPr lang="en-US" sz="2400" u="sng" dirty="0"/>
              <a:t>Chris Norton (NY – lead)</a:t>
            </a:r>
            <a:endParaRPr lang="en-US" sz="2400" dirty="0"/>
          </a:p>
          <a:p>
            <a:pPr>
              <a:buFont typeface="Arial" charset="0"/>
              <a:buChar char="•"/>
              <a:defRPr/>
            </a:pPr>
            <a:r>
              <a:rPr lang="en-US" sz="2400" dirty="0"/>
              <a:t>Peggy Haveard (AL)</a:t>
            </a:r>
          </a:p>
          <a:p>
            <a:pPr marL="0" indent="0" eaLnBrk="1" hangingPunct="1">
              <a:buFont typeface="Arial" charset="0"/>
              <a:buNone/>
              <a:defRPr/>
            </a:pPr>
            <a:endParaRPr lang="en-US" altLang="en-US" dirty="0"/>
          </a:p>
        </p:txBody>
      </p:sp>
      <p:sp>
        <p:nvSpPr>
          <p:cNvPr id="14339" name="Content Placeholder 7">
            <a:extLst>
              <a:ext uri="{FF2B5EF4-FFF2-40B4-BE49-F238E27FC236}">
                <a16:creationId xmlns:a16="http://schemas.microsoft.com/office/drawing/2014/main" id="{A29108C1-2387-40B5-B77A-62FBD63E7FDA}"/>
              </a:ext>
            </a:extLst>
          </p:cNvPr>
          <p:cNvSpPr>
            <a:spLocks noGrp="1"/>
          </p:cNvSpPr>
          <p:nvPr>
            <p:ph sz="half" idx="2"/>
          </p:nvPr>
        </p:nvSpPr>
        <p:spPr>
          <a:xfrm>
            <a:off x="4648200" y="1600200"/>
            <a:ext cx="4038600" cy="4419600"/>
          </a:xfrm>
        </p:spPr>
        <p:txBody>
          <a:bodyPr/>
          <a:lstStyle/>
          <a:p>
            <a:pPr marL="0" indent="0" algn="ctr" eaLnBrk="1" hangingPunct="1">
              <a:buFont typeface="Arial" charset="0"/>
              <a:buNone/>
              <a:defRPr/>
            </a:pPr>
            <a:r>
              <a:rPr lang="en-US" altLang="en-US" sz="3600" dirty="0"/>
              <a:t>Activities</a:t>
            </a:r>
          </a:p>
          <a:p>
            <a:pPr algn="ctr" eaLnBrk="1" hangingPunct="1">
              <a:buFont typeface="Arial" charset="0"/>
              <a:buAutoNum type="arabicPeriod"/>
              <a:defRPr/>
            </a:pPr>
            <a:r>
              <a:rPr lang="en-US" altLang="en-US" sz="1800" dirty="0"/>
              <a:t>Four Mental Health Life Skills Lessons were completed and released on the GOSOSY website.</a:t>
            </a:r>
          </a:p>
          <a:p>
            <a:pPr algn="ctr" eaLnBrk="1" hangingPunct="1">
              <a:buFont typeface="Arial" charset="0"/>
              <a:buAutoNum type="arabicPeriod"/>
              <a:defRPr/>
            </a:pPr>
            <a:r>
              <a:rPr lang="en-US" altLang="en-US" sz="1800" u="sng" dirty="0"/>
              <a:t>Lesson 5: Let’s Talk About Stress </a:t>
            </a:r>
            <a:r>
              <a:rPr lang="en-US" altLang="en-US" sz="1800" dirty="0"/>
              <a:t>is under final review and will be released this year; will include optional activity on coping plan.</a:t>
            </a:r>
          </a:p>
          <a:p>
            <a:pPr algn="ctr" eaLnBrk="1" hangingPunct="1">
              <a:buFont typeface="Arial" charset="0"/>
              <a:buAutoNum type="arabicPeriod"/>
              <a:defRPr/>
            </a:pPr>
            <a:r>
              <a:rPr lang="en-US" altLang="en-US" sz="1800" dirty="0"/>
              <a:t>English Language Resource Rubric draft is completed for presentation to TST in November.</a:t>
            </a:r>
          </a:p>
          <a:p>
            <a:pPr algn="ctr" eaLnBrk="1" hangingPunct="1">
              <a:buFont typeface="Arial" charset="0"/>
              <a:buAutoNum type="arabicPeriod"/>
              <a:defRPr/>
            </a:pPr>
            <a:r>
              <a:rPr lang="en-US" altLang="en-US" sz="1800" i="1" dirty="0"/>
              <a:t>Living in America </a:t>
            </a:r>
            <a:r>
              <a:rPr lang="en-US" altLang="en-US" sz="1800" dirty="0"/>
              <a:t>lesson “Using Money” drafted for presentation to TST in November.</a:t>
            </a:r>
          </a:p>
          <a:p>
            <a:pPr algn="ctr" eaLnBrk="1" hangingPunct="1">
              <a:buFont typeface="Arial" charset="0"/>
              <a:buChar char="•"/>
              <a:defRPr/>
            </a:pPr>
            <a:endParaRPr lang="en-US" altLang="en-US" sz="2400" dirty="0"/>
          </a:p>
          <a:p>
            <a:pPr algn="ctr" eaLnBrk="1" hangingPunct="1">
              <a:buFont typeface="Arial" charset="0"/>
              <a:buChar char="•"/>
              <a:defRPr/>
            </a:pPr>
            <a:endParaRPr lang="en-US" altLang="en-US" sz="2400" dirty="0"/>
          </a:p>
          <a:p>
            <a:pPr algn="ctr" eaLnBrk="1" hangingPunct="1">
              <a:buFont typeface="Arial" charset="0"/>
              <a:buChar char="•"/>
              <a:defRPr/>
            </a:pPr>
            <a:endParaRPr lang="en-US" altLang="en-US" sz="2400" dirty="0"/>
          </a:p>
        </p:txBody>
      </p:sp>
      <p:cxnSp>
        <p:nvCxnSpPr>
          <p:cNvPr id="10" name="Straight Connector 9">
            <a:extLst>
              <a:ext uri="{FF2B5EF4-FFF2-40B4-BE49-F238E27FC236}">
                <a16:creationId xmlns:a16="http://schemas.microsoft.com/office/drawing/2014/main" id="{2B0C4DE7-888E-4DED-B98A-F080FBDCE2B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803C08D2-88FB-4309-8C48-79E45F84AB51}"/>
              </a:ext>
            </a:extLst>
          </p:cNvPr>
          <p:cNvCxnSpPr/>
          <p:nvPr/>
        </p:nvCxnSpPr>
        <p:spPr>
          <a:xfrm>
            <a:off x="4572000" y="1600200"/>
            <a:ext cx="0" cy="44196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C1C2241-E878-41EF-BD99-4DB77571ECBD}"/>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18792" name="Picture 9">
            <a:extLst>
              <a:ext uri="{FF2B5EF4-FFF2-40B4-BE49-F238E27FC236}">
                <a16:creationId xmlns:a16="http://schemas.microsoft.com/office/drawing/2014/main" id="{AB131271-4DE4-8248-BFFB-1FAA148B4A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8">
            <a:extLst>
              <a:ext uri="{FF2B5EF4-FFF2-40B4-BE49-F238E27FC236}">
                <a16:creationId xmlns:a16="http://schemas.microsoft.com/office/drawing/2014/main" id="{3ACA6789-8BB5-EC44-805B-FF8322CBEEE6}"/>
              </a:ext>
            </a:extLst>
          </p:cNvPr>
          <p:cNvSpPr>
            <a:spLocks noGrp="1"/>
          </p:cNvSpPr>
          <p:nvPr>
            <p:ph type="title"/>
          </p:nvPr>
        </p:nvSpPr>
        <p:spPr/>
        <p:txBody>
          <a:bodyPr/>
          <a:lstStyle/>
          <a:p>
            <a:pPr eaLnBrk="1" hangingPunct="1"/>
            <a:r>
              <a:rPr lang="en-US" altLang="en-US">
                <a:ea typeface="ＭＳ Ｐゴシック" panose="020B0600070205080204" pitchFamily="34" charset="-128"/>
              </a:rPr>
              <a:t>	Expectations of Work Group Time</a:t>
            </a:r>
            <a:r>
              <a:rPr lang="mr-IN" altLang="en-US">
                <a:ea typeface="ＭＳ Ｐゴシック" panose="020B0600070205080204" pitchFamily="34" charset="-128"/>
              </a:rPr>
              <a:t>–</a:t>
            </a:r>
            <a:r>
              <a:rPr lang="en-US" altLang="en-US">
                <a:ea typeface="ＭＳ Ｐゴシック" panose="020B0600070205080204" pitchFamily="34" charset="-128"/>
              </a:rPr>
              <a:t> Curriculum</a:t>
            </a:r>
          </a:p>
        </p:txBody>
      </p:sp>
      <p:sp>
        <p:nvSpPr>
          <p:cNvPr id="119811" name="Content Placeholder 10">
            <a:extLst>
              <a:ext uri="{FF2B5EF4-FFF2-40B4-BE49-F238E27FC236}">
                <a16:creationId xmlns:a16="http://schemas.microsoft.com/office/drawing/2014/main" id="{421F4AE8-12C2-7342-B8E7-4BEF17AA8C51}"/>
              </a:ext>
            </a:extLst>
          </p:cNvPr>
          <p:cNvSpPr>
            <a:spLocks noGrp="1"/>
          </p:cNvSpPr>
          <p:nvPr>
            <p:ph idx="1"/>
          </p:nvPr>
        </p:nvSpPr>
        <p:spPr/>
        <p:txBody>
          <a:bodyPr/>
          <a:lstStyle/>
          <a:p>
            <a:pPr eaLnBrk="1" hangingPunct="1"/>
            <a:r>
              <a:rPr lang="en-US" altLang="en-US" sz="2800">
                <a:ea typeface="ＭＳ Ｐゴシック" panose="020B0600070205080204" pitchFamily="34" charset="-128"/>
              </a:rPr>
              <a:t>Living in America</a:t>
            </a:r>
            <a:r>
              <a:rPr lang="mr-IN" altLang="en-US" sz="2800">
                <a:ea typeface="ＭＳ Ｐゴシック" panose="020B0600070205080204" pitchFamily="34" charset="-128"/>
              </a:rPr>
              <a:t>–</a:t>
            </a:r>
            <a:r>
              <a:rPr lang="en-US" altLang="en-US" sz="2800">
                <a:ea typeface="ＭＳ Ｐゴシック" panose="020B0600070205080204" pitchFamily="34" charset="-128"/>
              </a:rPr>
              <a:t> feedback and other lessons</a:t>
            </a:r>
          </a:p>
          <a:p>
            <a:pPr eaLnBrk="1" hangingPunct="1"/>
            <a:r>
              <a:rPr lang="en-US" altLang="en-US" sz="2800">
                <a:ea typeface="ＭＳ Ｐゴシック" panose="020B0600070205080204" pitchFamily="34" charset="-128"/>
              </a:rPr>
              <a:t>Finalize ELL Resource document</a:t>
            </a:r>
          </a:p>
          <a:p>
            <a:pPr eaLnBrk="1" hangingPunct="1"/>
            <a:r>
              <a:rPr lang="en-US" altLang="en-US" sz="2800">
                <a:ea typeface="ＭＳ Ｐゴシック" panose="020B0600070205080204" pitchFamily="34" charset="-128"/>
              </a:rPr>
              <a:t>Stress lesson</a:t>
            </a:r>
          </a:p>
          <a:p>
            <a:pPr eaLnBrk="1" hangingPunct="1"/>
            <a:r>
              <a:rPr lang="en-US" altLang="en-US" sz="2800">
                <a:ea typeface="ＭＳ Ｐゴシック" panose="020B0600070205080204" pitchFamily="34" charset="-128"/>
              </a:rPr>
              <a:t>Discuss pre/post assessments</a:t>
            </a:r>
          </a:p>
          <a:p>
            <a:pPr eaLnBrk="1" hangingPunct="1"/>
            <a:r>
              <a:rPr lang="en-US" altLang="en-US" sz="2800">
                <a:ea typeface="ＭＳ Ｐゴシック" panose="020B0600070205080204" pitchFamily="34" charset="-128"/>
              </a:rPr>
              <a:t>Ideas for NASDME sessions </a:t>
            </a:r>
          </a:p>
          <a:p>
            <a:pPr eaLnBrk="1" hangingPunct="1"/>
            <a:endParaRPr lang="en-US" altLang="en-US" sz="28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816E0F27-BD57-463E-8A91-1BD08DAC6DD7}"/>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96BFB1C5-EB31-4C00-9840-5372A8B1057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19814" name="Picture 9">
            <a:extLst>
              <a:ext uri="{FF2B5EF4-FFF2-40B4-BE49-F238E27FC236}">
                <a16:creationId xmlns:a16="http://schemas.microsoft.com/office/drawing/2014/main" id="{A0354A41-0CE3-8D41-86DC-71292D695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B5BAFD-B145-4AC0-8492-26FA9595B333}"/>
              </a:ext>
            </a:extLst>
          </p:cNvPr>
          <p:cNvSpPr>
            <a:spLocks noGrp="1"/>
          </p:cNvSpPr>
          <p:nvPr>
            <p:ph type="title"/>
          </p:nvPr>
        </p:nvSpPr>
        <p:spPr>
          <a:xfrm>
            <a:off x="457200" y="274638"/>
            <a:ext cx="8229600" cy="1020762"/>
          </a:xfrm>
        </p:spPr>
        <p:txBody>
          <a:bodyPr rtlCol="0">
            <a:noAutofit/>
          </a:bodyPr>
          <a:lstStyle/>
          <a:p>
            <a:pPr algn="r" eaLnBrk="1" fontAlgn="auto" hangingPunct="1">
              <a:spcAft>
                <a:spcPts val="0"/>
              </a:spcAft>
              <a:defRPr/>
            </a:pPr>
            <a:r>
              <a:rPr lang="en-US" b="1" dirty="0"/>
              <a:t>Identification &amp; Recruitment</a:t>
            </a:r>
            <a:endParaRPr lang="en-US" dirty="0">
              <a:latin typeface="+mn-lt"/>
            </a:endParaRPr>
          </a:p>
        </p:txBody>
      </p:sp>
      <p:sp>
        <p:nvSpPr>
          <p:cNvPr id="14338" name="Content Placeholder 6">
            <a:extLst>
              <a:ext uri="{FF2B5EF4-FFF2-40B4-BE49-F238E27FC236}">
                <a16:creationId xmlns:a16="http://schemas.microsoft.com/office/drawing/2014/main" id="{8C5DA2C4-52FF-4CA9-B137-690F213486B7}"/>
              </a:ext>
            </a:extLst>
          </p:cNvPr>
          <p:cNvSpPr>
            <a:spLocks noGrp="1"/>
          </p:cNvSpPr>
          <p:nvPr>
            <p:ph sz="half" idx="1"/>
          </p:nvPr>
        </p:nvSpPr>
        <p:spPr>
          <a:xfrm>
            <a:off x="457200" y="1600200"/>
            <a:ext cx="4038600" cy="4419600"/>
          </a:xfrm>
        </p:spPr>
        <p:txBody>
          <a:bodyPr/>
          <a:lstStyle/>
          <a:p>
            <a:pPr marL="0" indent="0" algn="ctr">
              <a:buFont typeface="Arial" charset="0"/>
              <a:buNone/>
              <a:defRPr/>
            </a:pPr>
            <a:r>
              <a:rPr lang="en-US" sz="3600" dirty="0"/>
              <a:t>    Members</a:t>
            </a:r>
          </a:p>
          <a:p>
            <a:pPr marL="0" indent="0" algn="ctr">
              <a:buFont typeface="Arial" charset="0"/>
              <a:buNone/>
              <a:defRPr/>
            </a:pPr>
            <a:endParaRPr lang="en-US" sz="2400" u="sng" dirty="0"/>
          </a:p>
          <a:p>
            <a:pPr>
              <a:buFont typeface="Arial" charset="0"/>
              <a:buChar char="•"/>
              <a:defRPr/>
            </a:pPr>
            <a:r>
              <a:rPr lang="en-US" sz="2400" u="sng" dirty="0"/>
              <a:t>Jennifer Almeda (SC-lead) </a:t>
            </a:r>
            <a:endParaRPr lang="en-US" sz="2400" dirty="0"/>
          </a:p>
          <a:p>
            <a:pPr>
              <a:buFont typeface="Arial" charset="0"/>
              <a:buChar char="•"/>
              <a:defRPr/>
            </a:pPr>
            <a:r>
              <a:rPr lang="en-US" sz="2400" dirty="0"/>
              <a:t>Ray Melecio (FL)</a:t>
            </a:r>
          </a:p>
          <a:p>
            <a:pPr>
              <a:buFont typeface="Arial" charset="0"/>
              <a:buChar char="•"/>
              <a:defRPr/>
            </a:pPr>
            <a:r>
              <a:rPr lang="en-US" sz="2400" dirty="0"/>
              <a:t>Pedro Santiago (KY)</a:t>
            </a:r>
          </a:p>
          <a:p>
            <a:pPr>
              <a:buFont typeface="Arial" charset="0"/>
              <a:buChar char="•"/>
              <a:defRPr/>
            </a:pPr>
            <a:r>
              <a:rPr lang="en-US" sz="2400" dirty="0"/>
              <a:t>Barbie Patch (NH)</a:t>
            </a:r>
          </a:p>
          <a:p>
            <a:pPr>
              <a:buFont typeface="Arial" charset="0"/>
              <a:buChar char="•"/>
              <a:defRPr/>
            </a:pPr>
            <a:r>
              <a:rPr lang="en-US" sz="2400" dirty="0"/>
              <a:t>Deke Showman (PA</a:t>
            </a:r>
            <a:r>
              <a:rPr lang="en-US" sz="2400" i="1" dirty="0"/>
              <a:t>)</a:t>
            </a:r>
            <a:endParaRPr lang="en-US" sz="2400" dirty="0"/>
          </a:p>
          <a:p>
            <a:pPr marL="0" indent="0" eaLnBrk="1" hangingPunct="1">
              <a:buFont typeface="Arial" charset="0"/>
              <a:buNone/>
              <a:defRPr/>
            </a:pPr>
            <a:endParaRPr lang="en-US" altLang="en-US" dirty="0"/>
          </a:p>
        </p:txBody>
      </p:sp>
      <p:sp>
        <p:nvSpPr>
          <p:cNvPr id="14339" name="Content Placeholder 7">
            <a:extLst>
              <a:ext uri="{FF2B5EF4-FFF2-40B4-BE49-F238E27FC236}">
                <a16:creationId xmlns:a16="http://schemas.microsoft.com/office/drawing/2014/main" id="{56A6D1BD-AADE-4E6B-A2E3-F92691996737}"/>
              </a:ext>
            </a:extLst>
          </p:cNvPr>
          <p:cNvSpPr>
            <a:spLocks noGrp="1"/>
          </p:cNvSpPr>
          <p:nvPr>
            <p:ph sz="half" idx="2"/>
          </p:nvPr>
        </p:nvSpPr>
        <p:spPr>
          <a:xfrm>
            <a:off x="4648200" y="1600200"/>
            <a:ext cx="4038600" cy="4419600"/>
          </a:xfrm>
        </p:spPr>
        <p:txBody>
          <a:bodyPr/>
          <a:lstStyle/>
          <a:p>
            <a:pPr marL="0" indent="0" algn="ctr" eaLnBrk="1" hangingPunct="1">
              <a:buFont typeface="Arial" charset="0"/>
              <a:buNone/>
              <a:defRPr/>
            </a:pPr>
            <a:r>
              <a:rPr lang="en-US" altLang="en-US" sz="3600" dirty="0"/>
              <a:t>Activities</a:t>
            </a:r>
          </a:p>
          <a:p>
            <a:pPr marL="0" indent="0" algn="ctr" eaLnBrk="1" hangingPunct="1">
              <a:buFont typeface="Arial" charset="0"/>
              <a:buNone/>
              <a:defRPr/>
            </a:pPr>
            <a:endParaRPr lang="en-US" altLang="en-US" sz="3600" dirty="0"/>
          </a:p>
          <a:p>
            <a:pPr algn="ctr" eaLnBrk="1" hangingPunct="1">
              <a:buFont typeface="Arial" charset="0"/>
              <a:buAutoNum type="arabicPeriod"/>
              <a:defRPr/>
            </a:pPr>
            <a:r>
              <a:rPr lang="en-US" altLang="en-US" sz="1800" u="sng" dirty="0"/>
              <a:t>Field-Based Recruiting</a:t>
            </a:r>
            <a:r>
              <a:rPr lang="en-US" altLang="en-US" sz="1800" dirty="0"/>
              <a:t> and </a:t>
            </a:r>
            <a:r>
              <a:rPr lang="en-US" altLang="en-US" sz="1800" u="sng" dirty="0"/>
              <a:t>ID&amp;R Tip Sheet</a:t>
            </a:r>
            <a:r>
              <a:rPr lang="en-US" altLang="en-US" sz="1800" dirty="0"/>
              <a:t> both updated and available on GOSOSY website.</a:t>
            </a:r>
            <a:endParaRPr lang="en-US" altLang="en-US" sz="2000" dirty="0"/>
          </a:p>
          <a:p>
            <a:pPr marL="0" indent="0" algn="ctr" eaLnBrk="1" hangingPunct="1">
              <a:buFont typeface="Arial" charset="0"/>
              <a:buNone/>
              <a:defRPr/>
            </a:pPr>
            <a:r>
              <a:rPr lang="en-US" altLang="en-US" sz="1800" dirty="0"/>
              <a:t>2. PREZI resource developed for professional development using recruitment tools on GOSOSY website.</a:t>
            </a:r>
          </a:p>
          <a:p>
            <a:pPr marL="0" indent="0" algn="ctr" eaLnBrk="1" hangingPunct="1">
              <a:buFont typeface="Arial" charset="0"/>
              <a:buNone/>
              <a:defRPr/>
            </a:pPr>
            <a:r>
              <a:rPr lang="en-US" altLang="en-US" sz="1800" dirty="0"/>
              <a:t>3. Continued collaboration with IRRC on Recruiter Competency Skills Assessment and now developing training with IRRC. </a:t>
            </a:r>
          </a:p>
        </p:txBody>
      </p:sp>
      <p:cxnSp>
        <p:nvCxnSpPr>
          <p:cNvPr id="10" name="Straight Connector 9">
            <a:extLst>
              <a:ext uri="{FF2B5EF4-FFF2-40B4-BE49-F238E27FC236}">
                <a16:creationId xmlns:a16="http://schemas.microsoft.com/office/drawing/2014/main" id="{C3295901-EF48-450C-9E2A-256DA48D62FB}"/>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A1FB3D21-41DD-4661-A4B4-5DC4551C1A83}"/>
              </a:ext>
            </a:extLst>
          </p:cNvPr>
          <p:cNvCxnSpPr/>
          <p:nvPr/>
        </p:nvCxnSpPr>
        <p:spPr>
          <a:xfrm>
            <a:off x="4572000" y="1600200"/>
            <a:ext cx="0" cy="44196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D0791BB-A021-4C9B-8A39-E1D7E1BF48FE}"/>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0840" name="Picture 9">
            <a:extLst>
              <a:ext uri="{FF2B5EF4-FFF2-40B4-BE49-F238E27FC236}">
                <a16:creationId xmlns:a16="http://schemas.microsoft.com/office/drawing/2014/main" id="{43F6912A-6D92-B648-9697-DD090FBAE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8">
            <a:extLst>
              <a:ext uri="{FF2B5EF4-FFF2-40B4-BE49-F238E27FC236}">
                <a16:creationId xmlns:a16="http://schemas.microsoft.com/office/drawing/2014/main" id="{5DA2B729-A46E-5F41-9A8D-6A08449E0607}"/>
              </a:ext>
            </a:extLst>
          </p:cNvPr>
          <p:cNvSpPr>
            <a:spLocks noGrp="1"/>
          </p:cNvSpPr>
          <p:nvPr>
            <p:ph type="title"/>
          </p:nvPr>
        </p:nvSpPr>
        <p:spPr/>
        <p:txBody>
          <a:bodyPr/>
          <a:lstStyle/>
          <a:p>
            <a:pPr eaLnBrk="1" hangingPunct="1"/>
            <a:r>
              <a:rPr lang="en-US" altLang="en-US">
                <a:ea typeface="ＭＳ Ｐゴシック" panose="020B0600070205080204" pitchFamily="34" charset="-128"/>
              </a:rPr>
              <a:t>	Expectations of Work Group Time</a:t>
            </a:r>
            <a:r>
              <a:rPr lang="mr-IN" altLang="en-US">
                <a:ea typeface="ＭＳ Ｐゴシック" panose="020B0600070205080204" pitchFamily="34" charset="-128"/>
              </a:rPr>
              <a:t>–</a:t>
            </a:r>
            <a:r>
              <a:rPr lang="en-US" altLang="en-US">
                <a:ea typeface="ＭＳ Ｐゴシック" panose="020B0600070205080204" pitchFamily="34" charset="-128"/>
              </a:rPr>
              <a:t> ID&amp;R</a:t>
            </a:r>
          </a:p>
        </p:txBody>
      </p:sp>
      <p:sp>
        <p:nvSpPr>
          <p:cNvPr id="109570" name="Content Placeholder 10">
            <a:extLst>
              <a:ext uri="{FF2B5EF4-FFF2-40B4-BE49-F238E27FC236}">
                <a16:creationId xmlns:a16="http://schemas.microsoft.com/office/drawing/2014/main" id="{E13BF32E-5189-4570-8545-B4CF3FC52CB5}"/>
              </a:ext>
            </a:extLst>
          </p:cNvPr>
          <p:cNvSpPr>
            <a:spLocks noGrp="1"/>
          </p:cNvSpPr>
          <p:nvPr>
            <p:ph idx="1"/>
          </p:nvPr>
        </p:nvSpPr>
        <p:spPr/>
        <p:txBody>
          <a:bodyPr/>
          <a:lstStyle/>
          <a:p>
            <a:pPr>
              <a:buFont typeface="Arial" charset="0"/>
              <a:buChar char="•"/>
              <a:defRPr/>
            </a:pPr>
            <a:r>
              <a:rPr lang="en-US" sz="2400" dirty="0"/>
              <a:t>Diversity of OSY—what are the core similarities and commonalities as well as the differences</a:t>
            </a:r>
          </a:p>
          <a:p>
            <a:pPr>
              <a:buFont typeface="Arial" charset="0"/>
              <a:buChar char="•"/>
              <a:defRPr/>
            </a:pPr>
            <a:r>
              <a:rPr lang="en-US" sz="2400" dirty="0"/>
              <a:t>Diversity of needs and addressing cultural awareness of recruiters</a:t>
            </a:r>
          </a:p>
          <a:p>
            <a:pPr>
              <a:buFont typeface="Arial" charset="0"/>
              <a:buChar char="•"/>
              <a:defRPr/>
            </a:pPr>
            <a:r>
              <a:rPr lang="en-US" sz="2400" dirty="0"/>
              <a:t> What are the successful models? Statewide? School-based?</a:t>
            </a:r>
          </a:p>
          <a:p>
            <a:pPr>
              <a:buFont typeface="Arial" charset="0"/>
              <a:buChar char="•"/>
              <a:defRPr/>
            </a:pPr>
            <a:r>
              <a:rPr lang="en-US" sz="2400" dirty="0"/>
              <a:t> How do states move from a school-based model to one that embraces the identification and recruitment of OSY?</a:t>
            </a:r>
          </a:p>
          <a:p>
            <a:pPr>
              <a:buFont typeface="Arial" charset="0"/>
              <a:buChar char="•"/>
              <a:defRPr/>
            </a:pPr>
            <a:r>
              <a:rPr lang="en-US" sz="2400" dirty="0"/>
              <a:t>Look at the training manual/ID&amp;R module. How can this be updated and disseminated? </a:t>
            </a:r>
          </a:p>
          <a:p>
            <a:pPr>
              <a:buFont typeface="Arial" charset="0"/>
              <a:buChar char="•"/>
              <a:defRPr/>
            </a:pPr>
            <a:r>
              <a:rPr lang="en-US" sz="2400" dirty="0"/>
              <a:t>And finally, what are the key points to convince OSY to participate in the MEP?</a:t>
            </a:r>
          </a:p>
          <a:p>
            <a:pPr marL="0" indent="0" eaLnBrk="1" hangingPunct="1">
              <a:buFont typeface="Arial" charset="0"/>
              <a:buNone/>
              <a:defRPr/>
            </a:pPr>
            <a:endParaRPr lang="en-US" altLang="en-US" sz="3600" dirty="0">
              <a:ea typeface="ＭＳ Ｐゴシック" charset="-128"/>
            </a:endParaRPr>
          </a:p>
        </p:txBody>
      </p:sp>
      <p:cxnSp>
        <p:nvCxnSpPr>
          <p:cNvPr id="10" name="Straight Connector 9">
            <a:extLst>
              <a:ext uri="{FF2B5EF4-FFF2-40B4-BE49-F238E27FC236}">
                <a16:creationId xmlns:a16="http://schemas.microsoft.com/office/drawing/2014/main" id="{66C31CD3-53E6-4762-825D-AA83B4299D03}"/>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EB5A3BA-81FA-44EC-9B9B-F871F5D92CAF}"/>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1862" name="Picture 9">
            <a:extLst>
              <a:ext uri="{FF2B5EF4-FFF2-40B4-BE49-F238E27FC236}">
                <a16:creationId xmlns:a16="http://schemas.microsoft.com/office/drawing/2014/main" id="{4E46595E-6AD8-5D4B-9B5F-32F7A2F399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8">
            <a:extLst>
              <a:ext uri="{FF2B5EF4-FFF2-40B4-BE49-F238E27FC236}">
                <a16:creationId xmlns:a16="http://schemas.microsoft.com/office/drawing/2014/main" id="{FF9804F8-8D69-C240-A70D-96E19689BD84}"/>
              </a:ext>
            </a:extLst>
          </p:cNvPr>
          <p:cNvSpPr>
            <a:spLocks noGrp="1"/>
          </p:cNvSpPr>
          <p:nvPr>
            <p:ph type="title"/>
          </p:nvPr>
        </p:nvSpPr>
        <p:spPr/>
        <p:txBody>
          <a:bodyPr/>
          <a:lstStyle/>
          <a:p>
            <a:pPr eaLnBrk="1" hangingPunct="1"/>
            <a:r>
              <a:rPr lang="en-US" altLang="en-US">
                <a:ea typeface="ＭＳ Ｐゴシック" panose="020B0600070205080204" pitchFamily="34" charset="-128"/>
              </a:rPr>
              <a:t>	Expectations of Work Group Time</a:t>
            </a:r>
            <a:r>
              <a:rPr lang="mr-IN" altLang="en-US">
                <a:ea typeface="ＭＳ Ｐゴシック" panose="020B0600070205080204" pitchFamily="34" charset="-128"/>
              </a:rPr>
              <a:t>–</a:t>
            </a:r>
            <a:r>
              <a:rPr lang="en-US" altLang="en-US">
                <a:ea typeface="ＭＳ Ｐゴシック" panose="020B0600070205080204" pitchFamily="34" charset="-128"/>
              </a:rPr>
              <a:t> Lesson Plan and Goal</a:t>
            </a:r>
          </a:p>
        </p:txBody>
      </p:sp>
      <p:sp>
        <p:nvSpPr>
          <p:cNvPr id="122883" name="Content Placeholder 10">
            <a:extLst>
              <a:ext uri="{FF2B5EF4-FFF2-40B4-BE49-F238E27FC236}">
                <a16:creationId xmlns:a16="http://schemas.microsoft.com/office/drawing/2014/main" id="{76BD9BB8-075D-8348-B2A9-0EE7B10A7903}"/>
              </a:ext>
            </a:extLst>
          </p:cNvPr>
          <p:cNvSpPr>
            <a:spLocks noGrp="1"/>
          </p:cNvSpPr>
          <p:nvPr>
            <p:ph idx="1"/>
          </p:nvPr>
        </p:nvSpPr>
        <p:spPr/>
        <p:txBody>
          <a:bodyPr/>
          <a:lstStyle/>
          <a:p>
            <a:pPr eaLnBrk="1" hangingPunct="1"/>
            <a:r>
              <a:rPr lang="en-US" altLang="en-US">
                <a:ea typeface="ＭＳ Ｐゴシック" panose="020B0600070205080204" pitchFamily="34" charset="-128"/>
              </a:rPr>
              <a:t>Combine efforts into unified training</a:t>
            </a:r>
          </a:p>
          <a:p>
            <a:pPr eaLnBrk="1" hangingPunct="1"/>
            <a:r>
              <a:rPr lang="en-US" altLang="en-US">
                <a:ea typeface="ＭＳ Ｐゴシック" panose="020B0600070205080204" pitchFamily="34" charset="-128"/>
              </a:rPr>
              <a:t>Student handouts or manual</a:t>
            </a:r>
          </a:p>
          <a:p>
            <a:pPr eaLnBrk="1" hangingPunct="1"/>
            <a:r>
              <a:rPr lang="en-US" altLang="en-US">
                <a:ea typeface="ＭＳ Ｐゴシック" panose="020B0600070205080204" pitchFamily="34" charset="-128"/>
              </a:rPr>
              <a:t>Growth Mindset</a:t>
            </a:r>
          </a:p>
          <a:p>
            <a:pPr eaLnBrk="1" hangingPunct="1"/>
            <a:r>
              <a:rPr lang="en-US" altLang="en-US">
                <a:ea typeface="ＭＳ Ｐゴシック" panose="020B0600070205080204" pitchFamily="34" charset="-128"/>
              </a:rPr>
              <a:t>Revise GS manual </a:t>
            </a:r>
          </a:p>
        </p:txBody>
      </p:sp>
      <p:cxnSp>
        <p:nvCxnSpPr>
          <p:cNvPr id="10" name="Straight Connector 9">
            <a:extLst>
              <a:ext uri="{FF2B5EF4-FFF2-40B4-BE49-F238E27FC236}">
                <a16:creationId xmlns:a16="http://schemas.microsoft.com/office/drawing/2014/main" id="{C5CD57CA-4EA5-4120-8668-43511663905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72C8C0ED-C466-44EF-923C-75FF60A3C6EE}"/>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2886" name="Picture 9">
            <a:extLst>
              <a:ext uri="{FF2B5EF4-FFF2-40B4-BE49-F238E27FC236}">
                <a16:creationId xmlns:a16="http://schemas.microsoft.com/office/drawing/2014/main" id="{BB773CDC-58F5-424A-8C43-6FD31BF79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8">
            <a:extLst>
              <a:ext uri="{FF2B5EF4-FFF2-40B4-BE49-F238E27FC236}">
                <a16:creationId xmlns:a16="http://schemas.microsoft.com/office/drawing/2014/main" id="{22E91628-B386-EA45-8666-3C0AAF82B1BA}"/>
              </a:ext>
            </a:extLst>
          </p:cNvPr>
          <p:cNvSpPr>
            <a:spLocks noGrp="1"/>
          </p:cNvSpPr>
          <p:nvPr>
            <p:ph type="title"/>
          </p:nvPr>
        </p:nvSpPr>
        <p:spPr/>
        <p:txBody>
          <a:bodyPr/>
          <a:lstStyle/>
          <a:p>
            <a:pPr eaLnBrk="1" hangingPunct="1"/>
            <a:r>
              <a:rPr lang="en-US" altLang="en-US">
                <a:ea typeface="ＭＳ Ｐゴシック" panose="020B0600070205080204" pitchFamily="34" charset="-128"/>
              </a:rPr>
              <a:t>	Expectations of Work Group Time</a:t>
            </a:r>
            <a:r>
              <a:rPr lang="mr-IN" altLang="en-US">
                <a:ea typeface="ＭＳ Ｐゴシック" panose="020B0600070205080204" pitchFamily="34" charset="-128"/>
              </a:rPr>
              <a:t>–</a:t>
            </a:r>
            <a:r>
              <a:rPr lang="en-US" altLang="en-US">
                <a:ea typeface="ＭＳ Ｐゴシック" panose="020B0600070205080204" pitchFamily="34" charset="-128"/>
              </a:rPr>
              <a:t> </a:t>
            </a:r>
          </a:p>
        </p:txBody>
      </p:sp>
      <p:sp>
        <p:nvSpPr>
          <p:cNvPr id="123907" name="Content Placeholder 10">
            <a:extLst>
              <a:ext uri="{FF2B5EF4-FFF2-40B4-BE49-F238E27FC236}">
                <a16:creationId xmlns:a16="http://schemas.microsoft.com/office/drawing/2014/main" id="{6B6FC012-C7DE-444A-8BCE-7160F5A0FF27}"/>
              </a:ext>
            </a:extLst>
          </p:cNvPr>
          <p:cNvSpPr>
            <a:spLocks noGrp="1"/>
          </p:cNvSpPr>
          <p:nvPr>
            <p:ph idx="1"/>
          </p:nvPr>
        </p:nvSpPr>
        <p:spPr/>
        <p:txBody>
          <a:bodyPr/>
          <a:lstStyle/>
          <a:p>
            <a:pPr marL="0" indent="0" eaLnBrk="1" hangingPunct="1">
              <a:buFont typeface="Arial" panose="020B0604020202020204" pitchFamily="34" charset="0"/>
              <a:buNone/>
            </a:pPr>
            <a:endParaRPr lang="en-US" altLang="en-US" sz="36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F86C18CB-1F20-4DA0-B197-262B90FC189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695CF2F-C8F5-4BD0-8C4A-EF6A83303B1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3910" name="Picture 9">
            <a:extLst>
              <a:ext uri="{FF2B5EF4-FFF2-40B4-BE49-F238E27FC236}">
                <a16:creationId xmlns:a16="http://schemas.microsoft.com/office/drawing/2014/main" id="{755D1EC0-F318-8844-B708-8CC0430EA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8">
            <a:extLst>
              <a:ext uri="{FF2B5EF4-FFF2-40B4-BE49-F238E27FC236}">
                <a16:creationId xmlns:a16="http://schemas.microsoft.com/office/drawing/2014/main" id="{821C40CC-2F6B-F74B-9CE4-AE3D02B20DC9}"/>
              </a:ext>
            </a:extLst>
          </p:cNvPr>
          <p:cNvSpPr>
            <a:spLocks noGrp="1"/>
          </p:cNvSpPr>
          <p:nvPr>
            <p:ph type="title"/>
          </p:nvPr>
        </p:nvSpPr>
        <p:spPr/>
        <p:txBody>
          <a:bodyPr/>
          <a:lstStyle/>
          <a:p>
            <a:pPr eaLnBrk="1" hangingPunct="1"/>
            <a:r>
              <a:rPr lang="en-US" altLang="en-US">
                <a:ea typeface="ＭＳ Ｐゴシック" panose="020B0600070205080204" pitchFamily="34" charset="-128"/>
              </a:rPr>
              <a:t>	Expectations of Work Group Time</a:t>
            </a:r>
            <a:r>
              <a:rPr lang="mr-IN" altLang="en-US">
                <a:ea typeface="ＭＳ Ｐゴシック" panose="020B0600070205080204" pitchFamily="34" charset="-128"/>
              </a:rPr>
              <a:t>–</a:t>
            </a:r>
            <a:r>
              <a:rPr lang="en-US" altLang="en-US">
                <a:ea typeface="ＭＳ Ｐゴシック" panose="020B0600070205080204" pitchFamily="34" charset="-128"/>
              </a:rPr>
              <a:t> </a:t>
            </a:r>
          </a:p>
        </p:txBody>
      </p:sp>
      <p:sp>
        <p:nvSpPr>
          <p:cNvPr id="124931" name="Content Placeholder 10">
            <a:extLst>
              <a:ext uri="{FF2B5EF4-FFF2-40B4-BE49-F238E27FC236}">
                <a16:creationId xmlns:a16="http://schemas.microsoft.com/office/drawing/2014/main" id="{3BF91698-5103-4F40-B354-945E1B0582AA}"/>
              </a:ext>
            </a:extLst>
          </p:cNvPr>
          <p:cNvSpPr>
            <a:spLocks noGrp="1"/>
          </p:cNvSpPr>
          <p:nvPr>
            <p:ph idx="1"/>
          </p:nvPr>
        </p:nvSpPr>
        <p:spPr/>
        <p:txBody>
          <a:bodyPr/>
          <a:lstStyle/>
          <a:p>
            <a:pPr marL="0" indent="0" eaLnBrk="1" hangingPunct="1">
              <a:buFont typeface="Arial" panose="020B0604020202020204" pitchFamily="34" charset="0"/>
              <a:buNone/>
            </a:pPr>
            <a:endParaRPr lang="en-US" altLang="en-US" sz="36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4181E723-F640-40DD-BCCA-4AFFEF854F5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7C46570-3EC3-4A93-9F50-1CB4FFA42B5B}"/>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4934" name="Picture 9">
            <a:extLst>
              <a:ext uri="{FF2B5EF4-FFF2-40B4-BE49-F238E27FC236}">
                <a16:creationId xmlns:a16="http://schemas.microsoft.com/office/drawing/2014/main" id="{4D661815-D7BA-2044-949D-264801A7D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D36B6E2E-9C33-4C3F-A878-12190B9760BC}"/>
              </a:ext>
            </a:extLst>
          </p:cNvPr>
          <p:cNvSpPr>
            <a:spLocks noGrp="1"/>
          </p:cNvSpPr>
          <p:nvPr>
            <p:ph type="title"/>
          </p:nvPr>
        </p:nvSpPr>
        <p:spPr>
          <a:solidFill>
            <a:schemeClr val="accent3">
              <a:lumMod val="20000"/>
              <a:lumOff val="80000"/>
            </a:schemeClr>
          </a:solidFill>
        </p:spPr>
        <p:txBody>
          <a:bodyPr/>
          <a:lstStyle/>
          <a:p>
            <a:pPr eaLnBrk="1" hangingPunct="1">
              <a:defRPr/>
            </a:pPr>
            <a:r>
              <a:rPr lang="en-US" dirty="0">
                <a:cs typeface="+mj-cs"/>
              </a:rPr>
              <a:t>Agenda</a:t>
            </a:r>
            <a:r>
              <a:rPr lang="mr-IN" dirty="0">
                <a:cs typeface="+mj-cs"/>
              </a:rPr>
              <a:t>–</a:t>
            </a:r>
            <a:r>
              <a:rPr lang="en-US" dirty="0">
                <a:cs typeface="+mj-cs"/>
              </a:rPr>
              <a:t>November 3</a:t>
            </a:r>
          </a:p>
        </p:txBody>
      </p:sp>
      <p:cxnSp>
        <p:nvCxnSpPr>
          <p:cNvPr id="10" name="Straight Connector 9">
            <a:extLst>
              <a:ext uri="{FF2B5EF4-FFF2-40B4-BE49-F238E27FC236}">
                <a16:creationId xmlns:a16="http://schemas.microsoft.com/office/drawing/2014/main" id="{C7D3BDEC-7FD1-4962-9E8B-8F22E7385114}"/>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83E39DB-ED13-47C8-8D94-03B83331829A}"/>
              </a:ext>
            </a:extLst>
          </p:cNvPr>
          <p:cNvSpPr txBox="1"/>
          <p:nvPr/>
        </p:nvSpPr>
        <p:spPr>
          <a:xfrm>
            <a:off x="457200" y="61722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5957" name="Picture 9">
            <a:extLst>
              <a:ext uri="{FF2B5EF4-FFF2-40B4-BE49-F238E27FC236}">
                <a16:creationId xmlns:a16="http://schemas.microsoft.com/office/drawing/2014/main" id="{D0F8297B-3C01-274D-B605-30436F375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1">
            <a:extLst>
              <a:ext uri="{FF2B5EF4-FFF2-40B4-BE49-F238E27FC236}">
                <a16:creationId xmlns:a16="http://schemas.microsoft.com/office/drawing/2014/main" id="{2A564DFE-E289-D84B-922C-51331FA4A932}"/>
              </a:ext>
            </a:extLst>
          </p:cNvPr>
          <p:cNvSpPr>
            <a:spLocks noChangeArrowheads="1"/>
          </p:cNvSpPr>
          <p:nvPr/>
        </p:nvSpPr>
        <p:spPr bwMode="auto">
          <a:xfrm>
            <a:off x="685800" y="2057400"/>
            <a:ext cx="8077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pPr>
            <a:r>
              <a:rPr lang="en-US" altLang="en-US" sz="2800">
                <a:latin typeface="Arial" panose="020B0604020202020204" pitchFamily="34" charset="0"/>
              </a:rPr>
              <a:t>Work Group Time</a:t>
            </a:r>
          </a:p>
          <a:p>
            <a:pPr>
              <a:spcBef>
                <a:spcPct val="0"/>
              </a:spcBef>
            </a:pPr>
            <a:r>
              <a:rPr lang="en-US" altLang="en-US" sz="2800">
                <a:latin typeface="Arial" panose="020B0604020202020204" pitchFamily="34" charset="0"/>
              </a:rPr>
              <a:t>Mental Health Lessons: Helping with the Next Steps--- Lora Thomas </a:t>
            </a:r>
          </a:p>
          <a:p>
            <a:pPr>
              <a:spcBef>
                <a:spcPct val="0"/>
              </a:spcBef>
            </a:pPr>
            <a:r>
              <a:rPr lang="en-US" altLang="en-US" sz="2800">
                <a:latin typeface="Arial" panose="020B0604020202020204" pitchFamily="34" charset="0"/>
              </a:rPr>
              <a:t>Dissemination Event planning and organization</a:t>
            </a:r>
          </a:p>
          <a:p>
            <a:pPr>
              <a:spcBef>
                <a:spcPct val="0"/>
              </a:spcBef>
            </a:pPr>
            <a:r>
              <a:rPr lang="en-US" altLang="en-US" sz="2800">
                <a:latin typeface="Arial" panose="020B0604020202020204" pitchFamily="34" charset="0"/>
              </a:rPr>
              <a:t>Mentoring in 2 States: What We Have Learned- Kiowa Rogers and April Dameron</a:t>
            </a:r>
          </a:p>
          <a:p>
            <a:pPr>
              <a:spcBef>
                <a:spcPct val="0"/>
              </a:spcBef>
            </a:pPr>
            <a:r>
              <a:rPr lang="en-US" altLang="en-US" sz="2800">
                <a:latin typeface="Arial" panose="020B0604020202020204" pitchFamily="34" charset="0"/>
              </a:rPr>
              <a:t>Work group report outs </a:t>
            </a:r>
          </a:p>
          <a:p>
            <a:pPr>
              <a:spcBef>
                <a:spcPct val="0"/>
              </a:spcBef>
            </a:pPr>
            <a:r>
              <a:rPr lang="en-US" altLang="en-US" sz="2800">
                <a:latin typeface="Arial" panose="020B0604020202020204" pitchFamily="34" charset="0"/>
              </a:rPr>
              <a:t>Spring Meeting date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8">
            <a:extLst>
              <a:ext uri="{FF2B5EF4-FFF2-40B4-BE49-F238E27FC236}">
                <a16:creationId xmlns:a16="http://schemas.microsoft.com/office/drawing/2014/main" id="{2931CB59-38F2-424C-9EA1-C390EEE0F841}"/>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sp>
        <p:nvSpPr>
          <p:cNvPr id="126979" name="Content Placeholder 10">
            <a:extLst>
              <a:ext uri="{FF2B5EF4-FFF2-40B4-BE49-F238E27FC236}">
                <a16:creationId xmlns:a16="http://schemas.microsoft.com/office/drawing/2014/main" id="{44564F0C-9838-1846-8030-1E8E35428D6C}"/>
              </a:ext>
            </a:extLst>
          </p:cNvPr>
          <p:cNvSpPr>
            <a:spLocks noGrp="1"/>
          </p:cNvSpPr>
          <p:nvPr>
            <p:ph idx="1"/>
          </p:nvPr>
        </p:nvSpPr>
        <p:spPr/>
        <p:txBody>
          <a:bodyPr/>
          <a:lstStyle/>
          <a:p>
            <a:endParaRPr lang="en-US" altLang="en-US" sz="28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7DFE9E52-FC18-4FFC-971D-2F1AF4696293}"/>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345E2C6-3723-4824-99EA-8CA06D087822}"/>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6982" name="Picture 9">
            <a:extLst>
              <a:ext uri="{FF2B5EF4-FFF2-40B4-BE49-F238E27FC236}">
                <a16:creationId xmlns:a16="http://schemas.microsoft.com/office/drawing/2014/main" id="{383DEEE6-CBBB-C541-9AD0-E9EB438DC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E76100-5970-4542-9E33-0C3CB5F5F200}"/>
              </a:ext>
            </a:extLst>
          </p:cNvPr>
          <p:cNvSpPr>
            <a:spLocks noGrp="1"/>
          </p:cNvSpPr>
          <p:nvPr>
            <p:ph type="title"/>
          </p:nvPr>
        </p:nvSpPr>
        <p:spPr>
          <a:xfrm>
            <a:off x="457200" y="274638"/>
            <a:ext cx="8229600" cy="1020762"/>
          </a:xfrm>
        </p:spPr>
        <p:txBody>
          <a:bodyPr rtlCol="0">
            <a:normAutofit/>
          </a:bodyPr>
          <a:lstStyle/>
          <a:p>
            <a:pPr algn="r" eaLnBrk="1" fontAlgn="auto" hangingPunct="1">
              <a:spcAft>
                <a:spcPts val="0"/>
              </a:spcAft>
              <a:defRPr/>
            </a:pPr>
            <a:r>
              <a:rPr lang="en-US" dirty="0">
                <a:latin typeface="+mn-lt"/>
              </a:rPr>
              <a:t>Dissemination Event Planning</a:t>
            </a:r>
          </a:p>
        </p:txBody>
      </p:sp>
      <p:sp>
        <p:nvSpPr>
          <p:cNvPr id="128003" name="Content Placeholder 6">
            <a:extLst>
              <a:ext uri="{FF2B5EF4-FFF2-40B4-BE49-F238E27FC236}">
                <a16:creationId xmlns:a16="http://schemas.microsoft.com/office/drawing/2014/main" id="{F05B92F3-3561-274D-A926-9375F81508ED}"/>
              </a:ext>
            </a:extLst>
          </p:cNvPr>
          <p:cNvSpPr>
            <a:spLocks noGrp="1"/>
          </p:cNvSpPr>
          <p:nvPr>
            <p:ph sz="half" idx="1"/>
          </p:nvPr>
        </p:nvSpPr>
        <p:spPr>
          <a:xfrm>
            <a:off x="457200" y="1600200"/>
            <a:ext cx="5105400" cy="3937000"/>
          </a:xfrm>
          <a:extLst>
            <a:ext uri="{91240B29-F687-4F45-9708-019B960494DF}">
              <a14:hiddenLine xmlns:a14="http://schemas.microsoft.com/office/drawing/2010/main" w="76200">
                <a:solidFill>
                  <a:srgbClr val="000000"/>
                </a:solidFill>
                <a:miter lim="800000"/>
                <a:headEnd/>
                <a:tailEnd/>
              </a14:hiddenLine>
            </a:ext>
          </a:extLst>
        </p:spPr>
        <p:txBody>
          <a:bodyPr/>
          <a:lstStyle/>
          <a:p>
            <a:pPr marL="0" indent="0">
              <a:spcBef>
                <a:spcPct val="0"/>
              </a:spcBef>
              <a:buFont typeface="Arial" panose="020B0604020202020204" pitchFamily="34" charset="0"/>
              <a:buNone/>
            </a:pPr>
            <a:r>
              <a:rPr lang="en-US" altLang="en-US" sz="4400" b="1" i="1">
                <a:ea typeface="ＭＳ Ｐゴシック" panose="020B0600070205080204" pitchFamily="34" charset="-128"/>
              </a:rPr>
              <a:t>SOSOSY </a:t>
            </a:r>
          </a:p>
          <a:p>
            <a:pPr marL="0" indent="0">
              <a:spcBef>
                <a:spcPct val="0"/>
              </a:spcBef>
              <a:buFont typeface="Arial" panose="020B0604020202020204" pitchFamily="34" charset="0"/>
              <a:buNone/>
            </a:pPr>
            <a:r>
              <a:rPr lang="en-US" altLang="en-US" sz="3600" b="1">
                <a:ea typeface="ＭＳ Ｐゴシック" panose="020B0600070205080204" pitchFamily="34" charset="-128"/>
              </a:rPr>
              <a:t>2014</a:t>
            </a:r>
          </a:p>
          <a:p>
            <a:pPr marL="0" indent="0">
              <a:spcBef>
                <a:spcPct val="0"/>
              </a:spcBef>
              <a:buFont typeface="Arial" panose="020B0604020202020204" pitchFamily="34" charset="0"/>
              <a:buNone/>
            </a:pPr>
            <a:r>
              <a:rPr lang="en-US" altLang="en-US" sz="3600" b="1">
                <a:ea typeface="ＭＳ Ｐゴシック" panose="020B0600070205080204" pitchFamily="34" charset="-128"/>
              </a:rPr>
              <a:t>Dissemination </a:t>
            </a:r>
          </a:p>
          <a:p>
            <a:pPr marL="0" indent="0">
              <a:spcBef>
                <a:spcPct val="0"/>
              </a:spcBef>
              <a:buFont typeface="Arial" panose="020B0604020202020204" pitchFamily="34" charset="0"/>
              <a:buNone/>
            </a:pPr>
            <a:r>
              <a:rPr lang="en-US" altLang="en-US" sz="3600" b="1">
                <a:ea typeface="ＭＳ Ｐゴシック" panose="020B0600070205080204" pitchFamily="34" charset="-128"/>
              </a:rPr>
              <a:t>Event </a:t>
            </a:r>
          </a:p>
          <a:p>
            <a:pPr marL="0" indent="0">
              <a:spcBef>
                <a:spcPct val="0"/>
              </a:spcBef>
              <a:buFont typeface="Arial" panose="020B0604020202020204" pitchFamily="34" charset="0"/>
              <a:buNone/>
            </a:pPr>
            <a:r>
              <a:rPr lang="en-US" altLang="en-US" sz="3600" b="1">
                <a:ea typeface="ＭＳ Ｐゴシック" panose="020B0600070205080204" pitchFamily="34" charset="-128"/>
              </a:rPr>
              <a:t>feedback</a:t>
            </a:r>
          </a:p>
          <a:p>
            <a:pPr marL="0" indent="0">
              <a:spcBef>
                <a:spcPct val="0"/>
              </a:spcBef>
              <a:buFont typeface="Arial" panose="020B0604020202020204" pitchFamily="34" charset="0"/>
              <a:buNone/>
            </a:pPr>
            <a:r>
              <a:rPr lang="en-US" altLang="en-US" sz="3600" b="1">
                <a:ea typeface="ＭＳ Ｐゴシック" panose="020B0600070205080204" pitchFamily="34" charset="-128"/>
              </a:rPr>
              <a:t>and discussion</a:t>
            </a:r>
          </a:p>
          <a:p>
            <a:pPr marL="0" indent="0" eaLnBrk="1" hangingPunct="1">
              <a:buFont typeface="Arial" panose="020B0604020202020204" pitchFamily="34" charset="0"/>
              <a:buNone/>
            </a:pPr>
            <a:endParaRPr lang="en-US" altLang="en-US" sz="3600" b="1">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C554F9C8-20BD-49D2-900D-848408208E8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3110D5E5-52E6-4990-961C-45B95D9C31BE}"/>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8006" name="Picture 9">
            <a:extLst>
              <a:ext uri="{FF2B5EF4-FFF2-40B4-BE49-F238E27FC236}">
                <a16:creationId xmlns:a16="http://schemas.microsoft.com/office/drawing/2014/main" id="{A4FE14DC-40D3-B545-8BF7-4FEE2D7E2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Elbow Connector 2">
            <a:extLst>
              <a:ext uri="{FF2B5EF4-FFF2-40B4-BE49-F238E27FC236}">
                <a16:creationId xmlns:a16="http://schemas.microsoft.com/office/drawing/2014/main" id="{BDF0AF4E-4A77-4A6A-81A3-B2E0550D3113}"/>
              </a:ext>
            </a:extLst>
          </p:cNvPr>
          <p:cNvCxnSpPr/>
          <p:nvPr/>
        </p:nvCxnSpPr>
        <p:spPr>
          <a:xfrm flipV="1">
            <a:off x="3429000" y="2616200"/>
            <a:ext cx="2133600" cy="2133600"/>
          </a:xfrm>
          <a:prstGeom prst="bentConnector3">
            <a:avLst/>
          </a:prstGeom>
          <a:ln w="76200">
            <a:solidFill>
              <a:srgbClr val="FF9300"/>
            </a:solidFill>
            <a:tailEnd type="triangle"/>
          </a:ln>
        </p:spPr>
        <p:style>
          <a:lnRef idx="1">
            <a:schemeClr val="accent1"/>
          </a:lnRef>
          <a:fillRef idx="0">
            <a:schemeClr val="accent1"/>
          </a:fillRef>
          <a:effectRef idx="0">
            <a:schemeClr val="accent1"/>
          </a:effectRef>
          <a:fontRef idx="minor">
            <a:schemeClr val="tx1"/>
          </a:fontRef>
        </p:style>
      </p:cxnSp>
      <p:sp>
        <p:nvSpPr>
          <p:cNvPr id="128008" name="TextBox 4">
            <a:extLst>
              <a:ext uri="{FF2B5EF4-FFF2-40B4-BE49-F238E27FC236}">
                <a16:creationId xmlns:a16="http://schemas.microsoft.com/office/drawing/2014/main" id="{4B2C7569-B9F8-6547-B222-48D03ADF1BBF}"/>
              </a:ext>
            </a:extLst>
          </p:cNvPr>
          <p:cNvSpPr txBox="1">
            <a:spLocks noChangeArrowheads="1"/>
          </p:cNvSpPr>
          <p:nvPr/>
        </p:nvSpPr>
        <p:spPr bwMode="auto">
          <a:xfrm>
            <a:off x="5562600" y="2146300"/>
            <a:ext cx="3505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b="1"/>
              <a:t>Even</a:t>
            </a:r>
          </a:p>
          <a:p>
            <a:pPr>
              <a:spcBef>
                <a:spcPct val="0"/>
              </a:spcBef>
              <a:buFontTx/>
              <a:buNone/>
            </a:pPr>
            <a:r>
              <a:rPr lang="en-US" altLang="en-US" sz="3600" b="1"/>
              <a:t>better</a:t>
            </a:r>
          </a:p>
          <a:p>
            <a:pPr>
              <a:spcBef>
                <a:spcPct val="0"/>
              </a:spcBef>
              <a:buFontTx/>
              <a:buNone/>
            </a:pPr>
            <a:r>
              <a:rPr lang="en-US" altLang="en-US" sz="4400" b="1" i="1"/>
              <a:t>GOSOSY </a:t>
            </a:r>
          </a:p>
          <a:p>
            <a:pPr>
              <a:spcBef>
                <a:spcPct val="0"/>
              </a:spcBef>
              <a:buFontTx/>
              <a:buNone/>
            </a:pPr>
            <a:r>
              <a:rPr lang="en-US" altLang="en-US" sz="3600" b="1"/>
              <a:t>2018</a:t>
            </a:r>
          </a:p>
          <a:p>
            <a:pPr>
              <a:spcBef>
                <a:spcPct val="0"/>
              </a:spcBef>
              <a:buFontTx/>
              <a:buNone/>
            </a:pPr>
            <a:r>
              <a:rPr lang="en-US" altLang="en-US" sz="3600" b="1"/>
              <a:t>Dissemination Event</a:t>
            </a:r>
          </a:p>
          <a:p>
            <a:pPr>
              <a:spcBef>
                <a:spcPct val="0"/>
              </a:spcBef>
              <a:buFontTx/>
              <a:buNone/>
            </a:pPr>
            <a:endParaRPr lang="en-US" altLang="en-US" sz="3600">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D5C6923-34C5-4343-95CD-9042FAE0C11B}"/>
              </a:ext>
            </a:extLst>
          </p:cNvPr>
          <p:cNvSpPr>
            <a:spLocks noGrp="1"/>
          </p:cNvSpPr>
          <p:nvPr>
            <p:ph type="title"/>
          </p:nvPr>
        </p:nvSpPr>
        <p:spPr>
          <a:xfrm>
            <a:off x="457200" y="0"/>
            <a:ext cx="8229600" cy="1143000"/>
          </a:xfrm>
        </p:spPr>
        <p:txBody>
          <a:bodyPr/>
          <a:lstStyle/>
          <a:p>
            <a:r>
              <a:rPr lang="en-US" altLang="en-US">
                <a:ea typeface="ＭＳ Ｐゴシック" panose="020B0600070205080204" pitchFamily="34" charset="-128"/>
              </a:rPr>
              <a:t>Use of GOSOSY Materials</a:t>
            </a:r>
          </a:p>
        </p:txBody>
      </p:sp>
      <p:graphicFrame>
        <p:nvGraphicFramePr>
          <p:cNvPr id="4" name="Content Placeholder 3">
            <a:extLst>
              <a:ext uri="{FF2B5EF4-FFF2-40B4-BE49-F238E27FC236}">
                <a16:creationId xmlns:a16="http://schemas.microsoft.com/office/drawing/2014/main" id="{74819352-9309-4F12-AAA9-3DA9456B770C}"/>
              </a:ext>
            </a:extLst>
          </p:cNvPr>
          <p:cNvGraphicFramePr>
            <a:graphicFrameLocks noGrp="1"/>
          </p:cNvGraphicFramePr>
          <p:nvPr>
            <p:ph idx="1"/>
          </p:nvPr>
        </p:nvGraphicFramePr>
        <p:xfrm>
          <a:off x="1676400" y="906463"/>
          <a:ext cx="5715000" cy="5773737"/>
        </p:xfrm>
        <a:graphic>
          <a:graphicData uri="http://schemas.openxmlformats.org/drawingml/2006/table">
            <a:tbl>
              <a:tblPr/>
              <a:tblGrid>
                <a:gridCol w="1428750">
                  <a:extLst>
                    <a:ext uri="{9D8B030D-6E8A-4147-A177-3AD203B41FA5}">
                      <a16:colId xmlns:a16="http://schemas.microsoft.com/office/drawing/2014/main" val="2754911337"/>
                    </a:ext>
                  </a:extLst>
                </a:gridCol>
                <a:gridCol w="1428750">
                  <a:extLst>
                    <a:ext uri="{9D8B030D-6E8A-4147-A177-3AD203B41FA5}">
                      <a16:colId xmlns:a16="http://schemas.microsoft.com/office/drawing/2014/main" val="819981252"/>
                    </a:ext>
                  </a:extLst>
                </a:gridCol>
                <a:gridCol w="1428750">
                  <a:extLst>
                    <a:ext uri="{9D8B030D-6E8A-4147-A177-3AD203B41FA5}">
                      <a16:colId xmlns:a16="http://schemas.microsoft.com/office/drawing/2014/main" val="396305994"/>
                    </a:ext>
                  </a:extLst>
                </a:gridCol>
                <a:gridCol w="1428750">
                  <a:extLst>
                    <a:ext uri="{9D8B030D-6E8A-4147-A177-3AD203B41FA5}">
                      <a16:colId xmlns:a16="http://schemas.microsoft.com/office/drawing/2014/main" val="746759751"/>
                    </a:ext>
                  </a:extLst>
                </a:gridCol>
              </a:tblGrid>
              <a:tr h="213337">
                <a:tc rowSpan="2">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State</a:t>
                      </a:r>
                      <a:endParaRPr kumimoji="0" lang="en-US"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Year 1</a:t>
                      </a:r>
                      <a:endParaRPr kumimoji="0" lang="en-US"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Year 2</a:t>
                      </a:r>
                      <a:endParaRPr kumimoji="0" lang="en-US"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4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cs typeface="Times New Roman" panose="02020603050405020304" pitchFamily="18" charset="0"/>
                        </a:rPr>
                        <a:t>Change</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90912463"/>
                  </a:ext>
                </a:extLst>
              </a:tr>
              <a:tr h="252385">
                <a:tc vMerge="1">
                  <a:txBody>
                    <a:bodyPr/>
                    <a:lstStyle/>
                    <a:p>
                      <a:endParaRPr lang="en-US"/>
                    </a:p>
                  </a:txBody>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Using Materials</a:t>
                      </a:r>
                      <a:endParaRPr kumimoji="0" lang="en-US" altLang="en-US" sz="1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Times New Roman" panose="02020603050405020304" pitchFamily="18" charset="0"/>
                      </a:endParaRPr>
                    </a:p>
                  </a:txBody>
                  <a:tcPr marL="68580" marR="68580"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Using Materials</a:t>
                      </a:r>
                      <a:endParaRPr kumimoji="0" lang="en-US" altLang="en-US" sz="1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vMerge="1">
                  <a:txBody>
                    <a:bodyPr/>
                    <a:lstStyle/>
                    <a:p>
                      <a:endParaRPr lang="en-US"/>
                    </a:p>
                  </a:txBody>
                  <a:tcPr/>
                </a:tc>
                <a:extLst>
                  <a:ext uri="{0D108BD9-81ED-4DB2-BD59-A6C34878D82A}">
                    <a16:rowId xmlns:a16="http://schemas.microsoft.com/office/drawing/2014/main" val="1954243935"/>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AL</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-18</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949287140"/>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FL</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921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250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-671</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199023817"/>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GA</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54</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373383886"/>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IL</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76</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230203628"/>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IA</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6</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4014609958"/>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KS</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215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-15</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43159479"/>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KY</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142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-98</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970324718"/>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MA</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31</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083876975"/>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MS</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48</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643307969"/>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NC</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210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362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152</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198149867"/>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NE</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-12</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73903446"/>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NH</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-14</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591416516"/>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NJ</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-10</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571514216"/>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NY</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133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-34</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162821578"/>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PA</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152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52</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88632085"/>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SC</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152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130</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4131065442"/>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TN</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70C0"/>
                          </a:solidFill>
                          <a:effectLst/>
                          <a:latin typeface="Arial" panose="020B0604020202020204" pitchFamily="34" charset="0"/>
                          <a:ea typeface="ＭＳ Ｐゴシック" panose="020B0600070205080204" pitchFamily="34" charset="-128"/>
                        </a:rPr>
                        <a:t>4</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055798148"/>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VT</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-43</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544024047"/>
                  </a:ext>
                </a:extLst>
              </a:tr>
              <a:tr h="27936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Total</a:t>
                      </a:r>
                      <a:endParaRPr kumimoji="0" lang="en-US" altLang="en-US" sz="14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2,154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1,792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E46C0A"/>
                          </a:solidFill>
                          <a:effectLst/>
                          <a:latin typeface="Arial" panose="020B0604020202020204" pitchFamily="34" charset="0"/>
                          <a:ea typeface="ＭＳ Ｐゴシック" panose="020B0600070205080204" pitchFamily="34" charset="-128"/>
                        </a:rPr>
                        <a:t>-362</a:t>
                      </a:r>
                    </a:p>
                  </a:txBody>
                  <a:tcPr marL="4763" marR="4763" marT="4762"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210605523"/>
                  </a:ext>
                </a:extLst>
              </a:tr>
            </a:tbl>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8">
            <a:extLst>
              <a:ext uri="{FF2B5EF4-FFF2-40B4-BE49-F238E27FC236}">
                <a16:creationId xmlns:a16="http://schemas.microsoft.com/office/drawing/2014/main" id="{CA9595A5-0F4A-7C45-A733-B4D08B881B5E}"/>
              </a:ext>
            </a:extLst>
          </p:cNvPr>
          <p:cNvSpPr>
            <a:spLocks noGrp="1"/>
          </p:cNvSpPr>
          <p:nvPr>
            <p:ph type="title"/>
          </p:nvPr>
        </p:nvSpPr>
        <p:spPr/>
        <p:txBody>
          <a:bodyPr/>
          <a:lstStyle/>
          <a:p>
            <a:pPr algn="r" eaLnBrk="1" hangingPunct="1"/>
            <a:r>
              <a:rPr lang="en-US" altLang="en-US">
                <a:ea typeface="ＭＳ Ｐゴシック" panose="020B0600070205080204" pitchFamily="34" charset="-128"/>
              </a:rPr>
              <a:t>Ideas We Are Working On</a:t>
            </a:r>
          </a:p>
        </p:txBody>
      </p:sp>
      <p:cxnSp>
        <p:nvCxnSpPr>
          <p:cNvPr id="10" name="Straight Connector 9">
            <a:extLst>
              <a:ext uri="{FF2B5EF4-FFF2-40B4-BE49-F238E27FC236}">
                <a16:creationId xmlns:a16="http://schemas.microsoft.com/office/drawing/2014/main" id="{9C762FA8-3EA0-4EAE-9552-BEB64B20DF9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90EC712-0A2F-47C2-A1E0-01EB482AE3EE}"/>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9029" name="Picture 9">
            <a:extLst>
              <a:ext uri="{FF2B5EF4-FFF2-40B4-BE49-F238E27FC236}">
                <a16:creationId xmlns:a16="http://schemas.microsoft.com/office/drawing/2014/main" id="{06BD372E-F6A2-4F4B-AB8B-220DA0BF4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7164176-BDA0-4C0C-97E5-77EF112F48F9}"/>
              </a:ext>
            </a:extLst>
          </p:cNvPr>
          <p:cNvSpPr/>
          <p:nvPr/>
        </p:nvSpPr>
        <p:spPr>
          <a:xfrm rot="224431">
            <a:off x="4431282" y="1857859"/>
            <a:ext cx="3993402" cy="1754326"/>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altLang="en-US" sz="5400" b="1" dirty="0">
                <a:ln/>
                <a:solidFill>
                  <a:schemeClr val="accent3"/>
                </a:solidFill>
                <a:latin typeface="Arial" charset="0"/>
                <a:ea typeface="ＭＳ Ｐゴシック" charset="-128"/>
              </a:rPr>
              <a:t>electronic </a:t>
            </a:r>
          </a:p>
          <a:p>
            <a:pPr algn="ctr">
              <a:defRPr/>
            </a:pPr>
            <a:r>
              <a:rPr lang="en-US" altLang="en-US" sz="5400" b="1" dirty="0">
                <a:ln/>
                <a:solidFill>
                  <a:schemeClr val="accent3"/>
                </a:solidFill>
                <a:latin typeface="Arial" charset="0"/>
                <a:ea typeface="ＭＳ Ｐゴシック" charset="-128"/>
              </a:rPr>
              <a:t>evaluations</a:t>
            </a:r>
            <a:endParaRPr lang="en-US" sz="5400" b="1" dirty="0">
              <a:ln/>
              <a:solidFill>
                <a:schemeClr val="accent3"/>
              </a:solidFill>
              <a:latin typeface="Arial" charset="0"/>
              <a:ea typeface="ＭＳ Ｐゴシック" charset="-128"/>
            </a:endParaRPr>
          </a:p>
        </p:txBody>
      </p:sp>
      <p:sp>
        <p:nvSpPr>
          <p:cNvPr id="6" name="Rectangle 5">
            <a:extLst>
              <a:ext uri="{FF2B5EF4-FFF2-40B4-BE49-F238E27FC236}">
                <a16:creationId xmlns:a16="http://schemas.microsoft.com/office/drawing/2014/main" id="{6B667B7F-C591-4B68-9348-35990DB4693C}"/>
              </a:ext>
            </a:extLst>
          </p:cNvPr>
          <p:cNvSpPr/>
          <p:nvPr/>
        </p:nvSpPr>
        <p:spPr>
          <a:xfrm rot="20424655">
            <a:off x="226909" y="2231683"/>
            <a:ext cx="4454190" cy="2123658"/>
          </a:xfrm>
          <a:prstGeom prst="rect">
            <a:avLst/>
          </a:prstGeom>
          <a:noFill/>
          <a:ln>
            <a:noFill/>
          </a:ln>
        </p:spPr>
        <p:txBody>
          <a:bodyPr>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4400" b="1" dirty="0">
                <a:ln/>
                <a:solidFill>
                  <a:schemeClr val="accent3"/>
                </a:solidFill>
                <a:latin typeface="Arial" charset="0"/>
                <a:ea typeface="ＭＳ Ｐゴシック" charset="-128"/>
              </a:rPr>
              <a:t>more time for</a:t>
            </a:r>
          </a:p>
          <a:p>
            <a:pPr algn="ctr">
              <a:defRPr/>
            </a:pPr>
            <a:r>
              <a:rPr lang="en-US" sz="4400" b="1" dirty="0">
                <a:ln/>
                <a:solidFill>
                  <a:schemeClr val="accent3"/>
                </a:solidFill>
                <a:latin typeface="Arial" charset="0"/>
                <a:ea typeface="ＭＳ Ｐゴシック" charset="-128"/>
              </a:rPr>
              <a:t>informal</a:t>
            </a:r>
          </a:p>
          <a:p>
            <a:pPr algn="ctr">
              <a:defRPr/>
            </a:pPr>
            <a:r>
              <a:rPr lang="en-US" sz="4400" b="1" dirty="0">
                <a:ln/>
                <a:solidFill>
                  <a:schemeClr val="accent3"/>
                </a:solidFill>
                <a:latin typeface="Arial" charset="0"/>
                <a:ea typeface="ＭＳ Ｐゴシック" charset="-128"/>
              </a:rPr>
              <a:t>networking</a:t>
            </a:r>
          </a:p>
        </p:txBody>
      </p:sp>
      <p:sp>
        <p:nvSpPr>
          <p:cNvPr id="9" name="Rectangle 8">
            <a:extLst>
              <a:ext uri="{FF2B5EF4-FFF2-40B4-BE49-F238E27FC236}">
                <a16:creationId xmlns:a16="http://schemas.microsoft.com/office/drawing/2014/main" id="{A5D60A54-A133-4D02-ADC8-B0602ABCAD7F}"/>
              </a:ext>
            </a:extLst>
          </p:cNvPr>
          <p:cNvSpPr/>
          <p:nvPr/>
        </p:nvSpPr>
        <p:spPr>
          <a:xfrm>
            <a:off x="3810000" y="3869397"/>
            <a:ext cx="3390673" cy="1015663"/>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6000" b="1" dirty="0">
                <a:ln/>
                <a:solidFill>
                  <a:schemeClr val="accent3"/>
                </a:solidFill>
                <a:latin typeface="Arial" charset="0"/>
                <a:ea typeface="ＭＳ Ｐゴシック" charset="-128"/>
              </a:rPr>
              <a:t> vendors</a:t>
            </a:r>
          </a:p>
        </p:txBody>
      </p:sp>
      <p:sp>
        <p:nvSpPr>
          <p:cNvPr id="16" name="Rectangle 15">
            <a:extLst>
              <a:ext uri="{FF2B5EF4-FFF2-40B4-BE49-F238E27FC236}">
                <a16:creationId xmlns:a16="http://schemas.microsoft.com/office/drawing/2014/main" id="{347403CD-DB6D-4720-A9F5-F1F48DC0567B}"/>
              </a:ext>
            </a:extLst>
          </p:cNvPr>
          <p:cNvSpPr/>
          <p:nvPr/>
        </p:nvSpPr>
        <p:spPr>
          <a:xfrm>
            <a:off x="1387860" y="4870831"/>
            <a:ext cx="7071167" cy="923330"/>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sz="5400" b="1" dirty="0">
                <a:ln/>
                <a:solidFill>
                  <a:schemeClr val="accent3"/>
                </a:solidFill>
                <a:latin typeface="Arial" charset="0"/>
                <a:ea typeface="ＭＳ Ｐゴシック" charset="-128"/>
              </a:rPr>
              <a:t>record presentations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Shape 88">
            <a:extLst>
              <a:ext uri="{FF2B5EF4-FFF2-40B4-BE49-F238E27FC236}">
                <a16:creationId xmlns:a16="http://schemas.microsoft.com/office/drawing/2014/main" id="{5A94A9D7-4250-F040-BB35-3352E192C3C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2">
            <a:extLst>
              <a:ext uri="{FF2B5EF4-FFF2-40B4-BE49-F238E27FC236}">
                <a16:creationId xmlns:a16="http://schemas.microsoft.com/office/drawing/2014/main" id="{8F99E102-36BC-384A-BE10-CF648441CE8C}"/>
              </a:ext>
            </a:extLst>
          </p:cNvPr>
          <p:cNvSpPr>
            <a:spLocks noGrp="1"/>
          </p:cNvSpPr>
          <p:nvPr>
            <p:ph type="title"/>
          </p:nvPr>
        </p:nvSpPr>
        <p:spPr/>
        <p:txBody>
          <a:bodyPr/>
          <a:lstStyle/>
          <a:p>
            <a:r>
              <a:rPr lang="en-US" altLang="en-US" sz="4800">
                <a:ea typeface="ＭＳ Ｐゴシック" panose="020B0600070205080204" pitchFamily="34" charset="-128"/>
              </a:rPr>
              <a:t>	</a:t>
            </a:r>
          </a:p>
        </p:txBody>
      </p:sp>
      <p:sp>
        <p:nvSpPr>
          <p:cNvPr id="130052" name="Content Placeholder 1">
            <a:extLst>
              <a:ext uri="{FF2B5EF4-FFF2-40B4-BE49-F238E27FC236}">
                <a16:creationId xmlns:a16="http://schemas.microsoft.com/office/drawing/2014/main" id="{2D762028-D63E-4644-AFCD-6FC1610D68E2}"/>
              </a:ext>
            </a:extLst>
          </p:cNvPr>
          <p:cNvSpPr>
            <a:spLocks noGrp="1"/>
          </p:cNvSpPr>
          <p:nvPr>
            <p:ph idx="1"/>
          </p:nvPr>
        </p:nvSpPr>
        <p:spPr/>
        <p:txBody>
          <a:bodyPr/>
          <a:lstStyle/>
          <a:p>
            <a:r>
              <a:rPr lang="en-US" altLang="en-US" sz="2800">
                <a:ea typeface="ＭＳ Ｐゴシック" panose="020B0600070205080204" pitchFamily="34" charset="-128"/>
              </a:rPr>
              <a:t>What were the pros and cons of the structure used in the past (break out sessions with no repeats)?</a:t>
            </a:r>
          </a:p>
          <a:p>
            <a:r>
              <a:rPr lang="en-US" altLang="en-US" sz="2800">
                <a:ea typeface="ＭＳ Ｐゴシック" panose="020B0600070205080204" pitchFamily="34" charset="-128"/>
              </a:rPr>
              <a:t>What are some suggestions for structuring the overall conference and sessions?</a:t>
            </a:r>
          </a:p>
          <a:p>
            <a:r>
              <a:rPr lang="en-US" altLang="en-US" sz="2800">
                <a:ea typeface="ＭＳ Ｐゴシック" panose="020B0600070205080204" pitchFamily="34" charset="-128"/>
              </a:rPr>
              <a:t>What is the best way to include OSY attending so that the entire event is maximized for them?</a:t>
            </a:r>
          </a:p>
          <a:p>
            <a:r>
              <a:rPr lang="en-US" altLang="en-US" sz="2800">
                <a:ea typeface="ＭＳ Ｐゴシック" panose="020B0600070205080204" pitchFamily="34" charset="-128"/>
              </a:rPr>
              <a:t>How should we integrate/facilitate more networking?</a:t>
            </a:r>
          </a:p>
          <a:p>
            <a:r>
              <a:rPr lang="en-US" altLang="en-US" sz="2800">
                <a:ea typeface="ＭＳ Ｐゴシック" panose="020B0600070205080204" pitchFamily="34" charset="-128"/>
              </a:rPr>
              <a:t>What is the #1 aspect we must keep? What is the  one aspect we must eliminate? </a:t>
            </a:r>
          </a:p>
        </p:txBody>
      </p:sp>
      <p:cxnSp>
        <p:nvCxnSpPr>
          <p:cNvPr id="5" name="Straight Connector 4">
            <a:extLst>
              <a:ext uri="{FF2B5EF4-FFF2-40B4-BE49-F238E27FC236}">
                <a16:creationId xmlns:a16="http://schemas.microsoft.com/office/drawing/2014/main" id="{B71357C9-EE84-4DCD-AF7A-C9AA529AA275}"/>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22">
            <a:extLst>
              <a:ext uri="{FF2B5EF4-FFF2-40B4-BE49-F238E27FC236}">
                <a16:creationId xmlns:a16="http://schemas.microsoft.com/office/drawing/2014/main" id="{D774920A-CA0E-1A46-B40D-DEDFE472E4FF}"/>
              </a:ext>
            </a:extLst>
          </p:cNvPr>
          <p:cNvSpPr>
            <a:spLocks noGrp="1"/>
          </p:cNvSpPr>
          <p:nvPr>
            <p:ph type="title"/>
          </p:nvPr>
        </p:nvSpPr>
        <p:spPr/>
        <p:txBody>
          <a:bodyPr/>
          <a:lstStyle/>
          <a:p>
            <a:pPr algn="r" eaLnBrk="1" hangingPunct="1"/>
            <a:r>
              <a:rPr lang="en-US" altLang="en-US">
                <a:ea typeface="ＭＳ Ｐゴシック" panose="020B0600070205080204" pitchFamily="34" charset="-128"/>
              </a:rPr>
              <a:t>Dissemination Event Planning</a:t>
            </a:r>
          </a:p>
        </p:txBody>
      </p:sp>
      <p:sp>
        <p:nvSpPr>
          <p:cNvPr id="132099" name="Text Placeholder 25">
            <a:extLst>
              <a:ext uri="{FF2B5EF4-FFF2-40B4-BE49-F238E27FC236}">
                <a16:creationId xmlns:a16="http://schemas.microsoft.com/office/drawing/2014/main" id="{38C7F7DF-2E98-DF4E-938A-38CAAD2E609F}"/>
              </a:ext>
            </a:extLst>
          </p:cNvPr>
          <p:cNvSpPr>
            <a:spLocks noGrp="1"/>
          </p:cNvSpPr>
          <p:nvPr>
            <p:ph type="body" sz="quarter" idx="3"/>
          </p:nvPr>
        </p:nvSpPr>
        <p:spPr>
          <a:xfrm>
            <a:off x="4873625" y="4151313"/>
            <a:ext cx="4041775" cy="563562"/>
          </a:xfrm>
        </p:spPr>
        <p:txBody>
          <a:bodyPr/>
          <a:lstStyle/>
          <a:p>
            <a:pPr eaLnBrk="1" hangingPunct="1"/>
            <a:r>
              <a:rPr lang="en-US" altLang="en-US">
                <a:ea typeface="ＭＳ Ｐゴシック" panose="020B0600070205080204" pitchFamily="34" charset="-128"/>
              </a:rPr>
              <a:t>What needs improvement?</a:t>
            </a:r>
          </a:p>
        </p:txBody>
      </p:sp>
      <p:sp>
        <p:nvSpPr>
          <p:cNvPr id="132100" name="Content Placeholder 26">
            <a:extLst>
              <a:ext uri="{FF2B5EF4-FFF2-40B4-BE49-F238E27FC236}">
                <a16:creationId xmlns:a16="http://schemas.microsoft.com/office/drawing/2014/main" id="{8E1BBF27-5722-C048-803B-87FB40B043CD}"/>
              </a:ext>
            </a:extLst>
          </p:cNvPr>
          <p:cNvSpPr>
            <a:spLocks noGrp="1"/>
          </p:cNvSpPr>
          <p:nvPr>
            <p:ph sz="quarter" idx="4"/>
          </p:nvPr>
        </p:nvSpPr>
        <p:spPr>
          <a:xfrm>
            <a:off x="4873625" y="4643438"/>
            <a:ext cx="3813175" cy="1325562"/>
          </a:xfrm>
        </p:spPr>
        <p:txBody>
          <a:bodyPr/>
          <a:lstStyle/>
          <a:p>
            <a:pPr eaLnBrk="1" hangingPunct="1"/>
            <a:r>
              <a:rPr lang="en-US" altLang="en-US" sz="2800">
                <a:ea typeface="ＭＳ Ｐゴシック" panose="020B0600070205080204" pitchFamily="34" charset="-128"/>
              </a:rPr>
              <a:t>Networking and discussion time</a:t>
            </a:r>
          </a:p>
        </p:txBody>
      </p:sp>
      <p:cxnSp>
        <p:nvCxnSpPr>
          <p:cNvPr id="10" name="Straight Connector 9">
            <a:extLst>
              <a:ext uri="{FF2B5EF4-FFF2-40B4-BE49-F238E27FC236}">
                <a16:creationId xmlns:a16="http://schemas.microsoft.com/office/drawing/2014/main" id="{1B206597-89B6-446A-AF80-4DB79F58F25D}"/>
              </a:ext>
            </a:extLst>
          </p:cNvPr>
          <p:cNvCxnSpPr/>
          <p:nvPr/>
        </p:nvCxnSpPr>
        <p:spPr>
          <a:xfrm>
            <a:off x="457200" y="1447800"/>
            <a:ext cx="82296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2EB93877-24F4-4B92-BADE-1AC3ACAB6174}"/>
              </a:ext>
            </a:extLst>
          </p:cNvPr>
          <p:cNvCxnSpPr/>
          <p:nvPr/>
        </p:nvCxnSpPr>
        <p:spPr>
          <a:xfrm>
            <a:off x="4572000" y="1524000"/>
            <a:ext cx="0" cy="47244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8EEF1DB-3872-47ED-BBD6-A3EA8D006D7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32104" name="Picture 9">
            <a:extLst>
              <a:ext uri="{FF2B5EF4-FFF2-40B4-BE49-F238E27FC236}">
                <a16:creationId xmlns:a16="http://schemas.microsoft.com/office/drawing/2014/main" id="{3488B834-E6F2-9445-8CDC-D1FD19E01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8938"/>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5" name="Rectangle 1">
            <a:extLst>
              <a:ext uri="{FF2B5EF4-FFF2-40B4-BE49-F238E27FC236}">
                <a16:creationId xmlns:a16="http://schemas.microsoft.com/office/drawing/2014/main" id="{0190914D-7E47-D444-A64B-E89C6D77D34C}"/>
              </a:ext>
            </a:extLst>
          </p:cNvPr>
          <p:cNvSpPr>
            <a:spLocks noChangeArrowheads="1"/>
          </p:cNvSpPr>
          <p:nvPr/>
        </p:nvSpPr>
        <p:spPr bwMode="auto">
          <a:xfrm>
            <a:off x="4873625" y="2921000"/>
            <a:ext cx="38131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a:p>
            <a:pPr eaLnBrk="1" hangingPunct="1">
              <a:spcBef>
                <a:spcPct val="0"/>
              </a:spcBef>
            </a:pPr>
            <a:r>
              <a:rPr lang="en-US" altLang="en-US" sz="2800"/>
              <a:t>Registration process</a:t>
            </a:r>
          </a:p>
          <a:p>
            <a:pPr eaLnBrk="1" hangingPunct="1">
              <a:spcBef>
                <a:spcPct val="0"/>
              </a:spcBef>
            </a:pPr>
            <a:r>
              <a:rPr lang="en-US" altLang="en-US" sz="2800"/>
              <a:t>Opening session</a:t>
            </a:r>
          </a:p>
        </p:txBody>
      </p:sp>
      <p:sp>
        <p:nvSpPr>
          <p:cNvPr id="3" name="Rectangle 2">
            <a:extLst>
              <a:ext uri="{FF2B5EF4-FFF2-40B4-BE49-F238E27FC236}">
                <a16:creationId xmlns:a16="http://schemas.microsoft.com/office/drawing/2014/main" id="{22FC662F-F0AB-461B-8567-305637D7680C}"/>
              </a:ext>
            </a:extLst>
          </p:cNvPr>
          <p:cNvSpPr/>
          <p:nvPr/>
        </p:nvSpPr>
        <p:spPr>
          <a:xfrm>
            <a:off x="4840288" y="2770188"/>
            <a:ext cx="2674937" cy="461962"/>
          </a:xfrm>
          <a:prstGeom prst="rect">
            <a:avLst/>
          </a:prstGeom>
        </p:spPr>
        <p:txBody>
          <a:bodyPr wrap="none">
            <a:spAutoFit/>
          </a:bodyPr>
          <a:lstStyle/>
          <a:p>
            <a:pPr eaLnBrk="1" hangingPunct="1">
              <a:defRPr/>
            </a:pPr>
            <a:r>
              <a:rPr lang="en-US" altLang="en-US" sz="2400" b="1" dirty="0">
                <a:latin typeface="+mn-lt"/>
                <a:ea typeface="ＭＳ Ｐゴシック" charset="-128"/>
              </a:rPr>
              <a:t>What worked best?</a:t>
            </a:r>
          </a:p>
        </p:txBody>
      </p:sp>
      <p:sp>
        <p:nvSpPr>
          <p:cNvPr id="132107" name="Rectangle 3">
            <a:extLst>
              <a:ext uri="{FF2B5EF4-FFF2-40B4-BE49-F238E27FC236}">
                <a16:creationId xmlns:a16="http://schemas.microsoft.com/office/drawing/2014/main" id="{9E637BFA-68E2-4449-B5A3-455CFE06CD5F}"/>
              </a:ext>
            </a:extLst>
          </p:cNvPr>
          <p:cNvSpPr>
            <a:spLocks noChangeArrowheads="1"/>
          </p:cNvSpPr>
          <p:nvPr/>
        </p:nvSpPr>
        <p:spPr bwMode="auto">
          <a:xfrm>
            <a:off x="5099050" y="1698625"/>
            <a:ext cx="2971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400" b="1" i="1">
                <a:latin typeface="Arial" panose="020B0604020202020204" pitchFamily="34" charset="0"/>
              </a:rPr>
              <a:t>Overall rating was 4.7 out of 5</a:t>
            </a:r>
            <a:r>
              <a:rPr lang="en-US" altLang="en-US" sz="2400">
                <a:latin typeface="Arial" panose="020B0604020202020204" pitchFamily="34" charset="0"/>
              </a:rPr>
              <a:t>.</a:t>
            </a:r>
          </a:p>
        </p:txBody>
      </p:sp>
      <p:sp>
        <p:nvSpPr>
          <p:cNvPr id="7" name="Rectangle 6">
            <a:extLst>
              <a:ext uri="{FF2B5EF4-FFF2-40B4-BE49-F238E27FC236}">
                <a16:creationId xmlns:a16="http://schemas.microsoft.com/office/drawing/2014/main" id="{B96D2E00-2B2B-4739-8B5B-515749CE5FC5}"/>
              </a:ext>
            </a:extLst>
          </p:cNvPr>
          <p:cNvSpPr/>
          <p:nvPr/>
        </p:nvSpPr>
        <p:spPr>
          <a:xfrm>
            <a:off x="381000" y="1594958"/>
            <a:ext cx="4076699" cy="4247317"/>
          </a:xfrm>
          <a:prstGeom prst="rect">
            <a:avLst/>
          </a:prstGeom>
          <a:noFill/>
        </p:spPr>
        <p:txBody>
          <a:bodyPr anchor="ctr">
            <a:spAutoFit/>
          </a:bodyPr>
          <a:lstStyle/>
          <a:p>
            <a:pPr algn="ctr">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charset="0"/>
                <a:ea typeface="ＭＳ Ｐゴシック" charset="-128"/>
              </a:rPr>
              <a:t>2014</a:t>
            </a:r>
          </a:p>
          <a:p>
            <a:pPr algn="ctr">
              <a:defRPr/>
            </a:pPr>
            <a:r>
              <a:rPr lang="en-U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charset="0"/>
                <a:ea typeface="ＭＳ Ｐゴシック" charset="-128"/>
              </a:rPr>
              <a:t>Dissemination</a:t>
            </a: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charset="0"/>
                <a:ea typeface="ＭＳ Ｐゴシック" charset="-128"/>
              </a:rPr>
              <a:t> Event</a:t>
            </a:r>
          </a:p>
          <a:p>
            <a:pPr algn="ctr">
              <a:defRPr/>
            </a:pP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charset="0"/>
                <a:ea typeface="ＭＳ Ｐゴシック" charset="-128"/>
              </a:rPr>
              <a:t>Feedback</a:t>
            </a:r>
          </a:p>
          <a:p>
            <a:pPr algn="ctr">
              <a:defRPr/>
            </a:pP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charset="0"/>
              <a:ea typeface="ＭＳ Ｐゴシック" charset="-128"/>
            </a:endParaRPr>
          </a:p>
        </p:txBody>
      </p:sp>
      <p:sp>
        <p:nvSpPr>
          <p:cNvPr id="8" name="Chevron 7">
            <a:extLst>
              <a:ext uri="{FF2B5EF4-FFF2-40B4-BE49-F238E27FC236}">
                <a16:creationId xmlns:a16="http://schemas.microsoft.com/office/drawing/2014/main" id="{8A9ED8D4-6035-4F9E-9BB6-11D98BFF8DB5}"/>
              </a:ext>
            </a:extLst>
          </p:cNvPr>
          <p:cNvSpPr/>
          <p:nvPr/>
        </p:nvSpPr>
        <p:spPr>
          <a:xfrm>
            <a:off x="585788" y="5165725"/>
            <a:ext cx="685800" cy="493713"/>
          </a:xfrm>
          <a:prstGeom prst="chevron">
            <a:avLst/>
          </a:prstGeom>
          <a:solidFill>
            <a:srgbClr val="89CC4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endParaRPr lang="en-US" altLang="en-US" sz="1800"/>
          </a:p>
        </p:txBody>
      </p:sp>
      <p:sp>
        <p:nvSpPr>
          <p:cNvPr id="19" name="Chevron 18">
            <a:extLst>
              <a:ext uri="{FF2B5EF4-FFF2-40B4-BE49-F238E27FC236}">
                <a16:creationId xmlns:a16="http://schemas.microsoft.com/office/drawing/2014/main" id="{F24034DE-C1FF-460B-8E74-7E771CE5B7E5}"/>
              </a:ext>
            </a:extLst>
          </p:cNvPr>
          <p:cNvSpPr/>
          <p:nvPr/>
        </p:nvSpPr>
        <p:spPr>
          <a:xfrm>
            <a:off x="1344613" y="5165725"/>
            <a:ext cx="685800" cy="493713"/>
          </a:xfrm>
          <a:prstGeom prst="chevron">
            <a:avLst/>
          </a:prstGeom>
          <a:solidFill>
            <a:srgbClr val="89CC4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endParaRPr lang="en-US" altLang="en-US" sz="1800"/>
          </a:p>
        </p:txBody>
      </p:sp>
      <p:sp>
        <p:nvSpPr>
          <p:cNvPr id="20" name="Chevron 19">
            <a:extLst>
              <a:ext uri="{FF2B5EF4-FFF2-40B4-BE49-F238E27FC236}">
                <a16:creationId xmlns:a16="http://schemas.microsoft.com/office/drawing/2014/main" id="{5D110E69-790A-49D5-9057-6528452C57C6}"/>
              </a:ext>
            </a:extLst>
          </p:cNvPr>
          <p:cNvSpPr/>
          <p:nvPr/>
        </p:nvSpPr>
        <p:spPr>
          <a:xfrm>
            <a:off x="2122488" y="5165725"/>
            <a:ext cx="685800" cy="493713"/>
          </a:xfrm>
          <a:prstGeom prst="chevron">
            <a:avLst/>
          </a:prstGeom>
          <a:solidFill>
            <a:srgbClr val="89CC4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endParaRPr lang="en-US" altLang="en-US" sz="1800"/>
          </a:p>
        </p:txBody>
      </p:sp>
      <p:sp>
        <p:nvSpPr>
          <p:cNvPr id="21" name="Chevron 20">
            <a:extLst>
              <a:ext uri="{FF2B5EF4-FFF2-40B4-BE49-F238E27FC236}">
                <a16:creationId xmlns:a16="http://schemas.microsoft.com/office/drawing/2014/main" id="{2669DF5A-3A5E-4048-9E3F-D432E1C94FD8}"/>
              </a:ext>
            </a:extLst>
          </p:cNvPr>
          <p:cNvSpPr/>
          <p:nvPr/>
        </p:nvSpPr>
        <p:spPr>
          <a:xfrm>
            <a:off x="2900363" y="5165725"/>
            <a:ext cx="685800" cy="493713"/>
          </a:xfrm>
          <a:prstGeom prst="chevron">
            <a:avLst/>
          </a:prstGeom>
          <a:solidFill>
            <a:srgbClr val="89CC4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endParaRPr lang="en-US" altLang="en-US" sz="1800"/>
          </a:p>
        </p:txBody>
      </p:sp>
      <p:sp>
        <p:nvSpPr>
          <p:cNvPr id="22" name="Chevron 21">
            <a:extLst>
              <a:ext uri="{FF2B5EF4-FFF2-40B4-BE49-F238E27FC236}">
                <a16:creationId xmlns:a16="http://schemas.microsoft.com/office/drawing/2014/main" id="{24D5DAB7-0D6D-433A-8F6F-5CB81AEBF16B}"/>
              </a:ext>
            </a:extLst>
          </p:cNvPr>
          <p:cNvSpPr/>
          <p:nvPr/>
        </p:nvSpPr>
        <p:spPr>
          <a:xfrm>
            <a:off x="3643313" y="5165725"/>
            <a:ext cx="685800" cy="493713"/>
          </a:xfrm>
          <a:prstGeom prst="chevron">
            <a:avLst/>
          </a:prstGeom>
          <a:solidFill>
            <a:srgbClr val="89CC4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defRPr/>
            </a:pPr>
            <a:endParaRPr lang="en-US" altLang="en-US" sz="1800"/>
          </a:p>
        </p:txBody>
      </p:sp>
      <p:pic>
        <p:nvPicPr>
          <p:cNvPr id="132114" name="Picture 1">
            <a:extLst>
              <a:ext uri="{FF2B5EF4-FFF2-40B4-BE49-F238E27FC236}">
                <a16:creationId xmlns:a16="http://schemas.microsoft.com/office/drawing/2014/main" id="{24742EE0-71E5-1048-8BD5-B8CCBF9C51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EB01E21A-D9B4-CF4B-A4A0-D84ECF367577}"/>
              </a:ext>
            </a:extLst>
          </p:cNvPr>
          <p:cNvSpPr>
            <a:spLocks noGrp="1"/>
          </p:cNvSpPr>
          <p:nvPr>
            <p:ph type="title"/>
          </p:nvPr>
        </p:nvSpPr>
        <p:spPr/>
        <p:txBody>
          <a:bodyPr/>
          <a:lstStyle/>
          <a:p>
            <a:r>
              <a:rPr lang="en-US" altLang="en-US">
                <a:ea typeface="ＭＳ Ｐゴシック" panose="020B0600070205080204" pitchFamily="34" charset="-128"/>
              </a:rPr>
              <a:t>     Dissemination Event Planning Update</a:t>
            </a:r>
          </a:p>
        </p:txBody>
      </p:sp>
      <p:sp>
        <p:nvSpPr>
          <p:cNvPr id="134147" name="Content Placeholder 2">
            <a:extLst>
              <a:ext uri="{FF2B5EF4-FFF2-40B4-BE49-F238E27FC236}">
                <a16:creationId xmlns:a16="http://schemas.microsoft.com/office/drawing/2014/main" id="{E67D0C3B-1191-7140-8A00-F734C07B6365}"/>
              </a:ext>
            </a:extLst>
          </p:cNvPr>
          <p:cNvSpPr>
            <a:spLocks noGrp="1"/>
          </p:cNvSpPr>
          <p:nvPr>
            <p:ph sz="half" idx="1"/>
          </p:nvPr>
        </p:nvSpPr>
        <p:spPr>
          <a:xfrm>
            <a:off x="457200" y="1600200"/>
            <a:ext cx="4038600" cy="5105400"/>
          </a:xfrm>
        </p:spPr>
        <p:txBody>
          <a:bodyPr/>
          <a:lstStyle/>
          <a:p>
            <a:pPr marL="0" indent="0">
              <a:buFont typeface="Arial" panose="020B0604020202020204" pitchFamily="34" charset="0"/>
              <a:buNone/>
            </a:pPr>
            <a:r>
              <a:rPr lang="en-US" altLang="en-US" sz="2400">
                <a:ea typeface="ＭＳ Ｐゴシック" panose="020B0600070205080204" pitchFamily="34" charset="-128"/>
              </a:rPr>
              <a:t>Committee Members:</a:t>
            </a:r>
          </a:p>
          <a:p>
            <a:pPr marL="0" indent="0">
              <a:buFont typeface="Arial" panose="020B0604020202020204" pitchFamily="34" charset="0"/>
              <a:buNone/>
            </a:pPr>
            <a:r>
              <a:rPr lang="en-US" altLang="en-US" sz="2400">
                <a:ea typeface="ＭＳ Ｐゴシック" panose="020B0600070205080204" pitchFamily="34" charset="-128"/>
              </a:rPr>
              <a:t>FL, IL, KS, KY, MA, NE, NH, NJ, NC, TN</a:t>
            </a:r>
          </a:p>
          <a:p>
            <a:pPr marL="0" indent="0">
              <a:buFont typeface="Arial" panose="020B0604020202020204" pitchFamily="34" charset="0"/>
              <a:buNone/>
            </a:pPr>
            <a:r>
              <a:rPr lang="en-US" altLang="en-US" sz="2400">
                <a:ea typeface="ＭＳ Ｐゴシック" panose="020B0600070205080204" pitchFamily="34" charset="-128"/>
              </a:rPr>
              <a:t>Overall structure-</a:t>
            </a:r>
          </a:p>
          <a:p>
            <a:pPr lvl="1"/>
            <a:r>
              <a:rPr lang="en-US" altLang="en-US" sz="2000">
                <a:ea typeface="ＭＳ Ｐゴシック" panose="020B0600070205080204" pitchFamily="34" charset="-128"/>
              </a:rPr>
              <a:t>Length of GOSOSY portion/number of sessions</a:t>
            </a:r>
          </a:p>
          <a:p>
            <a:pPr lvl="1"/>
            <a:r>
              <a:rPr lang="en-US" altLang="en-US" sz="2000">
                <a:ea typeface="ＭＳ Ｐゴシック" panose="020B0600070205080204" pitchFamily="34" charset="-128"/>
              </a:rPr>
              <a:t>Collaborate with IRRC and PI</a:t>
            </a:r>
          </a:p>
          <a:p>
            <a:pPr lvl="1"/>
            <a:r>
              <a:rPr lang="en-US" altLang="en-US" sz="2000">
                <a:ea typeface="ＭＳ Ｐゴシック" panose="020B0600070205080204" pitchFamily="34" charset="-128"/>
              </a:rPr>
              <a:t>Combined keynote session</a:t>
            </a:r>
          </a:p>
          <a:p>
            <a:pPr lvl="1"/>
            <a:r>
              <a:rPr lang="en-US" altLang="en-US" sz="2000">
                <a:ea typeface="ＭＳ Ｐゴシック" panose="020B0600070205080204" pitchFamily="34" charset="-128"/>
              </a:rPr>
              <a:t>Registration process</a:t>
            </a:r>
          </a:p>
          <a:p>
            <a:pPr lvl="2"/>
            <a:r>
              <a:rPr lang="en-US" altLang="en-US" sz="1600">
                <a:ea typeface="ＭＳ Ｐゴシック" panose="020B0600070205080204" pitchFamily="34" charset="-128"/>
              </a:rPr>
              <a:t>Online process </a:t>
            </a:r>
          </a:p>
          <a:p>
            <a:pPr lvl="2"/>
            <a:r>
              <a:rPr lang="en-US" altLang="en-US" sz="1600">
                <a:ea typeface="ＭＳ Ｐゴシック" panose="020B0600070205080204" pitchFamily="34" charset="-128"/>
              </a:rPr>
              <a:t>Fee</a:t>
            </a:r>
          </a:p>
          <a:p>
            <a:pPr marL="0" indent="0">
              <a:buFont typeface="Arial" panose="020B0604020202020204" pitchFamily="34" charset="0"/>
              <a:buNone/>
            </a:pPr>
            <a:r>
              <a:rPr lang="en-US" altLang="en-US" sz="2400">
                <a:ea typeface="ＭＳ Ｐゴシック" panose="020B0600070205080204" pitchFamily="34" charset="-128"/>
              </a:rPr>
              <a:t> </a:t>
            </a:r>
            <a:r>
              <a:rPr lang="en-US" altLang="en-US" sz="2000">
                <a:ea typeface="ＭＳ Ｐゴシック" panose="020B0600070205080204" pitchFamily="34" charset="-128"/>
              </a:rPr>
              <a:t>What is non-negotiable?</a:t>
            </a:r>
          </a:p>
          <a:p>
            <a:pPr marL="0" indent="0">
              <a:buFont typeface="Arial" panose="020B0604020202020204" pitchFamily="34" charset="0"/>
              <a:buNone/>
            </a:pPr>
            <a:endParaRPr lang="en-US" altLang="en-US" sz="2000">
              <a:ea typeface="ＭＳ Ｐゴシック" panose="020B0600070205080204" pitchFamily="34" charset="-128"/>
            </a:endParaRPr>
          </a:p>
        </p:txBody>
      </p:sp>
      <p:sp>
        <p:nvSpPr>
          <p:cNvPr id="134148" name="Content Placeholder 1">
            <a:extLst>
              <a:ext uri="{FF2B5EF4-FFF2-40B4-BE49-F238E27FC236}">
                <a16:creationId xmlns:a16="http://schemas.microsoft.com/office/drawing/2014/main" id="{F9D39F3D-DE19-0343-86F4-1416FB146E63}"/>
              </a:ext>
            </a:extLst>
          </p:cNvPr>
          <p:cNvSpPr>
            <a:spLocks noGrp="1"/>
          </p:cNvSpPr>
          <p:nvPr>
            <p:ph sz="half" idx="2"/>
          </p:nvPr>
        </p:nvSpPr>
        <p:spPr>
          <a:xfrm>
            <a:off x="4648200" y="1600200"/>
            <a:ext cx="4038600" cy="5105400"/>
          </a:xfrm>
        </p:spPr>
        <p:txBody>
          <a:bodyPr/>
          <a:lstStyle/>
          <a:p>
            <a:pPr marL="0" indent="0">
              <a:buFont typeface="Arial" panose="020B0604020202020204" pitchFamily="34" charset="0"/>
              <a:buNone/>
            </a:pPr>
            <a:r>
              <a:rPr lang="en-US" altLang="en-US" sz="2400">
                <a:ea typeface="ＭＳ Ｐゴシック" panose="020B0600070205080204" pitchFamily="34" charset="-128"/>
              </a:rPr>
              <a:t>OSY participation-</a:t>
            </a:r>
          </a:p>
          <a:p>
            <a:pPr lvl="1"/>
            <a:r>
              <a:rPr lang="en-US" altLang="en-US">
                <a:ea typeface="ＭＳ Ｐゴシック" panose="020B0600070205080204" pitchFamily="34" charset="-128"/>
              </a:rPr>
              <a:t>Leadership institute  or strand of sessions/experiences for OSY throughout the event</a:t>
            </a:r>
          </a:p>
          <a:p>
            <a:pPr lvl="1"/>
            <a:endParaRPr lang="en-US" altLang="en-US">
              <a:ea typeface="ＭＳ Ｐゴシック" panose="020B0600070205080204" pitchFamily="34" charset="-128"/>
            </a:endParaRPr>
          </a:p>
          <a:p>
            <a:pPr lvl="1"/>
            <a:r>
              <a:rPr lang="en-US" altLang="en-US">
                <a:ea typeface="ＭＳ Ｐゴシック" panose="020B0600070205080204" pitchFamily="34" charset="-128"/>
              </a:rPr>
              <a:t>Maximize the OSY panel </a:t>
            </a:r>
          </a:p>
          <a:p>
            <a:pPr lvl="1"/>
            <a:endParaRPr lang="en-US" altLang="en-US">
              <a:ea typeface="ＭＳ Ｐゴシック" panose="020B0600070205080204" pitchFamily="34" charset="-128"/>
            </a:endParaRPr>
          </a:p>
          <a:p>
            <a:pPr marL="0" indent="0">
              <a:buFont typeface="Arial" panose="020B0604020202020204" pitchFamily="34" charset="0"/>
              <a:buNone/>
            </a:pPr>
            <a:r>
              <a:rPr lang="en-US" altLang="en-US" sz="2400">
                <a:ea typeface="ＭＳ Ｐゴシック" panose="020B0600070205080204" pitchFamily="34" charset="-128"/>
              </a:rPr>
              <a:t>Keynote speaker-</a:t>
            </a:r>
          </a:p>
          <a:p>
            <a:pPr lvl="1"/>
            <a:r>
              <a:rPr lang="en-US" altLang="en-US" sz="2000">
                <a:ea typeface="ＭＳ Ｐゴシック" panose="020B0600070205080204" pitchFamily="34" charset="-128"/>
              </a:rPr>
              <a:t>Potential speakers</a:t>
            </a:r>
          </a:p>
        </p:txBody>
      </p:sp>
      <p:cxnSp>
        <p:nvCxnSpPr>
          <p:cNvPr id="5" name="Straight Connector 4">
            <a:extLst>
              <a:ext uri="{FF2B5EF4-FFF2-40B4-BE49-F238E27FC236}">
                <a16:creationId xmlns:a16="http://schemas.microsoft.com/office/drawing/2014/main" id="{674059F2-3B19-4BFF-8CCF-C9B4B9D285A4}"/>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134150" name="Picture 9">
            <a:extLst>
              <a:ext uri="{FF2B5EF4-FFF2-40B4-BE49-F238E27FC236}">
                <a16:creationId xmlns:a16="http://schemas.microsoft.com/office/drawing/2014/main" id="{C50F6BA3-1538-BF46-B533-E6E0AA7E8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2">
            <a:extLst>
              <a:ext uri="{FF2B5EF4-FFF2-40B4-BE49-F238E27FC236}">
                <a16:creationId xmlns:a16="http://schemas.microsoft.com/office/drawing/2014/main" id="{99459CDC-F617-9748-9BDE-4573D0988F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3">
            <a:extLst>
              <a:ext uri="{FF2B5EF4-FFF2-40B4-BE49-F238E27FC236}">
                <a16:creationId xmlns:a16="http://schemas.microsoft.com/office/drawing/2014/main" id="{2D6B83A8-62C5-214B-9C66-B846556EA2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8">
            <a:extLst>
              <a:ext uri="{FF2B5EF4-FFF2-40B4-BE49-F238E27FC236}">
                <a16:creationId xmlns:a16="http://schemas.microsoft.com/office/drawing/2014/main" id="{FE8DECFD-248B-8043-BE5D-748F2E062836}"/>
              </a:ext>
            </a:extLst>
          </p:cNvPr>
          <p:cNvSpPr>
            <a:spLocks noGrp="1"/>
          </p:cNvSpPr>
          <p:nvPr>
            <p:ph type="title"/>
          </p:nvPr>
        </p:nvSpPr>
        <p:spPr/>
        <p:txBody>
          <a:bodyPr/>
          <a:lstStyle/>
          <a:p>
            <a:pPr eaLnBrk="1" hangingPunct="1"/>
            <a:r>
              <a:rPr lang="en-US" altLang="en-US">
                <a:ea typeface="ＭＳ Ｐゴシック" panose="020B0600070205080204" pitchFamily="34" charset="-128"/>
              </a:rPr>
              <a:t>Video Clip</a:t>
            </a:r>
          </a:p>
        </p:txBody>
      </p:sp>
      <p:sp>
        <p:nvSpPr>
          <p:cNvPr id="136195" name="Content Placeholder 10">
            <a:extLst>
              <a:ext uri="{FF2B5EF4-FFF2-40B4-BE49-F238E27FC236}">
                <a16:creationId xmlns:a16="http://schemas.microsoft.com/office/drawing/2014/main" id="{9AB00A29-22CC-424C-A0A3-AB380AF77F88}"/>
              </a:ext>
            </a:extLst>
          </p:cNvPr>
          <p:cNvSpPr>
            <a:spLocks noGrp="1"/>
          </p:cNvSpPr>
          <p:nvPr>
            <p:ph idx="1"/>
          </p:nvPr>
        </p:nvSpPr>
        <p:spPr/>
        <p:txBody>
          <a:bodyPr/>
          <a:lstStyle/>
          <a:p>
            <a:pPr eaLnBrk="1" hangingPunct="1"/>
            <a:r>
              <a:rPr lang="en-US" altLang="en-US" sz="2400">
                <a:ea typeface="ＭＳ Ｐゴシック" panose="020B0600070205080204" pitchFamily="34" charset="-128"/>
                <a:hlinkClick r:id="rId2"/>
              </a:rPr>
              <a:t>http://abcnews.go.com/2020/video/abc-news-john-quinones-lessons-30752956?cid=share_facebook_widget</a:t>
            </a:r>
            <a:r>
              <a:rPr lang="en-US" altLang="en-US" sz="2400">
                <a:ea typeface="ＭＳ Ｐゴシック" panose="020B0600070205080204" pitchFamily="34" charset="-128"/>
              </a:rPr>
              <a:t> </a:t>
            </a:r>
          </a:p>
        </p:txBody>
      </p:sp>
      <p:cxnSp>
        <p:nvCxnSpPr>
          <p:cNvPr id="10" name="Straight Connector 9">
            <a:extLst>
              <a:ext uri="{FF2B5EF4-FFF2-40B4-BE49-F238E27FC236}">
                <a16:creationId xmlns:a16="http://schemas.microsoft.com/office/drawing/2014/main" id="{59B9CE06-7A57-40AA-92C7-3602F99065F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2B1BA62C-4AC5-43F7-A77F-4066446FE42F}"/>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36198" name="Picture 9">
            <a:extLst>
              <a:ext uri="{FF2B5EF4-FFF2-40B4-BE49-F238E27FC236}">
                <a16:creationId xmlns:a16="http://schemas.microsoft.com/office/drawing/2014/main" id="{6671ABD8-BA59-B444-B4BC-BF3B32729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8">
            <a:extLst>
              <a:ext uri="{FF2B5EF4-FFF2-40B4-BE49-F238E27FC236}">
                <a16:creationId xmlns:a16="http://schemas.microsoft.com/office/drawing/2014/main" id="{96DFF87C-DEC9-7547-9684-001CE2F0BAC8}"/>
              </a:ext>
            </a:extLst>
          </p:cNvPr>
          <p:cNvSpPr>
            <a:spLocks noGrp="1"/>
          </p:cNvSpPr>
          <p:nvPr>
            <p:ph type="title"/>
          </p:nvPr>
        </p:nvSpPr>
        <p:spPr/>
        <p:txBody>
          <a:bodyPr/>
          <a:lstStyle/>
          <a:p>
            <a:pPr eaLnBrk="1" hangingPunct="1"/>
            <a:r>
              <a:rPr lang="en-US" altLang="en-US">
                <a:ea typeface="ＭＳ Ｐゴシック" panose="020B0600070205080204" pitchFamily="34" charset="-128"/>
              </a:rPr>
              <a:t>CIG Collaboration</a:t>
            </a:r>
          </a:p>
        </p:txBody>
      </p:sp>
      <p:sp>
        <p:nvSpPr>
          <p:cNvPr id="137219" name="Content Placeholder 10">
            <a:extLst>
              <a:ext uri="{FF2B5EF4-FFF2-40B4-BE49-F238E27FC236}">
                <a16:creationId xmlns:a16="http://schemas.microsoft.com/office/drawing/2014/main" id="{564404FA-A834-AA42-A7EE-F72606CC9B89}"/>
              </a:ext>
            </a:extLst>
          </p:cNvPr>
          <p:cNvSpPr>
            <a:spLocks noGrp="1"/>
          </p:cNvSpPr>
          <p:nvPr>
            <p:ph idx="1"/>
          </p:nvPr>
        </p:nvSpPr>
        <p:spPr/>
        <p:txBody>
          <a:bodyPr/>
          <a:lstStyle/>
          <a:p>
            <a:pPr eaLnBrk="1" hangingPunct="1"/>
            <a:r>
              <a:rPr lang="en-US" altLang="en-US">
                <a:ea typeface="ＭＳ Ｐゴシック" panose="020B0600070205080204" pitchFamily="34" charset="-128"/>
              </a:rPr>
              <a:t>CIG Dissemination Event</a:t>
            </a:r>
          </a:p>
          <a:p>
            <a:pPr eaLnBrk="1" hangingPunct="1"/>
            <a:r>
              <a:rPr lang="en-US" altLang="en-US">
                <a:ea typeface="ＭＳ Ｐゴシック" panose="020B0600070205080204" pitchFamily="34" charset="-128"/>
              </a:rPr>
              <a:t>Common calendar</a:t>
            </a:r>
          </a:p>
          <a:p>
            <a:pPr eaLnBrk="1" hangingPunct="1"/>
            <a:r>
              <a:rPr lang="en-US" altLang="en-US">
                <a:ea typeface="ＭＳ Ｐゴシック" panose="020B0600070205080204" pitchFamily="34" charset="-128"/>
              </a:rPr>
              <a:t>Bridging activities</a:t>
            </a:r>
          </a:p>
          <a:p>
            <a:pPr eaLnBrk="1" hangingPunct="1"/>
            <a:r>
              <a:rPr lang="en-US" altLang="en-US">
                <a:ea typeface="ＭＳ Ｐゴシック" panose="020B0600070205080204" pitchFamily="34" charset="-128"/>
              </a:rPr>
              <a:t>NASDME presentation</a:t>
            </a:r>
          </a:p>
        </p:txBody>
      </p:sp>
      <p:cxnSp>
        <p:nvCxnSpPr>
          <p:cNvPr id="10" name="Straight Connector 9">
            <a:extLst>
              <a:ext uri="{FF2B5EF4-FFF2-40B4-BE49-F238E27FC236}">
                <a16:creationId xmlns:a16="http://schemas.microsoft.com/office/drawing/2014/main" id="{92E57B4A-624C-466E-8A0B-AA98C2A2C8D2}"/>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B3F4B7A-6592-497D-B17D-D5029BEF2F7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37222" name="Picture 9">
            <a:extLst>
              <a:ext uri="{FF2B5EF4-FFF2-40B4-BE49-F238E27FC236}">
                <a16:creationId xmlns:a16="http://schemas.microsoft.com/office/drawing/2014/main" id="{16AF8BE9-9E55-3748-AC74-E04A64394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Shape 88">
            <a:extLst>
              <a:ext uri="{FF2B5EF4-FFF2-40B4-BE49-F238E27FC236}">
                <a16:creationId xmlns:a16="http://schemas.microsoft.com/office/drawing/2014/main" id="{1D444016-D6D4-2C41-BAB4-F024AC52F22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2">
            <a:extLst>
              <a:ext uri="{FF2B5EF4-FFF2-40B4-BE49-F238E27FC236}">
                <a16:creationId xmlns:a16="http://schemas.microsoft.com/office/drawing/2014/main" id="{C28D94B0-86A7-5346-9469-5E15E4AE9DAC}"/>
              </a:ext>
            </a:extLst>
          </p:cNvPr>
          <p:cNvSpPr>
            <a:spLocks noGrp="1"/>
          </p:cNvSpPr>
          <p:nvPr>
            <p:ph type="title"/>
          </p:nvPr>
        </p:nvSpPr>
        <p:spPr/>
        <p:txBody>
          <a:bodyPr/>
          <a:lstStyle/>
          <a:p>
            <a:r>
              <a:rPr lang="en-US" altLang="en-US" sz="4800">
                <a:ea typeface="ＭＳ Ｐゴシック" panose="020B0600070205080204" pitchFamily="34" charset="-128"/>
              </a:rPr>
              <a:t>Mentoring Pilot	</a:t>
            </a:r>
          </a:p>
        </p:txBody>
      </p:sp>
      <p:sp>
        <p:nvSpPr>
          <p:cNvPr id="138244" name="Content Placeholder 1">
            <a:extLst>
              <a:ext uri="{FF2B5EF4-FFF2-40B4-BE49-F238E27FC236}">
                <a16:creationId xmlns:a16="http://schemas.microsoft.com/office/drawing/2014/main" id="{00EE4AC8-0B73-7A4F-A7A3-7BB04457524B}"/>
              </a:ext>
            </a:extLst>
          </p:cNvPr>
          <p:cNvSpPr>
            <a:spLocks noGrp="1"/>
          </p:cNvSpPr>
          <p:nvPr>
            <p:ph idx="1"/>
          </p:nvPr>
        </p:nvSpPr>
        <p:spPr/>
        <p:txBody>
          <a:bodyPr/>
          <a:lstStyle/>
          <a:p>
            <a:r>
              <a:rPr lang="en-US" altLang="en-US" sz="3600">
                <a:ea typeface="ＭＳ Ｐゴシック" panose="020B0600070205080204" pitchFamily="34" charset="-128"/>
              </a:rPr>
              <a:t>AL, KY, IL, MA, and IA</a:t>
            </a:r>
          </a:p>
          <a:p>
            <a:r>
              <a:rPr lang="en-US" altLang="en-US" sz="3600">
                <a:ea typeface="ＭＳ Ｐゴシック" panose="020B0600070205080204" pitchFamily="34" charset="-128"/>
              </a:rPr>
              <a:t>Participate in 6 week summer program</a:t>
            </a:r>
          </a:p>
          <a:p>
            <a:r>
              <a:rPr lang="en-US" altLang="en-US" sz="3600">
                <a:ea typeface="ＭＳ Ｐゴシック" panose="020B0600070205080204" pitchFamily="34" charset="-128"/>
              </a:rPr>
              <a:t>Webinar training</a:t>
            </a:r>
          </a:p>
          <a:p>
            <a:r>
              <a:rPr lang="en-US" altLang="en-US" sz="3600">
                <a:ea typeface="ＭＳ Ｐゴシック" panose="020B0600070205080204" pitchFamily="34" charset="-128"/>
              </a:rPr>
              <a:t>Follow up throughout the summer</a:t>
            </a:r>
          </a:p>
        </p:txBody>
      </p:sp>
      <p:cxnSp>
        <p:nvCxnSpPr>
          <p:cNvPr id="5" name="Straight Connector 4">
            <a:extLst>
              <a:ext uri="{FF2B5EF4-FFF2-40B4-BE49-F238E27FC236}">
                <a16:creationId xmlns:a16="http://schemas.microsoft.com/office/drawing/2014/main" id="{1F8C6AC9-24E1-43C6-84BD-A69F3195B29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85E6BF55-6D52-47B0-87BE-976981B1CDFE}"/>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8">
            <a:extLst>
              <a:ext uri="{FF2B5EF4-FFF2-40B4-BE49-F238E27FC236}">
                <a16:creationId xmlns:a16="http://schemas.microsoft.com/office/drawing/2014/main" id="{8D2537D8-5AF4-FE46-9CD5-94AFC66F17A0}"/>
              </a:ext>
            </a:extLst>
          </p:cNvPr>
          <p:cNvSpPr>
            <a:spLocks noGrp="1"/>
          </p:cNvSpPr>
          <p:nvPr>
            <p:ph type="title"/>
          </p:nvPr>
        </p:nvSpPr>
        <p:spPr/>
        <p:txBody>
          <a:bodyPr/>
          <a:lstStyle/>
          <a:p>
            <a:pPr eaLnBrk="1" hangingPunct="1"/>
            <a:r>
              <a:rPr lang="en-US" altLang="en-US">
                <a:ea typeface="ＭＳ Ｐゴシック" panose="020B0600070205080204" pitchFamily="34" charset="-128"/>
              </a:rPr>
              <a:t>Future Meeting Dates</a:t>
            </a:r>
          </a:p>
        </p:txBody>
      </p:sp>
      <p:sp>
        <p:nvSpPr>
          <p:cNvPr id="140291" name="Content Placeholder 10">
            <a:extLst>
              <a:ext uri="{FF2B5EF4-FFF2-40B4-BE49-F238E27FC236}">
                <a16:creationId xmlns:a16="http://schemas.microsoft.com/office/drawing/2014/main" id="{65A0DC01-7FB9-6647-92B8-A4BD4EBD06F9}"/>
              </a:ext>
            </a:extLst>
          </p:cNvPr>
          <p:cNvSpPr>
            <a:spLocks noGrp="1"/>
          </p:cNvSpPr>
          <p:nvPr>
            <p:ph idx="1"/>
          </p:nvPr>
        </p:nvSpPr>
        <p:spPr/>
        <p:txBody>
          <a:bodyPr/>
          <a:lstStyle/>
          <a:p>
            <a:pPr eaLnBrk="1" hangingPunct="1"/>
            <a:r>
              <a:rPr lang="en-US" altLang="en-US">
                <a:ea typeface="ＭＳ Ｐゴシック" panose="020B0600070205080204" pitchFamily="34" charset="-128"/>
              </a:rPr>
              <a:t>TST Meeting Dates</a:t>
            </a:r>
          </a:p>
          <a:p>
            <a:pPr lvl="1" eaLnBrk="1" hangingPunct="1"/>
            <a:r>
              <a:rPr lang="en-US" altLang="en-US">
                <a:ea typeface="ＭＳ Ｐゴシック" panose="020B0600070205080204" pitchFamily="34" charset="-128"/>
              </a:rPr>
              <a:t>November 2-3, 2017 in Louisville, KY</a:t>
            </a:r>
          </a:p>
          <a:p>
            <a:pPr lvl="1" eaLnBrk="1" hangingPunct="1"/>
            <a:r>
              <a:rPr lang="en-US" altLang="en-US">
                <a:ea typeface="ＭＳ Ｐゴシック" panose="020B0600070205080204" pitchFamily="34" charset="-128"/>
              </a:rPr>
              <a:t>April 11-12, 2018 in Saratoga Springs, NY</a:t>
            </a:r>
          </a:p>
          <a:p>
            <a:pPr lvl="1"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SST Meeting during ADM</a:t>
            </a:r>
          </a:p>
          <a:p>
            <a:pPr eaLnBrk="1" hangingPunct="1"/>
            <a:endParaRPr lang="en-US"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5FE43F1B-7B38-4CCF-BCF8-6D9FB39DAFFB}"/>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1DEEFD5-96CF-41D5-90B5-B7711552FB8A}"/>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40294" name="Picture 9">
            <a:extLst>
              <a:ext uri="{FF2B5EF4-FFF2-40B4-BE49-F238E27FC236}">
                <a16:creationId xmlns:a16="http://schemas.microsoft.com/office/drawing/2014/main" id="{3E6A3DDF-86C6-5B42-9F89-9B1118FC1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4E4B1F-74C3-4C04-9361-3DA1CEFD6132}"/>
              </a:ext>
            </a:extLst>
          </p:cNvPr>
          <p:cNvGraphicFramePr>
            <a:graphicFrameLocks noGrp="1"/>
          </p:cNvGraphicFramePr>
          <p:nvPr>
            <p:ph idx="1"/>
          </p:nvPr>
        </p:nvGraphicFramePr>
        <p:xfrm>
          <a:off x="914400" y="152400"/>
          <a:ext cx="7010400" cy="5761038"/>
        </p:xfrm>
        <a:graphic>
          <a:graphicData uri="http://schemas.openxmlformats.org/drawingml/2006/table">
            <a:tbl>
              <a:tblPr firstRow="1" firstCol="1" bandRow="1">
                <a:tableStyleId>{69012ECD-51FC-41F1-AA8D-1B2483CD663E}</a:tableStyleId>
              </a:tblPr>
              <a:tblGrid>
                <a:gridCol w="1684591">
                  <a:extLst>
                    <a:ext uri="{9D8B030D-6E8A-4147-A177-3AD203B41FA5}">
                      <a16:colId xmlns:a16="http://schemas.microsoft.com/office/drawing/2014/main" val="20000"/>
                    </a:ext>
                  </a:extLst>
                </a:gridCol>
                <a:gridCol w="2264930">
                  <a:extLst>
                    <a:ext uri="{9D8B030D-6E8A-4147-A177-3AD203B41FA5}">
                      <a16:colId xmlns:a16="http://schemas.microsoft.com/office/drawing/2014/main" val="20001"/>
                    </a:ext>
                  </a:extLst>
                </a:gridCol>
                <a:gridCol w="3060879">
                  <a:extLst>
                    <a:ext uri="{9D8B030D-6E8A-4147-A177-3AD203B41FA5}">
                      <a16:colId xmlns:a16="http://schemas.microsoft.com/office/drawing/2014/main" val="20002"/>
                    </a:ext>
                  </a:extLst>
                </a:gridCol>
              </a:tblGrid>
              <a:tr h="274335">
                <a:tc gridSpan="3">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Year 2 Assessment Results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gn="ctr">
                        <a:spcBef>
                          <a:spcPts val="0"/>
                        </a:spcBef>
                        <a:spcAft>
                          <a:spcPts val="0"/>
                        </a:spcAft>
                        <a:tabLst>
                          <a:tab pos="2743200" algn="ctr"/>
                          <a:tab pos="5486400" algn="r"/>
                          <a:tab pos="457200" algn="l"/>
                        </a:tabLst>
                      </a:pPr>
                      <a:endParaRPr lang="en-US" sz="1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extLst>
                  <a:ext uri="{0D108BD9-81ED-4DB2-BD59-A6C34878D82A}">
                    <a16:rowId xmlns:a16="http://schemas.microsoft.com/office/drawing/2014/main" val="10000"/>
                  </a:ext>
                </a:extLst>
              </a:tr>
              <a:tr h="274335">
                <a:tc>
                  <a:txBody>
                    <a:bodyPr/>
                    <a:lstStyle/>
                    <a:p>
                      <a:pPr marL="0" marR="0">
                        <a:spcBef>
                          <a:spcPts val="0"/>
                        </a:spcBef>
                        <a:spcAft>
                          <a:spcPts val="0"/>
                        </a:spcAft>
                        <a:tabLst>
                          <a:tab pos="2743200" algn="ctr"/>
                          <a:tab pos="5486400" algn="r"/>
                          <a:tab pos="457200" algn="l"/>
                        </a:tabLst>
                      </a:pP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 Pre/ Post-Tested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 (%) Gaining 20%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AL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19 (86%)</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FL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192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164 (85%)</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GA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52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33 (63%)</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IL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27</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27 (100%)</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IA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3</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3 (100%)</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KS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75</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69 (92%)</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KY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44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43 (98%)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MA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34</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28 (82%)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MS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3 (38%)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NC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99</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91 (92%)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NE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3 (38%)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NH</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4</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4 (100%)</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3"/>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NJ</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53</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46 (87%)</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NY</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71</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67 (94%)</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PA</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117</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115 (98%)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SC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152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128 (84%)</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TN</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15</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12 (80%)</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VT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42</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40 (95%)</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9"/>
                  </a:ext>
                </a:extLst>
              </a:tr>
              <a:tr h="274335">
                <a:tc>
                  <a:txBody>
                    <a:bodyPr/>
                    <a:lstStyle/>
                    <a:p>
                      <a:pPr marL="0" marR="0" algn="ctr">
                        <a:spcBef>
                          <a:spcPts val="0"/>
                        </a:spcBef>
                        <a:spcAft>
                          <a:spcPts val="0"/>
                        </a:spcAft>
                        <a:tabLst>
                          <a:tab pos="2743200" algn="ctr"/>
                          <a:tab pos="5486400" algn="r"/>
                          <a:tab pos="457200" algn="l"/>
                        </a:tabLst>
                      </a:pPr>
                      <a:r>
                        <a:rPr lang="en-US" sz="1800" dirty="0">
                          <a:effectLst/>
                          <a:latin typeface="Arial" panose="020B0604020202020204" pitchFamily="34" charset="0"/>
                          <a:cs typeface="Arial" panose="020B0604020202020204" pitchFamily="34" charset="0"/>
                        </a:rPr>
                        <a:t>Total</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a:effectLst/>
                          <a:latin typeface="Arial" panose="020B0604020202020204" pitchFamily="34" charset="0"/>
                          <a:cs typeface="Arial" panose="020B0604020202020204" pitchFamily="34" charset="0"/>
                        </a:rPr>
                        <a:t>1,018</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895 (88%)</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8">
            <a:extLst>
              <a:ext uri="{FF2B5EF4-FFF2-40B4-BE49-F238E27FC236}">
                <a16:creationId xmlns:a16="http://schemas.microsoft.com/office/drawing/2014/main" id="{030C0379-A7EF-45DE-ADD3-F761F14BA921}"/>
              </a:ext>
            </a:extLst>
          </p:cNvPr>
          <p:cNvSpPr>
            <a:spLocks noGrp="1"/>
          </p:cNvSpPr>
          <p:nvPr>
            <p:ph type="title"/>
          </p:nvPr>
        </p:nvSpPr>
        <p:spPr/>
        <p:txBody>
          <a:bodyPr>
            <a:normAutofit fontScale="90000"/>
          </a:bodyPr>
          <a:lstStyle/>
          <a:p>
            <a:pPr algn="l" eaLnBrk="1" hangingPunct="1">
              <a:defRPr/>
            </a:pPr>
            <a:r>
              <a:rPr lang="en-US" dirty="0">
                <a:cs typeface="+mj-cs"/>
              </a:rPr>
              <a:t>Objective 1: Achievement &amp; Learning Plans	</a:t>
            </a:r>
          </a:p>
        </p:txBody>
      </p:sp>
      <p:graphicFrame>
        <p:nvGraphicFramePr>
          <p:cNvPr id="2" name="Content Placeholder 1">
            <a:extLst>
              <a:ext uri="{FF2B5EF4-FFF2-40B4-BE49-F238E27FC236}">
                <a16:creationId xmlns:a16="http://schemas.microsoft.com/office/drawing/2014/main" id="{31CE0682-3495-4ECA-869D-DE1FB1931600}"/>
              </a:ext>
            </a:extLst>
          </p:cNvPr>
          <p:cNvGraphicFramePr>
            <a:graphicFrameLocks noGrp="1"/>
          </p:cNvGraphicFramePr>
          <p:nvPr>
            <p:ph idx="1"/>
          </p:nvPr>
        </p:nvGraphicFramePr>
        <p:xfrm>
          <a:off x="457200" y="1441450"/>
          <a:ext cx="8229600" cy="3663950"/>
        </p:xfrm>
        <a:graphic>
          <a:graphicData uri="http://schemas.openxmlformats.org/drawingml/2006/table">
            <a:tbl>
              <a:tblPr/>
              <a:tblGrid>
                <a:gridCol w="48768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371557">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Performance Measure</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Results</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14606">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1.2</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75% of OSY with a Learning Plan (LP) will attain an average of 50% of the learning/achievement objectives</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79% met half of the objectives.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Average LP had 4.1 goals and 2.7 were completed. </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1463182">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1.3</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Attendance by 54 OSY (consortium wide) at Goal Setting Workshops and attain acceptable or above average score on GSW rubric</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161 attended with acceptable GSW rubric score, which was 83.4% of those attending.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11 states had 3 or more attending.</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2"/>
                  </a:ext>
                </a:extLst>
              </a:tr>
              <a:tr h="9146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1.4 </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Rating 4 or above on 95% of Year 1 FII activities </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All activities were fully implemented</a:t>
                      </a:r>
                    </a:p>
                  </a:txBody>
                  <a:tcPr marT="45733" marB="4573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cxnSp>
        <p:nvCxnSpPr>
          <p:cNvPr id="10" name="Straight Connector 9">
            <a:extLst>
              <a:ext uri="{FF2B5EF4-FFF2-40B4-BE49-F238E27FC236}">
                <a16:creationId xmlns:a16="http://schemas.microsoft.com/office/drawing/2014/main" id="{C5C6B36C-50DB-43D3-B978-D51015A065C8}"/>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763096B8-C06A-46C5-A6D5-46B7B2B749BB}"/>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CAB9A7-C900-4FEF-B9D3-8367098ACBEF}"/>
              </a:ext>
            </a:extLst>
          </p:cNvPr>
          <p:cNvGraphicFramePr>
            <a:graphicFrameLocks noGrp="1"/>
          </p:cNvGraphicFramePr>
          <p:nvPr>
            <p:ph idx="1"/>
          </p:nvPr>
        </p:nvGraphicFramePr>
        <p:xfrm>
          <a:off x="381000" y="304800"/>
          <a:ext cx="8229600" cy="6040438"/>
        </p:xfrm>
        <a:graphic>
          <a:graphicData uri="http://schemas.openxmlformats.org/drawingml/2006/table">
            <a:tbl>
              <a:tblPr/>
              <a:tblGrid>
                <a:gridCol w="490538">
                  <a:extLst>
                    <a:ext uri="{9D8B030D-6E8A-4147-A177-3AD203B41FA5}">
                      <a16:colId xmlns:a16="http://schemas.microsoft.com/office/drawing/2014/main" val="780035828"/>
                    </a:ext>
                  </a:extLst>
                </a:gridCol>
                <a:gridCol w="1725612">
                  <a:extLst>
                    <a:ext uri="{9D8B030D-6E8A-4147-A177-3AD203B41FA5}">
                      <a16:colId xmlns:a16="http://schemas.microsoft.com/office/drawing/2014/main" val="1884642853"/>
                    </a:ext>
                  </a:extLst>
                </a:gridCol>
                <a:gridCol w="1914525">
                  <a:extLst>
                    <a:ext uri="{9D8B030D-6E8A-4147-A177-3AD203B41FA5}">
                      <a16:colId xmlns:a16="http://schemas.microsoft.com/office/drawing/2014/main" val="1212678375"/>
                    </a:ext>
                  </a:extLst>
                </a:gridCol>
                <a:gridCol w="2049463">
                  <a:extLst>
                    <a:ext uri="{9D8B030D-6E8A-4147-A177-3AD203B41FA5}">
                      <a16:colId xmlns:a16="http://schemas.microsoft.com/office/drawing/2014/main" val="2840375274"/>
                    </a:ext>
                  </a:extLst>
                </a:gridCol>
                <a:gridCol w="2049462">
                  <a:extLst>
                    <a:ext uri="{9D8B030D-6E8A-4147-A177-3AD203B41FA5}">
                      <a16:colId xmlns:a16="http://schemas.microsoft.com/office/drawing/2014/main" val="554172061"/>
                    </a:ext>
                  </a:extLst>
                </a:gridCol>
              </a:tblGrid>
              <a:tr h="822872">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 OSY with Learning Plan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Average number of steps toward goal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Average number of steps completed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 (%) completing 50% or more of the steps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171546480"/>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AL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585892410"/>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FL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 (64%)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995444795"/>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GA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25 (93%)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150947297"/>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673535211"/>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217341249"/>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 (92%)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854118923"/>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258664308"/>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 (0%)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617030858"/>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45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244222984"/>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 (92%)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282653902"/>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250167103"/>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 (75%)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025282299"/>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NJ</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79 (70%)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171563349"/>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 (36%)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191373929"/>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PA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509895016"/>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SC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 (60%)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436799757"/>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TN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 (75%)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059067878"/>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VT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471389497"/>
                  </a:ext>
                </a:extLst>
              </a:tr>
              <a:tr h="274609">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All</a:t>
                      </a:r>
                    </a:p>
                  </a:txBody>
                  <a:tcPr marL="66052" marR="6605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289</a:t>
                      </a: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4.1</a:t>
                      </a: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2.7</a:t>
                      </a:r>
                    </a:p>
                  </a:txBody>
                  <a:tcPr marL="66052" marR="6605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227 (78.5%)</a:t>
                      </a:r>
                    </a:p>
                  </a:txBody>
                  <a:tcPr marL="66052" marR="6605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57804822"/>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033EC22-09A4-408A-BDF9-6B5A4A19AFFA}"/>
              </a:ext>
            </a:extLst>
          </p:cNvPr>
          <p:cNvGraphicFramePr>
            <a:graphicFrameLocks noGrp="1"/>
          </p:cNvGraphicFramePr>
          <p:nvPr>
            <p:ph idx="1"/>
          </p:nvPr>
        </p:nvGraphicFramePr>
        <p:xfrm>
          <a:off x="1295400" y="274638"/>
          <a:ext cx="6416675" cy="5767387"/>
        </p:xfrm>
        <a:graphic>
          <a:graphicData uri="http://schemas.openxmlformats.org/drawingml/2006/table">
            <a:tbl>
              <a:tblPr/>
              <a:tblGrid>
                <a:gridCol w="509588">
                  <a:extLst>
                    <a:ext uri="{9D8B030D-6E8A-4147-A177-3AD203B41FA5}">
                      <a16:colId xmlns:a16="http://schemas.microsoft.com/office/drawing/2014/main" val="3593901971"/>
                    </a:ext>
                  </a:extLst>
                </a:gridCol>
                <a:gridCol w="1790700">
                  <a:extLst>
                    <a:ext uri="{9D8B030D-6E8A-4147-A177-3AD203B41FA5}">
                      <a16:colId xmlns:a16="http://schemas.microsoft.com/office/drawing/2014/main" val="829407109"/>
                    </a:ext>
                  </a:extLst>
                </a:gridCol>
                <a:gridCol w="1989137">
                  <a:extLst>
                    <a:ext uri="{9D8B030D-6E8A-4147-A177-3AD203B41FA5}">
                      <a16:colId xmlns:a16="http://schemas.microsoft.com/office/drawing/2014/main" val="3148392991"/>
                    </a:ext>
                  </a:extLst>
                </a:gridCol>
                <a:gridCol w="2127250">
                  <a:extLst>
                    <a:ext uri="{9D8B030D-6E8A-4147-A177-3AD203B41FA5}">
                      <a16:colId xmlns:a16="http://schemas.microsoft.com/office/drawing/2014/main" val="4167890733"/>
                    </a:ext>
                  </a:extLst>
                </a:gridCol>
              </a:tblGrid>
              <a:tr h="549274">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 Attending GSW</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 Scoring proficient on the GSW Rubric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 Scoring proficient on the GSW Rubric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3967556698"/>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AL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464735644"/>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FL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Not Available*</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Not Available</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N/A</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538510310"/>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GA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760520148"/>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877786765"/>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207386140"/>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336164911"/>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N/A</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N/A</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262133654"/>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883777359"/>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636602981"/>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Not Available***</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N/A</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694188961"/>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650607108"/>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392529712"/>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NJ</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611534764"/>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44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024831887"/>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PA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874194394"/>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SC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833422449"/>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TN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911877649"/>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VT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90565168"/>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All</a:t>
                      </a: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193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83%</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92270606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8">
            <a:extLst>
              <a:ext uri="{FF2B5EF4-FFF2-40B4-BE49-F238E27FC236}">
                <a16:creationId xmlns:a16="http://schemas.microsoft.com/office/drawing/2014/main" id="{12791AAA-629A-443F-A6D5-37E98F7839F6}"/>
              </a:ext>
            </a:extLst>
          </p:cNvPr>
          <p:cNvSpPr>
            <a:spLocks noGrp="1"/>
          </p:cNvSpPr>
          <p:nvPr>
            <p:ph type="title"/>
          </p:nvPr>
        </p:nvSpPr>
        <p:spPr/>
        <p:txBody>
          <a:bodyPr>
            <a:normAutofit fontScale="90000"/>
          </a:bodyPr>
          <a:lstStyle/>
          <a:p>
            <a:pPr algn="l" eaLnBrk="1" hangingPunct="1">
              <a:defRPr/>
            </a:pPr>
            <a:r>
              <a:rPr lang="en-US" dirty="0">
                <a:cs typeface="+mj-cs"/>
              </a:rPr>
              <a:t>Objective 2: Professional Development	</a:t>
            </a:r>
          </a:p>
        </p:txBody>
      </p:sp>
      <p:graphicFrame>
        <p:nvGraphicFramePr>
          <p:cNvPr id="2" name="Content Placeholder 1">
            <a:extLst>
              <a:ext uri="{FF2B5EF4-FFF2-40B4-BE49-F238E27FC236}">
                <a16:creationId xmlns:a16="http://schemas.microsoft.com/office/drawing/2014/main" id="{AA3709AE-7BC2-4C10-9E2E-99FD96956A0B}"/>
              </a:ext>
            </a:extLst>
          </p:cNvPr>
          <p:cNvGraphicFramePr>
            <a:graphicFrameLocks noGrp="1"/>
          </p:cNvGraphicFramePr>
          <p:nvPr>
            <p:ph idx="1"/>
          </p:nvPr>
        </p:nvGraphicFramePr>
        <p:xfrm>
          <a:off x="457200" y="1600200"/>
          <a:ext cx="8305800" cy="4714875"/>
        </p:xfrm>
        <a:graphic>
          <a:graphicData uri="http://schemas.openxmlformats.org/drawingml/2006/table">
            <a:tbl>
              <a:tblPr/>
              <a:tblGrid>
                <a:gridCol w="4716874">
                  <a:extLst>
                    <a:ext uri="{9D8B030D-6E8A-4147-A177-3AD203B41FA5}">
                      <a16:colId xmlns:a16="http://schemas.microsoft.com/office/drawing/2014/main" val="20000"/>
                    </a:ext>
                  </a:extLst>
                </a:gridCol>
                <a:gridCol w="3588926">
                  <a:extLst>
                    <a:ext uri="{9D8B030D-6E8A-4147-A177-3AD203B41FA5}">
                      <a16:colId xmlns:a16="http://schemas.microsoft.com/office/drawing/2014/main" val="20001"/>
                    </a:ext>
                  </a:extLst>
                </a:gridCol>
              </a:tblGrid>
              <a:tr h="371420">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Performance Measure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Results</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88728">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2.1</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75% of staff completing PD increase skills by 10% between pre- and post-assessment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77% made a 10% gain (8% decrease)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234 trainings in 18 states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2,862 participants trained (486 increase)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83000">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2.2</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75% of states average of 5 PD/mentoring collaborations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100% had 5 or more collaborations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1188728">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2.3</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75% of recruiters tested achieve “proficient” on OSY ID&amp;R skills assessment </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85% were proficient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4 states did not report results for Year 2 (2 of those reported in Year 1)</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983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2.4 </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Rating 4 or above on 95% of Year 1 FII activities </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All activities were fully implemented</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bl>
          </a:graphicData>
        </a:graphic>
      </p:graphicFrame>
      <p:cxnSp>
        <p:nvCxnSpPr>
          <p:cNvPr id="10" name="Straight Connector 9">
            <a:extLst>
              <a:ext uri="{FF2B5EF4-FFF2-40B4-BE49-F238E27FC236}">
                <a16:creationId xmlns:a16="http://schemas.microsoft.com/office/drawing/2014/main" id="{97A944F7-9687-4C32-9DB6-DB2B3C138E9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ED1CC24B-DF7F-4C1D-BAA1-0DF659FC6184}"/>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BA57EB-88AC-46A5-A936-9D09948BEA7C}"/>
              </a:ext>
            </a:extLst>
          </p:cNvPr>
          <p:cNvGraphicFramePr>
            <a:graphicFrameLocks noGrp="1"/>
          </p:cNvGraphicFramePr>
          <p:nvPr>
            <p:ph idx="1"/>
          </p:nvPr>
        </p:nvGraphicFramePr>
        <p:xfrm>
          <a:off x="609600" y="0"/>
          <a:ext cx="8001000" cy="6804025"/>
        </p:xfrm>
        <a:graphic>
          <a:graphicData uri="http://schemas.openxmlformats.org/drawingml/2006/table">
            <a:tbl>
              <a:tblPr/>
              <a:tblGrid>
                <a:gridCol w="569913">
                  <a:extLst>
                    <a:ext uri="{9D8B030D-6E8A-4147-A177-3AD203B41FA5}">
                      <a16:colId xmlns:a16="http://schemas.microsoft.com/office/drawing/2014/main" val="2587306110"/>
                    </a:ext>
                  </a:extLst>
                </a:gridCol>
                <a:gridCol w="2000250">
                  <a:extLst>
                    <a:ext uri="{9D8B030D-6E8A-4147-A177-3AD203B41FA5}">
                      <a16:colId xmlns:a16="http://schemas.microsoft.com/office/drawing/2014/main" val="911299653"/>
                    </a:ext>
                  </a:extLst>
                </a:gridCol>
                <a:gridCol w="2220912">
                  <a:extLst>
                    <a:ext uri="{9D8B030D-6E8A-4147-A177-3AD203B41FA5}">
                      <a16:colId xmlns:a16="http://schemas.microsoft.com/office/drawing/2014/main" val="2225546795"/>
                    </a:ext>
                  </a:extLst>
                </a:gridCol>
                <a:gridCol w="3209925">
                  <a:extLst>
                    <a:ext uri="{9D8B030D-6E8A-4147-A177-3AD203B41FA5}">
                      <a16:colId xmlns:a16="http://schemas.microsoft.com/office/drawing/2014/main" val="2323783559"/>
                    </a:ext>
                  </a:extLst>
                </a:gridCol>
              </a:tblGrid>
              <a:tr h="54924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 Recruiters Assessed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 (%) Proficient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Assessment Used</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2550203604"/>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AL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15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486552515"/>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FL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690641187"/>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GA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81 (73%)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858096673"/>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6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768152262"/>
                  </a:ext>
                </a:extLst>
              </a:tr>
              <a:tr h="54924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IL</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39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IL MEP Recruiter Competency-Based Skill Assessment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587427196"/>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18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81408062"/>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KY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16</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11 (69%)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81138118"/>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MA State Recruiter Assessment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510432395"/>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MS</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MS State Recruiter Assessment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792484670"/>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24</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24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NC Practical Assessment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851297500"/>
                  </a:ext>
                </a:extLst>
              </a:tr>
              <a:tr h="549249">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NE</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9 (69%)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MEP ID&amp;R Competency Skills Assessment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781711296"/>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NH</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357970470"/>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NJ</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17 (89%)</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3934391188"/>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NY</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1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388308315"/>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PA</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684889089"/>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SC</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3</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 (67%)</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IRRC</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2443340362"/>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TN</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7 (88%)</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MEP Skills Assessment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2871256457"/>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VT</a:t>
                      </a:r>
                      <a:endParaRPr kumimoji="0" lang="en-US" altLang="en-US" sz="18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5 (100%)</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SOSOSY Knowledge Assessment</a:t>
                      </a:r>
                      <a:endParaRPr kumimoji="0" lang="en-US" altLang="en-US" sz="1800" b="0"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997903924"/>
                  </a:ext>
                </a:extLst>
              </a:tr>
              <a:tr h="274625">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600" b="1" i="0" u="none" strike="noStrike" cap="none" normalizeH="0" baseline="0">
                          <a:ln>
                            <a:noFill/>
                          </a:ln>
                          <a:solidFill>
                            <a:srgbClr val="FFFFFF"/>
                          </a:solidFill>
                          <a:effectLst/>
                          <a:latin typeface="Calibri" panose="020F0502020204030204" pitchFamily="34" charset="0"/>
                          <a:ea typeface="ＭＳ Ｐゴシック" panose="020B0600070205080204" pitchFamily="34" charset="-128"/>
                        </a:rPr>
                        <a:t>Total</a:t>
                      </a:r>
                      <a:endParaRPr kumimoji="0" lang="en-US" altLang="en-US" sz="1600" b="1" i="0" u="none" strike="noStrike" cap="none" normalizeH="0" baseline="0">
                        <a:ln>
                          <a:noFill/>
                        </a:ln>
                        <a:solidFill>
                          <a:srgbClr val="FFFFFF"/>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288</a:t>
                      </a:r>
                      <a:endParaRPr kumimoji="0" lang="en-US" altLang="en-US" sz="18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245 (85%)</a:t>
                      </a:r>
                      <a:endParaRPr kumimoji="0" lang="en-US" altLang="en-US" sz="18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8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rPr>
                        <a:t> </a:t>
                      </a:r>
                      <a:endParaRPr kumimoji="0" lang="en-US" altLang="en-US" sz="1800" b="1" i="0" u="none" strike="noStrike" cap="none" normalizeH="0" baseline="0">
                        <a:ln>
                          <a:noFill/>
                        </a:ln>
                        <a:solidFill>
                          <a:srgbClr val="000000"/>
                        </a:solidFill>
                        <a:effectLst/>
                        <a:latin typeface="Times New Roman" panose="02020603050405020304" pitchFamily="18" charset="0"/>
                        <a:ea typeface="ＭＳ Ｐゴシック" panose="020B0600070205080204" pitchFamily="34" charset="-128"/>
                        <a:cs typeface="Times New Roman" panose="02020603050405020304" pitchFamily="18"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552869441"/>
                  </a:ext>
                </a:extLst>
              </a:tr>
              <a:tr h="487657">
                <a:tc gridSpan="4">
                  <a:txBody>
                    <a:bodyPr/>
                    <a:lstStyle>
                      <a:lvl1pPr>
                        <a:spcBef>
                          <a:spcPct val="20000"/>
                        </a:spcBef>
                        <a:buFont typeface="Arial" panose="020B0604020202020204" pitchFamily="34" charset="0"/>
                        <a:tabLst>
                          <a:tab pos="457200" algn="l"/>
                          <a:tab pos="2743200" algn="ctr"/>
                          <a:tab pos="5486400" algn="r"/>
                        </a:tabLst>
                        <a:defRPr sz="28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tabLst>
                          <a:tab pos="457200" algn="l"/>
                          <a:tab pos="2743200" algn="ctr"/>
                          <a:tab pos="5486400" algn="r"/>
                        </a:tabLst>
                        <a:defRPr sz="2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tabLst>
                          <a:tab pos="457200" algn="l"/>
                          <a:tab pos="2743200" algn="ctr"/>
                          <a:tab pos="5486400" algn="r"/>
                        </a:tabLst>
                        <a:defRPr sz="20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tabLst>
                          <a:tab pos="457200" algn="l"/>
                          <a:tab pos="2743200" algn="ctr"/>
                          <a:tab pos="5486400" algn="r"/>
                        </a:tabLs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600" b="1" i="0" u="none" strike="noStrike" cap="none" normalizeH="0" baseline="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*Year 1 Results</a:t>
                      </a:r>
                    </a:p>
                    <a:p>
                      <a:pPr marL="0" marR="0" lvl="0" indent="0" algn="l" defTabSz="9144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altLang="en-US" sz="1600" b="1" i="0" u="none" strike="noStrike" cap="none" normalizeH="0" baseline="0">
                          <a:ln>
                            <a:noFill/>
                          </a:ln>
                          <a:solidFill>
                            <a:srgbClr val="FFFFFF"/>
                          </a:solidFill>
                          <a:effectLst/>
                          <a:latin typeface="Arial" panose="020B0604020202020204" pitchFamily="34" charset="0"/>
                          <a:ea typeface="Times New Roman" panose="02020603050405020304" pitchFamily="18" charset="0"/>
                          <a:cs typeface="Arial" panose="020B0604020202020204" pitchFamily="34" charset="0"/>
                        </a:rPr>
                        <a:t>**No assessment results reported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793201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8">
            <a:extLst>
              <a:ext uri="{FF2B5EF4-FFF2-40B4-BE49-F238E27FC236}">
                <a16:creationId xmlns:a16="http://schemas.microsoft.com/office/drawing/2014/main" id="{63E7D51E-589E-ED48-96EA-400D43FC01C6}"/>
              </a:ext>
            </a:extLst>
          </p:cNvPr>
          <p:cNvSpPr>
            <a:spLocks noGrp="1"/>
          </p:cNvSpPr>
          <p:nvPr>
            <p:ph type="title"/>
          </p:nvPr>
        </p:nvSpPr>
        <p:spPr/>
        <p:txBody>
          <a:bodyPr/>
          <a:lstStyle/>
          <a:p>
            <a:pPr algn="l" eaLnBrk="1" hangingPunct="1"/>
            <a:r>
              <a:rPr lang="en-US" altLang="en-US">
                <a:ea typeface="ＭＳ Ｐゴシック" panose="020B0600070205080204" pitchFamily="34" charset="-128"/>
              </a:rPr>
              <a:t>Objective 3: State Processes	</a:t>
            </a:r>
          </a:p>
        </p:txBody>
      </p:sp>
      <p:graphicFrame>
        <p:nvGraphicFramePr>
          <p:cNvPr id="2" name="Content Placeholder 1">
            <a:extLst>
              <a:ext uri="{FF2B5EF4-FFF2-40B4-BE49-F238E27FC236}">
                <a16:creationId xmlns:a16="http://schemas.microsoft.com/office/drawing/2014/main" id="{94CA068E-F403-4EBA-804B-2B06C6E2CEBC}"/>
              </a:ext>
            </a:extLst>
          </p:cNvPr>
          <p:cNvGraphicFramePr>
            <a:graphicFrameLocks noGrp="1"/>
          </p:cNvGraphicFramePr>
          <p:nvPr>
            <p:ph idx="1"/>
          </p:nvPr>
        </p:nvGraphicFramePr>
        <p:xfrm>
          <a:off x="457200" y="1600200"/>
          <a:ext cx="8305800" cy="3114675"/>
        </p:xfrm>
        <a:graphic>
          <a:graphicData uri="http://schemas.openxmlformats.org/drawingml/2006/table">
            <a:tbl>
              <a:tblPr/>
              <a:tblGrid>
                <a:gridCol w="4716874">
                  <a:extLst>
                    <a:ext uri="{9D8B030D-6E8A-4147-A177-3AD203B41FA5}">
                      <a16:colId xmlns:a16="http://schemas.microsoft.com/office/drawing/2014/main" val="20000"/>
                    </a:ext>
                  </a:extLst>
                </a:gridCol>
                <a:gridCol w="3588926">
                  <a:extLst>
                    <a:ext uri="{9D8B030D-6E8A-4147-A177-3AD203B41FA5}">
                      <a16:colId xmlns:a16="http://schemas.microsoft.com/office/drawing/2014/main" val="20001"/>
                    </a:ext>
                  </a:extLst>
                </a:gridCol>
              </a:tblGrid>
              <a:tr h="371475">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Performance Measure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itchFamily="34" charset="0"/>
                          <a:ea typeface="ＭＳ Ｐゴシック" pitchFamily="34" charset="-128"/>
                        </a:rPr>
                        <a:t>Results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14400">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3.1</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Five products developed/ adapted/vetted/adopted by 18 states </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Year 3</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914400">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3.2</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 GOSOSY Dissemination Event (DE) for 200+ staff is planned, implemented, evaluated</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Year 3</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14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itchFamily="34" charset="0"/>
                          <a:ea typeface="ＭＳ Ｐゴシック" pitchFamily="34" charset="-128"/>
                        </a:rPr>
                        <a:t>3.3 </a:t>
                      </a: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Rating 4 or above on 95% of Year 1 FII activities </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Calibri" pitchFamily="34" charset="0"/>
                          <a:ea typeface="ＭＳ Ｐゴシック" pitchFamily="34" charset="-128"/>
                        </a:rPr>
                        <a:t>All activities were fully implemented</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bl>
          </a:graphicData>
        </a:graphic>
      </p:graphicFrame>
      <p:cxnSp>
        <p:nvCxnSpPr>
          <p:cNvPr id="10" name="Straight Connector 9">
            <a:extLst>
              <a:ext uri="{FF2B5EF4-FFF2-40B4-BE49-F238E27FC236}">
                <a16:creationId xmlns:a16="http://schemas.microsoft.com/office/drawing/2014/main" id="{3D23BF46-7CCC-4875-A143-754F764EA6B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B13CCE2-EA88-41C5-AFE9-2597449BFCD5}"/>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8">
            <a:extLst>
              <a:ext uri="{FF2B5EF4-FFF2-40B4-BE49-F238E27FC236}">
                <a16:creationId xmlns:a16="http://schemas.microsoft.com/office/drawing/2014/main" id="{04C6B69F-0F5F-5945-A652-7453AAAFC9BE}"/>
              </a:ext>
            </a:extLst>
          </p:cNvPr>
          <p:cNvSpPr>
            <a:spLocks noGrp="1"/>
          </p:cNvSpPr>
          <p:nvPr>
            <p:ph type="title"/>
          </p:nvPr>
        </p:nvSpPr>
        <p:spPr/>
        <p:txBody>
          <a:bodyPr/>
          <a:lstStyle/>
          <a:p>
            <a:pPr eaLnBrk="1" hangingPunct="1"/>
            <a:r>
              <a:rPr lang="en-US" altLang="en-US">
                <a:ea typeface="ＭＳ Ｐゴシック" panose="020B0600070205080204" pitchFamily="34" charset="-128"/>
              </a:rPr>
              <a:t>Cover Sheets</a:t>
            </a:r>
          </a:p>
        </p:txBody>
      </p:sp>
      <p:sp>
        <p:nvSpPr>
          <p:cNvPr id="29699" name="Content Placeholder 10">
            <a:extLst>
              <a:ext uri="{FF2B5EF4-FFF2-40B4-BE49-F238E27FC236}">
                <a16:creationId xmlns:a16="http://schemas.microsoft.com/office/drawing/2014/main" id="{C5A3EC84-D335-024F-975A-F5FFDF18CF91}"/>
              </a:ext>
            </a:extLst>
          </p:cNvPr>
          <p:cNvSpPr>
            <a:spLocks noGrp="1"/>
          </p:cNvSpPr>
          <p:nvPr>
            <p:ph idx="1"/>
          </p:nvPr>
        </p:nvSpPr>
        <p:spPr/>
        <p:txBody>
          <a:bodyPr/>
          <a:lstStyle/>
          <a:p>
            <a:pPr eaLnBrk="1" hangingPunct="1"/>
            <a:r>
              <a:rPr lang="en-US" altLang="en-US">
                <a:ea typeface="ＭＳ Ｐゴシック" panose="020B0600070205080204" pitchFamily="34" charset="-128"/>
              </a:rPr>
              <a:t>All states will have a copy of the performance report and cover sheet by 10/27</a:t>
            </a:r>
          </a:p>
          <a:p>
            <a:pPr eaLnBrk="1" hangingPunct="1"/>
            <a:r>
              <a:rPr lang="en-US" altLang="en-US">
                <a:ea typeface="ＭＳ Ｐゴシック" panose="020B0600070205080204" pitchFamily="34" charset="-128"/>
              </a:rPr>
              <a:t>The only thing states need to complete is the signature and date</a:t>
            </a:r>
          </a:p>
          <a:p>
            <a:pPr eaLnBrk="1" hangingPunct="1"/>
            <a:r>
              <a:rPr lang="en-US" altLang="en-US">
                <a:ea typeface="ＭＳ Ｐゴシック" panose="020B0600070205080204" pitchFamily="34" charset="-128"/>
              </a:rPr>
              <a:t>Please start the process immediately upon receipt to avoid holiday vacations</a:t>
            </a:r>
          </a:p>
          <a:p>
            <a:pPr eaLnBrk="1" hangingPunct="1"/>
            <a:r>
              <a:rPr lang="en-US" altLang="en-US">
                <a:ea typeface="ＭＳ Ｐゴシック" panose="020B0600070205080204" pitchFamily="34" charset="-128"/>
              </a:rPr>
              <a:t>Cover sheets should be sent UPS or FedEx to arrive by Friday December 1, 2017</a:t>
            </a:r>
          </a:p>
        </p:txBody>
      </p:sp>
      <p:cxnSp>
        <p:nvCxnSpPr>
          <p:cNvPr id="10" name="Straight Connector 9">
            <a:extLst>
              <a:ext uri="{FF2B5EF4-FFF2-40B4-BE49-F238E27FC236}">
                <a16:creationId xmlns:a16="http://schemas.microsoft.com/office/drawing/2014/main" id="{6E3BC683-810F-41C3-B315-BA41EEE18BE3}"/>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98C2559E-7F40-4F9D-B27A-A73DE9626522}"/>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29702" name="Picture 9">
            <a:extLst>
              <a:ext uri="{FF2B5EF4-FFF2-40B4-BE49-F238E27FC236}">
                <a16:creationId xmlns:a16="http://schemas.microsoft.com/office/drawing/2014/main" id="{05710536-540A-0A4B-BF90-E54BAF219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Shape 88">
            <a:extLst>
              <a:ext uri="{FF2B5EF4-FFF2-40B4-BE49-F238E27FC236}">
                <a16:creationId xmlns:a16="http://schemas.microsoft.com/office/drawing/2014/main" id="{FF477E40-2195-F046-A361-ACD9C4B409B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le 2">
            <a:extLst>
              <a:ext uri="{FF2B5EF4-FFF2-40B4-BE49-F238E27FC236}">
                <a16:creationId xmlns:a16="http://schemas.microsoft.com/office/drawing/2014/main" id="{5D41B04A-65E7-6F40-ABD2-33CDE373D743}"/>
              </a:ext>
            </a:extLst>
          </p:cNvPr>
          <p:cNvSpPr>
            <a:spLocks noGrp="1"/>
          </p:cNvSpPr>
          <p:nvPr>
            <p:ph type="ctrTitle"/>
          </p:nvPr>
        </p:nvSpPr>
        <p:spPr>
          <a:xfrm>
            <a:off x="685800" y="1524000"/>
            <a:ext cx="7772400" cy="1265238"/>
          </a:xfrm>
        </p:spPr>
        <p:txBody>
          <a:bodyPr/>
          <a:lstStyle/>
          <a:p>
            <a:r>
              <a:rPr lang="en-US" altLang="en-US" sz="4800">
                <a:ea typeface="ＭＳ Ｐゴシック" panose="020B0600070205080204" pitchFamily="34" charset="-128"/>
              </a:rPr>
              <a:t>Welcome and Introductions	</a:t>
            </a:r>
          </a:p>
        </p:txBody>
      </p:sp>
      <p:sp>
        <p:nvSpPr>
          <p:cNvPr id="2" name="Subtitle 1">
            <a:extLst>
              <a:ext uri="{FF2B5EF4-FFF2-40B4-BE49-F238E27FC236}">
                <a16:creationId xmlns:a16="http://schemas.microsoft.com/office/drawing/2014/main" id="{53DDD5CF-AD04-4E63-AC99-C74D9CC26C70}"/>
              </a:ext>
            </a:extLst>
          </p:cNvPr>
          <p:cNvSpPr>
            <a:spLocks noGrp="1"/>
          </p:cNvSpPr>
          <p:nvPr>
            <p:ph type="subTitle" idx="1"/>
          </p:nvPr>
        </p:nvSpPr>
        <p:spPr>
          <a:xfrm>
            <a:off x="1371600" y="2590800"/>
            <a:ext cx="6400800" cy="3048000"/>
          </a:xfrm>
        </p:spPr>
        <p:txBody>
          <a:bodyPr/>
          <a:lstStyle/>
          <a:p>
            <a:pPr>
              <a:buFont typeface="Arial" charset="0"/>
              <a:buNone/>
              <a:defRPr/>
            </a:pPr>
            <a:r>
              <a:rPr lang="en-US" dirty="0"/>
              <a:t>KY MEP Staff</a:t>
            </a:r>
          </a:p>
          <a:p>
            <a:pPr>
              <a:buFont typeface="Arial" charset="0"/>
              <a:buNone/>
              <a:defRPr/>
            </a:pPr>
            <a:r>
              <a:rPr lang="en-US" dirty="0"/>
              <a:t>Marty Jacobson</a:t>
            </a:r>
          </a:p>
          <a:p>
            <a:pPr>
              <a:buFont typeface="Arial" charset="0"/>
              <a:buNone/>
              <a:defRPr/>
            </a:pPr>
            <a:r>
              <a:rPr lang="en-US" dirty="0"/>
              <a:t>Lora Thomas, IL</a:t>
            </a:r>
          </a:p>
        </p:txBody>
      </p:sp>
      <p:cxnSp>
        <p:nvCxnSpPr>
          <p:cNvPr id="5" name="Straight Connector 4">
            <a:extLst>
              <a:ext uri="{FF2B5EF4-FFF2-40B4-BE49-F238E27FC236}">
                <a16:creationId xmlns:a16="http://schemas.microsoft.com/office/drawing/2014/main" id="{695A1652-C119-41F4-8F27-D933026FBD05}"/>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A7A0B93-6C52-4828-B511-83EFA244F5A5}"/>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8">
            <a:extLst>
              <a:ext uri="{FF2B5EF4-FFF2-40B4-BE49-F238E27FC236}">
                <a16:creationId xmlns:a16="http://schemas.microsoft.com/office/drawing/2014/main" id="{BA8880A2-4B2C-754A-8C0B-3E2C3BC8E781}"/>
              </a:ext>
            </a:extLst>
          </p:cNvPr>
          <p:cNvSpPr>
            <a:spLocks noGrp="1"/>
          </p:cNvSpPr>
          <p:nvPr>
            <p:ph type="title"/>
          </p:nvPr>
        </p:nvSpPr>
        <p:spPr/>
        <p:txBody>
          <a:bodyPr/>
          <a:lstStyle/>
          <a:p>
            <a:pPr eaLnBrk="1" hangingPunct="1"/>
            <a:r>
              <a:rPr lang="en-US" altLang="en-US">
                <a:ea typeface="ＭＳ Ｐゴシック" panose="020B0600070205080204" pitchFamily="34" charset="-128"/>
              </a:rPr>
              <a:t>What’s New in Year 3</a:t>
            </a:r>
          </a:p>
        </p:txBody>
      </p:sp>
      <p:sp>
        <p:nvSpPr>
          <p:cNvPr id="43011" name="Content Placeholder 10">
            <a:extLst>
              <a:ext uri="{FF2B5EF4-FFF2-40B4-BE49-F238E27FC236}">
                <a16:creationId xmlns:a16="http://schemas.microsoft.com/office/drawing/2014/main" id="{F3100BC3-8BA2-4636-AA7A-B3E4C9006ECF}"/>
              </a:ext>
            </a:extLst>
          </p:cNvPr>
          <p:cNvSpPr>
            <a:spLocks noGrp="1"/>
          </p:cNvSpPr>
          <p:nvPr>
            <p:ph idx="1"/>
          </p:nvPr>
        </p:nvSpPr>
        <p:spPr/>
        <p:txBody>
          <a:bodyPr>
            <a:normAutofit fontScale="85000" lnSpcReduction="20000"/>
          </a:bodyPr>
          <a:lstStyle/>
          <a:p>
            <a:pPr eaLnBrk="1" hangingPunct="1">
              <a:buFont typeface="Arial" charset="0"/>
              <a:buChar char="•"/>
              <a:defRPr/>
            </a:pPr>
            <a:r>
              <a:rPr lang="en-US" altLang="en-US" dirty="0">
                <a:ea typeface="ＭＳ Ｐゴシック" panose="020B0600070205080204" pitchFamily="34" charset="-128"/>
              </a:rPr>
              <a:t>New Fidelity of Implementation Index (FII)</a:t>
            </a:r>
          </a:p>
          <a:p>
            <a:pPr eaLnBrk="1" hangingPunct="1">
              <a:buFont typeface="Arial" charset="0"/>
              <a:buChar char="•"/>
              <a:defRPr/>
            </a:pPr>
            <a:r>
              <a:rPr lang="en-US" altLang="en-US" dirty="0">
                <a:ea typeface="ＭＳ Ｐゴシック" panose="020B0600070205080204" pitchFamily="34" charset="-128"/>
              </a:rPr>
              <a:t>1.1g </a:t>
            </a:r>
            <a:r>
              <a:rPr lang="en-CA" dirty="0"/>
              <a:t>Disseminate lists of ESL materials and provide tips for use</a:t>
            </a:r>
          </a:p>
          <a:p>
            <a:pPr eaLnBrk="1" hangingPunct="1">
              <a:buFont typeface="Arial" charset="0"/>
              <a:buChar char="•"/>
              <a:defRPr/>
            </a:pPr>
            <a:r>
              <a:rPr lang="en-CA" altLang="en-US" dirty="0">
                <a:ea typeface="ＭＳ Ｐゴシック" panose="020B0600070205080204" pitchFamily="34" charset="-128"/>
              </a:rPr>
              <a:t>3.1a Disseminate catalog of materials for</a:t>
            </a:r>
            <a:r>
              <a:rPr lang="en-US" dirty="0"/>
              <a:t> selection and adoption of 5 products</a:t>
            </a:r>
            <a:endParaRPr lang="en-CA" altLang="en-US" dirty="0">
              <a:ea typeface="ＭＳ Ｐゴシック" panose="020B0600070205080204" pitchFamily="34" charset="-128"/>
            </a:endParaRPr>
          </a:p>
          <a:p>
            <a:pPr eaLnBrk="1" hangingPunct="1">
              <a:buFont typeface="Arial" charset="0"/>
              <a:buChar char="•"/>
              <a:defRPr/>
            </a:pPr>
            <a:r>
              <a:rPr lang="en-CA" altLang="en-US" dirty="0">
                <a:ea typeface="ＭＳ Ｐゴシック" panose="020B0600070205080204" pitchFamily="34" charset="-128"/>
              </a:rPr>
              <a:t>3.1b disseminate the lit review on OSY research/promising practices</a:t>
            </a:r>
          </a:p>
          <a:p>
            <a:pPr eaLnBrk="1" hangingPunct="1">
              <a:buFont typeface="Arial" charset="0"/>
              <a:buChar char="•"/>
              <a:defRPr/>
            </a:pPr>
            <a:r>
              <a:rPr lang="en-CA" altLang="en-US" dirty="0">
                <a:ea typeface="ＭＳ Ｐゴシック" panose="020B0600070205080204" pitchFamily="34" charset="-128"/>
              </a:rPr>
              <a:t>3.2b Carry out logistics for the GOSOSY Dissemination Event</a:t>
            </a:r>
          </a:p>
          <a:p>
            <a:pPr eaLnBrk="1" hangingPunct="1">
              <a:buFont typeface="Arial" charset="0"/>
              <a:buChar char="•"/>
              <a:defRPr/>
            </a:pPr>
            <a:r>
              <a:rPr lang="en-CA" altLang="en-US" dirty="0">
                <a:ea typeface="ＭＳ Ｐゴシック" panose="020B0600070205080204" pitchFamily="34" charset="-128"/>
              </a:rPr>
              <a:t>3.2d Participate and present at the GOSOSY Dissemination Event</a:t>
            </a:r>
            <a:endParaRPr lang="en-US" altLang="en-US" dirty="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90E6A7BC-894B-4E9C-8321-7082CC00F3B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FFBE794A-1BD4-4FEB-9B67-D773A12D2517}"/>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30726" name="Picture 9">
            <a:extLst>
              <a:ext uri="{FF2B5EF4-FFF2-40B4-BE49-F238E27FC236}">
                <a16:creationId xmlns:a16="http://schemas.microsoft.com/office/drawing/2014/main" id="{9A56E45E-FC78-0540-8BBC-7FA95FAC1C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8">
            <a:extLst>
              <a:ext uri="{FF2B5EF4-FFF2-40B4-BE49-F238E27FC236}">
                <a16:creationId xmlns:a16="http://schemas.microsoft.com/office/drawing/2014/main" id="{5951503E-06CD-FB4A-9CEC-038C6513CEC8}"/>
              </a:ext>
            </a:extLst>
          </p:cNvPr>
          <p:cNvSpPr>
            <a:spLocks noGrp="1"/>
          </p:cNvSpPr>
          <p:nvPr>
            <p:ph type="title"/>
          </p:nvPr>
        </p:nvSpPr>
        <p:spPr/>
        <p:txBody>
          <a:bodyPr/>
          <a:lstStyle/>
          <a:p>
            <a:pPr eaLnBrk="1" hangingPunct="1"/>
            <a:r>
              <a:rPr lang="en-US" altLang="en-US">
                <a:ea typeface="ＭＳ Ｐゴシック" panose="020B0600070205080204" pitchFamily="34" charset="-128"/>
              </a:rPr>
              <a:t>Product Pilot Review</a:t>
            </a:r>
          </a:p>
        </p:txBody>
      </p:sp>
      <p:sp>
        <p:nvSpPr>
          <p:cNvPr id="31747" name="Content Placeholder 10">
            <a:extLst>
              <a:ext uri="{FF2B5EF4-FFF2-40B4-BE49-F238E27FC236}">
                <a16:creationId xmlns:a16="http://schemas.microsoft.com/office/drawing/2014/main" id="{25C889C3-CD37-C540-8D69-D640761CBE69}"/>
              </a:ext>
            </a:extLst>
          </p:cNvPr>
          <p:cNvSpPr>
            <a:spLocks noGrp="1"/>
          </p:cNvSpPr>
          <p:nvPr>
            <p:ph idx="1"/>
          </p:nvPr>
        </p:nvSpPr>
        <p:spPr/>
        <p:txBody>
          <a:bodyPr/>
          <a:lstStyle/>
          <a:p>
            <a:pPr eaLnBrk="1" hangingPunct="1"/>
            <a:r>
              <a:rPr lang="en-US" altLang="en-US">
                <a:ea typeface="ＭＳ Ｐゴシック" panose="020B0600070205080204" pitchFamily="34" charset="-128"/>
              </a:rPr>
              <a:t>Lists all products developed by GOSOSY</a:t>
            </a:r>
          </a:p>
          <a:p>
            <a:pPr eaLnBrk="1" hangingPunct="1"/>
            <a:r>
              <a:rPr lang="en-US" altLang="en-US">
                <a:ea typeface="ＭＳ Ｐゴシック" panose="020B0600070205080204" pitchFamily="34" charset="-128"/>
              </a:rPr>
              <a:t>States are asked to adopt or adapt 5 by the end of the project</a:t>
            </a:r>
            <a:endParaRPr lang="en-CA" altLang="en-US">
              <a:ea typeface="ＭＳ Ｐゴシック" panose="020B0600070205080204" pitchFamily="34" charset="-128"/>
            </a:endParaRPr>
          </a:p>
          <a:p>
            <a:pPr eaLnBrk="1" hangingPunct="1"/>
            <a:r>
              <a:rPr lang="en-US" altLang="en-US">
                <a:ea typeface="ＭＳ Ｐゴシック" panose="020B0600070205080204" pitchFamily="34" charset="-128"/>
              </a:rPr>
              <a:t>20 possible products are listed on the Pilot Product Review Form</a:t>
            </a:r>
            <a:endParaRPr lang="en-CA" altLang="en-US">
              <a:ea typeface="ＭＳ Ｐゴシック" panose="020B0600070205080204" pitchFamily="34" charset="-128"/>
            </a:endParaRPr>
          </a:p>
          <a:p>
            <a:pPr eaLnBrk="1" hangingPunct="1"/>
            <a:r>
              <a:rPr lang="en-CA" altLang="en-US">
                <a:ea typeface="ＭＳ Ｐゴシック" panose="020B0600070205080204" pitchFamily="34" charset="-128"/>
              </a:rPr>
              <a:t>We will send this form to all states in the spring</a:t>
            </a:r>
          </a:p>
          <a:p>
            <a:pPr eaLnBrk="1" hangingPunct="1"/>
            <a:r>
              <a:rPr lang="en-CA" altLang="en-US">
                <a:ea typeface="ＭＳ Ｐゴシック" panose="020B0600070205080204" pitchFamily="34" charset="-128"/>
              </a:rPr>
              <a:t>Each state will submit ONE form</a:t>
            </a:r>
            <a:endParaRPr lang="en-US"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EAD9356C-4C5D-407E-B585-8D38BE8E51AF}"/>
              </a:ext>
            </a:extLst>
          </p:cNvPr>
          <p:cNvCxnSpPr/>
          <p:nvPr/>
        </p:nvCxnSpPr>
        <p:spPr>
          <a:xfrm>
            <a:off x="457200" y="141763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33105998-1D85-4C8F-86C5-55F8B384F371}"/>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31750" name="Picture 9">
            <a:extLst>
              <a:ext uri="{FF2B5EF4-FFF2-40B4-BE49-F238E27FC236}">
                <a16:creationId xmlns:a16="http://schemas.microsoft.com/office/drawing/2014/main" id="{A7D24932-5CA7-6542-A54C-D17921C41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8">
            <a:extLst>
              <a:ext uri="{FF2B5EF4-FFF2-40B4-BE49-F238E27FC236}">
                <a16:creationId xmlns:a16="http://schemas.microsoft.com/office/drawing/2014/main" id="{84986BA4-460F-D04A-8373-F1D04DE6A239}"/>
              </a:ext>
            </a:extLst>
          </p:cNvPr>
          <p:cNvSpPr>
            <a:spLocks noGrp="1"/>
          </p:cNvSpPr>
          <p:nvPr>
            <p:ph type="title"/>
          </p:nvPr>
        </p:nvSpPr>
        <p:spPr>
          <a:xfrm>
            <a:off x="628650" y="1008063"/>
            <a:ext cx="7886700" cy="912812"/>
          </a:xfrm>
        </p:spPr>
        <p:txBody>
          <a:bodyPr/>
          <a:lstStyle/>
          <a:p>
            <a:pPr algn="r" eaLnBrk="1" hangingPunct="1"/>
            <a:r>
              <a:rPr lang="en-US" altLang="en-US">
                <a:ea typeface="ＭＳ Ｐゴシック" panose="020B0600070205080204" pitchFamily="34" charset="-128"/>
              </a:rPr>
              <a:t>GOSOSY Year 3 FII</a:t>
            </a:r>
          </a:p>
        </p:txBody>
      </p:sp>
      <p:pic>
        <p:nvPicPr>
          <p:cNvPr id="32771" name="Content Placeholder 1">
            <a:extLst>
              <a:ext uri="{FF2B5EF4-FFF2-40B4-BE49-F238E27FC236}">
                <a16:creationId xmlns:a16="http://schemas.microsoft.com/office/drawing/2014/main" id="{BDE5A13E-3759-0F45-BA72-6BEB6D5870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616075"/>
            <a:ext cx="8210550" cy="5241925"/>
          </a:xfrm>
        </p:spPr>
      </p:pic>
      <p:cxnSp>
        <p:nvCxnSpPr>
          <p:cNvPr id="10" name="Straight Connector 9">
            <a:extLst>
              <a:ext uri="{FF2B5EF4-FFF2-40B4-BE49-F238E27FC236}">
                <a16:creationId xmlns:a16="http://schemas.microsoft.com/office/drawing/2014/main" id="{DB1EE6F4-CB13-4F8B-B819-5FC33A96FCCC}"/>
              </a:ext>
            </a:extLst>
          </p:cNvPr>
          <p:cNvCxnSpPr/>
          <p:nvPr/>
        </p:nvCxnSpPr>
        <p:spPr>
          <a:xfrm>
            <a:off x="628650" y="1851025"/>
            <a:ext cx="7989888" cy="7938"/>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32773" name="Picture 9">
            <a:extLst>
              <a:ext uri="{FF2B5EF4-FFF2-40B4-BE49-F238E27FC236}">
                <a16:creationId xmlns:a16="http://schemas.microsoft.com/office/drawing/2014/main" id="{505F61DC-B4E2-D349-9364-0E4C4CDC8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638" y="1085850"/>
            <a:ext cx="6937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8">
            <a:extLst>
              <a:ext uri="{FF2B5EF4-FFF2-40B4-BE49-F238E27FC236}">
                <a16:creationId xmlns:a16="http://schemas.microsoft.com/office/drawing/2014/main" id="{55134435-316A-AD47-8944-AB3316D8D71D}"/>
              </a:ext>
            </a:extLst>
          </p:cNvPr>
          <p:cNvSpPr>
            <a:spLocks noGrp="1"/>
          </p:cNvSpPr>
          <p:nvPr>
            <p:ph type="title"/>
          </p:nvPr>
        </p:nvSpPr>
        <p:spPr/>
        <p:txBody>
          <a:bodyPr/>
          <a:lstStyle/>
          <a:p>
            <a:pPr eaLnBrk="1" hangingPunct="1"/>
            <a:r>
              <a:rPr lang="en-US" altLang="en-US">
                <a:ea typeface="ＭＳ Ｐゴシック" panose="020B0600070205080204" pitchFamily="34" charset="-128"/>
              </a:rPr>
              <a:t>Planning for the Future</a:t>
            </a:r>
          </a:p>
        </p:txBody>
      </p:sp>
      <p:sp>
        <p:nvSpPr>
          <p:cNvPr id="33795" name="Content Placeholder 10">
            <a:extLst>
              <a:ext uri="{FF2B5EF4-FFF2-40B4-BE49-F238E27FC236}">
                <a16:creationId xmlns:a16="http://schemas.microsoft.com/office/drawing/2014/main" id="{6467A3F6-2ACA-814A-A84E-5CB59BB50BB2}"/>
              </a:ext>
            </a:extLst>
          </p:cNvPr>
          <p:cNvSpPr>
            <a:spLocks noGrp="1"/>
          </p:cNvSpPr>
          <p:nvPr>
            <p:ph idx="1"/>
          </p:nvPr>
        </p:nvSpPr>
        <p:spPr/>
        <p:txBody>
          <a:bodyPr/>
          <a:lstStyle/>
          <a:p>
            <a:pPr eaLnBrk="1" hangingPunct="1"/>
            <a:r>
              <a:rPr lang="en-US" altLang="en-US">
                <a:ea typeface="ＭＳ Ｐゴシック" panose="020B0600070205080204" pitchFamily="34" charset="-128"/>
              </a:rPr>
              <a:t>New CIG competition in 2018</a:t>
            </a:r>
          </a:p>
          <a:p>
            <a:pPr eaLnBrk="1" hangingPunct="1"/>
            <a:r>
              <a:rPr lang="en-US" altLang="en-US">
                <a:ea typeface="ＭＳ Ｐゴシック" panose="020B0600070205080204" pitchFamily="34" charset="-128"/>
              </a:rPr>
              <a:t>Reviewing draft objectives today</a:t>
            </a:r>
            <a:endParaRPr lang="en-CA" altLang="en-US">
              <a:ea typeface="ＭＳ Ｐゴシック" panose="020B0600070205080204" pitchFamily="34" charset="-128"/>
            </a:endParaRPr>
          </a:p>
          <a:p>
            <a:pPr eaLnBrk="1" hangingPunct="1"/>
            <a:r>
              <a:rPr lang="en-US" altLang="en-US">
                <a:ea typeface="ＭＳ Ｐゴシック" panose="020B0600070205080204" pitchFamily="34" charset="-128"/>
              </a:rPr>
              <a:t>Call with all interested states to finalize participation expectations, timelines, and objectives in November or December</a:t>
            </a:r>
            <a:endParaRPr lang="en-CA"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DCC962CC-7917-4BCE-9AED-7D14C08FE467}"/>
              </a:ext>
            </a:extLst>
          </p:cNvPr>
          <p:cNvCxnSpPr/>
          <p:nvPr/>
        </p:nvCxnSpPr>
        <p:spPr>
          <a:xfrm>
            <a:off x="457200" y="141763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F4B3A9FB-73EC-43D5-8F12-17C2577E0D79}"/>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33798" name="Picture 9">
            <a:extLst>
              <a:ext uri="{FF2B5EF4-FFF2-40B4-BE49-F238E27FC236}">
                <a16:creationId xmlns:a16="http://schemas.microsoft.com/office/drawing/2014/main" id="{3A448DD1-46CC-7345-9CD1-0B1B2D222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a:extLst>
              <a:ext uri="{FF2B5EF4-FFF2-40B4-BE49-F238E27FC236}">
                <a16:creationId xmlns:a16="http://schemas.microsoft.com/office/drawing/2014/main" id="{9AE6EA1B-22DC-1F4B-B74B-86527895FDA0}"/>
              </a:ext>
            </a:extLst>
          </p:cNvPr>
          <p:cNvSpPr>
            <a:spLocks noGrp="1"/>
          </p:cNvSpPr>
          <p:nvPr>
            <p:ph type="title"/>
          </p:nvPr>
        </p:nvSpPr>
        <p:spPr/>
        <p:txBody>
          <a:bodyPr/>
          <a:lstStyle/>
          <a:p>
            <a:pPr eaLnBrk="1" hangingPunct="1"/>
            <a:r>
              <a:rPr lang="en-US" altLang="en-US">
                <a:ea typeface="ＭＳ Ｐゴシック" panose="020B0600070205080204" pitchFamily="34" charset="-128"/>
              </a:rPr>
              <a:t>Big Ideas</a:t>
            </a:r>
          </a:p>
        </p:txBody>
      </p:sp>
      <p:sp>
        <p:nvSpPr>
          <p:cNvPr id="34819" name="Content Placeholder 10">
            <a:extLst>
              <a:ext uri="{FF2B5EF4-FFF2-40B4-BE49-F238E27FC236}">
                <a16:creationId xmlns:a16="http://schemas.microsoft.com/office/drawing/2014/main" id="{2364A014-05FC-A94E-84DC-C56470A4D17A}"/>
              </a:ext>
            </a:extLst>
          </p:cNvPr>
          <p:cNvSpPr>
            <a:spLocks noGrp="1"/>
          </p:cNvSpPr>
          <p:nvPr>
            <p:ph idx="1"/>
          </p:nvPr>
        </p:nvSpPr>
        <p:spPr/>
        <p:txBody>
          <a:bodyPr/>
          <a:lstStyle/>
          <a:p>
            <a:pPr eaLnBrk="1" hangingPunct="1"/>
            <a:r>
              <a:rPr lang="en-US" altLang="en-US">
                <a:ea typeface="ＭＳ Ｐゴシック" panose="020B0600070205080204" pitchFamily="34" charset="-128"/>
              </a:rPr>
              <a:t>OME is interested in dropout prevention</a:t>
            </a:r>
          </a:p>
          <a:p>
            <a:pPr eaLnBrk="1" hangingPunct="1"/>
            <a:r>
              <a:rPr lang="en-US" altLang="en-US">
                <a:ea typeface="ＭＳ Ｐゴシック" panose="020B0600070205080204" pitchFamily="34" charset="-128"/>
              </a:rPr>
              <a:t>Greater emphasis for more collaboration with HEP/CAMP</a:t>
            </a:r>
            <a:endParaRPr lang="en-CA" altLang="en-US">
              <a:ea typeface="ＭＳ Ｐゴシック" panose="020B0600070205080204" pitchFamily="34" charset="-128"/>
            </a:endParaRPr>
          </a:p>
          <a:p>
            <a:pPr eaLnBrk="1" hangingPunct="1"/>
            <a:r>
              <a:rPr lang="en-US" altLang="en-US">
                <a:ea typeface="ＭＳ Ｐゴシック" panose="020B0600070205080204" pitchFamily="34" charset="-128"/>
              </a:rPr>
              <a:t>Many states have expressed interest in using materials with secondary youth as well as OSY</a:t>
            </a:r>
            <a:endParaRPr lang="en-CA"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AA321453-FAA8-4430-ADDB-088BAF5739AB}"/>
              </a:ext>
            </a:extLst>
          </p:cNvPr>
          <p:cNvCxnSpPr/>
          <p:nvPr/>
        </p:nvCxnSpPr>
        <p:spPr>
          <a:xfrm>
            <a:off x="457200" y="141763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B29A59D-168F-4713-A258-771BC350BD8A}"/>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34822" name="Picture 9">
            <a:extLst>
              <a:ext uri="{FF2B5EF4-FFF2-40B4-BE49-F238E27FC236}">
                <a16:creationId xmlns:a16="http://schemas.microsoft.com/office/drawing/2014/main" id="{F21A66FC-8C5D-2642-BC32-8B559878B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8">
            <a:extLst>
              <a:ext uri="{FF2B5EF4-FFF2-40B4-BE49-F238E27FC236}">
                <a16:creationId xmlns:a16="http://schemas.microsoft.com/office/drawing/2014/main" id="{075E1F26-2671-E047-9B11-511E879AC649}"/>
              </a:ext>
            </a:extLst>
          </p:cNvPr>
          <p:cNvSpPr>
            <a:spLocks noGrp="1"/>
          </p:cNvSpPr>
          <p:nvPr>
            <p:ph type="title"/>
          </p:nvPr>
        </p:nvSpPr>
        <p:spPr/>
        <p:txBody>
          <a:bodyPr/>
          <a:lstStyle/>
          <a:p>
            <a:pPr eaLnBrk="1" hangingPunct="1"/>
            <a:r>
              <a:rPr lang="en-US" altLang="en-US">
                <a:ea typeface="ＭＳ Ｐゴシック" panose="020B0600070205080204" pitchFamily="34" charset="-128"/>
              </a:rPr>
              <a:t>Draft Objectives</a:t>
            </a:r>
          </a:p>
        </p:txBody>
      </p:sp>
      <p:sp>
        <p:nvSpPr>
          <p:cNvPr id="35843" name="Content Placeholder 10">
            <a:extLst>
              <a:ext uri="{FF2B5EF4-FFF2-40B4-BE49-F238E27FC236}">
                <a16:creationId xmlns:a16="http://schemas.microsoft.com/office/drawing/2014/main" id="{44D69551-F180-1C4C-B99E-9EF958A858F0}"/>
              </a:ext>
            </a:extLst>
          </p:cNvPr>
          <p:cNvSpPr>
            <a:spLocks noGrp="1"/>
          </p:cNvSpPr>
          <p:nvPr>
            <p:ph idx="1"/>
          </p:nvPr>
        </p:nvSpPr>
        <p:spPr/>
        <p:txBody>
          <a:bodyPr/>
          <a:lstStyle/>
          <a:p>
            <a:r>
              <a:rPr lang="en-US" altLang="en-US">
                <a:ea typeface="ＭＳ Ｐゴシック" panose="020B0600070205080204" pitchFamily="34" charset="-128"/>
              </a:rPr>
              <a:t>Objective 1: Increase OSY and secondary youth academic skills through direct instructional services. Prepare youth for careers through mentoring and goal setting. </a:t>
            </a:r>
          </a:p>
          <a:p>
            <a:pPr lvl="1"/>
            <a:r>
              <a:rPr lang="en-US" altLang="en-US">
                <a:ea typeface="ＭＳ Ｐゴシック" panose="020B0600070205080204" pitchFamily="34" charset="-128"/>
              </a:rPr>
              <a:t>Key activities: Create website update with student section, expand mentoring, and continue use of life skills lessons with addition of secondary youth.</a:t>
            </a:r>
          </a:p>
        </p:txBody>
      </p:sp>
      <p:cxnSp>
        <p:nvCxnSpPr>
          <p:cNvPr id="10" name="Straight Connector 9">
            <a:extLst>
              <a:ext uri="{FF2B5EF4-FFF2-40B4-BE49-F238E27FC236}">
                <a16:creationId xmlns:a16="http://schemas.microsoft.com/office/drawing/2014/main" id="{BC0274CD-47A9-4495-B9EC-49143CED1C45}"/>
              </a:ext>
            </a:extLst>
          </p:cNvPr>
          <p:cNvCxnSpPr/>
          <p:nvPr/>
        </p:nvCxnSpPr>
        <p:spPr>
          <a:xfrm>
            <a:off x="457200" y="141763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B0143EA7-2B95-48F7-8E7B-D2EDF787AC42}"/>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35846" name="Picture 9">
            <a:extLst>
              <a:ext uri="{FF2B5EF4-FFF2-40B4-BE49-F238E27FC236}">
                <a16:creationId xmlns:a16="http://schemas.microsoft.com/office/drawing/2014/main" id="{14188581-5166-B042-90CA-3C85E9438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8">
            <a:extLst>
              <a:ext uri="{FF2B5EF4-FFF2-40B4-BE49-F238E27FC236}">
                <a16:creationId xmlns:a16="http://schemas.microsoft.com/office/drawing/2014/main" id="{8E0F273C-BA0C-E94C-AFCC-28384EA7DF6B}"/>
              </a:ext>
            </a:extLst>
          </p:cNvPr>
          <p:cNvSpPr>
            <a:spLocks noGrp="1"/>
          </p:cNvSpPr>
          <p:nvPr>
            <p:ph type="title"/>
          </p:nvPr>
        </p:nvSpPr>
        <p:spPr/>
        <p:txBody>
          <a:bodyPr/>
          <a:lstStyle/>
          <a:p>
            <a:pPr eaLnBrk="1" hangingPunct="1"/>
            <a:r>
              <a:rPr lang="en-US" altLang="en-US">
                <a:ea typeface="ＭＳ Ｐゴシック" panose="020B0600070205080204" pitchFamily="34" charset="-128"/>
              </a:rPr>
              <a:t>Draft Objectives</a:t>
            </a:r>
          </a:p>
        </p:txBody>
      </p:sp>
      <p:sp>
        <p:nvSpPr>
          <p:cNvPr id="36867" name="Content Placeholder 10">
            <a:extLst>
              <a:ext uri="{FF2B5EF4-FFF2-40B4-BE49-F238E27FC236}">
                <a16:creationId xmlns:a16="http://schemas.microsoft.com/office/drawing/2014/main" id="{09839A29-508B-CA42-8176-1022158130B5}"/>
              </a:ext>
            </a:extLst>
          </p:cNvPr>
          <p:cNvSpPr>
            <a:spLocks noGrp="1"/>
          </p:cNvSpPr>
          <p:nvPr>
            <p:ph idx="1"/>
          </p:nvPr>
        </p:nvSpPr>
        <p:spPr/>
        <p:txBody>
          <a:bodyPr/>
          <a:lstStyle/>
          <a:p>
            <a:r>
              <a:rPr lang="en-US" altLang="en-US">
                <a:ea typeface="ＭＳ Ｐゴシック" panose="020B0600070205080204" pitchFamily="34" charset="-128"/>
              </a:rPr>
              <a:t>Objective 2: Improve quality of strategy implementation through staff development and follow-up. </a:t>
            </a:r>
          </a:p>
          <a:p>
            <a:pPr lvl="1"/>
            <a:r>
              <a:rPr lang="en-US" altLang="en-US">
                <a:ea typeface="ＭＳ Ｐゴシック" panose="020B0600070205080204" pitchFamily="34" charset="-128"/>
              </a:rPr>
              <a:t>Key activities: package materials by linking components, create a follow-up guide for checking in on implementation, train practitioners in mentoring skills, and promotion of youth self-advocacy</a:t>
            </a:r>
          </a:p>
        </p:txBody>
      </p:sp>
      <p:cxnSp>
        <p:nvCxnSpPr>
          <p:cNvPr id="10" name="Straight Connector 9">
            <a:extLst>
              <a:ext uri="{FF2B5EF4-FFF2-40B4-BE49-F238E27FC236}">
                <a16:creationId xmlns:a16="http://schemas.microsoft.com/office/drawing/2014/main" id="{9E3A6ADA-B34C-4A79-A5CF-AC6B136A8329}"/>
              </a:ext>
            </a:extLst>
          </p:cNvPr>
          <p:cNvCxnSpPr/>
          <p:nvPr/>
        </p:nvCxnSpPr>
        <p:spPr>
          <a:xfrm>
            <a:off x="457200" y="141763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348935B4-7559-46F5-8F67-39FEC57EC63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36870" name="Picture 9">
            <a:extLst>
              <a:ext uri="{FF2B5EF4-FFF2-40B4-BE49-F238E27FC236}">
                <a16:creationId xmlns:a16="http://schemas.microsoft.com/office/drawing/2014/main" id="{94266D18-92B8-C643-B8EB-25F70379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8">
            <a:extLst>
              <a:ext uri="{FF2B5EF4-FFF2-40B4-BE49-F238E27FC236}">
                <a16:creationId xmlns:a16="http://schemas.microsoft.com/office/drawing/2014/main" id="{50F8358B-1CD5-C246-9BD0-F339E2D46099}"/>
              </a:ext>
            </a:extLst>
          </p:cNvPr>
          <p:cNvSpPr>
            <a:spLocks noGrp="1"/>
          </p:cNvSpPr>
          <p:nvPr>
            <p:ph type="title"/>
          </p:nvPr>
        </p:nvSpPr>
        <p:spPr/>
        <p:txBody>
          <a:bodyPr/>
          <a:lstStyle/>
          <a:p>
            <a:pPr eaLnBrk="1" hangingPunct="1"/>
            <a:r>
              <a:rPr lang="en-US" altLang="en-US">
                <a:ea typeface="ＭＳ Ｐゴシック" panose="020B0600070205080204" pitchFamily="34" charset="-128"/>
              </a:rPr>
              <a:t>Draft Objectives</a:t>
            </a:r>
          </a:p>
        </p:txBody>
      </p:sp>
      <p:sp>
        <p:nvSpPr>
          <p:cNvPr id="37891" name="Content Placeholder 10">
            <a:extLst>
              <a:ext uri="{FF2B5EF4-FFF2-40B4-BE49-F238E27FC236}">
                <a16:creationId xmlns:a16="http://schemas.microsoft.com/office/drawing/2014/main" id="{5EC4B471-BA2F-0246-B779-CE52D4AD798F}"/>
              </a:ext>
            </a:extLst>
          </p:cNvPr>
          <p:cNvSpPr>
            <a:spLocks noGrp="1"/>
          </p:cNvSpPr>
          <p:nvPr>
            <p:ph idx="1"/>
          </p:nvPr>
        </p:nvSpPr>
        <p:spPr/>
        <p:txBody>
          <a:bodyPr/>
          <a:lstStyle/>
          <a:p>
            <a:r>
              <a:rPr lang="en-US" altLang="en-US">
                <a:ea typeface="ＭＳ Ｐゴシック" panose="020B0600070205080204" pitchFamily="34" charset="-128"/>
              </a:rPr>
              <a:t>Objective 3: Build systems for collaboration through connections with HEP/CAMP, WIA, NFJP, and among states. </a:t>
            </a:r>
          </a:p>
          <a:p>
            <a:pPr lvl="1"/>
            <a:r>
              <a:rPr lang="en-US" altLang="en-US">
                <a:ea typeface="ＭＳ Ｐゴシック" panose="020B0600070205080204" pitchFamily="34" charset="-128"/>
              </a:rPr>
              <a:t>Key activities: collaboration among CIGs, map of services providers and eligibility for other programs, develop list of best practices from all states, and create plans for collaboration with project level MOUs.</a:t>
            </a:r>
          </a:p>
        </p:txBody>
      </p:sp>
      <p:cxnSp>
        <p:nvCxnSpPr>
          <p:cNvPr id="10" name="Straight Connector 9">
            <a:extLst>
              <a:ext uri="{FF2B5EF4-FFF2-40B4-BE49-F238E27FC236}">
                <a16:creationId xmlns:a16="http://schemas.microsoft.com/office/drawing/2014/main" id="{5F436040-9405-47CF-98D8-30BB1D7169D5}"/>
              </a:ext>
            </a:extLst>
          </p:cNvPr>
          <p:cNvCxnSpPr/>
          <p:nvPr/>
        </p:nvCxnSpPr>
        <p:spPr>
          <a:xfrm>
            <a:off x="457200" y="1417638"/>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E60AB1A-7A88-4544-88B8-993E2B8A1474}"/>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37894" name="Picture 9">
            <a:extLst>
              <a:ext uri="{FF2B5EF4-FFF2-40B4-BE49-F238E27FC236}">
                <a16:creationId xmlns:a16="http://schemas.microsoft.com/office/drawing/2014/main" id="{6257F774-5A6B-5045-BD61-48656DE7D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Shape 88">
            <a:extLst>
              <a:ext uri="{FF2B5EF4-FFF2-40B4-BE49-F238E27FC236}">
                <a16:creationId xmlns:a16="http://schemas.microsoft.com/office/drawing/2014/main" id="{3DDCBFC4-4570-D044-B669-CE0B68E43C8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2">
            <a:extLst>
              <a:ext uri="{FF2B5EF4-FFF2-40B4-BE49-F238E27FC236}">
                <a16:creationId xmlns:a16="http://schemas.microsoft.com/office/drawing/2014/main" id="{33FDEFCD-E9E4-CA41-B27D-4DB2EB8E040A}"/>
              </a:ext>
            </a:extLst>
          </p:cNvPr>
          <p:cNvSpPr>
            <a:spLocks noGrp="1"/>
          </p:cNvSpPr>
          <p:nvPr>
            <p:ph type="title"/>
          </p:nvPr>
        </p:nvSpPr>
        <p:spPr/>
        <p:txBody>
          <a:bodyPr/>
          <a:lstStyle/>
          <a:p>
            <a:r>
              <a:rPr lang="en-US" altLang="en-US" sz="4800">
                <a:ea typeface="ＭＳ Ｐゴシック" panose="020B0600070205080204" pitchFamily="34" charset="-128"/>
              </a:rPr>
              <a:t>	GOSOSY Updates</a:t>
            </a:r>
          </a:p>
        </p:txBody>
      </p:sp>
      <p:sp>
        <p:nvSpPr>
          <p:cNvPr id="38916" name="Content Placeholder 1">
            <a:extLst>
              <a:ext uri="{FF2B5EF4-FFF2-40B4-BE49-F238E27FC236}">
                <a16:creationId xmlns:a16="http://schemas.microsoft.com/office/drawing/2014/main" id="{006CA267-F12A-9547-8D03-858470F81B54}"/>
              </a:ext>
            </a:extLst>
          </p:cNvPr>
          <p:cNvSpPr>
            <a:spLocks noGrp="1"/>
          </p:cNvSpPr>
          <p:nvPr>
            <p:ph idx="1"/>
          </p:nvPr>
        </p:nvSpPr>
        <p:spPr/>
        <p:txBody>
          <a:bodyPr/>
          <a:lstStyle/>
          <a:p>
            <a:r>
              <a:rPr lang="en-US" altLang="en-US">
                <a:ea typeface="ＭＳ Ｐゴシック" panose="020B0600070205080204" pitchFamily="34" charset="-128"/>
              </a:rPr>
              <a:t>GOSOSY SST Meeting</a:t>
            </a:r>
            <a:r>
              <a:rPr lang="mr-IN" altLang="en-US">
                <a:ea typeface="ＭＳ Ｐゴシック" panose="020B0600070205080204" pitchFamily="34" charset="-128"/>
              </a:rPr>
              <a:t>–</a:t>
            </a:r>
            <a:r>
              <a:rPr lang="en-US" altLang="en-US">
                <a:ea typeface="ＭＳ Ｐゴシック" panose="020B0600070205080204" pitchFamily="34" charset="-128"/>
              </a:rPr>
              <a:t> October 18, 2017</a:t>
            </a:r>
          </a:p>
          <a:p>
            <a:r>
              <a:rPr lang="en-US" altLang="en-US">
                <a:ea typeface="ＭＳ Ｐゴシック" panose="020B0600070205080204" pitchFamily="34" charset="-128"/>
              </a:rPr>
              <a:t>OME Quarterly Monitoring</a:t>
            </a:r>
          </a:p>
          <a:p>
            <a:r>
              <a:rPr lang="en-US" altLang="en-US">
                <a:ea typeface="ＭＳ Ｐゴシック" panose="020B0600070205080204" pitchFamily="34" charset="-128"/>
              </a:rPr>
              <a:t>State OSY Profile reports</a:t>
            </a:r>
          </a:p>
          <a:p>
            <a:r>
              <a:rPr lang="en-US" altLang="en-US">
                <a:ea typeface="ＭＳ Ｐゴシック" panose="020B0600070205080204" pitchFamily="34" charset="-128"/>
              </a:rPr>
              <a:t>GOSOSY Website </a:t>
            </a:r>
          </a:p>
          <a:p>
            <a:pPr lvl="1"/>
            <a:r>
              <a:rPr lang="en-US" altLang="en-US" sz="2400">
                <a:ea typeface="ＭＳ Ｐゴシック" panose="020B0600070205080204" pitchFamily="34" charset="-128"/>
              </a:rPr>
              <a:t>Success Stories</a:t>
            </a:r>
          </a:p>
          <a:p>
            <a:pPr eaLnBrk="1" hangingPunct="1"/>
            <a:r>
              <a:rPr lang="en-US" altLang="en-US" sz="2800">
                <a:ea typeface="ＭＳ Ｐゴシック" panose="020B0600070205080204" pitchFamily="34" charset="-128"/>
              </a:rPr>
              <a:t>GOSOSY newsletter</a:t>
            </a:r>
          </a:p>
          <a:p>
            <a:pPr lvl="1" eaLnBrk="1" hangingPunct="1"/>
            <a:r>
              <a:rPr lang="en-US" altLang="en-US" sz="2400">
                <a:ea typeface="ＭＳ Ｐゴシック" panose="020B0600070205080204" pitchFamily="34" charset="-128"/>
              </a:rPr>
              <a:t>State articles</a:t>
            </a:r>
          </a:p>
          <a:p>
            <a:pPr lvl="1" eaLnBrk="1" hangingPunct="1"/>
            <a:r>
              <a:rPr lang="en-US" altLang="en-US" sz="2400">
                <a:ea typeface="ＭＳ Ｐゴシック" panose="020B0600070205080204" pitchFamily="34" charset="-128"/>
              </a:rPr>
              <a:t>State Spotlight</a:t>
            </a:r>
          </a:p>
          <a:p>
            <a:pPr lvl="1"/>
            <a:endParaRPr lang="en-US" altLang="en-US">
              <a:ea typeface="ＭＳ Ｐゴシック" panose="020B0600070205080204" pitchFamily="34" charset="-128"/>
            </a:endParaRPr>
          </a:p>
          <a:p>
            <a:endParaRPr lang="en-US" altLang="en-US" sz="2800">
              <a:ea typeface="ＭＳ Ｐゴシック" panose="020B0600070205080204" pitchFamily="34" charset="-128"/>
            </a:endParaRPr>
          </a:p>
        </p:txBody>
      </p:sp>
      <p:cxnSp>
        <p:nvCxnSpPr>
          <p:cNvPr id="5" name="Straight Connector 4">
            <a:extLst>
              <a:ext uri="{FF2B5EF4-FFF2-40B4-BE49-F238E27FC236}">
                <a16:creationId xmlns:a16="http://schemas.microsoft.com/office/drawing/2014/main" id="{E0DDB26B-CE9F-4000-B621-6F98EFCF177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C05BABE7-845E-40B5-ADAF-EE1D8E1EB1D8}"/>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8">
            <a:extLst>
              <a:ext uri="{FF2B5EF4-FFF2-40B4-BE49-F238E27FC236}">
                <a16:creationId xmlns:a16="http://schemas.microsoft.com/office/drawing/2014/main" id="{C2BF5FCC-42CE-444E-A40A-E40543685539}"/>
              </a:ext>
            </a:extLst>
          </p:cNvPr>
          <p:cNvSpPr>
            <a:spLocks noGrp="1"/>
          </p:cNvSpPr>
          <p:nvPr>
            <p:ph type="title"/>
          </p:nvPr>
        </p:nvSpPr>
        <p:spPr/>
        <p:txBody>
          <a:bodyPr/>
          <a:lstStyle/>
          <a:p>
            <a:pPr eaLnBrk="1" hangingPunct="1"/>
            <a:r>
              <a:rPr lang="en-US" altLang="en-US">
                <a:ea typeface="ＭＳ Ｐゴシック" panose="020B0600070205080204" pitchFamily="34" charset="-128"/>
              </a:rPr>
              <a:t>GOSOSY Website</a:t>
            </a:r>
          </a:p>
        </p:txBody>
      </p:sp>
      <p:pic>
        <p:nvPicPr>
          <p:cNvPr id="40963" name="Content Placeholder 1" descr="Screen Shot osymigrant.org.png">
            <a:extLst>
              <a:ext uri="{FF2B5EF4-FFF2-40B4-BE49-F238E27FC236}">
                <a16:creationId xmlns:a16="http://schemas.microsoft.com/office/drawing/2014/main" id="{69287602-A2A3-C74D-9435-183FF68BCF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048" b="10048"/>
          <a:stretch>
            <a:fillRect/>
          </a:stretch>
        </p:blipFill>
        <p:spPr/>
      </p:pic>
      <p:cxnSp>
        <p:nvCxnSpPr>
          <p:cNvPr id="10" name="Straight Connector 9">
            <a:extLst>
              <a:ext uri="{FF2B5EF4-FFF2-40B4-BE49-F238E27FC236}">
                <a16:creationId xmlns:a16="http://schemas.microsoft.com/office/drawing/2014/main" id="{196B7053-D23B-4D35-89B2-7C031DBEE0C1}"/>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808A498-7143-41D5-BDE4-E01CAB48512A}"/>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0966" name="Picture 9">
            <a:extLst>
              <a:ext uri="{FF2B5EF4-FFF2-40B4-BE49-F238E27FC236}">
                <a16:creationId xmlns:a16="http://schemas.microsoft.com/office/drawing/2014/main" id="{37FF9347-DD34-0643-A1B9-CB633C8F9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8">
            <a:extLst>
              <a:ext uri="{FF2B5EF4-FFF2-40B4-BE49-F238E27FC236}">
                <a16:creationId xmlns:a16="http://schemas.microsoft.com/office/drawing/2014/main" id="{D1DB9522-FADC-EF49-9DFC-85BA304D30C0}"/>
              </a:ext>
            </a:extLst>
          </p:cNvPr>
          <p:cNvSpPr>
            <a:spLocks noGrp="1"/>
          </p:cNvSpPr>
          <p:nvPr>
            <p:ph type="title"/>
          </p:nvPr>
        </p:nvSpPr>
        <p:spPr>
          <a:xfrm>
            <a:off x="422275" y="266700"/>
            <a:ext cx="8229600" cy="1143000"/>
          </a:xfrm>
        </p:spPr>
        <p:txBody>
          <a:bodyPr/>
          <a:lstStyle/>
          <a:p>
            <a:pPr eaLnBrk="1" hangingPunct="1"/>
            <a:r>
              <a:rPr lang="en-US" altLang="en-US">
                <a:ea typeface="ＭＳ Ｐゴシック" panose="020B0600070205080204" pitchFamily="34" charset="-128"/>
              </a:rPr>
              <a:t>Welcome to Kentucky</a:t>
            </a:r>
          </a:p>
        </p:txBody>
      </p:sp>
      <p:sp>
        <p:nvSpPr>
          <p:cNvPr id="7171" name="Content Placeholder 10">
            <a:extLst>
              <a:ext uri="{FF2B5EF4-FFF2-40B4-BE49-F238E27FC236}">
                <a16:creationId xmlns:a16="http://schemas.microsoft.com/office/drawing/2014/main" id="{9AB90020-EDC9-FE4A-90EA-20FF7BDEA3FA}"/>
              </a:ext>
            </a:extLst>
          </p:cNvPr>
          <p:cNvSpPr>
            <a:spLocks noGrp="1"/>
          </p:cNvSpPr>
          <p:nvPr>
            <p:ph idx="1"/>
          </p:nvPr>
        </p:nvSpPr>
        <p:spPr/>
        <p:txBody>
          <a:bodyPr/>
          <a:lstStyle/>
          <a:p>
            <a:pPr eaLnBrk="1" hangingPunct="1"/>
            <a:r>
              <a:rPr lang="en-US" altLang="en-US" sz="3600">
                <a:ea typeface="ＭＳ Ｐゴシック" panose="020B0600070205080204" pitchFamily="34" charset="-128"/>
              </a:rPr>
              <a:t>Christina Benassi, MEP  Director, KY</a:t>
            </a:r>
          </a:p>
          <a:p>
            <a:r>
              <a:rPr lang="en-US" altLang="en-US" sz="3600">
                <a:ea typeface="ＭＳ Ｐゴシック" panose="020B0600070205080204" pitchFamily="34" charset="-128"/>
              </a:rPr>
              <a:t>Jessica Sanderson: KDE Migrant Consultant</a:t>
            </a:r>
          </a:p>
          <a:p>
            <a:r>
              <a:rPr lang="en-US" altLang="en-US" sz="3600">
                <a:ea typeface="ＭＳ Ｐゴシック" panose="020B0600070205080204" pitchFamily="34" charset="-128"/>
              </a:rPr>
              <a:t>Pedro Santiago: Northern Regional Recruiter</a:t>
            </a:r>
          </a:p>
          <a:p>
            <a:pPr eaLnBrk="1" hangingPunct="1"/>
            <a:endParaRPr lang="en-US" altLang="en-US" sz="36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2E123ECE-4837-473B-A03B-F731126E0BD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63F3BF3-2D60-4021-B3A4-D95EC8B160EB}"/>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7174" name="Picture 9">
            <a:extLst>
              <a:ext uri="{FF2B5EF4-FFF2-40B4-BE49-F238E27FC236}">
                <a16:creationId xmlns:a16="http://schemas.microsoft.com/office/drawing/2014/main" id="{B39E1720-3768-574D-A0E9-3A4FD303E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B175207C-71CD-4F40-A6C8-2EF52828F09E}"/>
              </a:ext>
            </a:extLst>
          </p:cNvPr>
          <p:cNvSpPr>
            <a:spLocks noGrp="1"/>
          </p:cNvSpPr>
          <p:nvPr>
            <p:ph type="ctrTitle"/>
          </p:nvPr>
        </p:nvSpPr>
        <p:spPr/>
        <p:txBody>
          <a:bodyPr/>
          <a:lstStyle/>
          <a:p>
            <a:r>
              <a:rPr lang="en-US" altLang="en-US">
                <a:ea typeface="ＭＳ Ｐゴシック" panose="020B0600070205080204" pitchFamily="34" charset="-128"/>
              </a:rPr>
              <a:t>OSYMigrant.net</a:t>
            </a:r>
            <a:br>
              <a:rPr lang="en-US" altLang="en-US">
                <a:ea typeface="ＭＳ Ｐゴシック" panose="020B0600070205080204" pitchFamily="34" charset="-128"/>
              </a:rPr>
            </a:br>
            <a:r>
              <a:rPr lang="en-US" altLang="en-US">
                <a:ea typeface="ＭＳ Ｐゴシック" panose="020B0600070205080204" pitchFamily="34" charset="-128"/>
              </a:rPr>
              <a:t>Google Analytics</a:t>
            </a:r>
          </a:p>
        </p:txBody>
      </p:sp>
      <p:sp>
        <p:nvSpPr>
          <p:cNvPr id="3" name="Subtitle 2">
            <a:extLst>
              <a:ext uri="{FF2B5EF4-FFF2-40B4-BE49-F238E27FC236}">
                <a16:creationId xmlns:a16="http://schemas.microsoft.com/office/drawing/2014/main" id="{71158E17-29C7-4BD6-9280-1148DFF0A66C}"/>
              </a:ext>
            </a:extLst>
          </p:cNvPr>
          <p:cNvSpPr>
            <a:spLocks noGrp="1"/>
          </p:cNvSpPr>
          <p:nvPr>
            <p:ph type="subTitle" idx="1"/>
          </p:nvPr>
        </p:nvSpPr>
        <p:spPr/>
        <p:txBody>
          <a:bodyPr/>
          <a:lstStyle/>
          <a:p>
            <a:pPr>
              <a:buFont typeface="Arial" charset="0"/>
              <a:buNone/>
              <a:defRPr/>
            </a:pPr>
            <a:r>
              <a:rPr lang="en-US" dirty="0">
                <a:cs typeface="+mn-cs"/>
              </a:rPr>
              <a:t>January 1 – September 14, 2017</a:t>
            </a:r>
          </a:p>
        </p:txBody>
      </p:sp>
      <p:cxnSp>
        <p:nvCxnSpPr>
          <p:cNvPr id="10" name="Straight Connector 9">
            <a:extLst>
              <a:ext uri="{FF2B5EF4-FFF2-40B4-BE49-F238E27FC236}">
                <a16:creationId xmlns:a16="http://schemas.microsoft.com/office/drawing/2014/main" id="{506CD15D-F5DC-4002-8CCE-273FB077C422}"/>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A6F30650-30F1-4D60-8601-2BA1E38C9F1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1990" name="Picture 9">
            <a:extLst>
              <a:ext uri="{FF2B5EF4-FFF2-40B4-BE49-F238E27FC236}">
                <a16:creationId xmlns:a16="http://schemas.microsoft.com/office/drawing/2014/main" id="{77783616-BC9C-FF4B-B2CA-EC7AE1427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8DCFF6AA-A2F6-6045-99C5-A58F1F988F42}"/>
              </a:ext>
            </a:extLst>
          </p:cNvPr>
          <p:cNvSpPr>
            <a:spLocks noGrp="1"/>
          </p:cNvSpPr>
          <p:nvPr>
            <p:ph type="title"/>
          </p:nvPr>
        </p:nvSpPr>
        <p:spPr/>
        <p:txBody>
          <a:bodyPr/>
          <a:lstStyle/>
          <a:p>
            <a:r>
              <a:rPr lang="en-US" altLang="en-US" sz="5400">
                <a:ea typeface="ＭＳ Ｐゴシック" panose="020B0600070205080204" pitchFamily="34" charset="-128"/>
              </a:rPr>
              <a:t>Visitors</a:t>
            </a:r>
          </a:p>
        </p:txBody>
      </p:sp>
      <p:pic>
        <p:nvPicPr>
          <p:cNvPr id="43011" name="Picture 9">
            <a:extLst>
              <a:ext uri="{FF2B5EF4-FFF2-40B4-BE49-F238E27FC236}">
                <a16:creationId xmlns:a16="http://schemas.microsoft.com/office/drawing/2014/main" id="{FD4113A2-DAE8-7543-866F-C722213B3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E1CF8D64-CD9B-47D2-9EF1-EA923CC33E66}"/>
              </a:ext>
            </a:extLst>
          </p:cNvPr>
          <p:cNvCxnSpPr/>
          <p:nvPr/>
        </p:nvCxnSpPr>
        <p:spPr>
          <a:xfrm>
            <a:off x="457200" y="1447800"/>
            <a:ext cx="82296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6274DD00-844A-4826-9996-510F53AFA078}"/>
              </a:ext>
            </a:extLst>
          </p:cNvPr>
          <p:cNvSpPr txBox="1"/>
          <p:nvPr/>
        </p:nvSpPr>
        <p:spPr>
          <a:xfrm>
            <a:off x="457200" y="609441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3014" name="Picture 3">
            <a:extLst>
              <a:ext uri="{FF2B5EF4-FFF2-40B4-BE49-F238E27FC236}">
                <a16:creationId xmlns:a16="http://schemas.microsoft.com/office/drawing/2014/main" id="{CBB13414-F6C3-B642-B605-9F9F3C5C4A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51013"/>
            <a:ext cx="6934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6">
            <a:extLst>
              <a:ext uri="{FF2B5EF4-FFF2-40B4-BE49-F238E27FC236}">
                <a16:creationId xmlns:a16="http://schemas.microsoft.com/office/drawing/2014/main" id="{DF46F076-5547-534E-927D-68B02DD6B041}"/>
              </a:ext>
            </a:extLst>
          </p:cNvPr>
          <p:cNvSpPr txBox="1">
            <a:spLocks noChangeArrowheads="1"/>
          </p:cNvSpPr>
          <p:nvPr/>
        </p:nvSpPr>
        <p:spPr bwMode="auto">
          <a:xfrm>
            <a:off x="2232025" y="5357813"/>
            <a:ext cx="4800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a:latin typeface="Arial" panose="020B0604020202020204" pitchFamily="34" charset="0"/>
              </a:rPr>
              <a:t>2,737 total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50FA8284-497B-D840-9013-ABC133057AC1}"/>
              </a:ext>
            </a:extLst>
          </p:cNvPr>
          <p:cNvSpPr>
            <a:spLocks noGrp="1"/>
          </p:cNvSpPr>
          <p:nvPr>
            <p:ph type="title"/>
          </p:nvPr>
        </p:nvSpPr>
        <p:spPr/>
        <p:txBody>
          <a:bodyPr/>
          <a:lstStyle/>
          <a:p>
            <a:r>
              <a:rPr lang="en-US" altLang="en-US" sz="5400">
                <a:ea typeface="ＭＳ Ｐゴシック" panose="020B0600070205080204" pitchFamily="34" charset="-128"/>
              </a:rPr>
              <a:t>Overview</a:t>
            </a:r>
          </a:p>
        </p:txBody>
      </p:sp>
      <p:pic>
        <p:nvPicPr>
          <p:cNvPr id="44035" name="Picture 9">
            <a:extLst>
              <a:ext uri="{FF2B5EF4-FFF2-40B4-BE49-F238E27FC236}">
                <a16:creationId xmlns:a16="http://schemas.microsoft.com/office/drawing/2014/main" id="{52AB4634-C3D2-7545-A044-E03F5BCBB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0FA97CD-5780-4FEE-8AE7-638218CCFE41}"/>
              </a:ext>
            </a:extLst>
          </p:cNvPr>
          <p:cNvCxnSpPr/>
          <p:nvPr/>
        </p:nvCxnSpPr>
        <p:spPr>
          <a:xfrm>
            <a:off x="457200" y="1447800"/>
            <a:ext cx="82296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C35618BA-5AE1-49B6-B573-145E50BFAA81}"/>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4038" name="Picture 2">
            <a:extLst>
              <a:ext uri="{FF2B5EF4-FFF2-40B4-BE49-F238E27FC236}">
                <a16:creationId xmlns:a16="http://schemas.microsoft.com/office/drawing/2014/main" id="{C95DC7F6-69CC-7644-ADD7-ECAEAFCCDA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763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2DD4A59-8CAA-46D4-8520-467292976650}"/>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E5E97D8-CE04-4E71-B4E0-070DD8A3FE9C}"/>
              </a:ext>
            </a:extLst>
          </p:cNvPr>
          <p:cNvSpPr txBox="1"/>
          <p:nvPr/>
        </p:nvSpPr>
        <p:spPr>
          <a:xfrm>
            <a:off x="457200" y="61722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5060" name="Picture 9">
            <a:extLst>
              <a:ext uri="{FF2B5EF4-FFF2-40B4-BE49-F238E27FC236}">
                <a16:creationId xmlns:a16="http://schemas.microsoft.com/office/drawing/2014/main" id="{E58D6B92-2715-DD4C-B7B9-2023AF763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a:extLst>
              <a:ext uri="{FF2B5EF4-FFF2-40B4-BE49-F238E27FC236}">
                <a16:creationId xmlns:a16="http://schemas.microsoft.com/office/drawing/2014/main" id="{400FE384-D4D0-0E4F-AB1F-86CFB9B0DB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04950"/>
            <a:ext cx="8001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itle 3">
            <a:extLst>
              <a:ext uri="{FF2B5EF4-FFF2-40B4-BE49-F238E27FC236}">
                <a16:creationId xmlns:a16="http://schemas.microsoft.com/office/drawing/2014/main" id="{B2C9C195-4564-1643-80AB-AEE32C521709}"/>
              </a:ext>
            </a:extLst>
          </p:cNvPr>
          <p:cNvSpPr>
            <a:spLocks noGrp="1"/>
          </p:cNvSpPr>
          <p:nvPr>
            <p:ph type="title"/>
          </p:nvPr>
        </p:nvSpPr>
        <p:spPr/>
        <p:txBody>
          <a:bodyPr/>
          <a:lstStyle/>
          <a:p>
            <a:r>
              <a:rPr lang="en-US" altLang="en-US" sz="5400">
                <a:ea typeface="ＭＳ Ｐゴシック" panose="020B0600070205080204" pitchFamily="34" charset="-128"/>
              </a:rPr>
              <a:t>Statistics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74056DB-65ED-4882-95A9-0CB4344689A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A8C6348F-A735-4C82-902E-B81C8B9FBC2B}"/>
              </a:ext>
            </a:extLst>
          </p:cNvPr>
          <p:cNvSpPr txBox="1"/>
          <p:nvPr/>
        </p:nvSpPr>
        <p:spPr>
          <a:xfrm>
            <a:off x="457200" y="61722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6084" name="Picture 9">
            <a:extLst>
              <a:ext uri="{FF2B5EF4-FFF2-40B4-BE49-F238E27FC236}">
                <a16:creationId xmlns:a16="http://schemas.microsoft.com/office/drawing/2014/main" id="{BC36CD8D-CE6B-0143-8FB2-7A593F494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itle 3">
            <a:extLst>
              <a:ext uri="{FF2B5EF4-FFF2-40B4-BE49-F238E27FC236}">
                <a16:creationId xmlns:a16="http://schemas.microsoft.com/office/drawing/2014/main" id="{202BD3A0-90E3-4F4B-983D-5B3158995A98}"/>
              </a:ext>
            </a:extLst>
          </p:cNvPr>
          <p:cNvSpPr>
            <a:spLocks noGrp="1"/>
          </p:cNvSpPr>
          <p:nvPr>
            <p:ph type="title"/>
          </p:nvPr>
        </p:nvSpPr>
        <p:spPr/>
        <p:txBody>
          <a:bodyPr/>
          <a:lstStyle/>
          <a:p>
            <a:r>
              <a:rPr lang="en-US" altLang="en-US" sz="5400">
                <a:ea typeface="ＭＳ Ｐゴシック" panose="020B0600070205080204" pitchFamily="34" charset="-128"/>
              </a:rPr>
              <a:t>Pages</a:t>
            </a:r>
          </a:p>
        </p:txBody>
      </p:sp>
      <p:pic>
        <p:nvPicPr>
          <p:cNvPr id="46086" name="Picture 1">
            <a:extLst>
              <a:ext uri="{FF2B5EF4-FFF2-40B4-BE49-F238E27FC236}">
                <a16:creationId xmlns:a16="http://schemas.microsoft.com/office/drawing/2014/main" id="{EFB9BB69-D819-AB42-A491-FFC755052E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82296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8">
            <a:extLst>
              <a:ext uri="{FF2B5EF4-FFF2-40B4-BE49-F238E27FC236}">
                <a16:creationId xmlns:a16="http://schemas.microsoft.com/office/drawing/2014/main" id="{1CA40011-7523-8749-9914-2DE177BADA1A}"/>
              </a:ext>
            </a:extLst>
          </p:cNvPr>
          <p:cNvSpPr>
            <a:spLocks noGrp="1"/>
          </p:cNvSpPr>
          <p:nvPr>
            <p:ph type="title"/>
          </p:nvPr>
        </p:nvSpPr>
        <p:spPr/>
        <p:txBody>
          <a:bodyPr/>
          <a:lstStyle/>
          <a:p>
            <a:pPr eaLnBrk="1" hangingPunct="1"/>
            <a:r>
              <a:rPr lang="en-US" altLang="en-US">
                <a:ea typeface="ＭＳ Ｐゴシック" panose="020B0600070205080204" pitchFamily="34" charset="-128"/>
              </a:rPr>
              <a:t>Work Groups</a:t>
            </a:r>
          </a:p>
        </p:txBody>
      </p:sp>
      <p:sp>
        <p:nvSpPr>
          <p:cNvPr id="47107" name="Content Placeholder 10">
            <a:extLst>
              <a:ext uri="{FF2B5EF4-FFF2-40B4-BE49-F238E27FC236}">
                <a16:creationId xmlns:a16="http://schemas.microsoft.com/office/drawing/2014/main" id="{0BE786F9-6C90-524E-8496-B32D0D5C44CA}"/>
              </a:ext>
            </a:extLst>
          </p:cNvPr>
          <p:cNvSpPr>
            <a:spLocks noGrp="1"/>
          </p:cNvSpPr>
          <p:nvPr>
            <p:ph idx="1"/>
          </p:nvPr>
        </p:nvSpPr>
        <p:spPr/>
        <p:txBody>
          <a:bodyPr/>
          <a:lstStyle/>
          <a:p>
            <a:pPr lvl="1">
              <a:buFont typeface="Arial" panose="020B0604020202020204" pitchFamily="34" charset="0"/>
              <a:buChar char="•"/>
            </a:pPr>
            <a:r>
              <a:rPr lang="en-US" altLang="en-US" sz="3600">
                <a:ea typeface="ＭＳ Ｐゴシック" panose="020B0600070205080204" pitchFamily="34" charset="-128"/>
              </a:rPr>
              <a:t>OSY Learning Plan</a:t>
            </a:r>
          </a:p>
          <a:p>
            <a:pPr lvl="1">
              <a:buFont typeface="Arial" panose="020B0604020202020204" pitchFamily="34" charset="0"/>
              <a:buChar char="•"/>
            </a:pPr>
            <a:r>
              <a:rPr lang="en-US" altLang="en-US" sz="3600">
                <a:ea typeface="ＭＳ Ｐゴシック" panose="020B0600070205080204" pitchFamily="34" charset="-128"/>
              </a:rPr>
              <a:t>Goal Setting</a:t>
            </a:r>
          </a:p>
          <a:p>
            <a:pPr lvl="1">
              <a:buFont typeface="Arial" panose="020B0604020202020204" pitchFamily="34" charset="0"/>
              <a:buChar char="•"/>
            </a:pPr>
            <a:r>
              <a:rPr lang="en-US" altLang="en-US" sz="3600">
                <a:ea typeface="ＭＳ Ｐゴシック" panose="020B0600070205080204" pitchFamily="34" charset="-128"/>
              </a:rPr>
              <a:t>Professional Development</a:t>
            </a:r>
          </a:p>
          <a:p>
            <a:pPr lvl="1">
              <a:buFont typeface="Arial" panose="020B0604020202020204" pitchFamily="34" charset="0"/>
              <a:buChar char="•"/>
            </a:pPr>
            <a:r>
              <a:rPr lang="en-US" altLang="en-US" sz="3600">
                <a:ea typeface="ＭＳ Ｐゴシック" panose="020B0600070205080204" pitchFamily="34" charset="-128"/>
              </a:rPr>
              <a:t>Material and Curriculum Development</a:t>
            </a:r>
          </a:p>
          <a:p>
            <a:pPr lvl="1">
              <a:buFont typeface="Arial" panose="020B0604020202020204" pitchFamily="34" charset="0"/>
              <a:buChar char="•"/>
            </a:pPr>
            <a:r>
              <a:rPr lang="en-US" altLang="en-US" sz="3600">
                <a:ea typeface="ＭＳ Ｐゴシック" panose="020B0600070205080204" pitchFamily="34" charset="-128"/>
              </a:rPr>
              <a:t>Identification and Recruitment</a:t>
            </a:r>
          </a:p>
          <a:p>
            <a:pPr lvl="1">
              <a:buFont typeface="Arial" panose="020B0604020202020204" pitchFamily="34" charset="0"/>
              <a:buChar char="•"/>
            </a:pPr>
            <a:r>
              <a:rPr lang="en-US" altLang="en-US" sz="3600">
                <a:ea typeface="ＭＳ Ｐゴシック" panose="020B0600070205080204" pitchFamily="34" charset="-128"/>
              </a:rPr>
              <a:t>OSY Literature Review</a:t>
            </a:r>
            <a:endParaRPr lang="en-US"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52EA51DF-FB7B-406E-BE9D-F3C384CF11E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DAB7F44-91DF-40A5-B229-201E4FF99C3D}"/>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7110" name="Picture 9">
            <a:extLst>
              <a:ext uri="{FF2B5EF4-FFF2-40B4-BE49-F238E27FC236}">
                <a16:creationId xmlns:a16="http://schemas.microsoft.com/office/drawing/2014/main" id="{8E7CAF4B-2853-F14A-A535-25A4D79D3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C330B80-B6EF-4950-A34D-9BE8467AF820}"/>
              </a:ext>
            </a:extLst>
          </p:cNvPr>
          <p:cNvSpPr txBox="1"/>
          <p:nvPr/>
        </p:nvSpPr>
        <p:spPr>
          <a:xfrm>
            <a:off x="457200" y="6126163"/>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7DBF2A-F8A9-483C-B8F8-F04BC7EFD773}"/>
              </a:ext>
            </a:extLst>
          </p:cNvPr>
          <p:cNvSpPr>
            <a:spLocks noGrp="1"/>
          </p:cNvSpPr>
          <p:nvPr>
            <p:ph type="title"/>
          </p:nvPr>
        </p:nvSpPr>
        <p:spPr>
          <a:xfrm>
            <a:off x="457200" y="274638"/>
            <a:ext cx="8229600" cy="1020762"/>
          </a:xfrm>
        </p:spPr>
        <p:txBody>
          <a:bodyPr rtlCol="0">
            <a:noAutofit/>
          </a:bodyPr>
          <a:lstStyle/>
          <a:p>
            <a:pPr algn="r" eaLnBrk="1" fontAlgn="auto" hangingPunct="1">
              <a:spcAft>
                <a:spcPts val="0"/>
              </a:spcAft>
              <a:defRPr/>
            </a:pPr>
            <a:r>
              <a:rPr lang="en-US" sz="5400" b="1" dirty="0"/>
              <a:t>OSY Learning Plan</a:t>
            </a:r>
            <a:r>
              <a:rPr lang="en-US" sz="5400" dirty="0"/>
              <a:t> </a:t>
            </a:r>
            <a:endParaRPr lang="en-US" sz="5400" dirty="0">
              <a:latin typeface="+mn-lt"/>
            </a:endParaRPr>
          </a:p>
        </p:txBody>
      </p:sp>
      <p:sp>
        <p:nvSpPr>
          <p:cNvPr id="14338" name="Content Placeholder 6">
            <a:extLst>
              <a:ext uri="{FF2B5EF4-FFF2-40B4-BE49-F238E27FC236}">
                <a16:creationId xmlns:a16="http://schemas.microsoft.com/office/drawing/2014/main" id="{2BE9FF8D-9408-46E6-B928-87B33E7826DF}"/>
              </a:ext>
            </a:extLst>
          </p:cNvPr>
          <p:cNvSpPr>
            <a:spLocks noGrp="1"/>
          </p:cNvSpPr>
          <p:nvPr>
            <p:ph sz="half" idx="1"/>
          </p:nvPr>
        </p:nvSpPr>
        <p:spPr>
          <a:xfrm>
            <a:off x="457200" y="1981200"/>
            <a:ext cx="4038600" cy="4038600"/>
          </a:xfrm>
        </p:spPr>
        <p:txBody>
          <a:bodyPr/>
          <a:lstStyle/>
          <a:p>
            <a:pPr marL="0" indent="0" algn="ctr">
              <a:buFont typeface="Arial" charset="0"/>
              <a:buNone/>
              <a:defRPr/>
            </a:pPr>
            <a:r>
              <a:rPr lang="en-US" sz="3600" dirty="0"/>
              <a:t>    Members</a:t>
            </a:r>
          </a:p>
          <a:p>
            <a:pPr marL="0" indent="0" algn="ctr">
              <a:buFont typeface="Arial" charset="0"/>
              <a:buNone/>
              <a:defRPr/>
            </a:pPr>
            <a:endParaRPr lang="en-US" sz="2400" u="sng" dirty="0"/>
          </a:p>
          <a:p>
            <a:pPr>
              <a:buFont typeface="Arial" charset="0"/>
              <a:buChar char="•"/>
              <a:defRPr/>
            </a:pPr>
            <a:r>
              <a:rPr lang="en-US" sz="2400" u="sng" dirty="0"/>
              <a:t>Emily Hoffman (MA-lead)</a:t>
            </a:r>
            <a:endParaRPr lang="en-US" sz="2400" dirty="0"/>
          </a:p>
          <a:p>
            <a:pPr>
              <a:buFont typeface="Arial" charset="0"/>
              <a:buChar char="•"/>
              <a:defRPr/>
            </a:pPr>
            <a:r>
              <a:rPr lang="en-US" sz="2400" dirty="0"/>
              <a:t>Margot Di Salvo (FL)</a:t>
            </a:r>
          </a:p>
          <a:p>
            <a:pPr>
              <a:buFont typeface="Arial" charset="0"/>
              <a:buChar char="•"/>
              <a:defRPr/>
            </a:pPr>
            <a:r>
              <a:rPr lang="en-US" sz="2400" dirty="0"/>
              <a:t>Sarah Braun-Hamilton (VT)</a:t>
            </a:r>
          </a:p>
          <a:p>
            <a:pPr eaLnBrk="1" hangingPunct="1">
              <a:buFont typeface="Arial" charset="0"/>
              <a:buChar char="•"/>
              <a:defRPr/>
            </a:pPr>
            <a:endParaRPr lang="en-US" altLang="en-US" dirty="0"/>
          </a:p>
        </p:txBody>
      </p:sp>
      <p:sp>
        <p:nvSpPr>
          <p:cNvPr id="48132" name="Content Placeholder 7">
            <a:extLst>
              <a:ext uri="{FF2B5EF4-FFF2-40B4-BE49-F238E27FC236}">
                <a16:creationId xmlns:a16="http://schemas.microsoft.com/office/drawing/2014/main" id="{E2359FA5-56C8-884F-AF87-B1B0EEF5C502}"/>
              </a:ext>
            </a:extLst>
          </p:cNvPr>
          <p:cNvSpPr>
            <a:spLocks noGrp="1"/>
          </p:cNvSpPr>
          <p:nvPr>
            <p:ph sz="half" idx="2"/>
          </p:nvPr>
        </p:nvSpPr>
        <p:spPr>
          <a:xfrm>
            <a:off x="4648200" y="1981200"/>
            <a:ext cx="4038600" cy="4038600"/>
          </a:xfrm>
        </p:spPr>
        <p:txBody>
          <a:bodyPr/>
          <a:lstStyle/>
          <a:p>
            <a:pPr marL="0" indent="0" algn="ctr" eaLnBrk="1" hangingPunct="1">
              <a:buFont typeface="Arial" panose="020B0604020202020204" pitchFamily="34" charset="0"/>
              <a:buNone/>
            </a:pPr>
            <a:r>
              <a:rPr lang="en-US" altLang="en-US" sz="3600">
                <a:ea typeface="ＭＳ Ｐゴシック" panose="020B0600070205080204" pitchFamily="34" charset="-128"/>
              </a:rPr>
              <a:t>Activities</a:t>
            </a:r>
          </a:p>
          <a:p>
            <a:pPr marL="0" indent="0" algn="ctr" eaLnBrk="1" hangingPunct="1">
              <a:buFont typeface="Arial" panose="020B0604020202020204" pitchFamily="34" charset="0"/>
              <a:buNone/>
            </a:pPr>
            <a:endParaRPr lang="en-US" altLang="en-US" sz="1800">
              <a:ea typeface="ＭＳ Ｐゴシック" panose="020B0600070205080204" pitchFamily="34" charset="-128"/>
            </a:endParaRPr>
          </a:p>
          <a:p>
            <a:pPr marL="0" indent="0" algn="ctr" eaLnBrk="1" hangingPunct="1">
              <a:buFont typeface="Arial" panose="020B0604020202020204" pitchFamily="34" charset="0"/>
              <a:buNone/>
            </a:pPr>
            <a:r>
              <a:rPr lang="en-US" altLang="en-US" sz="2400">
                <a:ea typeface="ＭＳ Ｐゴシック" panose="020B0600070205080204" pitchFamily="34" charset="-128"/>
              </a:rPr>
              <a:t>OSY Learning Plans (Student version and Provider version) were implemented over the summer with more than 300 OSY completing a Learning Plan.</a:t>
            </a:r>
          </a:p>
        </p:txBody>
      </p:sp>
      <p:cxnSp>
        <p:nvCxnSpPr>
          <p:cNvPr id="10" name="Straight Connector 9">
            <a:extLst>
              <a:ext uri="{FF2B5EF4-FFF2-40B4-BE49-F238E27FC236}">
                <a16:creationId xmlns:a16="http://schemas.microsoft.com/office/drawing/2014/main" id="{B15487EE-1A2C-494D-8DC4-02219372B1E4}"/>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86D577E1-828B-45B2-AFB2-9AB1B2E1BAEF}"/>
              </a:ext>
            </a:extLst>
          </p:cNvPr>
          <p:cNvCxnSpPr/>
          <p:nvPr/>
        </p:nvCxnSpPr>
        <p:spPr>
          <a:xfrm>
            <a:off x="4572000" y="1600200"/>
            <a:ext cx="0" cy="44196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3AAFD84-8B05-4A79-954A-5D8A7C7C9E99}"/>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8136" name="Picture 9">
            <a:extLst>
              <a:ext uri="{FF2B5EF4-FFF2-40B4-BE49-F238E27FC236}">
                <a16:creationId xmlns:a16="http://schemas.microsoft.com/office/drawing/2014/main" id="{3ED0C93F-A9A3-544E-9D05-EB384FF3C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70DD1A-CF58-4043-8A71-EAAFC22E1613}"/>
              </a:ext>
            </a:extLst>
          </p:cNvPr>
          <p:cNvSpPr>
            <a:spLocks noGrp="1"/>
          </p:cNvSpPr>
          <p:nvPr>
            <p:ph type="title"/>
          </p:nvPr>
        </p:nvSpPr>
        <p:spPr>
          <a:xfrm>
            <a:off x="457200" y="274638"/>
            <a:ext cx="8229600" cy="1020762"/>
          </a:xfrm>
        </p:spPr>
        <p:txBody>
          <a:bodyPr rtlCol="0">
            <a:noAutofit/>
          </a:bodyPr>
          <a:lstStyle/>
          <a:p>
            <a:pPr algn="r" eaLnBrk="1" fontAlgn="auto" hangingPunct="1">
              <a:spcAft>
                <a:spcPts val="0"/>
              </a:spcAft>
              <a:defRPr/>
            </a:pPr>
            <a:r>
              <a:rPr lang="en-US" sz="5400" b="1" dirty="0"/>
              <a:t>Goal Setting Workshop</a:t>
            </a:r>
            <a:endParaRPr lang="en-US" sz="5400" dirty="0">
              <a:latin typeface="+mn-lt"/>
            </a:endParaRPr>
          </a:p>
        </p:txBody>
      </p:sp>
      <p:sp>
        <p:nvSpPr>
          <p:cNvPr id="14338" name="Content Placeholder 6">
            <a:extLst>
              <a:ext uri="{FF2B5EF4-FFF2-40B4-BE49-F238E27FC236}">
                <a16:creationId xmlns:a16="http://schemas.microsoft.com/office/drawing/2014/main" id="{407ECACB-8F78-4B10-8E56-C8E7F6EBB0DA}"/>
              </a:ext>
            </a:extLst>
          </p:cNvPr>
          <p:cNvSpPr>
            <a:spLocks noGrp="1"/>
          </p:cNvSpPr>
          <p:nvPr>
            <p:ph sz="half" idx="1"/>
          </p:nvPr>
        </p:nvSpPr>
        <p:spPr>
          <a:xfrm>
            <a:off x="457200" y="1600200"/>
            <a:ext cx="4038600" cy="4419600"/>
          </a:xfrm>
        </p:spPr>
        <p:txBody>
          <a:bodyPr/>
          <a:lstStyle/>
          <a:p>
            <a:pPr marL="0" indent="0" algn="ctr">
              <a:buFont typeface="Arial" charset="0"/>
              <a:buNone/>
              <a:defRPr/>
            </a:pPr>
            <a:r>
              <a:rPr lang="en-US" sz="3600" dirty="0"/>
              <a:t>    Members</a:t>
            </a:r>
          </a:p>
          <a:p>
            <a:pPr marL="0" indent="0" algn="ctr">
              <a:buFont typeface="Arial" charset="0"/>
              <a:buNone/>
              <a:defRPr/>
            </a:pPr>
            <a:endParaRPr lang="en-US" sz="2400" u="sng" dirty="0"/>
          </a:p>
          <a:p>
            <a:pPr>
              <a:buFont typeface="Arial" charset="0"/>
              <a:buChar char="•"/>
              <a:defRPr/>
            </a:pPr>
            <a:r>
              <a:rPr lang="en-US" sz="2400" dirty="0"/>
              <a:t>Joyce Bishop (AL)</a:t>
            </a:r>
          </a:p>
          <a:p>
            <a:pPr>
              <a:buFont typeface="Arial" charset="0"/>
              <a:buChar char="•"/>
              <a:defRPr/>
            </a:pPr>
            <a:r>
              <a:rPr lang="en-US" sz="2400" dirty="0"/>
              <a:t>April </a:t>
            </a:r>
            <a:r>
              <a:rPr lang="en-US" sz="2400" dirty="0" err="1"/>
              <a:t>Dameron</a:t>
            </a:r>
            <a:r>
              <a:rPr lang="en-US" sz="2400" dirty="0"/>
              <a:t> (IA)</a:t>
            </a:r>
          </a:p>
          <a:p>
            <a:pPr>
              <a:buFont typeface="Arial" charset="0"/>
              <a:buChar char="•"/>
              <a:defRPr/>
            </a:pPr>
            <a:r>
              <a:rPr lang="en-US" sz="2400" dirty="0"/>
              <a:t>Carmen </a:t>
            </a:r>
            <a:r>
              <a:rPr lang="en-US" sz="2400" dirty="0" err="1"/>
              <a:t>Anderico</a:t>
            </a:r>
            <a:r>
              <a:rPr lang="en-US" sz="2400" dirty="0"/>
              <a:t> (MS)</a:t>
            </a:r>
          </a:p>
        </p:txBody>
      </p:sp>
      <p:sp>
        <p:nvSpPr>
          <p:cNvPr id="14339" name="Content Placeholder 7">
            <a:extLst>
              <a:ext uri="{FF2B5EF4-FFF2-40B4-BE49-F238E27FC236}">
                <a16:creationId xmlns:a16="http://schemas.microsoft.com/office/drawing/2014/main" id="{CC487670-3BFD-445A-9F7E-C9B5085A9369}"/>
              </a:ext>
            </a:extLst>
          </p:cNvPr>
          <p:cNvSpPr>
            <a:spLocks noGrp="1"/>
          </p:cNvSpPr>
          <p:nvPr>
            <p:ph sz="half" idx="2"/>
          </p:nvPr>
        </p:nvSpPr>
        <p:spPr>
          <a:xfrm>
            <a:off x="4648200" y="1600200"/>
            <a:ext cx="4038600" cy="4419600"/>
          </a:xfrm>
        </p:spPr>
        <p:txBody>
          <a:bodyPr/>
          <a:lstStyle/>
          <a:p>
            <a:pPr marL="0" indent="0" algn="ctr" eaLnBrk="1" hangingPunct="1">
              <a:buFont typeface="Arial" charset="0"/>
              <a:buNone/>
              <a:defRPr/>
            </a:pPr>
            <a:r>
              <a:rPr lang="en-US" altLang="en-US" sz="3600" dirty="0"/>
              <a:t>Activities</a:t>
            </a:r>
          </a:p>
          <a:p>
            <a:pPr marL="0" indent="0" algn="ctr" eaLnBrk="1" hangingPunct="1">
              <a:buFont typeface="Arial" charset="0"/>
              <a:buNone/>
              <a:defRPr/>
            </a:pPr>
            <a:endParaRPr lang="en-US" altLang="en-US" sz="3600" dirty="0"/>
          </a:p>
          <a:p>
            <a:pPr algn="ctr" eaLnBrk="1" hangingPunct="1">
              <a:buFont typeface="Arial" charset="0"/>
              <a:buAutoNum type="arabicPeriod"/>
              <a:defRPr/>
            </a:pPr>
            <a:r>
              <a:rPr lang="en-US" altLang="en-US" sz="2000" u="sng" dirty="0">
                <a:ea typeface="ＭＳ Ｐゴシック" charset="-128"/>
              </a:rPr>
              <a:t>Goal Setting Implementation Guide </a:t>
            </a:r>
            <a:r>
              <a:rPr lang="en-US" altLang="en-US" sz="2000" dirty="0">
                <a:ea typeface="ＭＳ Ｐゴシック" charset="-128"/>
              </a:rPr>
              <a:t>was amended per pilot feedback.</a:t>
            </a:r>
          </a:p>
          <a:p>
            <a:pPr algn="ctr" eaLnBrk="1" hangingPunct="1">
              <a:buFont typeface="Arial" charset="0"/>
              <a:buAutoNum type="arabicPeriod"/>
              <a:defRPr/>
            </a:pPr>
            <a:r>
              <a:rPr lang="en-US" altLang="en-US" sz="2000" dirty="0">
                <a:ea typeface="ＭＳ Ｐゴシック" charset="-128"/>
              </a:rPr>
              <a:t>Almost 200 OSY were involved in summer the Goal Setting Pilot  throughout all 18 member states</a:t>
            </a:r>
            <a:r>
              <a:rPr lang="en-US" altLang="en-US" sz="1800" dirty="0">
                <a:ea typeface="ＭＳ Ｐゴシック" charset="-128"/>
              </a:rPr>
              <a:t>.</a:t>
            </a:r>
          </a:p>
        </p:txBody>
      </p:sp>
      <p:cxnSp>
        <p:nvCxnSpPr>
          <p:cNvPr id="10" name="Straight Connector 9">
            <a:extLst>
              <a:ext uri="{FF2B5EF4-FFF2-40B4-BE49-F238E27FC236}">
                <a16:creationId xmlns:a16="http://schemas.microsoft.com/office/drawing/2014/main" id="{2EEBF215-D5BD-4D3A-9955-01CFC673F787}"/>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0AA57DB7-0985-4186-AAC8-9CC6B11EFC80}"/>
              </a:ext>
            </a:extLst>
          </p:cNvPr>
          <p:cNvCxnSpPr/>
          <p:nvPr/>
        </p:nvCxnSpPr>
        <p:spPr>
          <a:xfrm>
            <a:off x="4572000" y="1600200"/>
            <a:ext cx="0" cy="44196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57BC6EF4-1777-406E-BB5B-C5A73DA21C6F}"/>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49160" name="Picture 9">
            <a:extLst>
              <a:ext uri="{FF2B5EF4-FFF2-40B4-BE49-F238E27FC236}">
                <a16:creationId xmlns:a16="http://schemas.microsoft.com/office/drawing/2014/main" id="{6418B852-4B73-E745-90BE-8CBBB71F5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8">
            <a:extLst>
              <a:ext uri="{FF2B5EF4-FFF2-40B4-BE49-F238E27FC236}">
                <a16:creationId xmlns:a16="http://schemas.microsoft.com/office/drawing/2014/main" id="{77DFAFBC-EDFC-4842-8B69-4521975F046B}"/>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Goal Setting and Learning Plans</a:t>
            </a:r>
            <a:br>
              <a:rPr lang="en-US" altLang="en-US" sz="3600">
                <a:ea typeface="ＭＳ Ｐゴシック" panose="020B0600070205080204" pitchFamily="34" charset="-128"/>
              </a:rPr>
            </a:br>
            <a:r>
              <a:rPr lang="en-US" altLang="en-US" sz="3600">
                <a:ea typeface="ＭＳ Ｐゴシック" panose="020B0600070205080204" pitchFamily="34" charset="-128"/>
              </a:rPr>
              <a:t>Activity and Discussion</a:t>
            </a:r>
          </a:p>
        </p:txBody>
      </p:sp>
      <p:sp>
        <p:nvSpPr>
          <p:cNvPr id="50179" name="Content Placeholder 10">
            <a:extLst>
              <a:ext uri="{FF2B5EF4-FFF2-40B4-BE49-F238E27FC236}">
                <a16:creationId xmlns:a16="http://schemas.microsoft.com/office/drawing/2014/main" id="{C4CF0AE6-153F-6E47-A80B-679AA2D0025E}"/>
              </a:ext>
            </a:extLst>
          </p:cNvPr>
          <p:cNvSpPr>
            <a:spLocks noGrp="1"/>
          </p:cNvSpPr>
          <p:nvPr>
            <p:ph idx="1"/>
          </p:nvPr>
        </p:nvSpPr>
        <p:spPr/>
        <p:txBody>
          <a:bodyPr/>
          <a:lstStyle/>
          <a:p>
            <a:pPr eaLnBrk="1" hangingPunct="1"/>
            <a:r>
              <a:rPr lang="en-US" altLang="en-US" sz="2800">
                <a:ea typeface="ＭＳ Ｐゴシック" panose="020B0600070205080204" pitchFamily="34" charset="-128"/>
              </a:rPr>
              <a:t>From the examples provided, as well as how your state may have used the goal setting/learning plan activities:</a:t>
            </a:r>
          </a:p>
          <a:p>
            <a:pPr lvl="1" eaLnBrk="1" hangingPunct="1"/>
            <a:r>
              <a:rPr lang="en-US" altLang="en-US">
                <a:ea typeface="ＭＳ Ｐゴシック" panose="020B0600070205080204" pitchFamily="34" charset="-128"/>
              </a:rPr>
              <a:t>How were the materials used?</a:t>
            </a:r>
          </a:p>
          <a:p>
            <a:pPr lvl="1" eaLnBrk="1" hangingPunct="1"/>
            <a:r>
              <a:rPr lang="en-US" altLang="en-US">
                <a:ea typeface="ＭＳ Ｐゴシック" panose="020B0600070205080204" pitchFamily="34" charset="-128"/>
              </a:rPr>
              <a:t>Suggestions for modifications or additional pieces?</a:t>
            </a:r>
          </a:p>
          <a:p>
            <a:pPr lvl="1" eaLnBrk="1" hangingPunct="1"/>
            <a:r>
              <a:rPr lang="en-US" altLang="en-US">
                <a:ea typeface="ＭＳ Ｐゴシック" panose="020B0600070205080204" pitchFamily="34" charset="-128"/>
              </a:rPr>
              <a:t>Who do you suggest implement these materials?</a:t>
            </a:r>
          </a:p>
          <a:p>
            <a:pPr lvl="1" eaLnBrk="1" hangingPunct="1"/>
            <a:r>
              <a:rPr lang="en-US" altLang="en-US">
                <a:ea typeface="ＭＳ Ｐゴシック" panose="020B0600070205080204" pitchFamily="34" charset="-128"/>
              </a:rPr>
              <a:t>Who do you see these materials having the strongest impact with?</a:t>
            </a:r>
          </a:p>
          <a:p>
            <a:pPr lvl="1" eaLnBrk="1" hangingPunct="1"/>
            <a:endParaRPr lang="en-US" altLang="en-US">
              <a:ea typeface="ＭＳ Ｐゴシック" panose="020B0600070205080204" pitchFamily="34" charset="-128"/>
            </a:endParaRPr>
          </a:p>
          <a:p>
            <a:pPr eaLnBrk="1" hangingPunct="1"/>
            <a:endParaRPr lang="en-US" altLang="en-US" sz="2800">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1D3929A9-516B-4AC8-B321-64A49E6A196A}"/>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71832C2D-49FD-4E64-B3DC-088BB582AD29}"/>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50182" name="Picture 9">
            <a:extLst>
              <a:ext uri="{FF2B5EF4-FFF2-40B4-BE49-F238E27FC236}">
                <a16:creationId xmlns:a16="http://schemas.microsoft.com/office/drawing/2014/main" id="{79657C17-1E90-DA41-9F20-E6905B06A3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BD8312-F0AE-4393-B20A-5FD0E0EAEF7A}"/>
              </a:ext>
            </a:extLst>
          </p:cNvPr>
          <p:cNvSpPr>
            <a:spLocks noGrp="1"/>
          </p:cNvSpPr>
          <p:nvPr>
            <p:ph type="title"/>
          </p:nvPr>
        </p:nvSpPr>
        <p:spPr>
          <a:xfrm>
            <a:off x="457200" y="274638"/>
            <a:ext cx="8229600" cy="1020762"/>
          </a:xfrm>
        </p:spPr>
        <p:txBody>
          <a:bodyPr rtlCol="0">
            <a:noAutofit/>
          </a:bodyPr>
          <a:lstStyle/>
          <a:p>
            <a:pPr algn="r" eaLnBrk="1" fontAlgn="auto" hangingPunct="1">
              <a:spcAft>
                <a:spcPts val="0"/>
              </a:spcAft>
              <a:defRPr/>
            </a:pPr>
            <a:r>
              <a:rPr lang="en-US" sz="4800" b="1" dirty="0"/>
              <a:t>Professional Development</a:t>
            </a:r>
            <a:endParaRPr lang="en-US" sz="4800" dirty="0">
              <a:latin typeface="+mn-lt"/>
            </a:endParaRPr>
          </a:p>
        </p:txBody>
      </p:sp>
      <p:sp>
        <p:nvSpPr>
          <p:cNvPr id="14338" name="Content Placeholder 6">
            <a:extLst>
              <a:ext uri="{FF2B5EF4-FFF2-40B4-BE49-F238E27FC236}">
                <a16:creationId xmlns:a16="http://schemas.microsoft.com/office/drawing/2014/main" id="{5A6B8DC7-7CE6-4262-A0B9-92DD487C86D3}"/>
              </a:ext>
            </a:extLst>
          </p:cNvPr>
          <p:cNvSpPr>
            <a:spLocks noGrp="1"/>
          </p:cNvSpPr>
          <p:nvPr>
            <p:ph sz="half" idx="1"/>
          </p:nvPr>
        </p:nvSpPr>
        <p:spPr>
          <a:xfrm>
            <a:off x="457200" y="1600200"/>
            <a:ext cx="4038600" cy="4419600"/>
          </a:xfrm>
        </p:spPr>
        <p:txBody>
          <a:bodyPr/>
          <a:lstStyle/>
          <a:p>
            <a:pPr marL="0" indent="0" algn="ctr">
              <a:buFont typeface="Arial" charset="0"/>
              <a:buNone/>
              <a:defRPr/>
            </a:pPr>
            <a:r>
              <a:rPr lang="en-US" sz="3600" dirty="0"/>
              <a:t>    Members</a:t>
            </a:r>
            <a:endParaRPr lang="en-US" sz="2400" u="sng" dirty="0"/>
          </a:p>
          <a:p>
            <a:pPr>
              <a:buFont typeface="Arial" charset="0"/>
              <a:buChar char="•"/>
              <a:defRPr/>
            </a:pPr>
            <a:r>
              <a:rPr lang="en-US" sz="2400" u="sng" dirty="0"/>
              <a:t>Kiowa Rogers (NE - lead)</a:t>
            </a:r>
          </a:p>
          <a:p>
            <a:pPr>
              <a:buFont typeface="Arial" charset="0"/>
              <a:buChar char="•"/>
              <a:defRPr/>
            </a:pPr>
            <a:r>
              <a:rPr lang="en-US" sz="2400" u="sng" dirty="0"/>
              <a:t>Joan </a:t>
            </a:r>
            <a:r>
              <a:rPr lang="en-US" sz="2400" u="sng" dirty="0" err="1"/>
              <a:t>Geraci</a:t>
            </a:r>
            <a:r>
              <a:rPr lang="en-US" sz="2400" u="sng" dirty="0"/>
              <a:t> (NJ – lead)</a:t>
            </a:r>
            <a:endParaRPr lang="en-US" sz="2400" dirty="0"/>
          </a:p>
          <a:p>
            <a:pPr>
              <a:buFont typeface="Arial" charset="0"/>
              <a:buChar char="•"/>
              <a:defRPr/>
            </a:pPr>
            <a:r>
              <a:rPr lang="en-US" sz="2400" dirty="0"/>
              <a:t>Sabrina Rivera-Pineda (GA)</a:t>
            </a:r>
          </a:p>
          <a:p>
            <a:pPr>
              <a:buFont typeface="Arial" charset="0"/>
              <a:buChar char="•"/>
              <a:defRPr/>
            </a:pPr>
            <a:r>
              <a:rPr lang="en-US" sz="2400" dirty="0" err="1"/>
              <a:t>Odilia</a:t>
            </a:r>
            <a:r>
              <a:rPr lang="en-US" sz="2400" dirty="0"/>
              <a:t> </a:t>
            </a:r>
            <a:r>
              <a:rPr lang="en-US" sz="2400" dirty="0" err="1"/>
              <a:t>Coffta</a:t>
            </a:r>
            <a:r>
              <a:rPr lang="en-US" sz="2400" dirty="0"/>
              <a:t> (NY)</a:t>
            </a:r>
          </a:p>
          <a:p>
            <a:pPr>
              <a:buFont typeface="Arial" charset="0"/>
              <a:buChar char="•"/>
              <a:defRPr/>
            </a:pPr>
            <a:r>
              <a:rPr lang="en-US" sz="2400" dirty="0" err="1"/>
              <a:t>Lysandra</a:t>
            </a:r>
            <a:r>
              <a:rPr lang="en-US" sz="2400" dirty="0"/>
              <a:t> Alexander (PA)</a:t>
            </a:r>
          </a:p>
          <a:p>
            <a:pPr marL="0" indent="0" eaLnBrk="1" hangingPunct="1">
              <a:buFont typeface="Arial" charset="0"/>
              <a:buNone/>
              <a:defRPr/>
            </a:pPr>
            <a:endParaRPr lang="en-US" altLang="en-US" dirty="0"/>
          </a:p>
        </p:txBody>
      </p:sp>
      <p:sp>
        <p:nvSpPr>
          <p:cNvPr id="26627" name="Content Placeholder 7">
            <a:extLst>
              <a:ext uri="{FF2B5EF4-FFF2-40B4-BE49-F238E27FC236}">
                <a16:creationId xmlns:a16="http://schemas.microsoft.com/office/drawing/2014/main" id="{7EF391D2-494D-4EBF-9AD4-5F0414D2E061}"/>
              </a:ext>
            </a:extLst>
          </p:cNvPr>
          <p:cNvSpPr>
            <a:spLocks noGrp="1"/>
          </p:cNvSpPr>
          <p:nvPr>
            <p:ph sz="half" idx="2"/>
          </p:nvPr>
        </p:nvSpPr>
        <p:spPr>
          <a:xfrm>
            <a:off x="4648200" y="1600200"/>
            <a:ext cx="4038600" cy="4419600"/>
          </a:xfrm>
        </p:spPr>
        <p:txBody>
          <a:bodyPr/>
          <a:lstStyle/>
          <a:p>
            <a:pPr marL="0" indent="0" algn="ctr" eaLnBrk="1" hangingPunct="1">
              <a:buFont typeface="Arial" charset="0"/>
              <a:buNone/>
              <a:defRPr/>
            </a:pPr>
            <a:r>
              <a:rPr lang="en-US" altLang="en-US" dirty="0">
                <a:ea typeface="ＭＳ Ｐゴシック" charset="-128"/>
              </a:rPr>
              <a:t>Activities</a:t>
            </a:r>
          </a:p>
          <a:p>
            <a:pPr eaLnBrk="1" hangingPunct="1">
              <a:buFont typeface="Arial" charset="0"/>
              <a:buAutoNum type="arabicPeriod"/>
              <a:defRPr/>
            </a:pPr>
            <a:r>
              <a:rPr lang="en-US" altLang="en-US" sz="1600" dirty="0">
                <a:ea typeface="ＭＳ Ｐゴシック" charset="-128"/>
              </a:rPr>
              <a:t>Completed Module 1, </a:t>
            </a:r>
            <a:r>
              <a:rPr lang="en-US" altLang="en-US" sz="1600" i="1" dirty="0">
                <a:ea typeface="ＭＳ Ｐゴシック" charset="-128"/>
              </a:rPr>
              <a:t>Implementing the OSY Action Plan</a:t>
            </a:r>
            <a:r>
              <a:rPr lang="en-US" altLang="en-US" sz="1600" dirty="0">
                <a:ea typeface="ＭＳ Ｐゴシック" charset="-128"/>
              </a:rPr>
              <a:t>, and released on GOSOSY website.</a:t>
            </a:r>
          </a:p>
          <a:p>
            <a:pPr>
              <a:buFont typeface="+mj-lt"/>
              <a:buAutoNum type="arabicPeriod"/>
              <a:defRPr/>
            </a:pPr>
            <a:r>
              <a:rPr lang="en-US" sz="1600" dirty="0"/>
              <a:t>Completed three Resource Guides to accompany Module 1: </a:t>
            </a:r>
          </a:p>
          <a:p>
            <a:pPr marL="571500" lvl="2" indent="-171450">
              <a:buFont typeface="Arial" charset="0"/>
              <a:buChar char="•"/>
              <a:defRPr/>
            </a:pPr>
            <a:r>
              <a:rPr lang="en-US" sz="1050" b="1" dirty="0"/>
              <a:t>Strategies for Creating an Effective Learning Environment Resource Guide</a:t>
            </a:r>
          </a:p>
          <a:p>
            <a:pPr marL="571500" lvl="2" indent="-171450">
              <a:buFont typeface="Arial" charset="0"/>
              <a:buChar char="•"/>
              <a:defRPr/>
            </a:pPr>
            <a:r>
              <a:rPr lang="en-US" sz="1050" b="1" dirty="0"/>
              <a:t>OSY Conversation Starters/Bridges to Academic Instruction Resource Guide</a:t>
            </a:r>
          </a:p>
          <a:p>
            <a:pPr marL="571500" lvl="2" indent="-171450">
              <a:buFont typeface="Arial" charset="0"/>
              <a:buChar char="•"/>
              <a:defRPr/>
            </a:pPr>
            <a:r>
              <a:rPr lang="en-US" sz="1050" b="1" dirty="0"/>
              <a:t>Young Adult Learning Resource Guide</a:t>
            </a:r>
            <a:endParaRPr lang="en-US" sz="1050" b="1" dirty="0">
              <a:ea typeface="ＭＳ Ｐゴシック" charset="-128"/>
            </a:endParaRPr>
          </a:p>
          <a:p>
            <a:pPr>
              <a:buFont typeface="+mj-lt"/>
              <a:buAutoNum type="arabicPeriod"/>
              <a:defRPr/>
            </a:pPr>
            <a:r>
              <a:rPr lang="en-US" altLang="en-US" sz="1600" dirty="0">
                <a:ea typeface="ＭＳ Ｐゴシック" charset="-128"/>
              </a:rPr>
              <a:t>Began development of five “mini modules” for presentation to TST members in November. To include:</a:t>
            </a:r>
          </a:p>
          <a:p>
            <a:pPr lvl="1">
              <a:buFont typeface="Arial" charset="0"/>
              <a:buChar char="•"/>
              <a:defRPr/>
            </a:pPr>
            <a:r>
              <a:rPr lang="en-US" sz="1050" b="1" dirty="0"/>
              <a:t>An Introduction to Out-of-School Youth</a:t>
            </a:r>
            <a:endParaRPr lang="en-US" sz="1050" dirty="0"/>
          </a:p>
          <a:p>
            <a:pPr lvl="1">
              <a:buFont typeface="Arial" charset="0"/>
              <a:buChar char="•"/>
              <a:defRPr/>
            </a:pPr>
            <a:r>
              <a:rPr lang="en-US" sz="1050" b="1" dirty="0"/>
              <a:t>Strategies for One-on-One and Small Group Instruction </a:t>
            </a:r>
            <a:endParaRPr lang="en-US" sz="1050" dirty="0"/>
          </a:p>
          <a:p>
            <a:pPr lvl="1">
              <a:buFont typeface="Arial" charset="0"/>
              <a:buChar char="•"/>
              <a:defRPr/>
            </a:pPr>
            <a:r>
              <a:rPr lang="en-US" sz="1050" b="1" dirty="0"/>
              <a:t>Addressing the Specific Needs of OSY with Limited Formal Schooling</a:t>
            </a:r>
            <a:endParaRPr lang="en-US" sz="1050" dirty="0"/>
          </a:p>
          <a:p>
            <a:pPr lvl="1">
              <a:buFont typeface="Arial" charset="0"/>
              <a:buChar char="•"/>
              <a:defRPr/>
            </a:pPr>
            <a:r>
              <a:rPr lang="en-US" sz="1050" b="1" dirty="0"/>
              <a:t>Using Differentiation Strategies when Working with Various Learning Styles</a:t>
            </a:r>
          </a:p>
          <a:p>
            <a:pPr lvl="1">
              <a:buFont typeface="Arial" charset="0"/>
              <a:buChar char="•"/>
              <a:defRPr/>
            </a:pPr>
            <a:r>
              <a:rPr lang="en-US" sz="1050" b="1" dirty="0"/>
              <a:t>Working with Language Learners</a:t>
            </a:r>
            <a:endParaRPr lang="en-US" sz="1050" dirty="0"/>
          </a:p>
          <a:p>
            <a:pPr algn="ctr" eaLnBrk="1" hangingPunct="1">
              <a:buFont typeface="Arial" charset="0"/>
              <a:buAutoNum type="arabicPeriod"/>
              <a:defRPr/>
            </a:pPr>
            <a:endParaRPr lang="en-US" altLang="en-US" sz="2000" dirty="0">
              <a:ea typeface="ＭＳ Ｐゴシック" charset="-128"/>
            </a:endParaRPr>
          </a:p>
        </p:txBody>
      </p:sp>
      <p:cxnSp>
        <p:nvCxnSpPr>
          <p:cNvPr id="10" name="Straight Connector 9">
            <a:extLst>
              <a:ext uri="{FF2B5EF4-FFF2-40B4-BE49-F238E27FC236}">
                <a16:creationId xmlns:a16="http://schemas.microsoft.com/office/drawing/2014/main" id="{BA8CCCF4-CA2E-4BF4-BF83-C632081A505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FDEC1DA8-BC28-4D96-9377-75FA824612BE}"/>
              </a:ext>
            </a:extLst>
          </p:cNvPr>
          <p:cNvCxnSpPr/>
          <p:nvPr/>
        </p:nvCxnSpPr>
        <p:spPr>
          <a:xfrm>
            <a:off x="4572000" y="1600200"/>
            <a:ext cx="0" cy="441960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51207" name="Picture 9">
            <a:extLst>
              <a:ext uri="{FF2B5EF4-FFF2-40B4-BE49-F238E27FC236}">
                <a16:creationId xmlns:a16="http://schemas.microsoft.com/office/drawing/2014/main" id="{105ABAB9-447E-5143-B0E8-3D64F7C46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2">
            <a:extLst>
              <a:ext uri="{FF2B5EF4-FFF2-40B4-BE49-F238E27FC236}">
                <a16:creationId xmlns:a16="http://schemas.microsoft.com/office/drawing/2014/main" id="{1B426A89-23D3-CC43-9E08-E43AC32542B0}"/>
              </a:ext>
            </a:extLst>
          </p:cNvPr>
          <p:cNvSpPr>
            <a:spLocks noGrp="1"/>
          </p:cNvSpPr>
          <p:nvPr>
            <p:ph type="title"/>
          </p:nvPr>
        </p:nvSpPr>
        <p:spPr/>
        <p:txBody>
          <a:bodyPr/>
          <a:lstStyle/>
          <a:p>
            <a:pPr eaLnBrk="1" hangingPunct="1"/>
            <a:r>
              <a:rPr lang="en-US" altLang="en-US">
                <a:ea typeface="ＭＳ Ｐゴシック" panose="020B0600070205080204" pitchFamily="34" charset="-128"/>
              </a:rPr>
              <a:t>Member States</a:t>
            </a:r>
          </a:p>
        </p:txBody>
      </p:sp>
      <p:sp>
        <p:nvSpPr>
          <p:cNvPr id="8195" name="Content Placeholder 24">
            <a:extLst>
              <a:ext uri="{FF2B5EF4-FFF2-40B4-BE49-F238E27FC236}">
                <a16:creationId xmlns:a16="http://schemas.microsoft.com/office/drawing/2014/main" id="{94BCA71B-67DE-CA4D-B061-1BB93E2C55AA}"/>
              </a:ext>
            </a:extLst>
          </p:cNvPr>
          <p:cNvSpPr>
            <a:spLocks noGrp="1"/>
          </p:cNvSpPr>
          <p:nvPr>
            <p:ph sz="half" idx="2"/>
          </p:nvPr>
        </p:nvSpPr>
        <p:spPr>
          <a:xfrm>
            <a:off x="457200" y="1646238"/>
            <a:ext cx="4040188" cy="4373562"/>
          </a:xfrm>
        </p:spPr>
        <p:txBody>
          <a:bodyPr/>
          <a:lstStyle/>
          <a:p>
            <a:pPr eaLnBrk="1" hangingPunct="1"/>
            <a:r>
              <a:rPr lang="en-US" altLang="en-US">
                <a:ea typeface="ＭＳ Ｐゴシック" panose="020B0600070205080204" pitchFamily="34" charset="-128"/>
              </a:rPr>
              <a:t>Alabama</a:t>
            </a:r>
          </a:p>
          <a:p>
            <a:pPr eaLnBrk="1" hangingPunct="1"/>
            <a:r>
              <a:rPr lang="en-US" altLang="en-US">
                <a:ea typeface="ＭＳ Ｐゴシック" panose="020B0600070205080204" pitchFamily="34" charset="-128"/>
              </a:rPr>
              <a:t>Florida</a:t>
            </a:r>
          </a:p>
          <a:p>
            <a:pPr eaLnBrk="1" hangingPunct="1"/>
            <a:r>
              <a:rPr lang="en-US" altLang="en-US">
                <a:ea typeface="ＭＳ Ｐゴシック" panose="020B0600070205080204" pitchFamily="34" charset="-128"/>
              </a:rPr>
              <a:t>Georgia</a:t>
            </a:r>
          </a:p>
          <a:p>
            <a:pPr eaLnBrk="1" hangingPunct="1"/>
            <a:r>
              <a:rPr lang="en-US" altLang="en-US">
                <a:ea typeface="ＭＳ Ｐゴシック" panose="020B0600070205080204" pitchFamily="34" charset="-128"/>
              </a:rPr>
              <a:t>Illinois</a:t>
            </a:r>
          </a:p>
          <a:p>
            <a:pPr eaLnBrk="1" hangingPunct="1"/>
            <a:r>
              <a:rPr lang="en-US" altLang="en-US">
                <a:ea typeface="ＭＳ Ｐゴシック" panose="020B0600070205080204" pitchFamily="34" charset="-128"/>
              </a:rPr>
              <a:t>Iowa</a:t>
            </a:r>
          </a:p>
          <a:p>
            <a:pPr eaLnBrk="1" hangingPunct="1"/>
            <a:r>
              <a:rPr lang="en-US" altLang="en-US">
                <a:ea typeface="ＭＳ Ｐゴシック" panose="020B0600070205080204" pitchFamily="34" charset="-128"/>
              </a:rPr>
              <a:t>Kansas</a:t>
            </a:r>
          </a:p>
          <a:p>
            <a:pPr eaLnBrk="1" hangingPunct="1"/>
            <a:r>
              <a:rPr lang="en-US" altLang="en-US">
                <a:ea typeface="ＭＳ Ｐゴシック" panose="020B0600070205080204" pitchFamily="34" charset="-128"/>
              </a:rPr>
              <a:t>Kentucky</a:t>
            </a:r>
          </a:p>
          <a:p>
            <a:pPr eaLnBrk="1" hangingPunct="1"/>
            <a:r>
              <a:rPr lang="en-US" altLang="en-US">
                <a:ea typeface="ＭＳ Ｐゴシック" panose="020B0600070205080204" pitchFamily="34" charset="-128"/>
              </a:rPr>
              <a:t>Massachusetts</a:t>
            </a:r>
          </a:p>
          <a:p>
            <a:pPr eaLnBrk="1" hangingPunct="1"/>
            <a:r>
              <a:rPr lang="en-US" altLang="en-US">
                <a:ea typeface="ＭＳ Ｐゴシック" panose="020B0600070205080204" pitchFamily="34" charset="-128"/>
              </a:rPr>
              <a:t>Mississippi</a:t>
            </a:r>
          </a:p>
        </p:txBody>
      </p:sp>
      <p:sp>
        <p:nvSpPr>
          <p:cNvPr id="8196" name="Content Placeholder 26">
            <a:extLst>
              <a:ext uri="{FF2B5EF4-FFF2-40B4-BE49-F238E27FC236}">
                <a16:creationId xmlns:a16="http://schemas.microsoft.com/office/drawing/2014/main" id="{D5C8F29E-1426-164D-89E7-C4530EA60C6D}"/>
              </a:ext>
            </a:extLst>
          </p:cNvPr>
          <p:cNvSpPr>
            <a:spLocks noGrp="1"/>
          </p:cNvSpPr>
          <p:nvPr>
            <p:ph sz="quarter" idx="4"/>
          </p:nvPr>
        </p:nvSpPr>
        <p:spPr>
          <a:xfrm>
            <a:off x="4643438" y="1608138"/>
            <a:ext cx="4041775" cy="4449762"/>
          </a:xfrm>
        </p:spPr>
        <p:txBody>
          <a:bodyPr/>
          <a:lstStyle/>
          <a:p>
            <a:pPr eaLnBrk="1" hangingPunct="1"/>
            <a:r>
              <a:rPr lang="en-US" altLang="en-US">
                <a:ea typeface="ＭＳ Ｐゴシック" panose="020B0600070205080204" pitchFamily="34" charset="-128"/>
              </a:rPr>
              <a:t>Nebraska</a:t>
            </a:r>
          </a:p>
          <a:p>
            <a:pPr eaLnBrk="1" hangingPunct="1"/>
            <a:r>
              <a:rPr lang="en-US" altLang="en-US">
                <a:ea typeface="ＭＳ Ｐゴシック" panose="020B0600070205080204" pitchFamily="34" charset="-128"/>
              </a:rPr>
              <a:t>New Hampshire</a:t>
            </a:r>
          </a:p>
          <a:p>
            <a:pPr eaLnBrk="1" hangingPunct="1"/>
            <a:r>
              <a:rPr lang="en-US" altLang="en-US">
                <a:ea typeface="ＭＳ Ｐゴシック" panose="020B0600070205080204" pitchFamily="34" charset="-128"/>
              </a:rPr>
              <a:t>New Jersey</a:t>
            </a:r>
          </a:p>
          <a:p>
            <a:pPr eaLnBrk="1" hangingPunct="1"/>
            <a:r>
              <a:rPr lang="en-US" altLang="en-US">
                <a:ea typeface="ＭＳ Ｐゴシック" panose="020B0600070205080204" pitchFamily="34" charset="-128"/>
              </a:rPr>
              <a:t>New York</a:t>
            </a:r>
          </a:p>
          <a:p>
            <a:pPr eaLnBrk="1" hangingPunct="1"/>
            <a:r>
              <a:rPr lang="en-US" altLang="en-US">
                <a:ea typeface="ＭＳ Ｐゴシック" panose="020B0600070205080204" pitchFamily="34" charset="-128"/>
              </a:rPr>
              <a:t>North Carolina</a:t>
            </a:r>
          </a:p>
          <a:p>
            <a:pPr eaLnBrk="1" hangingPunct="1"/>
            <a:r>
              <a:rPr lang="en-US" altLang="en-US">
                <a:ea typeface="ＭＳ Ｐゴシック" panose="020B0600070205080204" pitchFamily="34" charset="-128"/>
              </a:rPr>
              <a:t>Pennsylvania</a:t>
            </a:r>
          </a:p>
          <a:p>
            <a:pPr eaLnBrk="1" hangingPunct="1"/>
            <a:r>
              <a:rPr lang="en-US" altLang="en-US">
                <a:ea typeface="ＭＳ Ｐゴシック" panose="020B0600070205080204" pitchFamily="34" charset="-128"/>
              </a:rPr>
              <a:t>South Carolina</a:t>
            </a:r>
          </a:p>
          <a:p>
            <a:pPr eaLnBrk="1" hangingPunct="1"/>
            <a:r>
              <a:rPr lang="en-US" altLang="en-US">
                <a:ea typeface="ＭＳ Ｐゴシック" panose="020B0600070205080204" pitchFamily="34" charset="-128"/>
              </a:rPr>
              <a:t>Tennessee</a:t>
            </a:r>
          </a:p>
          <a:p>
            <a:pPr eaLnBrk="1" hangingPunct="1"/>
            <a:r>
              <a:rPr lang="en-US" altLang="en-US">
                <a:ea typeface="ＭＳ Ｐゴシック" panose="020B0600070205080204" pitchFamily="34" charset="-128"/>
              </a:rPr>
              <a:t>Vermont</a:t>
            </a:r>
          </a:p>
          <a:p>
            <a:pPr eaLnBrk="1" hangingPunct="1"/>
            <a:endParaRPr lang="en-US" altLang="en-US">
              <a:ea typeface="ＭＳ Ｐゴシック" panose="020B0600070205080204" pitchFamily="34" charset="-128"/>
            </a:endParaRPr>
          </a:p>
        </p:txBody>
      </p:sp>
      <p:cxnSp>
        <p:nvCxnSpPr>
          <p:cNvPr id="10" name="Straight Connector 9">
            <a:extLst>
              <a:ext uri="{FF2B5EF4-FFF2-40B4-BE49-F238E27FC236}">
                <a16:creationId xmlns:a16="http://schemas.microsoft.com/office/drawing/2014/main" id="{FCDB6CF1-2B33-48F4-BBDC-F1060E396870}"/>
              </a:ext>
            </a:extLst>
          </p:cNvPr>
          <p:cNvCxnSpPr/>
          <p:nvPr/>
        </p:nvCxnSpPr>
        <p:spPr>
          <a:xfrm>
            <a:off x="457200" y="1447800"/>
            <a:ext cx="82296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9110BE4C-0DE4-4A82-A9CF-4D9E212F4312}"/>
              </a:ext>
            </a:extLst>
          </p:cNvPr>
          <p:cNvCxnSpPr/>
          <p:nvPr/>
        </p:nvCxnSpPr>
        <p:spPr>
          <a:xfrm>
            <a:off x="4572000" y="1524000"/>
            <a:ext cx="0" cy="47244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3F169D2-6E0E-4C55-AC9D-D0FD61455017}"/>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8200" name="Picture 9">
            <a:extLst>
              <a:ext uri="{FF2B5EF4-FFF2-40B4-BE49-F238E27FC236}">
                <a16:creationId xmlns:a16="http://schemas.microsoft.com/office/drawing/2014/main" id="{416C10DD-8194-0B4B-B49A-617A58B24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8938"/>
            <a:ext cx="925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8">
            <a:extLst>
              <a:ext uri="{FF2B5EF4-FFF2-40B4-BE49-F238E27FC236}">
                <a16:creationId xmlns:a16="http://schemas.microsoft.com/office/drawing/2014/main" id="{19A21EEC-939D-DC46-B4F6-D532394D6CB7}"/>
              </a:ext>
            </a:extLst>
          </p:cNvPr>
          <p:cNvSpPr>
            <a:spLocks noGrp="1"/>
          </p:cNvSpPr>
          <p:nvPr>
            <p:ph type="title"/>
          </p:nvPr>
        </p:nvSpPr>
        <p:spPr>
          <a:xfrm>
            <a:off x="628650" y="1008063"/>
            <a:ext cx="7886700" cy="912812"/>
          </a:xfrm>
        </p:spPr>
        <p:txBody>
          <a:bodyPr/>
          <a:lstStyle/>
          <a:p>
            <a:pPr algn="r" eaLnBrk="1" hangingPunct="1"/>
            <a:r>
              <a:rPr lang="en-US" altLang="en-US">
                <a:ea typeface="ＭＳ Ｐゴシック" panose="020B0600070205080204" pitchFamily="34" charset="-128"/>
              </a:rPr>
              <a:t>Professional Development Video </a:t>
            </a:r>
          </a:p>
        </p:txBody>
      </p:sp>
      <p:cxnSp>
        <p:nvCxnSpPr>
          <p:cNvPr id="10" name="Straight Connector 9">
            <a:extLst>
              <a:ext uri="{FF2B5EF4-FFF2-40B4-BE49-F238E27FC236}">
                <a16:creationId xmlns:a16="http://schemas.microsoft.com/office/drawing/2014/main" id="{14355B81-1BA8-43D9-A8AC-152176C7881D}"/>
              </a:ext>
            </a:extLst>
          </p:cNvPr>
          <p:cNvCxnSpPr/>
          <p:nvPr/>
        </p:nvCxnSpPr>
        <p:spPr>
          <a:xfrm>
            <a:off x="628650" y="1851025"/>
            <a:ext cx="7989888" cy="7938"/>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52228" name="Picture 9">
            <a:extLst>
              <a:ext uri="{FF2B5EF4-FFF2-40B4-BE49-F238E27FC236}">
                <a16:creationId xmlns:a16="http://schemas.microsoft.com/office/drawing/2014/main" id="{F48ABF64-D40F-6C40-86B1-FFB46FC397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06375"/>
            <a:ext cx="695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Content Placeholder 4">
            <a:hlinkClick r:id="rId3"/>
            <a:extLst>
              <a:ext uri="{FF2B5EF4-FFF2-40B4-BE49-F238E27FC236}">
                <a16:creationId xmlns:a16="http://schemas.microsoft.com/office/drawing/2014/main" id="{29164D1A-7EB7-4E4E-A820-7CEDCE78382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6033" t="8832" r="6476" b="18398"/>
          <a:stretch>
            <a:fillRect/>
          </a:stretch>
        </p:blipFill>
        <p:spPr>
          <a:xfrm>
            <a:off x="628650" y="2235200"/>
            <a:ext cx="7886700" cy="4318000"/>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8">
            <a:extLst>
              <a:ext uri="{FF2B5EF4-FFF2-40B4-BE49-F238E27FC236}">
                <a16:creationId xmlns:a16="http://schemas.microsoft.com/office/drawing/2014/main" id="{C1418BE6-38E1-704E-BF5B-70D42CA13574}"/>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Professional Development</a:t>
            </a:r>
          </a:p>
        </p:txBody>
      </p:sp>
      <p:sp>
        <p:nvSpPr>
          <p:cNvPr id="2051" name="Content Placeholder 10">
            <a:extLst>
              <a:ext uri="{FF2B5EF4-FFF2-40B4-BE49-F238E27FC236}">
                <a16:creationId xmlns:a16="http://schemas.microsoft.com/office/drawing/2014/main" id="{8BE34880-61C2-42C5-80A0-3814325070C4}"/>
              </a:ext>
            </a:extLst>
          </p:cNvPr>
          <p:cNvSpPr>
            <a:spLocks noGrp="1"/>
          </p:cNvSpPr>
          <p:nvPr>
            <p:ph idx="1"/>
          </p:nvPr>
        </p:nvSpPr>
        <p:spPr/>
        <p:txBody>
          <a:bodyPr/>
          <a:lstStyle/>
          <a:p>
            <a:pPr marL="0" indent="0" algn="ctr" eaLnBrk="1" hangingPunct="1">
              <a:buFont typeface="Arial" charset="0"/>
              <a:buNone/>
              <a:defRPr/>
            </a:pPr>
            <a:r>
              <a:rPr lang="en-US" altLang="en-US" sz="4000" dirty="0"/>
              <a:t>GOSOSY Professional Development for OSY Instructors: </a:t>
            </a:r>
          </a:p>
          <a:p>
            <a:pPr marL="0" indent="0" algn="ctr" eaLnBrk="1" hangingPunct="1">
              <a:buFont typeface="Arial" charset="0"/>
              <a:buNone/>
              <a:defRPr/>
            </a:pPr>
            <a:r>
              <a:rPr lang="en-US" altLang="en-US" sz="4000" b="1" dirty="0">
                <a:solidFill>
                  <a:schemeClr val="accent3"/>
                </a:solidFill>
              </a:rPr>
              <a:t>Identifying and Addressing the Needs of OSY: </a:t>
            </a:r>
          </a:p>
          <a:p>
            <a:pPr marL="0" indent="0" algn="ctr" eaLnBrk="1" hangingPunct="1">
              <a:buFont typeface="Arial" charset="0"/>
              <a:buNone/>
              <a:defRPr/>
            </a:pPr>
            <a:r>
              <a:rPr lang="en-US" altLang="en-US" sz="4000" b="1" dirty="0">
                <a:solidFill>
                  <a:schemeClr val="accent3"/>
                </a:solidFill>
              </a:rPr>
              <a:t>Working with Language Learners</a:t>
            </a:r>
          </a:p>
        </p:txBody>
      </p:sp>
      <p:sp>
        <p:nvSpPr>
          <p:cNvPr id="53252" name="Slide Number Placeholder 1">
            <a:extLst>
              <a:ext uri="{FF2B5EF4-FFF2-40B4-BE49-F238E27FC236}">
                <a16:creationId xmlns:a16="http://schemas.microsoft.com/office/drawing/2014/main" id="{804F8552-5546-0D4C-9F39-369160B71A2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11B8E51-47EC-3C46-B5F3-781DCFF82C08}" type="slidenum">
              <a:rPr lang="en-US" altLang="en-US" sz="1200">
                <a:solidFill>
                  <a:srgbClr val="898989"/>
                </a:solidFill>
              </a:rPr>
              <a:pPr>
                <a:spcBef>
                  <a:spcPct val="0"/>
                </a:spcBef>
                <a:buFontTx/>
                <a:buNone/>
              </a:pPr>
              <a:t>41</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A0B16FDA-FC66-4ACE-9CBC-FCBB5D3E90A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F2F0FC1A-0477-4FFF-BFDE-450A846F89C7}"/>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53255" name="Picture 9">
            <a:extLst>
              <a:ext uri="{FF2B5EF4-FFF2-40B4-BE49-F238E27FC236}">
                <a16:creationId xmlns:a16="http://schemas.microsoft.com/office/drawing/2014/main" id="{F9D854FC-FBB8-5E45-8C94-329246474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8">
            <a:extLst>
              <a:ext uri="{FF2B5EF4-FFF2-40B4-BE49-F238E27FC236}">
                <a16:creationId xmlns:a16="http://schemas.microsoft.com/office/drawing/2014/main" id="{9ADD7EC4-0945-C44A-9D6F-6223A1174746}"/>
              </a:ext>
            </a:extLst>
          </p:cNvPr>
          <p:cNvSpPr>
            <a:spLocks noGrp="1"/>
          </p:cNvSpPr>
          <p:nvPr>
            <p:ph type="title"/>
          </p:nvPr>
        </p:nvSpPr>
        <p:spPr/>
        <p:txBody>
          <a:bodyPr/>
          <a:lstStyle/>
          <a:p>
            <a:pPr eaLnBrk="1" hangingPunct="1"/>
            <a:r>
              <a:rPr lang="en-US" altLang="en-US" sz="5400">
                <a:ea typeface="ＭＳ Ｐゴシック" panose="020B0600070205080204" pitchFamily="34" charset="-128"/>
              </a:rPr>
              <a:t>Acknowledgements</a:t>
            </a:r>
          </a:p>
        </p:txBody>
      </p:sp>
      <p:sp>
        <p:nvSpPr>
          <p:cNvPr id="2051" name="Content Placeholder 10">
            <a:extLst>
              <a:ext uri="{FF2B5EF4-FFF2-40B4-BE49-F238E27FC236}">
                <a16:creationId xmlns:a16="http://schemas.microsoft.com/office/drawing/2014/main" id="{9DA874CE-A78B-4B63-A6D6-9904B4FC93BE}"/>
              </a:ext>
            </a:extLst>
          </p:cNvPr>
          <p:cNvSpPr>
            <a:spLocks noGrp="1"/>
          </p:cNvSpPr>
          <p:nvPr>
            <p:ph idx="1"/>
          </p:nvPr>
        </p:nvSpPr>
        <p:spPr/>
        <p:txBody>
          <a:bodyPr>
            <a:normAutofit/>
          </a:bodyPr>
          <a:lstStyle/>
          <a:p>
            <a:pPr marL="0" indent="0" eaLnBrk="1" fontAlgn="auto" hangingPunct="1">
              <a:spcAft>
                <a:spcPts val="0"/>
              </a:spcAft>
              <a:buFont typeface="Arial" charset="0"/>
              <a:buNone/>
              <a:defRPr/>
            </a:pPr>
            <a:r>
              <a:rPr lang="en-US" sz="2400" dirty="0">
                <a:solidFill>
                  <a:prstClr val="black"/>
                </a:solidFill>
              </a:rPr>
              <a:t>GOSOSY Professional Development Group and Contributors</a:t>
            </a:r>
          </a:p>
          <a:p>
            <a:pPr marL="0" indent="0" eaLnBrk="1" fontAlgn="auto" hangingPunct="1">
              <a:spcAft>
                <a:spcPts val="0"/>
              </a:spcAft>
              <a:buFont typeface="Arial" charset="0"/>
              <a:buNone/>
              <a:defRPr/>
            </a:pPr>
            <a:endParaRPr lang="en-US" sz="2400" dirty="0">
              <a:solidFill>
                <a:prstClr val="black"/>
              </a:solidFill>
            </a:endParaRPr>
          </a:p>
          <a:p>
            <a:pPr eaLnBrk="1" fontAlgn="auto" hangingPunct="1">
              <a:spcAft>
                <a:spcPts val="0"/>
              </a:spcAft>
              <a:defRPr/>
            </a:pPr>
            <a:r>
              <a:rPr lang="en-US" sz="2400" dirty="0">
                <a:solidFill>
                  <a:prstClr val="black"/>
                </a:solidFill>
              </a:rPr>
              <a:t>Lysandra Alexander (PA); Susanna Bartee (KS); </a:t>
            </a:r>
            <a:r>
              <a:rPr lang="en-US" sz="2400" dirty="0" err="1">
                <a:solidFill>
                  <a:prstClr val="black"/>
                </a:solidFill>
              </a:rPr>
              <a:t>Odilia</a:t>
            </a:r>
            <a:r>
              <a:rPr lang="en-US" sz="2400" dirty="0">
                <a:solidFill>
                  <a:prstClr val="black"/>
                </a:solidFill>
              </a:rPr>
              <a:t> </a:t>
            </a:r>
            <a:r>
              <a:rPr lang="en-US" sz="2400" dirty="0" err="1">
                <a:solidFill>
                  <a:prstClr val="black"/>
                </a:solidFill>
              </a:rPr>
              <a:t>Coffta</a:t>
            </a:r>
            <a:r>
              <a:rPr lang="en-US" sz="2400" dirty="0">
                <a:solidFill>
                  <a:prstClr val="black"/>
                </a:solidFill>
              </a:rPr>
              <a:t> (NY); Joan </a:t>
            </a:r>
            <a:r>
              <a:rPr lang="en-US" sz="2400" dirty="0" err="1">
                <a:solidFill>
                  <a:prstClr val="black"/>
                </a:solidFill>
              </a:rPr>
              <a:t>Geraci</a:t>
            </a:r>
            <a:r>
              <a:rPr lang="en-US" sz="2400" dirty="0">
                <a:solidFill>
                  <a:prstClr val="black"/>
                </a:solidFill>
              </a:rPr>
              <a:t> (NJ); Tracie Kalic (GOSOSY); Sabrina Pineda (GA); Kiowa Rogers (NE)</a:t>
            </a:r>
          </a:p>
          <a:p>
            <a:pPr marL="0" indent="0" eaLnBrk="1" fontAlgn="auto" hangingPunct="1">
              <a:spcAft>
                <a:spcPts val="0"/>
              </a:spcAft>
              <a:buFont typeface="Arial" panose="020B0604020202020204" pitchFamily="34" charset="0"/>
              <a:buNone/>
              <a:defRPr/>
            </a:pPr>
            <a:r>
              <a:rPr lang="en-US" sz="2400" dirty="0">
                <a:solidFill>
                  <a:prstClr val="black"/>
                </a:solidFill>
              </a:rPr>
              <a:t> </a:t>
            </a:r>
          </a:p>
          <a:p>
            <a:pPr eaLnBrk="1" fontAlgn="auto" hangingPunct="1">
              <a:spcAft>
                <a:spcPts val="0"/>
              </a:spcAft>
              <a:defRPr/>
            </a:pPr>
            <a:r>
              <a:rPr lang="en-US" sz="2400" dirty="0">
                <a:solidFill>
                  <a:prstClr val="black"/>
                </a:solidFill>
              </a:rPr>
              <a:t>GOSOSY PD Reviewers and Technical Support Team members and the State Steering Support Team</a:t>
            </a:r>
            <a:endParaRPr lang="en-US" sz="3600" dirty="0"/>
          </a:p>
        </p:txBody>
      </p:sp>
      <p:sp>
        <p:nvSpPr>
          <p:cNvPr id="54276" name="Slide Number Placeholder 1">
            <a:extLst>
              <a:ext uri="{FF2B5EF4-FFF2-40B4-BE49-F238E27FC236}">
                <a16:creationId xmlns:a16="http://schemas.microsoft.com/office/drawing/2014/main" id="{48FFB9D6-778F-244D-9EAC-F7278B1A7AA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C6DCA48-805F-E647-B893-91CF59FAAAA1}" type="slidenum">
              <a:rPr lang="en-US" altLang="en-US" sz="1200">
                <a:solidFill>
                  <a:srgbClr val="898989"/>
                </a:solidFill>
              </a:rPr>
              <a:pPr>
                <a:spcBef>
                  <a:spcPct val="0"/>
                </a:spcBef>
                <a:buFontTx/>
                <a:buNone/>
              </a:pPr>
              <a:t>42</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A1775F12-31E3-4CF7-9B77-EE38B9BABDD3}"/>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70530C5-BC74-4795-A7E0-A4D2D069B28B}"/>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54279" name="Picture 9">
            <a:extLst>
              <a:ext uri="{FF2B5EF4-FFF2-40B4-BE49-F238E27FC236}">
                <a16:creationId xmlns:a16="http://schemas.microsoft.com/office/drawing/2014/main" id="{19CC1027-0143-024C-B8F5-23E86BA37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8">
            <a:extLst>
              <a:ext uri="{FF2B5EF4-FFF2-40B4-BE49-F238E27FC236}">
                <a16:creationId xmlns:a16="http://schemas.microsoft.com/office/drawing/2014/main" id="{5552E391-BAB8-4D46-9224-065C95234A2C}"/>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Statement of Purpose</a:t>
            </a:r>
          </a:p>
        </p:txBody>
      </p:sp>
      <p:sp>
        <p:nvSpPr>
          <p:cNvPr id="55299" name="Slide Number Placeholder 1">
            <a:extLst>
              <a:ext uri="{FF2B5EF4-FFF2-40B4-BE49-F238E27FC236}">
                <a16:creationId xmlns:a16="http://schemas.microsoft.com/office/drawing/2014/main" id="{5B22A755-A3A5-424C-8037-91E8FF35ABA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DD1E9791-2D78-F441-8786-48BAA9EF9A09}" type="slidenum">
              <a:rPr lang="en-US" altLang="en-US" sz="1200">
                <a:solidFill>
                  <a:srgbClr val="898989"/>
                </a:solidFill>
              </a:rPr>
              <a:pPr>
                <a:spcBef>
                  <a:spcPct val="0"/>
                </a:spcBef>
                <a:buFontTx/>
                <a:buNone/>
              </a:pPr>
              <a:t>43</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1B19384E-0CC5-49E9-B5D5-9D3C362B5C5D}"/>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C4363D68-AF98-4E3C-AB6E-7EB23F854BE5}"/>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55302" name="Picture 9">
            <a:extLst>
              <a:ext uri="{FF2B5EF4-FFF2-40B4-BE49-F238E27FC236}">
                <a16:creationId xmlns:a16="http://schemas.microsoft.com/office/drawing/2014/main" id="{6A55850E-CA95-9D40-B06C-F36C24CDB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657813-54F0-43D1-8318-9F6FC34A06CF}"/>
              </a:ext>
            </a:extLst>
          </p:cNvPr>
          <p:cNvSpPr txBox="1"/>
          <p:nvPr/>
        </p:nvSpPr>
        <p:spPr>
          <a:xfrm>
            <a:off x="150813" y="1752600"/>
            <a:ext cx="8840787" cy="4124325"/>
          </a:xfrm>
          <a:prstGeom prst="rect">
            <a:avLst/>
          </a:prstGeom>
          <a:noFill/>
        </p:spPr>
        <p:txBody>
          <a:bodyPr>
            <a:spAutoFit/>
          </a:bodyPr>
          <a:lstStyle/>
          <a:p>
            <a:pPr>
              <a:defRPr/>
            </a:pPr>
            <a:endParaRPr lang="en-US" sz="2000" dirty="0">
              <a:latin typeface="+mn-lt"/>
              <a:ea typeface="+mn-ea"/>
              <a:cs typeface="Arial" panose="020B0604020202020204" pitchFamily="34" charset="0"/>
            </a:endParaRPr>
          </a:p>
          <a:p>
            <a:pPr>
              <a:defRPr/>
            </a:pPr>
            <a:endParaRPr lang="en-US" sz="2000" dirty="0">
              <a:latin typeface="+mn-lt"/>
              <a:ea typeface="+mn-ea"/>
              <a:cs typeface="Arial" panose="020B0604020202020204" pitchFamily="34" charset="0"/>
            </a:endParaRPr>
          </a:p>
          <a:p>
            <a:pPr>
              <a:defRPr/>
            </a:pPr>
            <a:r>
              <a:rPr lang="en-US" sz="3200" dirty="0">
                <a:latin typeface="+mn-lt"/>
                <a:ea typeface="+mn-ea"/>
                <a:cs typeface="Arial" panose="020B0604020202020204" pitchFamily="34" charset="0"/>
              </a:rPr>
              <a:t>This module is intended to assist service providers who are tasked with working with OSY who are English Learners (ELs). </a:t>
            </a:r>
          </a:p>
          <a:p>
            <a:pPr>
              <a:defRPr/>
            </a:pPr>
            <a:endParaRPr lang="en-US" sz="3600" dirty="0">
              <a:latin typeface="+mn-lt"/>
              <a:ea typeface="+mn-ea"/>
              <a:cs typeface="Arial" panose="020B0604020202020204" pitchFamily="34" charset="0"/>
            </a:endParaRPr>
          </a:p>
          <a:p>
            <a:pPr>
              <a:defRPr/>
            </a:pPr>
            <a:endParaRPr lang="en-US" sz="3600"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a:extLst>
              <a:ext uri="{FF2B5EF4-FFF2-40B4-BE49-F238E27FC236}">
                <a16:creationId xmlns:a16="http://schemas.microsoft.com/office/drawing/2014/main" id="{32C7937F-BE19-8C4E-B329-FD48778654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265DB44-8B43-1E4A-B326-F82FF90DFE6F}" type="slidenum">
              <a:rPr lang="en-US" altLang="en-US" sz="1200">
                <a:solidFill>
                  <a:srgbClr val="898989"/>
                </a:solidFill>
              </a:rPr>
              <a:pPr>
                <a:spcBef>
                  <a:spcPct val="0"/>
                </a:spcBef>
                <a:buFontTx/>
                <a:buNone/>
              </a:pPr>
              <a:t>44</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2E9FC01E-4136-461E-B178-DA327A31B37E}"/>
              </a:ext>
            </a:extLst>
          </p:cNvPr>
          <p:cNvCxnSpPr/>
          <p:nvPr/>
        </p:nvCxnSpPr>
        <p:spPr>
          <a:xfrm>
            <a:off x="608013" y="16002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EE3CBFDA-F79C-441B-932C-7B0E7B3AEFA6}"/>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57349" name="Picture 9">
            <a:extLst>
              <a:ext uri="{FF2B5EF4-FFF2-40B4-BE49-F238E27FC236}">
                <a16:creationId xmlns:a16="http://schemas.microsoft.com/office/drawing/2014/main" id="{8A6E5CA0-2A92-9E4F-ACB8-CCCF96BF0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194AC7-8E41-4DB8-A9E1-A458F3F33EF4}"/>
              </a:ext>
            </a:extLst>
          </p:cNvPr>
          <p:cNvSpPr txBox="1"/>
          <p:nvPr/>
        </p:nvSpPr>
        <p:spPr>
          <a:xfrm>
            <a:off x="150813" y="1590675"/>
            <a:ext cx="8840787" cy="5664200"/>
          </a:xfrm>
          <a:prstGeom prst="rect">
            <a:avLst/>
          </a:prstGeom>
          <a:noFill/>
        </p:spPr>
        <p:txBody>
          <a:bodyPr>
            <a:spAutoFit/>
          </a:bodyPr>
          <a:lstStyle/>
          <a:p>
            <a:pPr>
              <a:defRPr/>
            </a:pPr>
            <a:endParaRPr lang="en-US" sz="2000" dirty="0">
              <a:latin typeface="+mn-lt"/>
              <a:ea typeface="+mn-ea"/>
              <a:cs typeface="Arial" panose="020B0604020202020204" pitchFamily="34" charset="0"/>
            </a:endParaRPr>
          </a:p>
          <a:p>
            <a:pPr marL="285750" indent="-285750">
              <a:buFont typeface="Arial" panose="020B0604020202020204" pitchFamily="34" charset="0"/>
              <a:buChar char="•"/>
              <a:defRPr/>
            </a:pPr>
            <a:r>
              <a:rPr lang="en-US" sz="2800" dirty="0">
                <a:latin typeface="+mn-lt"/>
                <a:ea typeface="+mn-ea"/>
                <a:cs typeface="Arial" panose="020B0604020202020204" pitchFamily="34" charset="0"/>
              </a:rPr>
              <a:t>There are different levels of language ability</a:t>
            </a:r>
          </a:p>
          <a:p>
            <a:pPr marL="285750" indent="-285750">
              <a:buFont typeface="Arial" panose="020B0604020202020204" pitchFamily="34" charset="0"/>
              <a:buChar char="•"/>
              <a:defRPr/>
            </a:pPr>
            <a:r>
              <a:rPr lang="en-US" sz="2800" dirty="0">
                <a:latin typeface="+mn-lt"/>
                <a:ea typeface="+mn-ea"/>
                <a:cs typeface="Arial" panose="020B0604020202020204" pitchFamily="34" charset="0"/>
              </a:rPr>
              <a:t>Social English may be acquired quickly</a:t>
            </a:r>
          </a:p>
          <a:p>
            <a:pPr marL="285750" indent="-285750">
              <a:buFont typeface="Arial" panose="020B0604020202020204" pitchFamily="34" charset="0"/>
              <a:buChar char="•"/>
              <a:defRPr/>
            </a:pPr>
            <a:r>
              <a:rPr lang="en-US" sz="2800" dirty="0">
                <a:latin typeface="+mn-lt"/>
                <a:ea typeface="+mn-ea"/>
                <a:cs typeface="Arial" panose="020B0604020202020204" pitchFamily="34" charset="0"/>
              </a:rPr>
              <a:t>Academic English takes years to master</a:t>
            </a:r>
          </a:p>
          <a:p>
            <a:pPr marL="285750" indent="-285750">
              <a:buFont typeface="Arial" panose="020B0604020202020204" pitchFamily="34" charset="0"/>
              <a:buChar char="•"/>
              <a:defRPr/>
            </a:pPr>
            <a:r>
              <a:rPr lang="en-US" sz="2800" dirty="0">
                <a:latin typeface="+mn-lt"/>
                <a:ea typeface="+mn-ea"/>
                <a:cs typeface="Arial" panose="020B0604020202020204" pitchFamily="34" charset="0"/>
              </a:rPr>
              <a:t>Students learn language at their own pace</a:t>
            </a:r>
          </a:p>
          <a:p>
            <a:pPr marL="285750" indent="-285750">
              <a:buFont typeface="Arial" panose="020B0604020202020204" pitchFamily="34" charset="0"/>
              <a:buChar char="•"/>
              <a:defRPr/>
            </a:pPr>
            <a:r>
              <a:rPr lang="en-US" sz="2800" dirty="0">
                <a:latin typeface="+mn-lt"/>
                <a:ea typeface="+mn-ea"/>
                <a:cs typeface="Arial" panose="020B0604020202020204" pitchFamily="34" charset="0"/>
              </a:rPr>
              <a:t>ELs need practice in Listening, Speaking, Reading and Writing</a:t>
            </a:r>
          </a:p>
          <a:p>
            <a:pPr marL="285750" indent="-285750">
              <a:buFont typeface="Arial" panose="020B0604020202020204" pitchFamily="34" charset="0"/>
              <a:buChar char="•"/>
              <a:defRPr/>
            </a:pPr>
            <a:r>
              <a:rPr lang="en-US" sz="2800" dirty="0">
                <a:latin typeface="+mn-lt"/>
                <a:ea typeface="+mn-ea"/>
                <a:cs typeface="Arial" panose="020B0604020202020204" pitchFamily="34" charset="0"/>
              </a:rPr>
              <a:t>The best language learning occurs when students are at ease</a:t>
            </a:r>
          </a:p>
          <a:p>
            <a:pPr>
              <a:defRPr/>
            </a:pPr>
            <a:endParaRPr lang="en-US" sz="2800" dirty="0">
              <a:latin typeface="+mn-lt"/>
              <a:ea typeface="+mn-ea"/>
              <a:cs typeface="Arial" panose="020B0604020202020204" pitchFamily="34" charset="0"/>
            </a:endParaRPr>
          </a:p>
          <a:p>
            <a:pPr marL="285750" indent="-285750">
              <a:buFont typeface="Arial" panose="020B0604020202020204" pitchFamily="34" charset="0"/>
              <a:buChar cha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p:txBody>
      </p:sp>
      <p:sp>
        <p:nvSpPr>
          <p:cNvPr id="57351" name="Title 8">
            <a:extLst>
              <a:ext uri="{FF2B5EF4-FFF2-40B4-BE49-F238E27FC236}">
                <a16:creationId xmlns:a16="http://schemas.microsoft.com/office/drawing/2014/main" id="{4C7B0502-9A96-6249-AEB0-0DE33527A3DF}"/>
              </a:ext>
            </a:extLst>
          </p:cNvPr>
          <p:cNvSpPr txBox="1">
            <a:spLocks/>
          </p:cNvSpPr>
          <p:nvPr/>
        </p:nvSpPr>
        <p:spPr bwMode="auto">
          <a:xfrm>
            <a:off x="457200" y="3381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a:latin typeface="Century Gothic" panose="020B0502020202020204" pitchFamily="34" charset="0"/>
              </a:rPr>
              <a:t>Learner Characteristics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8">
            <a:extLst>
              <a:ext uri="{FF2B5EF4-FFF2-40B4-BE49-F238E27FC236}">
                <a16:creationId xmlns:a16="http://schemas.microsoft.com/office/drawing/2014/main" id="{83DFD926-4090-424E-A3C8-297993F1B5CC}"/>
              </a:ext>
            </a:extLst>
          </p:cNvPr>
          <p:cNvSpPr>
            <a:spLocks noGrp="1"/>
          </p:cNvSpPr>
          <p:nvPr>
            <p:ph type="ctrTitle"/>
          </p:nvPr>
        </p:nvSpPr>
        <p:spPr>
          <a:xfrm>
            <a:off x="914400" y="53975"/>
            <a:ext cx="7772400" cy="1470025"/>
          </a:xfrm>
        </p:spPr>
        <p:txBody>
          <a:bodyPr/>
          <a:lstStyle/>
          <a:p>
            <a:pPr eaLnBrk="1" hangingPunct="1"/>
            <a:r>
              <a:rPr lang="en-US" altLang="en-US" sz="4000">
                <a:ea typeface="ＭＳ Ｐゴシック" panose="020B0600070205080204" pitchFamily="34" charset="-128"/>
              </a:rPr>
              <a:t>Learner Characteristics</a:t>
            </a:r>
          </a:p>
        </p:txBody>
      </p:sp>
      <p:sp>
        <p:nvSpPr>
          <p:cNvPr id="59395" name="Slide Number Placeholder 1">
            <a:extLst>
              <a:ext uri="{FF2B5EF4-FFF2-40B4-BE49-F238E27FC236}">
                <a16:creationId xmlns:a16="http://schemas.microsoft.com/office/drawing/2014/main" id="{EA29132A-9237-9540-B813-F289138F57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821764A9-CDD7-9D4C-BBDD-440FBA983816}" type="slidenum">
              <a:rPr lang="en-US" altLang="en-US" sz="1200">
                <a:solidFill>
                  <a:srgbClr val="898989"/>
                </a:solidFill>
              </a:rPr>
              <a:pPr>
                <a:spcBef>
                  <a:spcPct val="0"/>
                </a:spcBef>
                <a:buFontTx/>
                <a:buNone/>
              </a:pPr>
              <a:t>45</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45293613-E782-4AEE-8BE3-0DA5AAF5D24A}"/>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878134B-1025-4FD6-A1F4-7BC9CFEB81A1}"/>
              </a:ext>
            </a:extLst>
          </p:cNvPr>
          <p:cNvSpPr txBox="1"/>
          <p:nvPr/>
        </p:nvSpPr>
        <p:spPr>
          <a:xfrm>
            <a:off x="457200" y="6042025"/>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59398" name="Picture 9">
            <a:extLst>
              <a:ext uri="{FF2B5EF4-FFF2-40B4-BE49-F238E27FC236}">
                <a16:creationId xmlns:a16="http://schemas.microsoft.com/office/drawing/2014/main" id="{9E14E201-9964-A649-AC84-D50016D89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Rectangle 2">
            <a:extLst>
              <a:ext uri="{FF2B5EF4-FFF2-40B4-BE49-F238E27FC236}">
                <a16:creationId xmlns:a16="http://schemas.microsoft.com/office/drawing/2014/main" id="{FE3767F7-8EDB-3943-B890-7283D16A6837}"/>
              </a:ext>
            </a:extLst>
          </p:cNvPr>
          <p:cNvSpPr>
            <a:spLocks noChangeArrowheads="1"/>
          </p:cNvSpPr>
          <p:nvPr/>
        </p:nvSpPr>
        <p:spPr bwMode="auto">
          <a:xfrm>
            <a:off x="608013" y="6491288"/>
            <a:ext cx="838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Adapted from: http://www.ascd.org/publications/books/108052/chapters/The-Stages-of-Second-Language-Acquisition.aspx</a:t>
            </a:r>
          </a:p>
        </p:txBody>
      </p:sp>
      <p:sp>
        <p:nvSpPr>
          <p:cNvPr id="11" name="TextBox 4">
            <a:extLst>
              <a:ext uri="{FF2B5EF4-FFF2-40B4-BE49-F238E27FC236}">
                <a16:creationId xmlns:a16="http://schemas.microsoft.com/office/drawing/2014/main" id="{9F1F66DF-4E3B-40EE-B980-FF5D021A5996}"/>
              </a:ext>
            </a:extLst>
          </p:cNvPr>
          <p:cNvSpPr txBox="1">
            <a:spLocks noChangeArrowheads="1"/>
          </p:cNvSpPr>
          <p:nvPr/>
        </p:nvSpPr>
        <p:spPr bwMode="auto">
          <a:xfrm>
            <a:off x="304800" y="5649913"/>
            <a:ext cx="823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ctr">
              <a:defRPr/>
            </a:pPr>
            <a:r>
              <a:rPr lang="en-US" altLang="en-US" sz="1200" dirty="0">
                <a:latin typeface="+mj-lt"/>
                <a:ea typeface="+mn-ea"/>
              </a:rPr>
              <a:t>For the full document, see Stages of Language Learning document</a:t>
            </a:r>
          </a:p>
        </p:txBody>
      </p:sp>
      <p:pic>
        <p:nvPicPr>
          <p:cNvPr id="59401" name="Picture 11" descr="Image result for click icon">
            <a:extLst>
              <a:ext uri="{FF2B5EF4-FFF2-40B4-BE49-F238E27FC236}">
                <a16:creationId xmlns:a16="http://schemas.microsoft.com/office/drawing/2014/main" id="{45ED1542-FB8D-D74F-B299-BD5C1FA61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63245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9FC20794-D31C-4765-ACC4-2923D5B6FF0A}"/>
              </a:ext>
            </a:extLst>
          </p:cNvPr>
          <p:cNvSpPr txBox="1"/>
          <p:nvPr/>
        </p:nvSpPr>
        <p:spPr>
          <a:xfrm>
            <a:off x="130175" y="1295400"/>
            <a:ext cx="8840788" cy="6094413"/>
          </a:xfrm>
          <a:prstGeom prst="rect">
            <a:avLst/>
          </a:prstGeom>
          <a:noFill/>
        </p:spPr>
        <p:txBody>
          <a:bodyPr>
            <a:spAutoFit/>
          </a:bodyPr>
          <a:lstStyle/>
          <a:p>
            <a:pPr>
              <a:defRPr/>
            </a:pPr>
            <a:endParaRPr lang="en-US" sz="2000" dirty="0">
              <a:latin typeface="+mn-lt"/>
              <a:ea typeface="+mn-ea"/>
              <a:cs typeface="Arial" panose="020B0604020202020204" pitchFamily="34" charset="0"/>
            </a:endParaRPr>
          </a:p>
          <a:p>
            <a:pPr marL="285750" indent="-285750">
              <a:buFont typeface="Arial" panose="020B0604020202020204" pitchFamily="34" charset="0"/>
              <a:buChar char="•"/>
              <a:defRPr/>
            </a:pPr>
            <a:r>
              <a:rPr lang="en-US" sz="2800" dirty="0">
                <a:latin typeface="+mn-lt"/>
                <a:ea typeface="+mn-ea"/>
                <a:cs typeface="Arial" panose="020B0604020202020204" pitchFamily="34" charset="0"/>
              </a:rPr>
              <a:t>The Stages of Language Learning are as follows:</a:t>
            </a:r>
          </a:p>
          <a:p>
            <a:pPr marL="742950" lvl="1" indent="-285750">
              <a:buFont typeface="Arial" panose="020B0604020202020204" pitchFamily="34" charset="0"/>
              <a:buChar char="•"/>
              <a:defRPr/>
            </a:pPr>
            <a:r>
              <a:rPr lang="en-US" sz="2800" dirty="0">
                <a:latin typeface="+mn-lt"/>
                <a:ea typeface="+mn-ea"/>
                <a:cs typeface="Arial" panose="020B0604020202020204" pitchFamily="34" charset="0"/>
              </a:rPr>
              <a:t>Pre-production (silent period)</a:t>
            </a:r>
          </a:p>
          <a:p>
            <a:pPr marL="742950" lvl="1" indent="-285750">
              <a:buFont typeface="Arial" panose="020B0604020202020204" pitchFamily="34" charset="0"/>
              <a:buChar char="•"/>
              <a:defRPr/>
            </a:pPr>
            <a:r>
              <a:rPr lang="en-US" sz="2800" dirty="0">
                <a:latin typeface="+mn-lt"/>
                <a:ea typeface="+mn-ea"/>
                <a:cs typeface="Arial" panose="020B0604020202020204" pitchFamily="34" charset="0"/>
              </a:rPr>
              <a:t>Early Production (low beginner)</a:t>
            </a:r>
          </a:p>
          <a:p>
            <a:pPr marL="742950" lvl="1" indent="-285750">
              <a:buFont typeface="Arial" panose="020B0604020202020204" pitchFamily="34" charset="0"/>
              <a:buChar char="•"/>
              <a:defRPr/>
            </a:pPr>
            <a:r>
              <a:rPr lang="en-US" sz="2800" dirty="0">
                <a:latin typeface="+mn-lt"/>
                <a:ea typeface="+mn-ea"/>
                <a:cs typeface="Arial" panose="020B0604020202020204" pitchFamily="34" charset="0"/>
              </a:rPr>
              <a:t>Speech Emergence (high beginner)</a:t>
            </a:r>
          </a:p>
          <a:p>
            <a:pPr marL="742950" lvl="1" indent="-285750">
              <a:buFont typeface="Arial" panose="020B0604020202020204" pitchFamily="34" charset="0"/>
              <a:buChar char="•"/>
              <a:defRPr/>
            </a:pPr>
            <a:r>
              <a:rPr lang="en-US" sz="2800" dirty="0">
                <a:latin typeface="+mn-lt"/>
                <a:ea typeface="+mn-ea"/>
                <a:cs typeface="Arial" panose="020B0604020202020204" pitchFamily="34" charset="0"/>
              </a:rPr>
              <a:t>Intermediate Fluency</a:t>
            </a:r>
          </a:p>
          <a:p>
            <a:pPr marL="742950" lvl="1" indent="-285750">
              <a:buFont typeface="Arial" panose="020B0604020202020204" pitchFamily="34" charset="0"/>
              <a:buChar char="•"/>
              <a:defRPr/>
            </a:pPr>
            <a:r>
              <a:rPr lang="en-US" sz="2800" dirty="0">
                <a:latin typeface="+mn-lt"/>
                <a:ea typeface="+mn-ea"/>
                <a:cs typeface="Arial" panose="020B0604020202020204" pitchFamily="34" charset="0"/>
              </a:rPr>
              <a:t>Fluent</a:t>
            </a:r>
          </a:p>
          <a:p>
            <a:pPr marL="285750" indent="-285750">
              <a:buFont typeface="Arial" panose="020B0604020202020204" pitchFamily="34" charset="0"/>
              <a:buChar char="•"/>
              <a:defRPr/>
            </a:pPr>
            <a:r>
              <a:rPr lang="en-US" sz="2800" dirty="0">
                <a:latin typeface="+mn-lt"/>
                <a:ea typeface="+mn-ea"/>
                <a:cs typeface="Arial" panose="020B0604020202020204" pitchFamily="34" charset="0"/>
              </a:rPr>
              <a:t>For detailed information see the </a:t>
            </a:r>
            <a:r>
              <a:rPr lang="en-US" sz="2800" u="sng" dirty="0">
                <a:latin typeface="+mn-lt"/>
                <a:ea typeface="+mn-ea"/>
                <a:cs typeface="Arial" panose="020B0604020202020204" pitchFamily="34" charset="0"/>
              </a:rPr>
              <a:t>Stages of Language Learning</a:t>
            </a:r>
            <a:r>
              <a:rPr lang="en-US" sz="2800" dirty="0">
                <a:latin typeface="+mn-lt"/>
                <a:ea typeface="+mn-ea"/>
                <a:cs typeface="Arial" panose="020B0604020202020204" pitchFamily="34" charset="0"/>
              </a:rPr>
              <a:t> chart pictured in the next slide</a:t>
            </a:r>
          </a:p>
          <a:p>
            <a:pPr marL="285750" indent="-285750">
              <a:buFont typeface="Arial" panose="020B0604020202020204" pitchFamily="34" charset="0"/>
              <a:buChar char="•"/>
              <a:defRPr/>
            </a:pPr>
            <a:endParaRPr lang="en-US" sz="2800" dirty="0">
              <a:latin typeface="+mn-lt"/>
              <a:ea typeface="+mn-ea"/>
              <a:cs typeface="Arial" panose="020B0604020202020204" pitchFamily="34" charset="0"/>
            </a:endParaRPr>
          </a:p>
          <a:p>
            <a:pPr marL="285750" indent="-285750">
              <a:buFont typeface="Arial" panose="020B0604020202020204" pitchFamily="34" charset="0"/>
              <a:buChar cha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a:p>
            <a:pPr>
              <a:defRPr/>
            </a:pPr>
            <a:endParaRPr lang="en-US" dirty="0">
              <a:latin typeface="+mn-lt"/>
              <a:ea typeface="+mn-ea"/>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8">
            <a:extLst>
              <a:ext uri="{FF2B5EF4-FFF2-40B4-BE49-F238E27FC236}">
                <a16:creationId xmlns:a16="http://schemas.microsoft.com/office/drawing/2014/main" id="{53AAB885-10A9-3148-9AEF-162B5F3F6E20}"/>
              </a:ext>
            </a:extLst>
          </p:cNvPr>
          <p:cNvSpPr>
            <a:spLocks noGrp="1"/>
          </p:cNvSpPr>
          <p:nvPr>
            <p:ph type="ctrTitle"/>
          </p:nvPr>
        </p:nvSpPr>
        <p:spPr>
          <a:xfrm>
            <a:off x="914400" y="53975"/>
            <a:ext cx="7772400" cy="1470025"/>
          </a:xfrm>
        </p:spPr>
        <p:txBody>
          <a:bodyPr/>
          <a:lstStyle/>
          <a:p>
            <a:pPr eaLnBrk="1" hangingPunct="1"/>
            <a:r>
              <a:rPr lang="en-US" altLang="en-US" sz="4000">
                <a:ea typeface="ＭＳ Ｐゴシック" panose="020B0600070205080204" pitchFamily="34" charset="-128"/>
              </a:rPr>
              <a:t>Learner Characteristics</a:t>
            </a:r>
          </a:p>
        </p:txBody>
      </p:sp>
      <p:sp>
        <p:nvSpPr>
          <p:cNvPr id="61443" name="Slide Number Placeholder 1">
            <a:extLst>
              <a:ext uri="{FF2B5EF4-FFF2-40B4-BE49-F238E27FC236}">
                <a16:creationId xmlns:a16="http://schemas.microsoft.com/office/drawing/2014/main" id="{917B0906-4189-2D4E-AC73-F2A3218C527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622F3F-ADB0-6148-8F5A-BD32093D8205}" type="slidenum">
              <a:rPr lang="en-US" altLang="en-US" sz="1200">
                <a:solidFill>
                  <a:srgbClr val="898989"/>
                </a:solidFill>
              </a:rPr>
              <a:pPr>
                <a:spcBef>
                  <a:spcPct val="0"/>
                </a:spcBef>
                <a:buFontTx/>
                <a:buNone/>
              </a:pPr>
              <a:t>46</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1E0F3FB1-B621-41B5-8DC4-71492223CF3E}"/>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62EA1E52-ECC1-494E-841A-F3EC6B0221AE}"/>
              </a:ext>
            </a:extLst>
          </p:cNvPr>
          <p:cNvSpPr txBox="1"/>
          <p:nvPr/>
        </p:nvSpPr>
        <p:spPr>
          <a:xfrm>
            <a:off x="457200" y="6042025"/>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1446" name="Picture 9">
            <a:extLst>
              <a:ext uri="{FF2B5EF4-FFF2-40B4-BE49-F238E27FC236}">
                <a16:creationId xmlns:a16="http://schemas.microsoft.com/office/drawing/2014/main" id="{ACABB08A-6A09-7448-9469-47FC140A6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Rectangle 2">
            <a:extLst>
              <a:ext uri="{FF2B5EF4-FFF2-40B4-BE49-F238E27FC236}">
                <a16:creationId xmlns:a16="http://schemas.microsoft.com/office/drawing/2014/main" id="{3CB96F98-DC46-6640-98CA-C9A85957A8F1}"/>
              </a:ext>
            </a:extLst>
          </p:cNvPr>
          <p:cNvSpPr>
            <a:spLocks noChangeArrowheads="1"/>
          </p:cNvSpPr>
          <p:nvPr/>
        </p:nvSpPr>
        <p:spPr bwMode="auto">
          <a:xfrm>
            <a:off x="608013" y="6491288"/>
            <a:ext cx="838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100">
                <a:latin typeface="Arial" panose="020B0604020202020204" pitchFamily="34" charset="0"/>
              </a:rPr>
              <a:t>Adapted from: http://www.ascd.org/publications/books/108052/chapters/The-Stages-of-Second-Language-Acquisition.aspx</a:t>
            </a:r>
          </a:p>
        </p:txBody>
      </p:sp>
      <p:sp>
        <p:nvSpPr>
          <p:cNvPr id="11" name="TextBox 4">
            <a:extLst>
              <a:ext uri="{FF2B5EF4-FFF2-40B4-BE49-F238E27FC236}">
                <a16:creationId xmlns:a16="http://schemas.microsoft.com/office/drawing/2014/main" id="{FF22F062-D7C2-47E0-82FF-5C825138413C}"/>
              </a:ext>
            </a:extLst>
          </p:cNvPr>
          <p:cNvSpPr txBox="1">
            <a:spLocks noChangeArrowheads="1"/>
          </p:cNvSpPr>
          <p:nvPr/>
        </p:nvSpPr>
        <p:spPr bwMode="auto">
          <a:xfrm>
            <a:off x="304800" y="5649913"/>
            <a:ext cx="823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ctr">
              <a:defRPr/>
            </a:pPr>
            <a:r>
              <a:rPr lang="en-US" altLang="en-US" sz="1200" dirty="0">
                <a:latin typeface="+mj-lt"/>
                <a:ea typeface="+mn-ea"/>
              </a:rPr>
              <a:t>For the full document, see Stages of Language Learning document</a:t>
            </a:r>
          </a:p>
        </p:txBody>
      </p:sp>
      <p:pic>
        <p:nvPicPr>
          <p:cNvPr id="61449" name="Picture 11" descr="Image result for click icon">
            <a:extLst>
              <a:ext uri="{FF2B5EF4-FFF2-40B4-BE49-F238E27FC236}">
                <a16:creationId xmlns:a16="http://schemas.microsoft.com/office/drawing/2014/main" id="{1644DA17-885C-394C-9114-2EB777BAE9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63245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2" descr="Screen Clipping">
            <a:extLst>
              <a:ext uri="{FF2B5EF4-FFF2-40B4-BE49-F238E27FC236}">
                <a16:creationId xmlns:a16="http://schemas.microsoft.com/office/drawing/2014/main" id="{F8A25FC8-84CA-7440-930C-C563DD2D99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39925" y="1524000"/>
            <a:ext cx="534035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8">
            <a:extLst>
              <a:ext uri="{FF2B5EF4-FFF2-40B4-BE49-F238E27FC236}">
                <a16:creationId xmlns:a16="http://schemas.microsoft.com/office/drawing/2014/main" id="{447764CA-07CF-9942-88C3-F352712DDE69}"/>
              </a:ext>
            </a:extLst>
          </p:cNvPr>
          <p:cNvSpPr>
            <a:spLocks noGrp="1"/>
          </p:cNvSpPr>
          <p:nvPr>
            <p:ph type="title"/>
          </p:nvPr>
        </p:nvSpPr>
        <p:spPr/>
        <p:txBody>
          <a:bodyPr/>
          <a:lstStyle/>
          <a:p>
            <a:pPr eaLnBrk="1" hangingPunct="1"/>
            <a:r>
              <a:rPr lang="en-US" altLang="en-US" sz="3200">
                <a:ea typeface="ＭＳ Ｐゴシック" panose="020B0600070205080204" pitchFamily="34" charset="-128"/>
              </a:rPr>
              <a:t>Working with English Learners: </a:t>
            </a:r>
            <a:br>
              <a:rPr lang="en-US" altLang="en-US" sz="3200">
                <a:ea typeface="ＭＳ Ｐゴシック" panose="020B0600070205080204" pitchFamily="34" charset="-128"/>
              </a:rPr>
            </a:br>
            <a:r>
              <a:rPr lang="en-US" altLang="en-US" sz="3200">
                <a:ea typeface="ＭＳ Ｐゴシック" panose="020B0600070205080204" pitchFamily="34" charset="-128"/>
              </a:rPr>
              <a:t>Before the Lesson</a:t>
            </a:r>
          </a:p>
        </p:txBody>
      </p:sp>
      <p:sp>
        <p:nvSpPr>
          <p:cNvPr id="63491" name="Slide Number Placeholder 1">
            <a:extLst>
              <a:ext uri="{FF2B5EF4-FFF2-40B4-BE49-F238E27FC236}">
                <a16:creationId xmlns:a16="http://schemas.microsoft.com/office/drawing/2014/main" id="{FC0F38BB-DCFF-1E42-9EC6-097A592A57D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29128B7-DFA9-CD4C-9297-E4DB80D5E038}" type="slidenum">
              <a:rPr lang="en-US" altLang="en-US" sz="1200">
                <a:solidFill>
                  <a:srgbClr val="898989"/>
                </a:solidFill>
              </a:rPr>
              <a:pPr>
                <a:spcBef>
                  <a:spcPct val="0"/>
                </a:spcBef>
                <a:buFontTx/>
                <a:buNone/>
              </a:pPr>
              <a:t>47</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A522EECD-34D6-4B5C-AF35-AD0B6C979DE4}"/>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99EAA860-A17D-42F9-9F3A-73B68A87A1B5}"/>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3494" name="Picture 9">
            <a:extLst>
              <a:ext uri="{FF2B5EF4-FFF2-40B4-BE49-F238E27FC236}">
                <a16:creationId xmlns:a16="http://schemas.microsoft.com/office/drawing/2014/main" id="{16E4ED1D-F893-8746-A7D8-395F6F8F3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969F412-A8A7-42BC-B79C-CF5267F2EAB5}"/>
              </a:ext>
            </a:extLst>
          </p:cNvPr>
          <p:cNvSpPr txBox="1"/>
          <p:nvPr/>
        </p:nvSpPr>
        <p:spPr>
          <a:xfrm>
            <a:off x="785813" y="1655763"/>
            <a:ext cx="7672387" cy="3786187"/>
          </a:xfrm>
          <a:prstGeom prst="rect">
            <a:avLst/>
          </a:prstGeom>
          <a:noFill/>
        </p:spPr>
        <p:txBody>
          <a:bodyPr>
            <a:spAutoFit/>
          </a:bodyPr>
          <a:lstStyle/>
          <a:p>
            <a:pPr marL="285750" indent="-285750">
              <a:buFont typeface="Arial" panose="020B0604020202020204" pitchFamily="34" charset="0"/>
              <a:buChar char="•"/>
              <a:defRPr/>
            </a:pPr>
            <a:r>
              <a:rPr lang="en-US" sz="1600" dirty="0">
                <a:ea typeface="+mn-ea"/>
                <a:cs typeface="Arial" panose="020B0604020202020204" pitchFamily="34" charset="0"/>
              </a:rPr>
              <a:t>Know the EL’s language level. Utilize a screening tool to determine the language level. </a:t>
            </a:r>
          </a:p>
          <a:p>
            <a:pPr marL="285750" indent="-285750">
              <a:buFont typeface="Arial" panose="020B0604020202020204" pitchFamily="34" charset="0"/>
              <a:buChar char="•"/>
              <a:defRPr/>
            </a:pPr>
            <a:endParaRPr lang="en-US" sz="1600" dirty="0">
              <a:ea typeface="+mn-ea"/>
              <a:cs typeface="Arial" panose="020B0604020202020204" pitchFamily="34" charset="0"/>
            </a:endParaRPr>
          </a:p>
          <a:p>
            <a:pPr marL="285750" indent="-285750">
              <a:buFont typeface="Arial" panose="020B0604020202020204" pitchFamily="34" charset="0"/>
              <a:buChar char="•"/>
              <a:defRPr/>
            </a:pPr>
            <a:r>
              <a:rPr lang="en-US" sz="1600" dirty="0">
                <a:ea typeface="+mn-ea"/>
                <a:cs typeface="Arial" panose="020B0604020202020204" pitchFamily="34" charset="0"/>
              </a:rPr>
              <a:t>The OSY English Language Screener (linked below) is a good resource.</a:t>
            </a:r>
          </a:p>
          <a:p>
            <a:pPr marL="742950" lvl="1" indent="-285750">
              <a:buFont typeface="Arial" panose="020B0604020202020204" pitchFamily="34" charset="0"/>
              <a:buChar char="•"/>
              <a:defRPr/>
            </a:pPr>
            <a:r>
              <a:rPr lang="en-US" sz="1600" dirty="0">
                <a:ea typeface="+mn-ea"/>
                <a:cs typeface="Arial" panose="020B0604020202020204" pitchFamily="34" charset="0"/>
                <a:hlinkClick r:id="rId3"/>
              </a:rPr>
              <a:t>http://osymigrant.org/GOSOSYinstorallanguage.html</a:t>
            </a:r>
            <a:endParaRPr lang="en-US" sz="1600" dirty="0">
              <a:ea typeface="+mn-ea"/>
              <a:cs typeface="Arial" panose="020B0604020202020204" pitchFamily="34" charset="0"/>
            </a:endParaRPr>
          </a:p>
          <a:p>
            <a:pPr marL="742950" lvl="1" indent="-285750">
              <a:buFont typeface="Arial" panose="020B0604020202020204" pitchFamily="34" charset="0"/>
              <a:buChar char="•"/>
              <a:defRPr/>
            </a:pPr>
            <a:r>
              <a:rPr lang="en-US" sz="1600" dirty="0">
                <a:ea typeface="+mn-ea"/>
                <a:cs typeface="Arial" panose="020B0604020202020204" pitchFamily="34" charset="0"/>
              </a:rPr>
              <a:t>This is a basic assessment for beginners. If this screener is too easy for the EL, talk to your supervisor about other assessment options.</a:t>
            </a:r>
          </a:p>
          <a:p>
            <a:pPr lvl="1">
              <a:defRPr/>
            </a:pPr>
            <a:endParaRPr lang="en-US" sz="1600" dirty="0">
              <a:ea typeface="+mn-ea"/>
              <a:cs typeface="Arial" panose="020B0604020202020204" pitchFamily="34" charset="0"/>
            </a:endParaRPr>
          </a:p>
          <a:p>
            <a:pPr marL="285750" indent="-285750">
              <a:buFont typeface="Arial" panose="020B0604020202020204" pitchFamily="34" charset="0"/>
              <a:buChar char="•"/>
              <a:defRPr/>
            </a:pPr>
            <a:r>
              <a:rPr lang="en-US" sz="1600" dirty="0">
                <a:ea typeface="+mn-ea"/>
                <a:cs typeface="Arial" panose="020B0604020202020204" pitchFamily="34" charset="0"/>
              </a:rPr>
              <a:t>Refer to the </a:t>
            </a:r>
            <a:r>
              <a:rPr lang="en-US" sz="1600" u="sng" dirty="0">
                <a:ea typeface="+mn-ea"/>
                <a:cs typeface="Arial" panose="020B0604020202020204" pitchFamily="34" charset="0"/>
              </a:rPr>
              <a:t>Stages of Language Learning</a:t>
            </a:r>
            <a:r>
              <a:rPr lang="en-US" sz="1600" dirty="0">
                <a:ea typeface="+mn-ea"/>
                <a:cs typeface="Arial" panose="020B0604020202020204" pitchFamily="34" charset="0"/>
              </a:rPr>
              <a:t> chart for strategies to implement and avoid at the EL’s language level.</a:t>
            </a:r>
          </a:p>
          <a:p>
            <a:pPr>
              <a:defRPr/>
            </a:pPr>
            <a:endParaRPr lang="en-US" sz="1600" dirty="0">
              <a:ea typeface="+mn-ea"/>
              <a:cs typeface="Arial" panose="020B0604020202020204" pitchFamily="34" charset="0"/>
            </a:endParaRPr>
          </a:p>
          <a:p>
            <a:pPr marL="285750" indent="-285750">
              <a:buFont typeface="Arial" panose="020B0604020202020204" pitchFamily="34" charset="0"/>
              <a:buChar char="•"/>
              <a:defRPr/>
            </a:pPr>
            <a:r>
              <a:rPr lang="en-US" sz="1600" dirty="0">
                <a:ea typeface="+mn-ea"/>
                <a:cs typeface="Arial" panose="020B0604020202020204" pitchFamily="34" charset="0"/>
              </a:rPr>
              <a:t>Find out whether the EL is literate in his or her first language. If so, using bilingual materials may be helpful. If not, the following module may be helpful: </a:t>
            </a:r>
            <a:r>
              <a:rPr lang="en-US" sz="1600" u="sng" dirty="0">
                <a:ea typeface="+mn-ea"/>
                <a:cs typeface="Arial" panose="020B0604020202020204" pitchFamily="34" charset="0"/>
              </a:rPr>
              <a:t>Addressing the Specific Needs of OSY with Limited Formal Schooling</a:t>
            </a:r>
            <a:r>
              <a:rPr lang="en-US" sz="1600" dirty="0">
                <a:solidFill>
                  <a:srgbClr val="7030A0"/>
                </a:solidFill>
                <a:ea typeface="+mn-ea"/>
                <a:cs typeface="Arial" panose="020B0604020202020204" pitchFamily="34" charset="0"/>
              </a:rPr>
              <a:t>.</a:t>
            </a:r>
          </a:p>
          <a:p>
            <a:pPr marL="285750" indent="-285750">
              <a:buFont typeface="Arial" panose="020B0604020202020204" pitchFamily="34" charset="0"/>
              <a:buChar char="•"/>
              <a:defRPr/>
            </a:pPr>
            <a:endParaRPr lang="en-US" sz="1600" dirty="0">
              <a:ea typeface="+mn-ea"/>
              <a:cs typeface="Arial" panose="020B0604020202020204" pitchFamily="34" charset="0"/>
            </a:endParaRPr>
          </a:p>
        </p:txBody>
      </p:sp>
      <p:sp>
        <p:nvSpPr>
          <p:cNvPr id="8" name="TextBox 4">
            <a:extLst>
              <a:ext uri="{FF2B5EF4-FFF2-40B4-BE49-F238E27FC236}">
                <a16:creationId xmlns:a16="http://schemas.microsoft.com/office/drawing/2014/main" id="{32657A8D-0630-4A92-A11A-E9A0DFD543DD}"/>
              </a:ext>
            </a:extLst>
          </p:cNvPr>
          <p:cNvSpPr txBox="1">
            <a:spLocks noChangeArrowheads="1"/>
          </p:cNvSpPr>
          <p:nvPr/>
        </p:nvSpPr>
        <p:spPr bwMode="auto">
          <a:xfrm>
            <a:off x="225425" y="5645150"/>
            <a:ext cx="823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ctr">
              <a:defRPr/>
            </a:pPr>
            <a:r>
              <a:rPr lang="en-US" altLang="en-US" sz="1200" dirty="0">
                <a:latin typeface="+mj-lt"/>
                <a:ea typeface="+mn-ea"/>
              </a:rPr>
              <a:t>For the full module, see Addressing the Specific Needs of OSY with Limited Formal Schooling</a:t>
            </a:r>
          </a:p>
        </p:txBody>
      </p:sp>
      <p:pic>
        <p:nvPicPr>
          <p:cNvPr id="63497" name="Picture 11" descr="Image result for click icon">
            <a:extLst>
              <a:ext uri="{FF2B5EF4-FFF2-40B4-BE49-F238E27FC236}">
                <a16:creationId xmlns:a16="http://schemas.microsoft.com/office/drawing/2014/main" id="{BA1A864C-FD4B-5C4C-9E4B-706E51B8F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363" y="55626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8">
            <a:extLst>
              <a:ext uri="{FF2B5EF4-FFF2-40B4-BE49-F238E27FC236}">
                <a16:creationId xmlns:a16="http://schemas.microsoft.com/office/drawing/2014/main" id="{865A3479-730B-D143-B199-E7E236D2D137}"/>
              </a:ext>
            </a:extLst>
          </p:cNvPr>
          <p:cNvSpPr>
            <a:spLocks noGrp="1"/>
          </p:cNvSpPr>
          <p:nvPr>
            <p:ph type="title"/>
          </p:nvPr>
        </p:nvSpPr>
        <p:spPr/>
        <p:txBody>
          <a:bodyPr/>
          <a:lstStyle/>
          <a:p>
            <a:pPr eaLnBrk="1" hangingPunct="1"/>
            <a:r>
              <a:rPr lang="en-US" altLang="en-US" sz="3200">
                <a:ea typeface="ＭＳ Ｐゴシック" panose="020B0600070205080204" pitchFamily="34" charset="-128"/>
              </a:rPr>
              <a:t>Working with English Learners: </a:t>
            </a:r>
            <a:br>
              <a:rPr lang="en-US" altLang="en-US" sz="3200">
                <a:ea typeface="ＭＳ Ｐゴシック" panose="020B0600070205080204" pitchFamily="34" charset="-128"/>
              </a:rPr>
            </a:br>
            <a:r>
              <a:rPr lang="en-US" altLang="en-US" sz="3200">
                <a:ea typeface="ＭＳ Ｐゴシック" panose="020B0600070205080204" pitchFamily="34" charset="-128"/>
              </a:rPr>
              <a:t>Before the Lesson</a:t>
            </a:r>
          </a:p>
        </p:txBody>
      </p:sp>
      <p:sp>
        <p:nvSpPr>
          <p:cNvPr id="64515" name="Slide Number Placeholder 1">
            <a:extLst>
              <a:ext uri="{FF2B5EF4-FFF2-40B4-BE49-F238E27FC236}">
                <a16:creationId xmlns:a16="http://schemas.microsoft.com/office/drawing/2014/main" id="{71AC4D2F-3189-464F-A55D-57B30C33F7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5E73360-37DB-E54B-B3CB-D7E9B074AC4F}" type="slidenum">
              <a:rPr lang="en-US" altLang="en-US" sz="1200">
                <a:solidFill>
                  <a:srgbClr val="898989"/>
                </a:solidFill>
              </a:rPr>
              <a:pPr>
                <a:spcBef>
                  <a:spcPct val="0"/>
                </a:spcBef>
                <a:buFontTx/>
                <a:buNone/>
              </a:pPr>
              <a:t>48</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9C090EF5-55A4-4AB8-9C13-036CF956F9C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C7DF9964-BF8D-4992-82D8-23EDD735CA8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4518" name="Picture 9">
            <a:extLst>
              <a:ext uri="{FF2B5EF4-FFF2-40B4-BE49-F238E27FC236}">
                <a16:creationId xmlns:a16="http://schemas.microsoft.com/office/drawing/2014/main" id="{65DB3638-224A-7641-AE35-A75A8A6B6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Content Placeholder 2">
            <a:extLst>
              <a:ext uri="{FF2B5EF4-FFF2-40B4-BE49-F238E27FC236}">
                <a16:creationId xmlns:a16="http://schemas.microsoft.com/office/drawing/2014/main" id="{3886F6E3-8D1C-48AF-A0D5-1C93BD744770}"/>
              </a:ext>
            </a:extLst>
          </p:cNvPr>
          <p:cNvSpPr>
            <a:spLocks noGrp="1"/>
          </p:cNvSpPr>
          <p:nvPr>
            <p:ph idx="1"/>
          </p:nvPr>
        </p:nvSpPr>
        <p:spPr/>
        <p:txBody>
          <a:bodyPr/>
          <a:lstStyle/>
          <a:p>
            <a:pPr marL="285750" indent="-285750">
              <a:buFont typeface="Arial" charset="0"/>
              <a:buChar char="•"/>
              <a:defRPr/>
            </a:pPr>
            <a:r>
              <a:rPr lang="en-US" altLang="en-US" sz="1600" dirty="0">
                <a:latin typeface="Arial" charset="0"/>
                <a:cs typeface="Arial" charset="0"/>
              </a:rPr>
              <a:t>Identify key vocabulary</a:t>
            </a:r>
          </a:p>
          <a:p>
            <a:pPr marL="0" indent="0">
              <a:buFont typeface="Arial" charset="0"/>
              <a:buNone/>
              <a:defRPr/>
            </a:pPr>
            <a:endParaRPr lang="en-US" altLang="en-US" sz="1600" dirty="0">
              <a:latin typeface="Arial" charset="0"/>
              <a:cs typeface="Arial" charset="0"/>
            </a:endParaRPr>
          </a:p>
          <a:p>
            <a:pPr marL="285750" indent="-285750">
              <a:buFont typeface="Arial" charset="0"/>
              <a:buChar char="•"/>
              <a:defRPr/>
            </a:pPr>
            <a:r>
              <a:rPr lang="en-US" altLang="en-US" sz="1600" dirty="0">
                <a:latin typeface="Arial" charset="0"/>
                <a:cs typeface="Arial" charset="0"/>
              </a:rPr>
              <a:t>Prepare visual aids to teach vocabulary:</a:t>
            </a:r>
          </a:p>
          <a:p>
            <a:pPr lvl="1">
              <a:defRPr/>
            </a:pPr>
            <a:r>
              <a:rPr lang="en-US" altLang="en-US" sz="1600" dirty="0">
                <a:latin typeface="Arial" charset="0"/>
                <a:cs typeface="Arial" charset="0"/>
              </a:rPr>
              <a:t>Real objects</a:t>
            </a:r>
          </a:p>
          <a:p>
            <a:pPr lvl="1">
              <a:defRPr/>
            </a:pPr>
            <a:r>
              <a:rPr lang="en-US" altLang="en-US" sz="1600" dirty="0">
                <a:latin typeface="Arial" charset="0"/>
                <a:cs typeface="Arial" charset="0"/>
              </a:rPr>
              <a:t>Images</a:t>
            </a:r>
          </a:p>
          <a:p>
            <a:pPr lvl="1">
              <a:defRPr/>
            </a:pPr>
            <a:r>
              <a:rPr lang="en-US" altLang="en-US" sz="1600" dirty="0">
                <a:latin typeface="Arial" charset="0"/>
                <a:cs typeface="Arial" charset="0"/>
              </a:rPr>
              <a:t>Flashcards</a:t>
            </a:r>
          </a:p>
          <a:p>
            <a:pPr lvl="1">
              <a:defRPr/>
            </a:pPr>
            <a:r>
              <a:rPr lang="en-US" altLang="en-US" sz="1600" dirty="0">
                <a:latin typeface="Arial" charset="0"/>
                <a:cs typeface="Arial" charset="0"/>
              </a:rPr>
              <a:t>Dry erase board, markers, sketch pad and pens to draw vocabulary</a:t>
            </a:r>
          </a:p>
          <a:p>
            <a:pPr lvl="1">
              <a:buFont typeface="Arial" charset="0"/>
              <a:buChar char="•"/>
              <a:defRPr/>
            </a:pPr>
            <a:endParaRPr lang="en-US" altLang="en-US" sz="1600" dirty="0">
              <a:latin typeface="Arial" charset="0"/>
              <a:cs typeface="Arial" charset="0"/>
            </a:endParaRPr>
          </a:p>
          <a:p>
            <a:pPr marL="285750" indent="-285750">
              <a:buFont typeface="Arial" charset="0"/>
              <a:buChar char="•"/>
              <a:defRPr/>
            </a:pPr>
            <a:r>
              <a:rPr lang="en-US" altLang="en-US" sz="1600" dirty="0">
                <a:latin typeface="Arial" charset="0"/>
                <a:cs typeface="Arial" charset="0"/>
              </a:rPr>
              <a:t>Think of simple phrases to describe or explain key vocabulary</a:t>
            </a:r>
          </a:p>
          <a:p>
            <a:pPr lvl="1">
              <a:buFont typeface="Arial" charset="0"/>
              <a:buChar char="•"/>
              <a:defRPr/>
            </a:pPr>
            <a:endParaRPr lang="en-US" altLang="en-US" sz="1600" dirty="0">
              <a:latin typeface="Arial" charset="0"/>
              <a:cs typeface="Arial" charset="0"/>
            </a:endParaRPr>
          </a:p>
          <a:p>
            <a:pPr marL="285750" indent="-285750">
              <a:buFont typeface="Arial" charset="0"/>
              <a:buChar char="•"/>
              <a:defRPr/>
            </a:pPr>
            <a:r>
              <a:rPr lang="en-US" altLang="en-US" sz="1600" dirty="0">
                <a:latin typeface="Arial" charset="0"/>
                <a:cs typeface="Arial" charset="0"/>
              </a:rPr>
              <a:t>Plan activities that the EL can do to practice the vocabulary:</a:t>
            </a:r>
          </a:p>
          <a:p>
            <a:pPr lvl="1">
              <a:defRPr/>
            </a:pPr>
            <a:r>
              <a:rPr lang="en-US" altLang="en-US" sz="1600" dirty="0">
                <a:latin typeface="Arial" charset="0"/>
                <a:cs typeface="Arial" charset="0"/>
              </a:rPr>
              <a:t>Games</a:t>
            </a:r>
          </a:p>
          <a:p>
            <a:pPr lvl="1">
              <a:defRPr/>
            </a:pPr>
            <a:r>
              <a:rPr lang="en-US" altLang="en-US" sz="1600" dirty="0">
                <a:latin typeface="Arial" charset="0"/>
                <a:cs typeface="Arial" charset="0"/>
              </a:rPr>
              <a:t>Simple worksheets</a:t>
            </a:r>
          </a:p>
          <a:p>
            <a:pPr lvl="1">
              <a:defRPr/>
            </a:pPr>
            <a:r>
              <a:rPr lang="en-US" altLang="en-US" sz="1600" dirty="0">
                <a:latin typeface="Arial" charset="0"/>
                <a:cs typeface="Arial" charset="0"/>
              </a:rPr>
              <a:t>Conversation starters</a:t>
            </a:r>
          </a:p>
          <a:p>
            <a:pPr lvl="1">
              <a:defRPr/>
            </a:pPr>
            <a:r>
              <a:rPr lang="en-US" altLang="en-US" sz="1600" dirty="0">
                <a:latin typeface="Arial" charset="0"/>
                <a:cs typeface="Arial" charset="0"/>
              </a:rPr>
              <a:t>Role plays </a:t>
            </a:r>
          </a:p>
          <a:p>
            <a:pPr lvl="1">
              <a:buFont typeface="Arial" charset="0"/>
              <a:buChar char="–"/>
              <a:defRPr/>
            </a:pPr>
            <a:endParaRPr lang="en-US" altLang="en-US" sz="1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8">
            <a:extLst>
              <a:ext uri="{FF2B5EF4-FFF2-40B4-BE49-F238E27FC236}">
                <a16:creationId xmlns:a16="http://schemas.microsoft.com/office/drawing/2014/main" id="{A0A07892-BD1E-A44E-B1AB-1D0032CC7E43}"/>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Working with English Learners: </a:t>
            </a:r>
            <a:br>
              <a:rPr lang="en-US" altLang="en-US" sz="3600">
                <a:ea typeface="ＭＳ Ｐゴシック" panose="020B0600070205080204" pitchFamily="34" charset="-128"/>
              </a:rPr>
            </a:br>
            <a:r>
              <a:rPr lang="en-US" altLang="en-US" sz="3600">
                <a:ea typeface="ＭＳ Ｐゴシック" panose="020B0600070205080204" pitchFamily="34" charset="-128"/>
              </a:rPr>
              <a:t>During the Lesson</a:t>
            </a:r>
          </a:p>
        </p:txBody>
      </p:sp>
      <p:sp>
        <p:nvSpPr>
          <p:cNvPr id="65539" name="Slide Number Placeholder 1">
            <a:extLst>
              <a:ext uri="{FF2B5EF4-FFF2-40B4-BE49-F238E27FC236}">
                <a16:creationId xmlns:a16="http://schemas.microsoft.com/office/drawing/2014/main" id="{DDEDDC07-BB43-5640-B9F1-F032797ACD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2980304-1C45-7841-B62D-F96AB93F67A4}" type="slidenum">
              <a:rPr lang="en-US" altLang="en-US" sz="1200">
                <a:solidFill>
                  <a:srgbClr val="898989"/>
                </a:solidFill>
              </a:rPr>
              <a:pPr>
                <a:spcBef>
                  <a:spcPct val="0"/>
                </a:spcBef>
                <a:buFontTx/>
                <a:buNone/>
              </a:pPr>
              <a:t>49</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1C3AEE55-1958-4FC3-82F2-2E85CA430CBD}"/>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B21FD35-6129-4C16-97F3-B41FE06B8F5A}"/>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5542" name="Picture 9">
            <a:extLst>
              <a:ext uri="{FF2B5EF4-FFF2-40B4-BE49-F238E27FC236}">
                <a16:creationId xmlns:a16="http://schemas.microsoft.com/office/drawing/2014/main" id="{6D8DD4C8-6DBA-3F4A-B5C2-6900D2E4C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Content Placeholder 2">
            <a:extLst>
              <a:ext uri="{FF2B5EF4-FFF2-40B4-BE49-F238E27FC236}">
                <a16:creationId xmlns:a16="http://schemas.microsoft.com/office/drawing/2014/main" id="{44459D2C-A8D0-40BB-8B4D-4DD960719584}"/>
              </a:ext>
            </a:extLst>
          </p:cNvPr>
          <p:cNvSpPr>
            <a:spLocks noGrp="1"/>
          </p:cNvSpPr>
          <p:nvPr>
            <p:ph idx="1"/>
          </p:nvPr>
        </p:nvSpPr>
        <p:spPr>
          <a:xfrm>
            <a:off x="422275" y="1447800"/>
            <a:ext cx="8229600" cy="4838700"/>
          </a:xfrm>
        </p:spPr>
        <p:txBody>
          <a:bodyPr/>
          <a:lstStyle/>
          <a:p>
            <a:pPr>
              <a:defRPr/>
            </a:pPr>
            <a:r>
              <a:rPr lang="en-US" altLang="en-US" sz="1600" dirty="0">
                <a:latin typeface="Arial" panose="020B0604020202020204" pitchFamily="34" charset="0"/>
                <a:cs typeface="Arial" panose="020B0604020202020204" pitchFamily="34" charset="0"/>
              </a:rPr>
              <a:t>Help the EL feel at ease: </a:t>
            </a:r>
          </a:p>
          <a:p>
            <a:pPr lvl="1">
              <a:defRPr/>
            </a:pPr>
            <a:r>
              <a:rPr lang="en-US" altLang="en-US" sz="1600" dirty="0">
                <a:latin typeface="Arial" panose="020B0604020202020204" pitchFamily="34" charset="0"/>
                <a:cs typeface="Arial" panose="020B0604020202020204" pitchFamily="34" charset="0"/>
              </a:rPr>
              <a:t>Relax</a:t>
            </a:r>
          </a:p>
          <a:p>
            <a:pPr lvl="1">
              <a:defRPr/>
            </a:pPr>
            <a:r>
              <a:rPr lang="en-US" altLang="en-US" sz="1600" dirty="0">
                <a:latin typeface="Arial" panose="020B0604020202020204" pitchFamily="34" charset="0"/>
                <a:cs typeface="Arial" panose="020B0604020202020204" pitchFamily="34" charset="0"/>
              </a:rPr>
              <a:t>Show confidence that you can communicate  </a:t>
            </a:r>
          </a:p>
          <a:p>
            <a:pPr lvl="1">
              <a:defRPr/>
            </a:pPr>
            <a:r>
              <a:rPr lang="en-US" altLang="en-US" sz="1600" dirty="0">
                <a:latin typeface="Arial" panose="020B0604020202020204" pitchFamily="34" charset="0"/>
                <a:cs typeface="Arial" panose="020B0604020202020204" pitchFamily="34" charset="0"/>
              </a:rPr>
              <a:t>Use positive body language (i.e. smile, nod)</a:t>
            </a:r>
          </a:p>
          <a:p>
            <a:pPr marL="457200" lvl="1" indent="0">
              <a:buFont typeface="Arial" panose="020B0604020202020204" pitchFamily="34" charset="0"/>
              <a:buNone/>
              <a:defRPr/>
            </a:pPr>
            <a:endParaRPr lang="en-US" altLang="en-US" sz="1600" dirty="0">
              <a:latin typeface="Arial" panose="020B0604020202020204" pitchFamily="34" charset="0"/>
              <a:cs typeface="Arial" panose="020B0604020202020204" pitchFamily="34" charset="0"/>
            </a:endParaRPr>
          </a:p>
          <a:p>
            <a:pPr>
              <a:defRPr/>
            </a:pPr>
            <a:r>
              <a:rPr lang="en-US" altLang="en-US" sz="1600" dirty="0">
                <a:latin typeface="Arial" panose="020B0604020202020204" pitchFamily="34" charset="0"/>
                <a:cs typeface="Arial" panose="020B0604020202020204" pitchFamily="34" charset="0"/>
              </a:rPr>
              <a:t>Focus on communication rather than grammar or pronunciation:</a:t>
            </a:r>
          </a:p>
          <a:p>
            <a:pPr lvl="1">
              <a:defRPr/>
            </a:pPr>
            <a:r>
              <a:rPr lang="en-US" altLang="en-US" sz="1600" dirty="0">
                <a:latin typeface="Arial" panose="020B0604020202020204" pitchFamily="34" charset="0"/>
                <a:cs typeface="Arial" panose="020B0604020202020204" pitchFamily="34" charset="0"/>
              </a:rPr>
              <a:t>Encourage the EL to respond and speak</a:t>
            </a:r>
          </a:p>
          <a:p>
            <a:pPr lvl="1">
              <a:defRPr/>
            </a:pPr>
            <a:r>
              <a:rPr lang="en-US" altLang="en-US" sz="1600" dirty="0">
                <a:latin typeface="Arial" panose="020B0604020202020204" pitchFamily="34" charset="0"/>
                <a:cs typeface="Arial" panose="020B0604020202020204" pitchFamily="34" charset="0"/>
              </a:rPr>
              <a:t>Model correct grammar and pronunciation </a:t>
            </a:r>
          </a:p>
          <a:p>
            <a:pPr lvl="1">
              <a:defRPr/>
            </a:pPr>
            <a:r>
              <a:rPr lang="en-US" altLang="en-US" sz="1600" dirty="0">
                <a:latin typeface="Arial" panose="020B0604020202020204" pitchFamily="34" charset="0"/>
                <a:cs typeface="Arial" panose="020B0604020202020204" pitchFamily="34" charset="0"/>
              </a:rPr>
              <a:t>Rephrase rather than overtly correcting mistakes</a:t>
            </a:r>
          </a:p>
          <a:p>
            <a:pPr lvl="1">
              <a:defRPr/>
            </a:pPr>
            <a:r>
              <a:rPr lang="en-US" altLang="en-US" sz="1600" dirty="0">
                <a:latin typeface="Arial" panose="020B0604020202020204" pitchFamily="34" charset="0"/>
                <a:cs typeface="Arial" panose="020B0604020202020204" pitchFamily="34" charset="0"/>
              </a:rPr>
              <a:t>Use a dictionary or online translation site</a:t>
            </a:r>
          </a:p>
          <a:p>
            <a:pPr>
              <a:defRPr/>
            </a:pPr>
            <a:endParaRPr lang="en-US" altLang="en-US" sz="1600" dirty="0">
              <a:latin typeface="Arial" panose="020B0604020202020204" pitchFamily="34" charset="0"/>
              <a:cs typeface="Arial" panose="020B0604020202020204" pitchFamily="34" charset="0"/>
            </a:endParaRPr>
          </a:p>
          <a:p>
            <a:pPr>
              <a:defRPr/>
            </a:pPr>
            <a:r>
              <a:rPr lang="en-US" altLang="en-US" sz="1600" dirty="0">
                <a:latin typeface="Arial" panose="020B0604020202020204" pitchFamily="34" charset="0"/>
                <a:cs typeface="Arial" panose="020B0604020202020204" pitchFamily="34" charset="0"/>
              </a:rPr>
              <a:t>Provide opportunities for the EL to interact and show understanding in a variety of ways:</a:t>
            </a:r>
          </a:p>
          <a:p>
            <a:pPr lvl="1">
              <a:defRPr/>
            </a:pPr>
            <a:r>
              <a:rPr lang="en-US" altLang="en-US" sz="1600" dirty="0">
                <a:latin typeface="Arial" panose="020B0604020202020204" pitchFamily="34" charset="0"/>
                <a:cs typeface="Arial" panose="020B0604020202020204" pitchFamily="34" charset="0"/>
              </a:rPr>
              <a:t>Through pictures </a:t>
            </a:r>
          </a:p>
          <a:p>
            <a:pPr lvl="1">
              <a:defRPr/>
            </a:pPr>
            <a:r>
              <a:rPr lang="en-US" altLang="en-US" sz="1600" dirty="0">
                <a:latin typeface="Arial" panose="020B0604020202020204" pitchFamily="34" charset="0"/>
                <a:cs typeface="Arial" panose="020B0604020202020204" pitchFamily="34" charset="0"/>
              </a:rPr>
              <a:t>Through actions </a:t>
            </a:r>
          </a:p>
          <a:p>
            <a:pPr lvl="1">
              <a:defRPr/>
            </a:pPr>
            <a:r>
              <a:rPr lang="en-US" altLang="en-US" sz="1600" dirty="0">
                <a:latin typeface="Arial" panose="020B0604020202020204" pitchFamily="34" charset="0"/>
                <a:cs typeface="Arial" panose="020B0604020202020204" pitchFamily="34" charset="0"/>
              </a:rPr>
              <a:t>Through verbal responses</a:t>
            </a:r>
          </a:p>
          <a:p>
            <a:pPr marL="514350" lvl="1" indent="0">
              <a:buFont typeface="Arial" panose="020B0604020202020204" pitchFamily="34" charset="0"/>
              <a:buNone/>
              <a:defRPr/>
            </a:pPr>
            <a:endParaRPr lang="en-US" altLang="en-US" dirty="0">
              <a:latin typeface="Arial" panose="020B0604020202020204" pitchFamily="34" charset="0"/>
              <a:cs typeface="Arial" panose="020B0604020202020204" pitchFamily="34" charset="0"/>
            </a:endParaRPr>
          </a:p>
          <a:p>
            <a:pPr lvl="1">
              <a:defRPr/>
            </a:pPr>
            <a:endParaRPr lang="en-US" altLang="en-US" dirty="0"/>
          </a:p>
          <a:p>
            <a:pPr lvl="1">
              <a:defRPr/>
            </a:pPr>
            <a:endParaRPr lang="en-US" altLang="en-US" dirty="0"/>
          </a:p>
          <a:p>
            <a:pPr lvl="1">
              <a:buFont typeface="Arial" panose="020B0604020202020204" pitchFamily="34" charset="0"/>
              <a:buChar char="•"/>
              <a:defRPr/>
            </a:pPr>
            <a:endParaRPr lang="en-US" altLang="en-US" sz="2400" dirty="0"/>
          </a:p>
          <a:p>
            <a:pPr lvl="1">
              <a:buFont typeface="Arial" panose="020B0604020202020204" pitchFamily="34" charset="0"/>
              <a:buChar char="•"/>
              <a:defRPr/>
            </a:pPr>
            <a:endParaRPr lang="en-US" alt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8">
            <a:extLst>
              <a:ext uri="{FF2B5EF4-FFF2-40B4-BE49-F238E27FC236}">
                <a16:creationId xmlns:a16="http://schemas.microsoft.com/office/drawing/2014/main" id="{9897D987-5B93-BF4E-A971-8A5702FB7115}"/>
              </a:ext>
            </a:extLst>
          </p:cNvPr>
          <p:cNvSpPr>
            <a:spLocks noGrp="1"/>
          </p:cNvSpPr>
          <p:nvPr>
            <p:ph type="title"/>
          </p:nvPr>
        </p:nvSpPr>
        <p:spPr/>
        <p:txBody>
          <a:bodyPr/>
          <a:lstStyle/>
          <a:p>
            <a:pPr eaLnBrk="1" hangingPunct="1"/>
            <a:r>
              <a:rPr lang="en-US" altLang="en-US">
                <a:ea typeface="ＭＳ Ｐゴシック" panose="020B0600070205080204" pitchFamily="34" charset="-128"/>
              </a:rPr>
              <a:t>Partner States</a:t>
            </a:r>
          </a:p>
        </p:txBody>
      </p:sp>
      <p:sp>
        <p:nvSpPr>
          <p:cNvPr id="10243" name="Content Placeholder 1">
            <a:extLst>
              <a:ext uri="{FF2B5EF4-FFF2-40B4-BE49-F238E27FC236}">
                <a16:creationId xmlns:a16="http://schemas.microsoft.com/office/drawing/2014/main" id="{A2048B29-8F41-D84A-9B5F-1F790642ACD4}"/>
              </a:ext>
            </a:extLst>
          </p:cNvPr>
          <p:cNvSpPr>
            <a:spLocks noGrp="1"/>
          </p:cNvSpPr>
          <p:nvPr>
            <p:ph sz="half" idx="1"/>
          </p:nvPr>
        </p:nvSpPr>
        <p:spPr/>
        <p:txBody>
          <a:bodyPr/>
          <a:lstStyle/>
          <a:p>
            <a:r>
              <a:rPr lang="en-US" altLang="en-US">
                <a:ea typeface="ＭＳ Ｐゴシック" panose="020B0600070205080204" pitchFamily="34" charset="-128"/>
              </a:rPr>
              <a:t>Alaska</a:t>
            </a:r>
          </a:p>
          <a:p>
            <a:r>
              <a:rPr lang="en-US" altLang="en-US">
                <a:ea typeface="ＭＳ Ｐゴシック" panose="020B0600070205080204" pitchFamily="34" charset="-128"/>
              </a:rPr>
              <a:t>Arkansas</a:t>
            </a:r>
          </a:p>
          <a:p>
            <a:r>
              <a:rPr lang="en-US" altLang="en-US">
                <a:ea typeface="ＭＳ Ｐゴシック" panose="020B0600070205080204" pitchFamily="34" charset="-128"/>
              </a:rPr>
              <a:t>California</a:t>
            </a:r>
          </a:p>
          <a:p>
            <a:r>
              <a:rPr lang="en-US" altLang="en-US">
                <a:ea typeface="ＭＳ Ｐゴシック" panose="020B0600070205080204" pitchFamily="34" charset="-128"/>
              </a:rPr>
              <a:t>Colorado</a:t>
            </a:r>
          </a:p>
          <a:p>
            <a:r>
              <a:rPr lang="en-US" altLang="en-US">
                <a:ea typeface="ＭＳ Ｐゴシック" panose="020B0600070205080204" pitchFamily="34" charset="-128"/>
              </a:rPr>
              <a:t>Idaho</a:t>
            </a:r>
          </a:p>
          <a:p>
            <a:r>
              <a:rPr lang="en-US" altLang="en-US">
                <a:ea typeface="ＭＳ Ｐゴシック" panose="020B0600070205080204" pitchFamily="34" charset="-128"/>
              </a:rPr>
              <a:t>Maryland</a:t>
            </a:r>
          </a:p>
        </p:txBody>
      </p:sp>
      <p:sp>
        <p:nvSpPr>
          <p:cNvPr id="10244" name="Content Placeholder 2">
            <a:extLst>
              <a:ext uri="{FF2B5EF4-FFF2-40B4-BE49-F238E27FC236}">
                <a16:creationId xmlns:a16="http://schemas.microsoft.com/office/drawing/2014/main" id="{802B24EA-A711-EE45-B78D-FA8902BC25F0}"/>
              </a:ext>
            </a:extLst>
          </p:cNvPr>
          <p:cNvSpPr>
            <a:spLocks noGrp="1"/>
          </p:cNvSpPr>
          <p:nvPr>
            <p:ph sz="half" idx="2"/>
          </p:nvPr>
        </p:nvSpPr>
        <p:spPr/>
        <p:txBody>
          <a:bodyPr/>
          <a:lstStyle/>
          <a:p>
            <a:r>
              <a:rPr lang="en-US" altLang="en-US">
                <a:ea typeface="ＭＳ Ｐゴシック" panose="020B0600070205080204" pitchFamily="34" charset="-128"/>
              </a:rPr>
              <a:t>Minnesota</a:t>
            </a:r>
          </a:p>
          <a:p>
            <a:r>
              <a:rPr lang="en-US" altLang="en-US">
                <a:ea typeface="ＭＳ Ｐゴシック" panose="020B0600070205080204" pitchFamily="34" charset="-128"/>
              </a:rPr>
              <a:t>Missouri</a:t>
            </a:r>
          </a:p>
          <a:p>
            <a:r>
              <a:rPr lang="en-US" altLang="en-US">
                <a:ea typeface="ＭＳ Ｐゴシック" panose="020B0600070205080204" pitchFamily="34" charset="-128"/>
              </a:rPr>
              <a:t>Montana</a:t>
            </a:r>
          </a:p>
          <a:p>
            <a:r>
              <a:rPr lang="en-US" altLang="en-US">
                <a:ea typeface="ＭＳ Ｐゴシック" panose="020B0600070205080204" pitchFamily="34" charset="-128"/>
              </a:rPr>
              <a:t>Oregon</a:t>
            </a:r>
          </a:p>
          <a:p>
            <a:r>
              <a:rPr lang="en-US" altLang="en-US">
                <a:ea typeface="ＭＳ Ｐゴシック" panose="020B0600070205080204" pitchFamily="34" charset="-128"/>
              </a:rPr>
              <a:t>Washington</a:t>
            </a:r>
          </a:p>
          <a:p>
            <a:r>
              <a:rPr lang="en-US" altLang="en-US">
                <a:ea typeface="ＭＳ Ｐゴシック" panose="020B0600070205080204" pitchFamily="34" charset="-128"/>
              </a:rPr>
              <a:t>Wisconsin</a:t>
            </a:r>
          </a:p>
        </p:txBody>
      </p:sp>
      <p:cxnSp>
        <p:nvCxnSpPr>
          <p:cNvPr id="10" name="Straight Connector 9">
            <a:extLst>
              <a:ext uri="{FF2B5EF4-FFF2-40B4-BE49-F238E27FC236}">
                <a16:creationId xmlns:a16="http://schemas.microsoft.com/office/drawing/2014/main" id="{74EFD3B1-D105-4184-8D14-F69AEC33F2EC}"/>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B7870590-042E-4504-BF83-54DD32BC082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0247" name="Picture 9">
            <a:extLst>
              <a:ext uri="{FF2B5EF4-FFF2-40B4-BE49-F238E27FC236}">
                <a16:creationId xmlns:a16="http://schemas.microsoft.com/office/drawing/2014/main" id="{19227DB0-E39F-D04A-BA7C-1CA864A43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8">
            <a:extLst>
              <a:ext uri="{FF2B5EF4-FFF2-40B4-BE49-F238E27FC236}">
                <a16:creationId xmlns:a16="http://schemas.microsoft.com/office/drawing/2014/main" id="{F599B999-0E07-AB40-9E7E-1B4345ED37D4}"/>
              </a:ext>
            </a:extLst>
          </p:cNvPr>
          <p:cNvSpPr>
            <a:spLocks noGrp="1"/>
          </p:cNvSpPr>
          <p:nvPr>
            <p:ph type="title"/>
          </p:nvPr>
        </p:nvSpPr>
        <p:spPr/>
        <p:txBody>
          <a:bodyPr/>
          <a:lstStyle/>
          <a:p>
            <a:pPr eaLnBrk="1" hangingPunct="1"/>
            <a:r>
              <a:rPr lang="en-US" altLang="en-US" sz="3600">
                <a:ea typeface="ＭＳ Ｐゴシック" panose="020B0600070205080204" pitchFamily="34" charset="-128"/>
              </a:rPr>
              <a:t>Working with English Learners: </a:t>
            </a:r>
            <a:br>
              <a:rPr lang="en-US" altLang="en-US" sz="3600">
                <a:ea typeface="ＭＳ Ｐゴシック" panose="020B0600070205080204" pitchFamily="34" charset="-128"/>
              </a:rPr>
            </a:br>
            <a:r>
              <a:rPr lang="en-US" altLang="en-US" sz="3600">
                <a:ea typeface="ＭＳ Ｐゴシック" panose="020B0600070205080204" pitchFamily="34" charset="-128"/>
              </a:rPr>
              <a:t>During the Lesson</a:t>
            </a:r>
          </a:p>
        </p:txBody>
      </p:sp>
      <p:sp>
        <p:nvSpPr>
          <p:cNvPr id="66563" name="Slide Number Placeholder 1">
            <a:extLst>
              <a:ext uri="{FF2B5EF4-FFF2-40B4-BE49-F238E27FC236}">
                <a16:creationId xmlns:a16="http://schemas.microsoft.com/office/drawing/2014/main" id="{3A9F4375-6208-1C44-BCDD-E85747F0CB6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02F0E60D-E64A-3F4B-BB7D-7662C8703322}" type="slidenum">
              <a:rPr lang="en-US" altLang="en-US" sz="1200">
                <a:solidFill>
                  <a:srgbClr val="898989"/>
                </a:solidFill>
              </a:rPr>
              <a:pPr>
                <a:spcBef>
                  <a:spcPct val="0"/>
                </a:spcBef>
                <a:buFontTx/>
                <a:buNone/>
              </a:pPr>
              <a:t>50</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8EE36524-BCAF-4687-AD42-1BB62B78E9AD}"/>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1EF46447-4D17-4255-9B30-01B57037693F}"/>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6566" name="Picture 9">
            <a:extLst>
              <a:ext uri="{FF2B5EF4-FFF2-40B4-BE49-F238E27FC236}">
                <a16:creationId xmlns:a16="http://schemas.microsoft.com/office/drawing/2014/main" id="{CCA3B17A-1805-E141-9579-795451096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Content Placeholder 2">
            <a:extLst>
              <a:ext uri="{FF2B5EF4-FFF2-40B4-BE49-F238E27FC236}">
                <a16:creationId xmlns:a16="http://schemas.microsoft.com/office/drawing/2014/main" id="{D239D3CA-AB76-4DF3-A153-22FDAE3C48A6}"/>
              </a:ext>
            </a:extLst>
          </p:cNvPr>
          <p:cNvSpPr>
            <a:spLocks noGrp="1"/>
          </p:cNvSpPr>
          <p:nvPr>
            <p:ph idx="1"/>
          </p:nvPr>
        </p:nvSpPr>
        <p:spPr>
          <a:xfrm>
            <a:off x="495300" y="1490663"/>
            <a:ext cx="8229600" cy="4525962"/>
          </a:xfrm>
        </p:spPr>
        <p:txBody>
          <a:bodyPr/>
          <a:lstStyle/>
          <a:p>
            <a:pPr lvl="1">
              <a:buFont typeface="Arial" charset="0"/>
              <a:buChar char="•"/>
              <a:defRPr/>
            </a:pPr>
            <a:endParaRPr lang="en-US" altLang="en-US" sz="1800" dirty="0">
              <a:latin typeface="Arial" charset="0"/>
              <a:cs typeface="Arial" charset="0"/>
            </a:endParaRPr>
          </a:p>
          <a:p>
            <a:pPr>
              <a:buFont typeface="Arial" charset="0"/>
              <a:buChar char="•"/>
              <a:defRPr/>
            </a:pPr>
            <a:r>
              <a:rPr lang="en-US" altLang="en-US" sz="1800" dirty="0">
                <a:latin typeface="Arial" charset="0"/>
                <a:cs typeface="Arial" charset="0"/>
              </a:rPr>
              <a:t>After asking a question, allow plenty of wait time for the EL to respond:</a:t>
            </a:r>
          </a:p>
          <a:p>
            <a:pPr lvl="2">
              <a:buFont typeface="Arial" panose="020B0604020202020204" pitchFamily="34" charset="0"/>
              <a:buChar char="–"/>
              <a:defRPr/>
            </a:pPr>
            <a:r>
              <a:rPr lang="en-US" altLang="en-US" sz="1600" dirty="0">
                <a:latin typeface="Arial" charset="0"/>
                <a:cs typeface="Arial" charset="0"/>
              </a:rPr>
              <a:t>8 seconds is recommended as a minimum</a:t>
            </a:r>
          </a:p>
          <a:p>
            <a:pPr lvl="2">
              <a:buFont typeface="Arial" panose="020B0604020202020204" pitchFamily="34" charset="0"/>
              <a:buChar char="–"/>
              <a:defRPr/>
            </a:pPr>
            <a:r>
              <a:rPr lang="en-US" altLang="en-US" sz="1600" dirty="0">
                <a:latin typeface="Arial" charset="0"/>
                <a:cs typeface="Arial" charset="0"/>
              </a:rPr>
              <a:t>Encourage any response, but don’t rush students to respond</a:t>
            </a:r>
          </a:p>
          <a:p>
            <a:pPr marL="914400" lvl="2" indent="0">
              <a:buFont typeface="Arial" charset="0"/>
              <a:buNone/>
              <a:defRPr/>
            </a:pPr>
            <a:endParaRPr lang="en-US" altLang="en-US" sz="1800" dirty="0">
              <a:latin typeface="Arial" charset="0"/>
              <a:cs typeface="Arial" charset="0"/>
            </a:endParaRPr>
          </a:p>
          <a:p>
            <a:pPr>
              <a:buFont typeface="Arial" charset="0"/>
              <a:buChar char="•"/>
              <a:defRPr/>
            </a:pPr>
            <a:r>
              <a:rPr lang="en-US" altLang="en-US" sz="1800" dirty="0">
                <a:latin typeface="Arial" charset="0"/>
                <a:cs typeface="Arial" charset="0"/>
              </a:rPr>
              <a:t>Watch the student’s body language. If s/he seems confused (fearful look, blank stare), be ready to modify the way you are presenting the lesson.</a:t>
            </a:r>
          </a:p>
          <a:p>
            <a:pPr marL="457200" lvl="1" indent="0">
              <a:buFont typeface="Arial" charset="0"/>
              <a:buNone/>
              <a:defRPr/>
            </a:pPr>
            <a:endParaRPr lang="en-US" altLang="en-US" sz="2000" dirty="0">
              <a:latin typeface="Arial" charset="0"/>
              <a:cs typeface="Arial" charset="0"/>
            </a:endParaRPr>
          </a:p>
          <a:p>
            <a:pPr>
              <a:buFont typeface="Arial" charset="0"/>
              <a:buChar char="•"/>
              <a:defRPr/>
            </a:pPr>
            <a:r>
              <a:rPr lang="en-US" altLang="en-US" sz="1800" dirty="0">
                <a:latin typeface="Arial" charset="0"/>
                <a:cs typeface="Arial" charset="0"/>
              </a:rPr>
              <a:t>Try a different approach if the EL doesn’t respond as expected:</a:t>
            </a:r>
          </a:p>
          <a:p>
            <a:pPr lvl="2">
              <a:buFont typeface="Arial" panose="020B0604020202020204" pitchFamily="34" charset="0"/>
              <a:buChar char="–"/>
              <a:defRPr/>
            </a:pPr>
            <a:r>
              <a:rPr lang="en-US" altLang="en-US" sz="1800" dirty="0">
                <a:latin typeface="Arial" charset="0"/>
                <a:cs typeface="Arial" charset="0"/>
              </a:rPr>
              <a:t>Present the question in a different manner (rephrase, write, draw)</a:t>
            </a:r>
          </a:p>
          <a:p>
            <a:pPr lvl="2">
              <a:buFont typeface="Arial" panose="020B0604020202020204" pitchFamily="34" charset="0"/>
              <a:buChar char="–"/>
              <a:defRPr/>
            </a:pPr>
            <a:r>
              <a:rPr lang="en-US" altLang="en-US" sz="1800" dirty="0">
                <a:latin typeface="Arial" charset="0"/>
                <a:cs typeface="Arial" charset="0"/>
              </a:rPr>
              <a:t>Allow the EL to respond non-verbally by:</a:t>
            </a:r>
          </a:p>
          <a:p>
            <a:pPr lvl="3">
              <a:buFont typeface="Arial" charset="0"/>
              <a:buChar char="»"/>
              <a:defRPr/>
            </a:pPr>
            <a:r>
              <a:rPr lang="en-US" altLang="en-US" sz="1600" dirty="0">
                <a:latin typeface="Arial" charset="0"/>
                <a:cs typeface="Arial" charset="0"/>
              </a:rPr>
              <a:t>Pointing, gesturing, acting out a response</a:t>
            </a:r>
          </a:p>
          <a:p>
            <a:pPr lvl="3">
              <a:buFont typeface="Arial" charset="0"/>
              <a:buChar char="»"/>
              <a:defRPr/>
            </a:pPr>
            <a:r>
              <a:rPr lang="en-US" altLang="en-US" sz="1600" dirty="0">
                <a:latin typeface="Arial" charset="0"/>
                <a:cs typeface="Arial" charset="0"/>
              </a:rPr>
              <a:t>Selecting from a group of pictures</a:t>
            </a:r>
          </a:p>
          <a:p>
            <a:pPr lvl="3">
              <a:buFont typeface="Arial" charset="0"/>
              <a:buChar char="»"/>
              <a:defRPr/>
            </a:pPr>
            <a:r>
              <a:rPr lang="en-US" altLang="en-US" sz="1600" dirty="0">
                <a:latin typeface="Arial" charset="0"/>
                <a:cs typeface="Arial" charset="0"/>
              </a:rPr>
              <a:t>Choosing a word card</a:t>
            </a:r>
          </a:p>
          <a:p>
            <a:pPr lvl="1">
              <a:buFont typeface="Arial" charset="0"/>
              <a:buChar char="–"/>
              <a:defRPr/>
            </a:pPr>
            <a:endParaRPr lang="en-US" altLang="en-US" sz="1800" dirty="0"/>
          </a:p>
          <a:p>
            <a:pPr lvl="1">
              <a:buFont typeface="Arial" charset="0"/>
              <a:buChar char="•"/>
              <a:defRPr/>
            </a:pPr>
            <a:endParaRPr lang="en-US" altLang="en-US" sz="1400" dirty="0"/>
          </a:p>
          <a:p>
            <a:pPr lvl="1">
              <a:buFont typeface="Arial" charset="0"/>
              <a:buChar char="•"/>
              <a:defRPr/>
            </a:pPr>
            <a:endParaRPr lang="en-US" altLang="en-US" sz="1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8">
            <a:extLst>
              <a:ext uri="{FF2B5EF4-FFF2-40B4-BE49-F238E27FC236}">
                <a16:creationId xmlns:a16="http://schemas.microsoft.com/office/drawing/2014/main" id="{340C48EA-5C5A-B048-9CDE-506A5E25C645}"/>
              </a:ext>
            </a:extLst>
          </p:cNvPr>
          <p:cNvSpPr>
            <a:spLocks noGrp="1"/>
          </p:cNvSpPr>
          <p:nvPr>
            <p:ph type="title"/>
          </p:nvPr>
        </p:nvSpPr>
        <p:spPr/>
        <p:txBody>
          <a:bodyPr/>
          <a:lstStyle/>
          <a:p>
            <a:pPr eaLnBrk="1" hangingPunct="1"/>
            <a:r>
              <a:rPr lang="en-US" altLang="en-US" sz="3200">
                <a:ea typeface="ＭＳ Ｐゴシック" panose="020B0600070205080204" pitchFamily="34" charset="-128"/>
              </a:rPr>
              <a:t>Checking for Understanding</a:t>
            </a:r>
          </a:p>
        </p:txBody>
      </p:sp>
      <p:sp>
        <p:nvSpPr>
          <p:cNvPr id="67587" name="Slide Number Placeholder 1">
            <a:extLst>
              <a:ext uri="{FF2B5EF4-FFF2-40B4-BE49-F238E27FC236}">
                <a16:creationId xmlns:a16="http://schemas.microsoft.com/office/drawing/2014/main" id="{EF1728CB-F28B-F145-8648-1E63A7D285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994BFD5-AFA4-1042-9181-FA9C8391E4D9}" type="slidenum">
              <a:rPr lang="en-US" altLang="en-US" sz="1200">
                <a:solidFill>
                  <a:srgbClr val="898989"/>
                </a:solidFill>
              </a:rPr>
              <a:pPr>
                <a:spcBef>
                  <a:spcPct val="0"/>
                </a:spcBef>
                <a:buFontTx/>
                <a:buNone/>
              </a:pPr>
              <a:t>51</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2C8F2C2D-2B9E-4A21-A7B3-F445E49AF15D}"/>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B3BDAEA7-9932-4D4A-9C57-CAFE5D65F817}"/>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7590" name="Picture 9">
            <a:extLst>
              <a:ext uri="{FF2B5EF4-FFF2-40B4-BE49-F238E27FC236}">
                <a16:creationId xmlns:a16="http://schemas.microsoft.com/office/drawing/2014/main" id="{9809A554-D1B1-2A4F-9645-7F263B329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Rectangle 1">
            <a:extLst>
              <a:ext uri="{FF2B5EF4-FFF2-40B4-BE49-F238E27FC236}">
                <a16:creationId xmlns:a16="http://schemas.microsoft.com/office/drawing/2014/main" id="{6A5F4C6B-909B-45A7-8CE9-1FA51B9A1451}"/>
              </a:ext>
            </a:extLst>
          </p:cNvPr>
          <p:cNvSpPr>
            <a:spLocks noChangeArrowheads="1"/>
          </p:cNvSpPr>
          <p:nvPr/>
        </p:nvSpPr>
        <p:spPr bwMode="auto">
          <a:xfrm>
            <a:off x="457200" y="1708150"/>
            <a:ext cx="79248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defRPr/>
            </a:pPr>
            <a:r>
              <a:rPr lang="en-US" altLang="en-US" dirty="0">
                <a:latin typeface="Arial" charset="0"/>
                <a:ea typeface="+mn-ea"/>
              </a:rPr>
              <a:t>Review the vocabulary you taught. Check for understanding by having the OSY:</a:t>
            </a:r>
          </a:p>
          <a:p>
            <a:pPr>
              <a:defRPr/>
            </a:pPr>
            <a:endParaRPr lang="en-US" altLang="en-US" dirty="0">
              <a:latin typeface="Arial" charset="0"/>
              <a:ea typeface="+mn-ea"/>
            </a:endParaRPr>
          </a:p>
          <a:p>
            <a:pPr marL="742950" lvl="1" indent="-285750">
              <a:buFont typeface="Arial" pitchFamily="34" charset="0"/>
              <a:buChar char="–"/>
              <a:defRPr/>
            </a:pPr>
            <a:r>
              <a:rPr lang="en-US" altLang="en-US" dirty="0">
                <a:latin typeface="Arial" charset="0"/>
                <a:ea typeface="+mn-ea"/>
              </a:rPr>
              <a:t>Match pictures to words (pre-production, early production)</a:t>
            </a:r>
          </a:p>
          <a:p>
            <a:pPr marL="742950" lvl="1" indent="-285750">
              <a:buFont typeface="Arial" pitchFamily="34" charset="0"/>
              <a:buChar char="–"/>
              <a:defRPr/>
            </a:pPr>
            <a:r>
              <a:rPr lang="en-US" altLang="en-US" dirty="0">
                <a:latin typeface="Arial" charset="0"/>
                <a:ea typeface="+mn-ea"/>
              </a:rPr>
              <a:t>Use the word in a sentence (high beginner)</a:t>
            </a:r>
          </a:p>
          <a:p>
            <a:pPr marL="742950" lvl="1" indent="-285750">
              <a:buFont typeface="Arial" pitchFamily="34" charset="0"/>
              <a:buChar char="–"/>
              <a:defRPr/>
            </a:pPr>
            <a:r>
              <a:rPr lang="en-US" altLang="en-US" dirty="0">
                <a:latin typeface="Arial" charset="0"/>
                <a:ea typeface="+mn-ea"/>
              </a:rPr>
              <a:t>Do a role play using the vocabulary words (speech emergence, intermediate)</a:t>
            </a:r>
          </a:p>
          <a:p>
            <a:pPr marL="742950" lvl="1" indent="-285750">
              <a:buFont typeface="Arial" pitchFamily="34" charset="0"/>
              <a:buChar char="–"/>
              <a:defRPr/>
            </a:pPr>
            <a:r>
              <a:rPr lang="en-US" altLang="en-US" dirty="0">
                <a:latin typeface="Arial" charset="0"/>
                <a:ea typeface="+mn-ea"/>
              </a:rPr>
              <a:t>Describe or explain the words (fluent)</a:t>
            </a:r>
          </a:p>
          <a:p>
            <a:pPr marL="742950" lvl="1" indent="-285750">
              <a:buFont typeface="Arial" charset="0"/>
              <a:buChar char="•"/>
              <a:defRPr/>
            </a:pPr>
            <a:endParaRPr lang="en-US" altLang="en-US" dirty="0">
              <a:latin typeface="Arial" charset="0"/>
              <a:ea typeface="+mn-ea"/>
            </a:endParaRPr>
          </a:p>
          <a:p>
            <a:pPr marL="742950" lvl="1" indent="-285750">
              <a:buFont typeface="Arial" charset="0"/>
              <a:buChar char="•"/>
              <a:defRPr/>
            </a:pPr>
            <a:endParaRPr lang="en-US" altLang="en-US" dirty="0">
              <a:latin typeface="Arial" charset="0"/>
              <a:ea typeface="+mn-ea"/>
            </a:endParaRPr>
          </a:p>
          <a:p>
            <a:pPr marL="285750" indent="-285750">
              <a:buFont typeface="Arial" charset="0"/>
              <a:buChar char="•"/>
              <a:defRPr/>
            </a:pPr>
            <a:r>
              <a:rPr lang="en-US" altLang="en-US" dirty="0">
                <a:latin typeface="Arial" charset="0"/>
                <a:ea typeface="+mn-ea"/>
              </a:rPr>
              <a:t>For additional ideas, see the </a:t>
            </a:r>
            <a:r>
              <a:rPr lang="en-US" altLang="en-US" u="sng" dirty="0">
                <a:latin typeface="Arial" charset="0"/>
                <a:ea typeface="+mn-ea"/>
              </a:rPr>
              <a:t>Stages of Language Learning</a:t>
            </a:r>
            <a:r>
              <a:rPr lang="en-US" altLang="en-US" dirty="0">
                <a:latin typeface="Arial" charset="0"/>
                <a:ea typeface="+mn-ea"/>
              </a:rPr>
              <a:t> document linked below</a:t>
            </a:r>
          </a:p>
          <a:p>
            <a:pPr marL="742950" lvl="1" indent="-285750">
              <a:buFont typeface="Arial" charset="0"/>
              <a:buChar char="•"/>
              <a:defRPr/>
            </a:pPr>
            <a:endParaRPr lang="en-US" altLang="en-US" sz="1600" dirty="0">
              <a:latin typeface="Arial" charset="0"/>
              <a:ea typeface="+mn-ea"/>
            </a:endParaRPr>
          </a:p>
          <a:p>
            <a:pPr marL="742950" lvl="1" indent="-285750">
              <a:buFont typeface="Arial" charset="0"/>
              <a:buChar char="•"/>
              <a:defRPr/>
            </a:pPr>
            <a:endParaRPr lang="en-US" altLang="en-US" sz="1600" dirty="0">
              <a:latin typeface="Arial" charset="0"/>
              <a:ea typeface="+mn-ea"/>
            </a:endParaRPr>
          </a:p>
          <a:p>
            <a:pPr marL="285750" indent="-285750">
              <a:buFont typeface="Arial" charset="0"/>
              <a:buChar char="•"/>
              <a:defRPr/>
            </a:pPr>
            <a:endParaRPr lang="en-US" altLang="en-US" sz="1600" dirty="0">
              <a:latin typeface="Arial" charset="0"/>
              <a:ea typeface="+mn-ea"/>
            </a:endParaRPr>
          </a:p>
          <a:p>
            <a:pPr marL="285750" indent="-285750">
              <a:buFont typeface="Arial" charset="0"/>
              <a:buChar char="•"/>
              <a:defRPr/>
            </a:pPr>
            <a:endParaRPr lang="en-US" altLang="en-US" dirty="0">
              <a:latin typeface="Arial" charset="0"/>
              <a:ea typeface="+mn-ea"/>
            </a:endParaRPr>
          </a:p>
        </p:txBody>
      </p:sp>
      <p:sp>
        <p:nvSpPr>
          <p:cNvPr id="8" name="TextBox 4">
            <a:extLst>
              <a:ext uri="{FF2B5EF4-FFF2-40B4-BE49-F238E27FC236}">
                <a16:creationId xmlns:a16="http://schemas.microsoft.com/office/drawing/2014/main" id="{275D85FD-6E6F-4D68-B79B-5F44A5473DF4}"/>
              </a:ext>
            </a:extLst>
          </p:cNvPr>
          <p:cNvSpPr txBox="1">
            <a:spLocks noChangeArrowheads="1"/>
          </p:cNvSpPr>
          <p:nvPr/>
        </p:nvSpPr>
        <p:spPr bwMode="auto">
          <a:xfrm>
            <a:off x="304800" y="5649913"/>
            <a:ext cx="823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ctr">
              <a:defRPr/>
            </a:pPr>
            <a:r>
              <a:rPr lang="en-US" altLang="en-US" sz="1200" dirty="0">
                <a:latin typeface="+mj-lt"/>
                <a:ea typeface="+mn-ea"/>
              </a:rPr>
              <a:t>For the full document, see Stages of Language Learning document</a:t>
            </a:r>
          </a:p>
        </p:txBody>
      </p:sp>
      <p:pic>
        <p:nvPicPr>
          <p:cNvPr id="67593" name="Picture 11" descr="Image result for click icon">
            <a:extLst>
              <a:ext uri="{FF2B5EF4-FFF2-40B4-BE49-F238E27FC236}">
                <a16:creationId xmlns:a16="http://schemas.microsoft.com/office/drawing/2014/main" id="{0C6F9DE7-749B-DF48-AC03-8E44B8812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563245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8">
            <a:extLst>
              <a:ext uri="{FF2B5EF4-FFF2-40B4-BE49-F238E27FC236}">
                <a16:creationId xmlns:a16="http://schemas.microsoft.com/office/drawing/2014/main" id="{E7B6F33F-28FF-BA45-850A-C46DBDD2F0AF}"/>
              </a:ext>
            </a:extLst>
          </p:cNvPr>
          <p:cNvSpPr>
            <a:spLocks noGrp="1"/>
          </p:cNvSpPr>
          <p:nvPr>
            <p:ph type="title"/>
          </p:nvPr>
        </p:nvSpPr>
        <p:spPr/>
        <p:txBody>
          <a:bodyPr/>
          <a:lstStyle/>
          <a:p>
            <a:pPr eaLnBrk="1" hangingPunct="1"/>
            <a:r>
              <a:rPr lang="en-US" altLang="en-US" sz="3200">
                <a:ea typeface="ＭＳ Ｐゴシック" panose="020B0600070205080204" pitchFamily="34" charset="-128"/>
              </a:rPr>
              <a:t>Working with English Learners: </a:t>
            </a:r>
            <a:br>
              <a:rPr lang="en-US" altLang="en-US" sz="3200">
                <a:ea typeface="ＭＳ Ｐゴシック" panose="020B0600070205080204" pitchFamily="34" charset="-128"/>
              </a:rPr>
            </a:br>
            <a:r>
              <a:rPr lang="en-US" altLang="en-US" sz="3200">
                <a:ea typeface="ＭＳ Ｐゴシック" panose="020B0600070205080204" pitchFamily="34" charset="-128"/>
              </a:rPr>
              <a:t>After the Lesson</a:t>
            </a:r>
          </a:p>
        </p:txBody>
      </p:sp>
      <p:sp>
        <p:nvSpPr>
          <p:cNvPr id="68611" name="Slide Number Placeholder 1">
            <a:extLst>
              <a:ext uri="{FF2B5EF4-FFF2-40B4-BE49-F238E27FC236}">
                <a16:creationId xmlns:a16="http://schemas.microsoft.com/office/drawing/2014/main" id="{D7429282-357F-3547-955F-FBF3D9F0DB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95DED9B4-9EE7-4449-BC66-BA6B3B28B68C}" type="slidenum">
              <a:rPr lang="en-US" altLang="en-US" sz="1200">
                <a:solidFill>
                  <a:srgbClr val="898989"/>
                </a:solidFill>
              </a:rPr>
              <a:pPr>
                <a:spcBef>
                  <a:spcPct val="0"/>
                </a:spcBef>
                <a:buFontTx/>
                <a:buNone/>
              </a:pPr>
              <a:t>52</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84BF69C8-EC89-4D3C-ACD4-95835B4E76F9}"/>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86C7F329-1081-4FA8-9C20-21C48F85E960}"/>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8614" name="Picture 9">
            <a:extLst>
              <a:ext uri="{FF2B5EF4-FFF2-40B4-BE49-F238E27FC236}">
                <a16:creationId xmlns:a16="http://schemas.microsoft.com/office/drawing/2014/main" id="{91B9C101-E854-C048-996C-13E89B15A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304800"/>
            <a:ext cx="915987"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1">
            <a:extLst>
              <a:ext uri="{FF2B5EF4-FFF2-40B4-BE49-F238E27FC236}">
                <a16:creationId xmlns:a16="http://schemas.microsoft.com/office/drawing/2014/main" id="{5782932A-686E-934F-AE99-C6EF3E5A8B82}"/>
              </a:ext>
            </a:extLst>
          </p:cNvPr>
          <p:cNvSpPr>
            <a:spLocks noChangeArrowheads="1"/>
          </p:cNvSpPr>
          <p:nvPr/>
        </p:nvSpPr>
        <p:spPr bwMode="auto">
          <a:xfrm>
            <a:off x="457200" y="1708150"/>
            <a:ext cx="7924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spcBef>
                <a:spcPct val="0"/>
              </a:spcBef>
              <a:buFont typeface="Arial" panose="020B0604020202020204" pitchFamily="34" charset="0"/>
              <a:buChar char="•"/>
            </a:pPr>
            <a:endParaRPr lang="en-US" altLang="en-US" sz="1600">
              <a:latin typeface="Arial" panose="020B0604020202020204" pitchFamily="34" charset="0"/>
            </a:endParaRPr>
          </a:p>
          <a:p>
            <a:pPr>
              <a:spcBef>
                <a:spcPct val="0"/>
              </a:spcBef>
            </a:pPr>
            <a:endParaRPr lang="en-US" altLang="en-US" sz="1600">
              <a:latin typeface="Arial" panose="020B0604020202020204" pitchFamily="34" charset="0"/>
            </a:endParaRPr>
          </a:p>
          <a:p>
            <a:pPr>
              <a:spcBef>
                <a:spcPct val="0"/>
              </a:spcBef>
            </a:pPr>
            <a:endParaRPr lang="en-US" altLang="en-US" sz="1800">
              <a:latin typeface="Arial" panose="020B0604020202020204" pitchFamily="34" charset="0"/>
            </a:endParaRPr>
          </a:p>
        </p:txBody>
      </p:sp>
      <p:sp>
        <p:nvSpPr>
          <p:cNvPr id="2" name="Rectangle 1">
            <a:extLst>
              <a:ext uri="{FF2B5EF4-FFF2-40B4-BE49-F238E27FC236}">
                <a16:creationId xmlns:a16="http://schemas.microsoft.com/office/drawing/2014/main" id="{8F5F1665-8306-43A1-859E-92AA0A9A8E32}"/>
              </a:ext>
            </a:extLst>
          </p:cNvPr>
          <p:cNvSpPr/>
          <p:nvPr/>
        </p:nvSpPr>
        <p:spPr>
          <a:xfrm>
            <a:off x="374650" y="1639888"/>
            <a:ext cx="8305800" cy="4340225"/>
          </a:xfrm>
          <a:prstGeom prst="rect">
            <a:avLst/>
          </a:prstGeom>
        </p:spPr>
        <p:txBody>
          <a:bodyPr>
            <a:spAutoFit/>
          </a:bodyPr>
          <a:lstStyle/>
          <a:p>
            <a:pPr marL="285750" indent="-285750">
              <a:buFont typeface="Arial" pitchFamily="34" charset="0"/>
              <a:buChar char="•"/>
              <a:defRPr/>
            </a:pPr>
            <a:r>
              <a:rPr lang="en-US" altLang="en-US" dirty="0">
                <a:ea typeface="+mn-ea"/>
                <a:cs typeface="Arial" panose="020B0604020202020204" pitchFamily="34" charset="0"/>
              </a:rPr>
              <a:t>Learn from your students:</a:t>
            </a:r>
          </a:p>
          <a:p>
            <a:pPr marL="742950" lvl="1" indent="-285750">
              <a:buFont typeface="Arial" pitchFamily="34" charset="0"/>
              <a:buChar char="–"/>
              <a:defRPr/>
            </a:pPr>
            <a:endParaRPr lang="en-US" altLang="en-US" dirty="0">
              <a:ea typeface="+mn-ea"/>
              <a:cs typeface="Arial" panose="020B0604020202020204" pitchFamily="34" charset="0"/>
            </a:endParaRPr>
          </a:p>
          <a:p>
            <a:pPr marL="742950" lvl="1" indent="-285750">
              <a:buFont typeface="Arial" pitchFamily="34" charset="0"/>
              <a:buChar char="–"/>
              <a:defRPr/>
            </a:pPr>
            <a:r>
              <a:rPr lang="en-US" altLang="en-US" dirty="0">
                <a:ea typeface="+mn-ea"/>
                <a:cs typeface="Arial" panose="020B0604020202020204" pitchFamily="34" charset="0"/>
              </a:rPr>
              <a:t>Reflect on how their responses can help you improve the way you communicate with the EL in the future:</a:t>
            </a:r>
          </a:p>
          <a:p>
            <a:pPr marL="1600200" lvl="3" indent="-228600">
              <a:spcBef>
                <a:spcPct val="20000"/>
              </a:spcBef>
              <a:buFont typeface="Arial" charset="0"/>
              <a:buChar char="»"/>
              <a:defRPr/>
            </a:pPr>
            <a:r>
              <a:rPr lang="en-US" altLang="en-US" sz="1600" dirty="0">
                <a:latin typeface="Arial" charset="0"/>
                <a:ea typeface="+mn-ea"/>
              </a:rPr>
              <a:t>Which strategies did the EL seem to embrace the most?</a:t>
            </a:r>
          </a:p>
          <a:p>
            <a:pPr marL="1600200" lvl="3" indent="-228600">
              <a:spcBef>
                <a:spcPct val="20000"/>
              </a:spcBef>
              <a:buFont typeface="Arial" charset="0"/>
              <a:buChar char="»"/>
              <a:defRPr/>
            </a:pPr>
            <a:r>
              <a:rPr lang="en-US" altLang="en-US" sz="1600" dirty="0">
                <a:latin typeface="Arial" charset="0"/>
                <a:ea typeface="+mn-ea"/>
              </a:rPr>
              <a:t>What other topics / vocabulary has the EL expressed interest in?</a:t>
            </a:r>
          </a:p>
          <a:p>
            <a:pPr lvl="2">
              <a:buFont typeface="Arial" panose="020B0604020202020204" pitchFamily="34" charset="0"/>
              <a:buChar char="•"/>
              <a:defRPr/>
            </a:pPr>
            <a:endParaRPr lang="en-US" altLang="en-US" dirty="0">
              <a:ea typeface="+mn-ea"/>
              <a:cs typeface="Arial" panose="020B0604020202020204" pitchFamily="34" charset="0"/>
            </a:endParaRPr>
          </a:p>
          <a:p>
            <a:pPr marL="285750" indent="-285750">
              <a:buFont typeface="Arial" panose="020B0604020202020204" pitchFamily="34" charset="0"/>
              <a:buChar char="•"/>
              <a:defRPr/>
            </a:pPr>
            <a:r>
              <a:rPr lang="en-US" altLang="en-US" dirty="0">
                <a:ea typeface="+mn-ea"/>
                <a:cs typeface="Arial" panose="020B0604020202020204" pitchFamily="34" charset="0"/>
              </a:rPr>
              <a:t>Reflect on what opportunities you can give the ELs to communicate   effectively with you:</a:t>
            </a:r>
          </a:p>
          <a:p>
            <a:pPr marL="1600200" lvl="3" indent="-228600">
              <a:spcBef>
                <a:spcPct val="20000"/>
              </a:spcBef>
              <a:buFont typeface="Arial" charset="0"/>
              <a:buChar char="»"/>
              <a:defRPr/>
            </a:pPr>
            <a:r>
              <a:rPr lang="en-US" altLang="en-US" sz="1600" dirty="0">
                <a:latin typeface="Arial" charset="0"/>
                <a:ea typeface="+mn-ea"/>
              </a:rPr>
              <a:t>With which response type did they seem most comfortable? </a:t>
            </a:r>
          </a:p>
          <a:p>
            <a:pPr lvl="3">
              <a:spcBef>
                <a:spcPct val="20000"/>
              </a:spcBef>
              <a:defRPr/>
            </a:pPr>
            <a:r>
              <a:rPr lang="en-US" altLang="en-US" sz="1600" dirty="0">
                <a:latin typeface="Arial" charset="0"/>
                <a:ea typeface="+mn-ea"/>
              </a:rPr>
              <a:t>    (drawing, selecting pictures, actions, role play, writing, etc.)</a:t>
            </a:r>
          </a:p>
          <a:p>
            <a:pPr marL="1600200" lvl="3" indent="-228600">
              <a:spcBef>
                <a:spcPct val="20000"/>
              </a:spcBef>
              <a:buFont typeface="Arial" charset="0"/>
              <a:buChar char="»"/>
              <a:defRPr/>
            </a:pPr>
            <a:endParaRPr lang="en-US" altLang="en-US" sz="1600" dirty="0">
              <a:latin typeface="Arial" charset="0"/>
              <a:ea typeface="+mn-ea"/>
            </a:endParaRPr>
          </a:p>
          <a:p>
            <a:pPr marL="285750" indent="-285750">
              <a:buFont typeface="Arial" panose="020B0604020202020204" pitchFamily="34" charset="0"/>
              <a:buChar char="•"/>
              <a:defRPr/>
            </a:pPr>
            <a:r>
              <a:rPr lang="en-US" altLang="en-US" dirty="0">
                <a:ea typeface="+mn-ea"/>
                <a:cs typeface="Arial" panose="020B0604020202020204" pitchFamily="34" charset="0"/>
              </a:rPr>
              <a:t>Use student responses and ability to select materials for the next lesson.</a:t>
            </a:r>
          </a:p>
          <a:p>
            <a:pPr lvl="1">
              <a:buFont typeface="Arial" panose="020B0604020202020204" pitchFamily="34" charset="0"/>
              <a:buChar char="•"/>
              <a:defRPr/>
            </a:pPr>
            <a:endParaRPr lang="en-US" altLang="en-US" dirty="0">
              <a:ea typeface="+mn-ea"/>
              <a:cs typeface="Arial" panose="020B0604020202020204" pitchFamily="34" charset="0"/>
            </a:endParaRPr>
          </a:p>
          <a:p>
            <a:pPr marL="285750" indent="-285750">
              <a:buFont typeface="Arial" panose="020B0604020202020204" pitchFamily="34" charset="0"/>
              <a:buChar char="•"/>
              <a:defRPr/>
            </a:pPr>
            <a:r>
              <a:rPr lang="en-US" dirty="0">
                <a:ea typeface="+mn-ea"/>
                <a:cs typeface="Arial" panose="020B0604020202020204" pitchFamily="34" charset="0"/>
              </a:rPr>
              <a:t>Do not hesitate to change/adjust future lessons based on what you observed.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8">
            <a:extLst>
              <a:ext uri="{FF2B5EF4-FFF2-40B4-BE49-F238E27FC236}">
                <a16:creationId xmlns:a16="http://schemas.microsoft.com/office/drawing/2014/main" id="{CCDA18E1-8FF5-A34D-9003-95633ACA5641}"/>
              </a:ext>
            </a:extLst>
          </p:cNvPr>
          <p:cNvSpPr>
            <a:spLocks noGrp="1"/>
          </p:cNvSpPr>
          <p:nvPr>
            <p:ph type="title"/>
          </p:nvPr>
        </p:nvSpPr>
        <p:spPr/>
        <p:txBody>
          <a:bodyPr/>
          <a:lstStyle/>
          <a:p>
            <a:pPr eaLnBrk="1" hangingPunct="1"/>
            <a:r>
              <a:rPr lang="en-US" altLang="en-US">
                <a:ea typeface="ＭＳ Ｐゴシック" panose="020B0600070205080204" pitchFamily="34" charset="-128"/>
              </a:rPr>
              <a:t>Participant Feedback</a:t>
            </a:r>
          </a:p>
        </p:txBody>
      </p:sp>
      <p:sp>
        <p:nvSpPr>
          <p:cNvPr id="58371" name="Content Placeholder 10">
            <a:extLst>
              <a:ext uri="{FF2B5EF4-FFF2-40B4-BE49-F238E27FC236}">
                <a16:creationId xmlns:a16="http://schemas.microsoft.com/office/drawing/2014/main" id="{95A6D5A0-2905-422D-A4ED-402AED3E33CD}"/>
              </a:ext>
            </a:extLst>
          </p:cNvPr>
          <p:cNvSpPr>
            <a:spLocks noGrp="1"/>
          </p:cNvSpPr>
          <p:nvPr>
            <p:ph idx="1"/>
          </p:nvPr>
        </p:nvSpPr>
        <p:spPr>
          <a:xfrm>
            <a:off x="381000" y="1600200"/>
            <a:ext cx="8610600" cy="4525963"/>
          </a:xfrm>
          <a:solidFill>
            <a:schemeClr val="bg1"/>
          </a:solidFill>
        </p:spPr>
        <p:txBody>
          <a:bodyPr/>
          <a:lstStyle/>
          <a:p>
            <a:pPr eaLnBrk="1" hangingPunct="1">
              <a:defRPr/>
            </a:pPr>
            <a:r>
              <a:rPr lang="en-US" altLang="en-US" sz="2400" dirty="0"/>
              <a:t>Fill out the GOSOSY online evaluation below:</a:t>
            </a:r>
          </a:p>
          <a:p>
            <a:pPr marL="0" lvl="1" indent="0" algn="ctr" eaLnBrk="1" hangingPunct="1">
              <a:buFont typeface="Arial" charset="0"/>
              <a:buNone/>
              <a:defRPr/>
            </a:pPr>
            <a:r>
              <a:rPr lang="en-US" altLang="en-US" sz="2400" dirty="0">
                <a:hlinkClick r:id="rId2"/>
              </a:rPr>
              <a:t>https://www.surveymonkey.com/r/PGY5NK5</a:t>
            </a:r>
            <a:endParaRPr lang="en-US" altLang="en-US" sz="2400" dirty="0"/>
          </a:p>
          <a:p>
            <a:pPr marL="0" lvl="1" indent="0" eaLnBrk="1" hangingPunct="1">
              <a:buFont typeface="Arial" charset="0"/>
              <a:buNone/>
              <a:defRPr/>
            </a:pPr>
            <a:endParaRPr lang="en-US" altLang="en-US" sz="2400" dirty="0"/>
          </a:p>
          <a:p>
            <a:pPr marL="0" lvl="1" indent="0" eaLnBrk="1" hangingPunct="1">
              <a:buFont typeface="Arial" charset="0"/>
              <a:buNone/>
              <a:defRPr/>
            </a:pPr>
            <a:r>
              <a:rPr lang="en-US" altLang="en-US" sz="2400" dirty="0"/>
              <a:t>Facilitator follow -up questions for group training:</a:t>
            </a:r>
            <a:endParaRPr lang="en-US" altLang="en-US" dirty="0"/>
          </a:p>
          <a:p>
            <a:pPr lvl="1" eaLnBrk="1" hangingPunct="1">
              <a:defRPr/>
            </a:pPr>
            <a:r>
              <a:rPr lang="en-US" altLang="en-US" sz="2400" dirty="0"/>
              <a:t>What did you learn?</a:t>
            </a:r>
          </a:p>
          <a:p>
            <a:pPr lvl="1" eaLnBrk="1" hangingPunct="1">
              <a:defRPr/>
            </a:pPr>
            <a:r>
              <a:rPr lang="en-US" altLang="en-US" sz="2400" dirty="0"/>
              <a:t>What did you find most helpful or beneficial?</a:t>
            </a:r>
          </a:p>
          <a:p>
            <a:pPr lvl="1" eaLnBrk="1" hangingPunct="1">
              <a:defRPr/>
            </a:pPr>
            <a:r>
              <a:rPr lang="en-US" altLang="en-US" sz="2400" dirty="0"/>
              <a:t>How will you be using this with your youth?</a:t>
            </a:r>
          </a:p>
          <a:p>
            <a:pPr lvl="1" eaLnBrk="1" hangingPunct="1">
              <a:defRPr/>
            </a:pPr>
            <a:r>
              <a:rPr lang="en-US" altLang="en-US" sz="2400" dirty="0"/>
              <a:t>What recommendations do you have for future training?  </a:t>
            </a:r>
          </a:p>
          <a:p>
            <a:pPr marL="457200" lvl="1" indent="0" eaLnBrk="1" hangingPunct="1">
              <a:buFont typeface="Arial" charset="0"/>
              <a:buNone/>
              <a:defRPr/>
            </a:pPr>
            <a:endParaRPr lang="en-US" altLang="en-US" dirty="0"/>
          </a:p>
          <a:p>
            <a:pPr lvl="1" eaLnBrk="1" hangingPunct="1">
              <a:defRPr/>
            </a:pPr>
            <a:endParaRPr lang="en-US" altLang="en-US" dirty="0"/>
          </a:p>
        </p:txBody>
      </p:sp>
      <p:sp>
        <p:nvSpPr>
          <p:cNvPr id="69636" name="Slide Number Placeholder 1">
            <a:extLst>
              <a:ext uri="{FF2B5EF4-FFF2-40B4-BE49-F238E27FC236}">
                <a16:creationId xmlns:a16="http://schemas.microsoft.com/office/drawing/2014/main" id="{099140F4-76AD-EC40-A506-B2F2CC65A1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477DB40-F885-3D47-BD70-A3A4F633F655}" type="slidenum">
              <a:rPr lang="en-US" altLang="en-US" sz="1200">
                <a:solidFill>
                  <a:srgbClr val="898989"/>
                </a:solidFill>
              </a:rPr>
              <a:pPr>
                <a:spcBef>
                  <a:spcPct val="0"/>
                </a:spcBef>
                <a:buFontTx/>
                <a:buNone/>
              </a:pPr>
              <a:t>53</a:t>
            </a:fld>
            <a:endParaRPr lang="en-US" altLang="en-US" sz="1200">
              <a:solidFill>
                <a:srgbClr val="898989"/>
              </a:solidFill>
            </a:endParaRPr>
          </a:p>
        </p:txBody>
      </p:sp>
      <p:cxnSp>
        <p:nvCxnSpPr>
          <p:cNvPr id="10" name="Straight Connector 9">
            <a:extLst>
              <a:ext uri="{FF2B5EF4-FFF2-40B4-BE49-F238E27FC236}">
                <a16:creationId xmlns:a16="http://schemas.microsoft.com/office/drawing/2014/main" id="{7E92F8DB-F075-4D30-9522-BBFF730CEC51}"/>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0A49998E-19A1-47CD-A925-E83F324E8228}"/>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69639" name="Picture 9">
            <a:extLst>
              <a:ext uri="{FF2B5EF4-FFF2-40B4-BE49-F238E27FC236}">
                <a16:creationId xmlns:a16="http://schemas.microsoft.com/office/drawing/2014/main" id="{B3CD3B92-4BAD-9A41-B5CF-EB9EA8B86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8">
            <a:extLst>
              <a:ext uri="{FF2B5EF4-FFF2-40B4-BE49-F238E27FC236}">
                <a16:creationId xmlns:a16="http://schemas.microsoft.com/office/drawing/2014/main" id="{5D84058B-C365-8148-9FE6-0E289E44AA5B}"/>
              </a:ext>
            </a:extLst>
          </p:cNvPr>
          <p:cNvSpPr>
            <a:spLocks noGrp="1"/>
          </p:cNvSpPr>
          <p:nvPr>
            <p:ph type="title"/>
          </p:nvPr>
        </p:nvSpPr>
        <p:spPr>
          <a:xfrm>
            <a:off x="242888" y="1093788"/>
            <a:ext cx="7886700" cy="598487"/>
          </a:xfrm>
        </p:spPr>
        <p:txBody>
          <a:bodyPr/>
          <a:lstStyle/>
          <a:p>
            <a:pPr eaLnBrk="1" hangingPunct="1"/>
            <a:r>
              <a:rPr lang="en-US" altLang="en-US" sz="3600">
                <a:ea typeface="ＭＳ Ｐゴシック" panose="020B0600070205080204" pitchFamily="34" charset="-128"/>
              </a:rPr>
              <a:t>                      Professional Development</a:t>
            </a:r>
          </a:p>
        </p:txBody>
      </p:sp>
      <p:sp>
        <p:nvSpPr>
          <p:cNvPr id="70659" name="Content Placeholder 10">
            <a:extLst>
              <a:ext uri="{FF2B5EF4-FFF2-40B4-BE49-F238E27FC236}">
                <a16:creationId xmlns:a16="http://schemas.microsoft.com/office/drawing/2014/main" id="{FD8D26D0-F986-3147-8728-6B1FE0BAFC2C}"/>
              </a:ext>
            </a:extLst>
          </p:cNvPr>
          <p:cNvSpPr>
            <a:spLocks noGrp="1"/>
          </p:cNvSpPr>
          <p:nvPr>
            <p:ph idx="1"/>
          </p:nvPr>
        </p:nvSpPr>
        <p:spPr>
          <a:xfrm>
            <a:off x="646113" y="2262188"/>
            <a:ext cx="7886700" cy="3263900"/>
          </a:xfrm>
        </p:spPr>
        <p:txBody>
          <a:bodyPr/>
          <a:lstStyle/>
          <a:p>
            <a:pPr marL="0" indent="0" algn="ctr">
              <a:buFont typeface="Arial" panose="020B0604020202020204" pitchFamily="34" charset="0"/>
              <a:buNone/>
            </a:pPr>
            <a:r>
              <a:rPr lang="en-US" altLang="en-US" sz="3000">
                <a:ea typeface="ＭＳ Ｐゴシック" panose="020B0600070205080204" pitchFamily="34" charset="-128"/>
              </a:rPr>
              <a:t>GOSOSY Professional Development for OSY Instructors: </a:t>
            </a:r>
          </a:p>
          <a:p>
            <a:pPr marL="0" indent="0" algn="ctr">
              <a:buFont typeface="Arial" panose="020B0604020202020204" pitchFamily="34" charset="0"/>
              <a:buNone/>
            </a:pPr>
            <a:endParaRPr lang="en-US" altLang="en-US" sz="3000">
              <a:ea typeface="ＭＳ Ｐゴシック" panose="020B0600070205080204" pitchFamily="34" charset="-128"/>
            </a:endParaRPr>
          </a:p>
          <a:p>
            <a:pPr marL="0" indent="0" algn="ctr">
              <a:buFont typeface="Arial" panose="020B0604020202020204" pitchFamily="34" charset="0"/>
              <a:buNone/>
            </a:pPr>
            <a:r>
              <a:rPr lang="en-US" altLang="en-US" sz="3000">
                <a:ea typeface="ＭＳ Ｐゴシック" panose="020B0600070205080204" pitchFamily="34" charset="-128"/>
              </a:rPr>
              <a:t>Using Differentiation Strategies when Working with Various Learning Styles </a:t>
            </a:r>
          </a:p>
          <a:p>
            <a:pPr marL="0" indent="0" algn="ctr">
              <a:buFont typeface="Arial" panose="020B0604020202020204" pitchFamily="34" charset="0"/>
              <a:buNone/>
            </a:pPr>
            <a:r>
              <a:rPr lang="en-US" altLang="en-US" sz="3600">
                <a:ea typeface="Calibri" panose="020F0502020204030204" pitchFamily="34" charset="0"/>
                <a:cs typeface="Times New Roman" panose="02020603050405020304" pitchFamily="18" charset="0"/>
              </a:rPr>
              <a:t> </a:t>
            </a:r>
            <a:endParaRPr lang="en-US" altLang="en-US" sz="3600" b="1">
              <a:solidFill>
                <a:srgbClr val="9BBB59"/>
              </a:solidFill>
              <a:ea typeface="ＭＳ Ｐゴシック" panose="020B0600070205080204" pitchFamily="34" charset="-128"/>
            </a:endParaRPr>
          </a:p>
        </p:txBody>
      </p:sp>
      <p:sp>
        <p:nvSpPr>
          <p:cNvPr id="70660" name="Slide Number Placeholder 1">
            <a:extLst>
              <a:ext uri="{FF2B5EF4-FFF2-40B4-BE49-F238E27FC236}">
                <a16:creationId xmlns:a16="http://schemas.microsoft.com/office/drawing/2014/main" id="{51034E6F-DDEB-3446-BDBE-56566B85A6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557213" indent="-2143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857250" indent="-1714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200150" indent="-17145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1543050" indent="-17145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4C7D860-8DF4-9945-9C4A-A611FC39E1B6}" type="slidenum">
              <a:rPr lang="en-US" altLang="en-US" sz="900">
                <a:solidFill>
                  <a:srgbClr val="898989"/>
                </a:solidFill>
              </a:rPr>
              <a:pPr>
                <a:spcBef>
                  <a:spcPct val="0"/>
                </a:spcBef>
                <a:buFontTx/>
                <a:buNone/>
              </a:pPr>
              <a:t>54</a:t>
            </a:fld>
            <a:endParaRPr lang="en-US" altLang="en-US" sz="900">
              <a:solidFill>
                <a:srgbClr val="898989"/>
              </a:solidFill>
            </a:endParaRPr>
          </a:p>
        </p:txBody>
      </p:sp>
      <p:cxnSp>
        <p:nvCxnSpPr>
          <p:cNvPr id="10" name="Straight Connector 9">
            <a:extLst>
              <a:ext uri="{FF2B5EF4-FFF2-40B4-BE49-F238E27FC236}">
                <a16:creationId xmlns:a16="http://schemas.microsoft.com/office/drawing/2014/main" id="{CEA07A7F-D3AC-4A66-B400-AB491EEC8484}"/>
              </a:ext>
            </a:extLst>
          </p:cNvPr>
          <p:cNvCxnSpPr/>
          <p:nvPr/>
        </p:nvCxnSpPr>
        <p:spPr>
          <a:xfrm flipV="1">
            <a:off x="971550" y="1590675"/>
            <a:ext cx="7477125" cy="36513"/>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A53CDC7A-26F6-4873-9ACA-0DA6BF7A0571}"/>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70663" name="Picture 9">
            <a:extLst>
              <a:ext uri="{FF2B5EF4-FFF2-40B4-BE49-F238E27FC236}">
                <a16:creationId xmlns:a16="http://schemas.microsoft.com/office/drawing/2014/main" id="{F253F8CE-8920-7041-A607-C66B4F42B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089025"/>
            <a:ext cx="61277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8">
            <a:extLst>
              <a:ext uri="{FF2B5EF4-FFF2-40B4-BE49-F238E27FC236}">
                <a16:creationId xmlns:a16="http://schemas.microsoft.com/office/drawing/2014/main" id="{FBEA924E-8CE2-47F8-9236-BF8453613EBF}"/>
              </a:ext>
            </a:extLst>
          </p:cNvPr>
          <p:cNvSpPr>
            <a:spLocks noGrp="1"/>
          </p:cNvSpPr>
          <p:nvPr>
            <p:ph type="title"/>
          </p:nvPr>
        </p:nvSpPr>
        <p:spPr>
          <a:xfrm>
            <a:off x="958850" y="1082675"/>
            <a:ext cx="7034213" cy="554038"/>
          </a:xfrm>
        </p:spPr>
        <p:txBody>
          <a:bodyPr>
            <a:noAutofit/>
          </a:bodyPr>
          <a:lstStyle/>
          <a:p>
            <a:pPr eaLnBrk="1" hangingPunct="1">
              <a:defRPr/>
            </a:pPr>
            <a:r>
              <a:rPr lang="en-US" altLang="en-US" sz="3600" dirty="0"/>
              <a:t>Acknowledgements</a:t>
            </a:r>
            <a:endParaRPr lang="en-US" altLang="en-US" sz="4950" dirty="0"/>
          </a:p>
        </p:txBody>
      </p:sp>
      <p:sp>
        <p:nvSpPr>
          <p:cNvPr id="2051" name="Content Placeholder 10">
            <a:extLst>
              <a:ext uri="{FF2B5EF4-FFF2-40B4-BE49-F238E27FC236}">
                <a16:creationId xmlns:a16="http://schemas.microsoft.com/office/drawing/2014/main" id="{EF826CDD-1BAE-4B97-9E27-B1700A9A8A38}"/>
              </a:ext>
            </a:extLst>
          </p:cNvPr>
          <p:cNvSpPr>
            <a:spLocks noGrp="1"/>
          </p:cNvSpPr>
          <p:nvPr>
            <p:ph idx="1"/>
          </p:nvPr>
        </p:nvSpPr>
        <p:spPr>
          <a:xfrm>
            <a:off x="917575" y="2117725"/>
            <a:ext cx="7718425" cy="3522663"/>
          </a:xfrm>
        </p:spPr>
        <p:txBody>
          <a:bodyPr>
            <a:noAutofit/>
          </a:bodyPr>
          <a:lstStyle/>
          <a:p>
            <a:pPr marL="0" indent="0">
              <a:buFont typeface="Arial" charset="0"/>
              <a:buNone/>
              <a:defRPr/>
            </a:pPr>
            <a:r>
              <a:rPr lang="en-US" sz="2400" dirty="0">
                <a:solidFill>
                  <a:prstClr val="black"/>
                </a:solidFill>
              </a:rPr>
              <a:t>GOSOSY Professional Development Group and Contributors</a:t>
            </a:r>
          </a:p>
          <a:p>
            <a:pPr marL="0" indent="0">
              <a:buFont typeface="Arial" charset="0"/>
              <a:buNone/>
              <a:defRPr/>
            </a:pPr>
            <a:endParaRPr lang="en-US" sz="2400" dirty="0">
              <a:solidFill>
                <a:prstClr val="black"/>
              </a:solidFill>
            </a:endParaRPr>
          </a:p>
          <a:p>
            <a:pPr>
              <a:buFont typeface="Arial" charset="0"/>
              <a:buChar char="•"/>
              <a:defRPr/>
            </a:pPr>
            <a:r>
              <a:rPr lang="en-US" sz="2400" dirty="0">
                <a:solidFill>
                  <a:prstClr val="black"/>
                </a:solidFill>
              </a:rPr>
              <a:t>Lysandra Alexander (PA); Susanna Bartee (KS); </a:t>
            </a:r>
            <a:r>
              <a:rPr lang="en-US" sz="2400" dirty="0" err="1">
                <a:solidFill>
                  <a:prstClr val="black"/>
                </a:solidFill>
              </a:rPr>
              <a:t>Odilia</a:t>
            </a:r>
            <a:r>
              <a:rPr lang="en-US" sz="2400" dirty="0">
                <a:solidFill>
                  <a:prstClr val="black"/>
                </a:solidFill>
              </a:rPr>
              <a:t> </a:t>
            </a:r>
            <a:r>
              <a:rPr lang="en-US" sz="2400" dirty="0" err="1">
                <a:solidFill>
                  <a:prstClr val="black"/>
                </a:solidFill>
              </a:rPr>
              <a:t>Coffta</a:t>
            </a:r>
            <a:r>
              <a:rPr lang="en-US" sz="2400" dirty="0">
                <a:solidFill>
                  <a:prstClr val="black"/>
                </a:solidFill>
              </a:rPr>
              <a:t> (NY); Joan Geraci (NJ); Tracie Kalic (KS); Sabrina Pineda (GA); Kiowa Rogers (NE)</a:t>
            </a:r>
          </a:p>
          <a:p>
            <a:pPr marL="0" indent="0">
              <a:buFont typeface="Arial" charset="0"/>
              <a:buNone/>
              <a:defRPr/>
            </a:pPr>
            <a:endParaRPr lang="en-US" sz="2400" dirty="0">
              <a:solidFill>
                <a:prstClr val="black"/>
              </a:solidFill>
            </a:endParaRPr>
          </a:p>
          <a:p>
            <a:pPr>
              <a:buFont typeface="Arial" charset="0"/>
              <a:buChar char="•"/>
              <a:defRPr/>
            </a:pPr>
            <a:r>
              <a:rPr lang="en-US" sz="2400" dirty="0">
                <a:solidFill>
                  <a:prstClr val="black"/>
                </a:solidFill>
              </a:rPr>
              <a:t>GOSOSY PD Reviewers and Technical Support Team members and the State Steering Support Team</a:t>
            </a:r>
            <a:endParaRPr lang="en-US" dirty="0"/>
          </a:p>
        </p:txBody>
      </p:sp>
      <p:sp>
        <p:nvSpPr>
          <p:cNvPr id="71684" name="Slide Number Placeholder 1">
            <a:extLst>
              <a:ext uri="{FF2B5EF4-FFF2-40B4-BE49-F238E27FC236}">
                <a16:creationId xmlns:a16="http://schemas.microsoft.com/office/drawing/2014/main" id="{2E7D7734-2A38-B54C-96A2-CBB6A5E16D3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557213" indent="-2143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857250" indent="-17145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200150" indent="-17145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1543050" indent="-17145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0002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4574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29146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371850" indent="-1714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5C7FCE4-3AF3-8A43-A242-A3BD61D2E6A0}" type="slidenum">
              <a:rPr lang="en-US" altLang="en-US" sz="900">
                <a:solidFill>
                  <a:srgbClr val="898989"/>
                </a:solidFill>
              </a:rPr>
              <a:pPr>
                <a:spcBef>
                  <a:spcPct val="0"/>
                </a:spcBef>
                <a:buFontTx/>
                <a:buNone/>
              </a:pPr>
              <a:t>55</a:t>
            </a:fld>
            <a:endParaRPr lang="en-US" altLang="en-US" sz="900">
              <a:solidFill>
                <a:srgbClr val="898989"/>
              </a:solidFill>
            </a:endParaRPr>
          </a:p>
        </p:txBody>
      </p:sp>
      <p:sp>
        <p:nvSpPr>
          <p:cNvPr id="18" name="TextBox 17">
            <a:extLst>
              <a:ext uri="{FF2B5EF4-FFF2-40B4-BE49-F238E27FC236}">
                <a16:creationId xmlns:a16="http://schemas.microsoft.com/office/drawing/2014/main" id="{BD3C5373-A2D6-493D-BC60-7F598DFC7EF4}"/>
              </a:ext>
            </a:extLst>
          </p:cNvPr>
          <p:cNvSpPr txBox="1"/>
          <p:nvPr/>
        </p:nvSpPr>
        <p:spPr>
          <a:xfrm>
            <a:off x="1390650" y="5995988"/>
            <a:ext cx="6172200" cy="369887"/>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71686" name="Picture 9">
            <a:extLst>
              <a:ext uri="{FF2B5EF4-FFF2-40B4-BE49-F238E27FC236}">
                <a16:creationId xmlns:a16="http://schemas.microsoft.com/office/drawing/2014/main" id="{9C36FCC8-7723-C34F-B0A9-07A7AE9C1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082675"/>
            <a:ext cx="68421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86E97577-99FE-4C1D-A72D-65D575FE3D9D}"/>
              </a:ext>
            </a:extLst>
          </p:cNvPr>
          <p:cNvCxnSpPr/>
          <p:nvPr/>
        </p:nvCxnSpPr>
        <p:spPr>
          <a:xfrm flipV="1">
            <a:off x="1039813" y="1600200"/>
            <a:ext cx="7475537" cy="36513"/>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BE16F-BC13-4914-B3CA-444E5F750CA3}"/>
              </a:ext>
            </a:extLst>
          </p:cNvPr>
          <p:cNvSpPr>
            <a:spLocks noGrp="1"/>
          </p:cNvSpPr>
          <p:nvPr>
            <p:ph type="title"/>
          </p:nvPr>
        </p:nvSpPr>
        <p:spPr>
          <a:xfrm>
            <a:off x="833438" y="1068388"/>
            <a:ext cx="7477125" cy="587375"/>
          </a:xfrm>
        </p:spPr>
        <p:txBody>
          <a:bodyPr>
            <a:normAutofit fontScale="90000"/>
          </a:bodyPr>
          <a:lstStyle/>
          <a:p>
            <a:pPr>
              <a:defRPr/>
            </a:pPr>
            <a:r>
              <a:rPr lang="en-US" sz="4500" dirty="0"/>
              <a:t> </a:t>
            </a:r>
            <a:r>
              <a:rPr lang="en-US" sz="3975" dirty="0"/>
              <a:t>Statement of Purpose</a:t>
            </a:r>
            <a:endParaRPr lang="en-US" sz="4500" dirty="0"/>
          </a:p>
        </p:txBody>
      </p:sp>
      <p:sp>
        <p:nvSpPr>
          <p:cNvPr id="72707" name="Content Placeholder 2">
            <a:extLst>
              <a:ext uri="{FF2B5EF4-FFF2-40B4-BE49-F238E27FC236}">
                <a16:creationId xmlns:a16="http://schemas.microsoft.com/office/drawing/2014/main" id="{98764941-155F-6045-A140-A34AA85AFA43}"/>
              </a:ext>
            </a:extLst>
          </p:cNvPr>
          <p:cNvSpPr>
            <a:spLocks noGrp="1"/>
          </p:cNvSpPr>
          <p:nvPr>
            <p:ph idx="1"/>
          </p:nvPr>
        </p:nvSpPr>
        <p:spPr>
          <a:xfrm>
            <a:off x="595313" y="2087563"/>
            <a:ext cx="7886700" cy="3263900"/>
          </a:xfrm>
        </p:spPr>
        <p:txBody>
          <a:bodyPr/>
          <a:lstStyle/>
          <a:p>
            <a:pPr marL="0" indent="0">
              <a:buFont typeface="Arial" panose="020B0604020202020204" pitchFamily="34" charset="0"/>
              <a:buNone/>
            </a:pPr>
            <a:endParaRPr lang="en-US" altLang="en-US">
              <a:ea typeface="ＭＳ Ｐゴシック" panose="020B0600070205080204" pitchFamily="34" charset="-128"/>
            </a:endParaRPr>
          </a:p>
          <a:p>
            <a:pPr marL="0" indent="0">
              <a:buFont typeface="Arial" panose="020B0604020202020204" pitchFamily="34" charset="0"/>
              <a:buNone/>
            </a:pPr>
            <a:r>
              <a:rPr lang="en-US" altLang="en-US" sz="2700">
                <a:ea typeface="ＭＳ Ｐゴシック" panose="020B0600070205080204" pitchFamily="34" charset="-128"/>
              </a:rPr>
              <a:t>This module will teach you how to provide effective  lessons when instructing groups of students with varying levels and learning styles. </a:t>
            </a:r>
          </a:p>
        </p:txBody>
      </p:sp>
      <p:pic>
        <p:nvPicPr>
          <p:cNvPr id="72708" name="Picture 9">
            <a:extLst>
              <a:ext uri="{FF2B5EF4-FFF2-40B4-BE49-F238E27FC236}">
                <a16:creationId xmlns:a16="http://schemas.microsoft.com/office/drawing/2014/main" id="{088BE546-7CD5-BE47-A88E-6C498B2FA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044575"/>
            <a:ext cx="6985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042D8D9-83DC-4DC0-9A14-A126231204A5}"/>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021A3BDD-20A1-42EC-B2F3-E80B66FEAE35}"/>
              </a:ext>
            </a:extLst>
          </p:cNvPr>
          <p:cNvCxnSpPr/>
          <p:nvPr/>
        </p:nvCxnSpPr>
        <p:spPr>
          <a:xfrm flipV="1">
            <a:off x="944563" y="1616075"/>
            <a:ext cx="7477125" cy="38100"/>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79A55-ADD8-47D8-9AEB-E6B6B298F3A2}"/>
              </a:ext>
            </a:extLst>
          </p:cNvPr>
          <p:cNvSpPr>
            <a:spLocks noGrp="1"/>
          </p:cNvSpPr>
          <p:nvPr>
            <p:ph type="title"/>
          </p:nvPr>
        </p:nvSpPr>
        <p:spPr>
          <a:xfrm>
            <a:off x="438150" y="381000"/>
            <a:ext cx="7981950" cy="5105400"/>
          </a:xfrm>
        </p:spPr>
        <p:txBody>
          <a:bodyPr>
            <a:normAutofit fontScale="90000"/>
          </a:bodyPr>
          <a:lstStyle/>
          <a:p>
            <a:pPr marL="342900" indent="-342900">
              <a:defRPr/>
            </a:pPr>
            <a:r>
              <a:rPr lang="en-US" dirty="0"/>
              <a:t>                         D</a:t>
            </a:r>
            <a:r>
              <a:rPr lang="en-US" sz="3000" dirty="0"/>
              <a:t>ifferentiated Instruction: What is it?</a:t>
            </a:r>
            <a:br>
              <a:rPr lang="en-US" sz="3000" b="1" u="sng" dirty="0"/>
            </a:br>
            <a:br>
              <a:rPr lang="en-US" sz="3000" b="1" u="sng" dirty="0"/>
            </a:br>
            <a:br>
              <a:rPr lang="en-US" sz="3000" b="1" u="sng" dirty="0"/>
            </a:br>
            <a:r>
              <a:rPr lang="en-US" sz="2800" dirty="0"/>
              <a:t>A differentiated lesson is one where all students are learning the same material in different ways.</a:t>
            </a:r>
            <a:br>
              <a:rPr lang="en-US" sz="2800" dirty="0"/>
            </a:br>
            <a:br>
              <a:rPr lang="en-US" sz="2800" dirty="0"/>
            </a:br>
            <a:br>
              <a:rPr lang="en-US" sz="2800" dirty="0"/>
            </a:br>
            <a:r>
              <a:rPr lang="en-US" sz="2800" dirty="0"/>
              <a:t>To create an effective lesson using differentiated instruction, it is important to have a balance between what you are teaching and how the students are learning.</a:t>
            </a:r>
            <a:br>
              <a:rPr lang="en-US" sz="2800" dirty="0"/>
            </a:br>
            <a:endParaRPr lang="en-US" sz="2800" dirty="0"/>
          </a:p>
        </p:txBody>
      </p:sp>
      <p:pic>
        <p:nvPicPr>
          <p:cNvPr id="73731" name="Picture 9">
            <a:extLst>
              <a:ext uri="{FF2B5EF4-FFF2-40B4-BE49-F238E27FC236}">
                <a16:creationId xmlns:a16="http://schemas.microsoft.com/office/drawing/2014/main" id="{BB5F03CD-E565-0247-9733-98D2F96DA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020763"/>
            <a:ext cx="6318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667FDDC-C9BB-4A46-A04B-E8886354AB34}"/>
              </a:ext>
            </a:extLst>
          </p:cNvPr>
          <p:cNvSpPr txBox="1"/>
          <p:nvPr/>
        </p:nvSpPr>
        <p:spPr>
          <a:xfrm>
            <a:off x="1447800" y="5748338"/>
            <a:ext cx="6172200" cy="369887"/>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153E4DF4-59F9-4365-859B-899F5A87EF31}"/>
              </a:ext>
            </a:extLst>
          </p:cNvPr>
          <p:cNvCxnSpPr/>
          <p:nvPr/>
        </p:nvCxnSpPr>
        <p:spPr>
          <a:xfrm flipV="1">
            <a:off x="944563" y="1539875"/>
            <a:ext cx="7475537" cy="36513"/>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C3F1-B1F8-4E36-A776-1A7AD1C1AF6F}"/>
              </a:ext>
            </a:extLst>
          </p:cNvPr>
          <p:cNvSpPr>
            <a:spLocks noGrp="1"/>
          </p:cNvSpPr>
          <p:nvPr>
            <p:ph type="title"/>
          </p:nvPr>
        </p:nvSpPr>
        <p:spPr>
          <a:xfrm>
            <a:off x="628650" y="1154113"/>
            <a:ext cx="8515350" cy="409575"/>
          </a:xfrm>
        </p:spPr>
        <p:txBody>
          <a:bodyPr>
            <a:normAutofit fontScale="90000"/>
          </a:bodyPr>
          <a:lstStyle/>
          <a:p>
            <a:pPr>
              <a:defRPr/>
            </a:pPr>
            <a:r>
              <a:rPr lang="en-US" dirty="0"/>
              <a:t>     </a:t>
            </a:r>
            <a:r>
              <a:rPr lang="en-US" sz="3000" dirty="0">
                <a:latin typeface="Calibri body"/>
              </a:rPr>
              <a:t>Before the Lesson: Elements to Consider</a:t>
            </a:r>
            <a:endParaRPr lang="en-US" sz="3000" b="1" u="sng" dirty="0">
              <a:latin typeface="Calibri body"/>
            </a:endParaRPr>
          </a:p>
        </p:txBody>
      </p:sp>
      <p:sp>
        <p:nvSpPr>
          <p:cNvPr id="3" name="Content Placeholder 2">
            <a:extLst>
              <a:ext uri="{FF2B5EF4-FFF2-40B4-BE49-F238E27FC236}">
                <a16:creationId xmlns:a16="http://schemas.microsoft.com/office/drawing/2014/main" id="{597E1897-38C2-43EA-9CB1-2DBA82483BAE}"/>
              </a:ext>
            </a:extLst>
          </p:cNvPr>
          <p:cNvSpPr>
            <a:spLocks noGrp="1"/>
          </p:cNvSpPr>
          <p:nvPr>
            <p:ph idx="1"/>
          </p:nvPr>
        </p:nvSpPr>
        <p:spPr>
          <a:xfrm>
            <a:off x="849313" y="1973263"/>
            <a:ext cx="7477125" cy="3787775"/>
          </a:xfrm>
        </p:spPr>
        <p:txBody>
          <a:bodyPr>
            <a:normAutofit fontScale="92500" lnSpcReduction="10000"/>
          </a:bodyPr>
          <a:lstStyle/>
          <a:p>
            <a:pPr marL="45244" indent="-45244">
              <a:spcBef>
                <a:spcPts val="0"/>
              </a:spcBef>
              <a:buFont typeface="Wingdings" panose="05000000000000000000" pitchFamily="2" charset="2"/>
              <a:buChar char="v"/>
              <a:defRPr/>
            </a:pPr>
            <a:r>
              <a:rPr lang="en-US" sz="1900" b="1" dirty="0"/>
              <a:t>The students level of readiness </a:t>
            </a:r>
            <a:r>
              <a:rPr lang="en-US" sz="1900" dirty="0"/>
              <a:t>- how prepared they are to learn specific </a:t>
            </a:r>
          </a:p>
          <a:p>
            <a:pPr marL="211931" indent="-211931">
              <a:spcBef>
                <a:spcPts val="0"/>
              </a:spcBef>
              <a:buFont typeface="Arial" charset="0"/>
              <a:buNone/>
              <a:defRPr/>
            </a:pPr>
            <a:r>
              <a:rPr lang="en-US" sz="1900" dirty="0"/>
              <a:t>     information or skills.</a:t>
            </a:r>
            <a:r>
              <a:rPr lang="en-US" sz="4300" dirty="0"/>
              <a:t> </a:t>
            </a:r>
            <a:r>
              <a:rPr lang="en-US" sz="1900" dirty="0"/>
              <a:t>An informal assessment should be conducted to make this determination. </a:t>
            </a:r>
          </a:p>
          <a:p>
            <a:pPr marL="211931" indent="-211931">
              <a:spcBef>
                <a:spcPts val="0"/>
              </a:spcBef>
              <a:buFont typeface="Arial" charset="0"/>
              <a:buNone/>
              <a:defRPr/>
            </a:pPr>
            <a:endParaRPr lang="en-US" sz="1900" dirty="0"/>
          </a:p>
          <a:p>
            <a:pPr>
              <a:spcBef>
                <a:spcPts val="0"/>
              </a:spcBef>
              <a:buFont typeface="Wingdings" panose="05000000000000000000" pitchFamily="2" charset="2"/>
              <a:buChar char="v"/>
              <a:defRPr/>
            </a:pPr>
            <a:r>
              <a:rPr lang="en-US" sz="1900" b="1" dirty="0"/>
              <a:t>Interest</a:t>
            </a:r>
            <a:r>
              <a:rPr lang="en-US" sz="1900" dirty="0"/>
              <a:t> – What appeals to the students interests?</a:t>
            </a:r>
          </a:p>
          <a:p>
            <a:pPr marL="897731" indent="-128588">
              <a:spcBef>
                <a:spcPts val="0"/>
              </a:spcBef>
              <a:buFont typeface="Arial" charset="0"/>
              <a:buChar char="•"/>
              <a:defRPr/>
            </a:pPr>
            <a:r>
              <a:rPr lang="en-US" sz="1900" dirty="0"/>
              <a:t>If they are interested in what they are being taught they will be  more motivated to learn.   </a:t>
            </a:r>
          </a:p>
          <a:p>
            <a:pPr marL="897731" indent="-128588">
              <a:spcBef>
                <a:spcPts val="0"/>
              </a:spcBef>
              <a:buFont typeface="Arial" charset="0"/>
              <a:buChar char="•"/>
              <a:defRPr/>
            </a:pPr>
            <a:r>
              <a:rPr lang="en-US" sz="1900" dirty="0"/>
              <a:t>Determine what they like, their hobbies, which sports, places or food they enjoy</a:t>
            </a:r>
          </a:p>
          <a:p>
            <a:pPr marL="769144" indent="0">
              <a:spcBef>
                <a:spcPts val="0"/>
              </a:spcBef>
              <a:buFont typeface="Arial" charset="0"/>
              <a:buNone/>
              <a:defRPr/>
            </a:pPr>
            <a:endParaRPr lang="en-US" sz="1900" dirty="0"/>
          </a:p>
          <a:p>
            <a:pPr>
              <a:spcBef>
                <a:spcPts val="0"/>
              </a:spcBef>
              <a:buFont typeface="Wingdings" panose="05000000000000000000" pitchFamily="2" charset="2"/>
              <a:buChar char="v"/>
              <a:defRPr/>
            </a:pPr>
            <a:r>
              <a:rPr lang="en-US" sz="1900" b="1" dirty="0"/>
              <a:t>Learning Profile </a:t>
            </a:r>
            <a:r>
              <a:rPr lang="en-US" sz="1900" dirty="0"/>
              <a:t>– How the student approaches learning and learns best:</a:t>
            </a:r>
          </a:p>
          <a:p>
            <a:pPr marL="769144" indent="0">
              <a:spcBef>
                <a:spcPts val="0"/>
              </a:spcBef>
              <a:buFont typeface="Arial" charset="0"/>
              <a:buChar char="•"/>
              <a:defRPr/>
            </a:pPr>
            <a:r>
              <a:rPr lang="en-US" sz="1900" dirty="0"/>
              <a:t>  visual, auditory, kinesthetic, multi-modality.</a:t>
            </a:r>
          </a:p>
          <a:p>
            <a:pPr marL="0" indent="0">
              <a:spcBef>
                <a:spcPts val="0"/>
              </a:spcBef>
              <a:buFont typeface="Arial" charset="0"/>
              <a:buNone/>
              <a:defRPr/>
            </a:pPr>
            <a:r>
              <a:rPr lang="en-US" dirty="0"/>
              <a:t>     </a:t>
            </a:r>
          </a:p>
          <a:p>
            <a:pPr marL="0" indent="0">
              <a:buFont typeface="Arial" charset="0"/>
              <a:buNone/>
              <a:defRPr/>
            </a:pPr>
            <a:endParaRPr lang="en-US" dirty="0"/>
          </a:p>
          <a:p>
            <a:pPr>
              <a:buFont typeface="Arial" charset="0"/>
              <a:buChar char="•"/>
              <a:defRPr/>
            </a:pPr>
            <a:endParaRPr lang="en-US" dirty="0"/>
          </a:p>
        </p:txBody>
      </p:sp>
      <p:pic>
        <p:nvPicPr>
          <p:cNvPr id="74756" name="Picture 9">
            <a:extLst>
              <a:ext uri="{FF2B5EF4-FFF2-40B4-BE49-F238E27FC236}">
                <a16:creationId xmlns:a16="http://schemas.microsoft.com/office/drawing/2014/main" id="{5A31D55F-0C6C-8743-8FC1-B41CA33E4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13" y="1154113"/>
            <a:ext cx="6604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291D855-78CA-434B-936C-D6A0A7EED3E0}"/>
              </a:ext>
            </a:extLst>
          </p:cNvPr>
          <p:cNvSpPr txBox="1"/>
          <p:nvPr/>
        </p:nvSpPr>
        <p:spPr>
          <a:xfrm>
            <a:off x="1295400" y="586740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BEEE210F-B887-4FF3-A9F7-7F863E3C7DCB}"/>
              </a:ext>
            </a:extLst>
          </p:cNvPr>
          <p:cNvCxnSpPr/>
          <p:nvPr/>
        </p:nvCxnSpPr>
        <p:spPr>
          <a:xfrm flipV="1">
            <a:off x="950913" y="1633538"/>
            <a:ext cx="7477125" cy="36512"/>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3CE95933-04D2-D24C-ADF0-9CC93064575C}"/>
              </a:ext>
            </a:extLst>
          </p:cNvPr>
          <p:cNvSpPr>
            <a:spLocks noGrp="1"/>
          </p:cNvSpPr>
          <p:nvPr>
            <p:ph type="title"/>
          </p:nvPr>
        </p:nvSpPr>
        <p:spPr>
          <a:xfrm>
            <a:off x="585788" y="1160463"/>
            <a:ext cx="8181975" cy="820737"/>
          </a:xfrm>
        </p:spPr>
        <p:txBody>
          <a:bodyPr/>
          <a:lstStyle/>
          <a:p>
            <a:r>
              <a:rPr lang="en-US" altLang="en-US" sz="2100">
                <a:latin typeface="Calibri body"/>
                <a:ea typeface="ＭＳ Ｐゴシック" panose="020B0600070205080204" pitchFamily="34" charset="-128"/>
              </a:rPr>
              <a:t>In order to achieve balance for an effective lesson, </a:t>
            </a:r>
            <a:br>
              <a:rPr lang="en-US" altLang="en-US" sz="2100">
                <a:latin typeface="Calibri body"/>
                <a:ea typeface="ＭＳ Ｐゴシック" panose="020B0600070205080204" pitchFamily="34" charset="-128"/>
              </a:rPr>
            </a:br>
            <a:r>
              <a:rPr lang="en-US" altLang="en-US" sz="2100">
                <a:latin typeface="Calibri body"/>
                <a:ea typeface="ＭＳ Ｐゴシック" panose="020B0600070205080204" pitchFamily="34" charset="-128"/>
              </a:rPr>
              <a:t>the following four elements need to be considered:</a:t>
            </a:r>
          </a:p>
        </p:txBody>
      </p:sp>
      <p:sp>
        <p:nvSpPr>
          <p:cNvPr id="75779" name="Content Placeholder 2">
            <a:extLst>
              <a:ext uri="{FF2B5EF4-FFF2-40B4-BE49-F238E27FC236}">
                <a16:creationId xmlns:a16="http://schemas.microsoft.com/office/drawing/2014/main" id="{99B1D331-242A-714C-BC84-30031668BAD3}"/>
              </a:ext>
            </a:extLst>
          </p:cNvPr>
          <p:cNvSpPr>
            <a:spLocks noGrp="1"/>
          </p:cNvSpPr>
          <p:nvPr>
            <p:ph idx="1"/>
          </p:nvPr>
        </p:nvSpPr>
        <p:spPr>
          <a:xfrm>
            <a:off x="777875" y="2058988"/>
            <a:ext cx="7812088" cy="4081462"/>
          </a:xfrm>
        </p:spPr>
        <p:txBody>
          <a:bodyPr/>
          <a:lstStyle/>
          <a:p>
            <a:pPr>
              <a:buFont typeface="Arial" panose="020B0604020202020204" pitchFamily="34" charset="0"/>
              <a:buAutoNum type="arabicPeriod"/>
            </a:pPr>
            <a:r>
              <a:rPr lang="en-US" altLang="en-US" sz="1600" b="1" u="sng">
                <a:ea typeface="ＭＳ Ｐゴシック" panose="020B0600070205080204" pitchFamily="34" charset="-128"/>
              </a:rPr>
              <a:t>Content</a:t>
            </a:r>
            <a:r>
              <a:rPr lang="en-US" altLang="en-US" sz="1600">
                <a:ea typeface="ＭＳ Ｐゴシック" panose="020B0600070205080204" pitchFamily="34" charset="-128"/>
              </a:rPr>
              <a:t>: What does the student need to learn?</a:t>
            </a:r>
          </a:p>
          <a:p>
            <a:pPr>
              <a:buFont typeface="Arial" panose="020B0604020202020204" pitchFamily="34" charset="0"/>
              <a:buNone/>
            </a:pPr>
            <a:endParaRPr lang="en-US" altLang="en-US" sz="1600">
              <a:ea typeface="ＭＳ Ｐゴシック" panose="020B0600070205080204" pitchFamily="34" charset="-128"/>
            </a:endParaRPr>
          </a:p>
          <a:p>
            <a:pPr>
              <a:buFont typeface="Arial" panose="020B0604020202020204" pitchFamily="34" charset="0"/>
              <a:buAutoNum type="arabicPeriod" startAt="2"/>
            </a:pPr>
            <a:r>
              <a:rPr lang="en-US" altLang="en-US" sz="1600" b="1" u="sng">
                <a:ea typeface="ＭＳ Ｐゴシック" panose="020B0600070205080204" pitchFamily="34" charset="-128"/>
              </a:rPr>
              <a:t>Process</a:t>
            </a:r>
            <a:r>
              <a:rPr lang="en-US" altLang="en-US" sz="1600" b="1">
                <a:ea typeface="ＭＳ Ｐゴシック" panose="020B0600070205080204" pitchFamily="34" charset="-128"/>
              </a:rPr>
              <a:t>:  </a:t>
            </a:r>
            <a:r>
              <a:rPr lang="en-US" altLang="en-US" sz="1600">
                <a:ea typeface="ＭＳ Ｐゴシック" panose="020B0600070205080204" pitchFamily="34" charset="-128"/>
              </a:rPr>
              <a:t>How the student makes sense of the content being taught.  Students have  </a:t>
            </a:r>
          </a:p>
          <a:p>
            <a:pPr>
              <a:buFont typeface="Arial" panose="020B0604020202020204" pitchFamily="34" charset="0"/>
              <a:buNone/>
            </a:pPr>
            <a:r>
              <a:rPr lang="en-US" altLang="en-US" sz="1600">
                <a:ea typeface="ＭＳ Ｐゴシック" panose="020B0600070205080204" pitchFamily="34" charset="-128"/>
              </a:rPr>
              <a:t>                         different ways of learning such as:</a:t>
            </a:r>
          </a:p>
          <a:p>
            <a:pPr>
              <a:buFont typeface="Arial" panose="020B0604020202020204" pitchFamily="34" charset="0"/>
              <a:buNone/>
            </a:pPr>
            <a:r>
              <a:rPr lang="en-US" altLang="en-US" sz="1600">
                <a:ea typeface="ＭＳ Ｐゴシック" panose="020B0600070205080204" pitchFamily="34" charset="-128"/>
              </a:rPr>
              <a:t>	</a:t>
            </a:r>
            <a:r>
              <a:rPr lang="en-US" altLang="en-US" sz="1600" b="1">
                <a:ea typeface="ＭＳ Ｐゴシック" panose="020B0600070205080204" pitchFamily="34" charset="-128"/>
              </a:rPr>
              <a:t>      </a:t>
            </a:r>
            <a:r>
              <a:rPr lang="en-US" altLang="en-US" sz="1600" b="1">
                <a:ea typeface="ＭＳ Ｐゴシック" panose="020B0600070205080204" pitchFamily="34" charset="-128"/>
                <a:sym typeface="Wingdings 2" pitchFamily="2" charset="2"/>
              </a:rPr>
              <a:t>  </a:t>
            </a:r>
            <a:r>
              <a:rPr lang="en-US" altLang="en-US" sz="1600" b="1">
                <a:ea typeface="ＭＳ Ｐゴシック" panose="020B0600070205080204" pitchFamily="34" charset="-128"/>
              </a:rPr>
              <a:t>Visual </a:t>
            </a:r>
            <a:r>
              <a:rPr lang="en-US" altLang="en-US" sz="1600">
                <a:ea typeface="ＭＳ Ｐゴシック" panose="020B0600070205080204" pitchFamily="34" charset="-128"/>
              </a:rPr>
              <a:t>– Student learns better by seeing (pictures, photographs, textbooks)  </a:t>
            </a:r>
          </a:p>
          <a:p>
            <a:pPr>
              <a:buFont typeface="Arial" panose="020B0604020202020204" pitchFamily="34" charset="0"/>
              <a:buNone/>
            </a:pPr>
            <a:r>
              <a:rPr lang="en-US" altLang="en-US" sz="1600" b="1">
                <a:ea typeface="ＭＳ Ｐゴシック" panose="020B0600070205080204" pitchFamily="34" charset="-128"/>
              </a:rPr>
              <a:t>                         </a:t>
            </a:r>
            <a:r>
              <a:rPr lang="en-US" altLang="en-US" sz="1600" b="1">
                <a:ea typeface="ＭＳ Ｐゴシック" panose="020B0600070205080204" pitchFamily="34" charset="-128"/>
                <a:sym typeface="Wingdings 2" pitchFamily="2" charset="2"/>
              </a:rPr>
              <a:t>  </a:t>
            </a:r>
            <a:r>
              <a:rPr lang="en-US" altLang="en-US" sz="1600" b="1">
                <a:ea typeface="ＭＳ Ｐゴシック" panose="020B0600070205080204" pitchFamily="34" charset="-128"/>
              </a:rPr>
              <a:t>Auditory </a:t>
            </a:r>
            <a:r>
              <a:rPr lang="en-US" altLang="en-US" sz="1600">
                <a:ea typeface="ＭＳ Ｐゴシック" panose="020B0600070205080204" pitchFamily="34" charset="-128"/>
              </a:rPr>
              <a:t>– Student learns better by listening (audio books, music, lecture)</a:t>
            </a:r>
          </a:p>
          <a:p>
            <a:pPr>
              <a:buFont typeface="Arial" panose="020B0604020202020204" pitchFamily="34" charset="0"/>
              <a:buNone/>
            </a:pPr>
            <a:r>
              <a:rPr lang="en-US" altLang="en-US" sz="1600" b="1">
                <a:ea typeface="ＭＳ Ｐゴシック" panose="020B0600070205080204" pitchFamily="34" charset="-128"/>
              </a:rPr>
              <a:t>                         </a:t>
            </a:r>
            <a:r>
              <a:rPr lang="en-US" altLang="en-US" sz="1600" b="1">
                <a:solidFill>
                  <a:srgbClr val="000000"/>
                </a:solidFill>
                <a:ea typeface="ＭＳ Ｐゴシック" panose="020B0600070205080204" pitchFamily="34" charset="-128"/>
                <a:sym typeface="Wingdings 2" pitchFamily="2" charset="2"/>
              </a:rPr>
              <a:t>  </a:t>
            </a:r>
            <a:r>
              <a:rPr lang="en-US" altLang="en-US" sz="1600" b="1">
                <a:ea typeface="ＭＳ Ｐゴシック" panose="020B0600070205080204" pitchFamily="34" charset="-128"/>
              </a:rPr>
              <a:t>Kinesthetic </a:t>
            </a:r>
            <a:r>
              <a:rPr lang="en-US" altLang="en-US" sz="1600">
                <a:ea typeface="ＭＳ Ｐゴシック" panose="020B0600070205080204" pitchFamily="34" charset="-128"/>
              </a:rPr>
              <a:t>– Student learns better by using hands-on activities and movement</a:t>
            </a:r>
          </a:p>
          <a:p>
            <a:pPr>
              <a:buFont typeface="Arial" panose="020B0604020202020204" pitchFamily="34" charset="0"/>
              <a:buNone/>
            </a:pPr>
            <a:r>
              <a:rPr lang="en-US" altLang="en-US" sz="1600">
                <a:ea typeface="ＭＳ Ｐゴシック" panose="020B0600070205080204" pitchFamily="34" charset="-128"/>
              </a:rPr>
              <a:t>                         </a:t>
            </a:r>
            <a:r>
              <a:rPr lang="en-US" altLang="en-US" sz="1600" b="1">
                <a:solidFill>
                  <a:srgbClr val="000000"/>
                </a:solidFill>
                <a:ea typeface="ＭＳ Ｐゴシック" panose="020B0600070205080204" pitchFamily="34" charset="-128"/>
                <a:sym typeface="Wingdings 2" pitchFamily="2" charset="2"/>
              </a:rPr>
              <a:t>  </a:t>
            </a:r>
            <a:r>
              <a:rPr lang="en-US" altLang="en-US" sz="1600" b="1">
                <a:ea typeface="ＭＳ Ｐゴシック" panose="020B0600070205080204" pitchFamily="34" charset="-128"/>
              </a:rPr>
              <a:t>Multi-modality</a:t>
            </a:r>
            <a:r>
              <a:rPr lang="en-US" altLang="en-US" sz="1600">
                <a:ea typeface="ＭＳ Ｐゴシック" panose="020B0600070205080204" pitchFamily="34" charset="-128"/>
              </a:rPr>
              <a:t> – students learn by a combination of more than one learning style  </a:t>
            </a:r>
          </a:p>
          <a:p>
            <a:pPr>
              <a:buFont typeface="Arial" panose="020B0604020202020204" pitchFamily="34" charset="0"/>
              <a:buNone/>
            </a:pPr>
            <a:endParaRPr lang="en-US" altLang="en-US" sz="1500">
              <a:ea typeface="ＭＳ Ｐゴシック" panose="020B0600070205080204" pitchFamily="34" charset="-128"/>
            </a:endParaRPr>
          </a:p>
          <a:p>
            <a:pPr algn="r">
              <a:buFont typeface="Arial" panose="020B0604020202020204" pitchFamily="34" charset="0"/>
              <a:buNone/>
            </a:pPr>
            <a:endParaRPr lang="en-US" altLang="en-US" sz="1500">
              <a:ea typeface="ＭＳ Ｐゴシック" panose="020B0600070205080204" pitchFamily="34" charset="-128"/>
            </a:endParaRPr>
          </a:p>
          <a:p>
            <a:pPr algn="r">
              <a:buFont typeface="Arial" panose="020B0604020202020204" pitchFamily="34" charset="0"/>
              <a:buNone/>
            </a:pPr>
            <a:r>
              <a:rPr lang="en-US" altLang="en-US" sz="1500">
                <a:ea typeface="ＭＳ Ｐゴシック" panose="020B0600070205080204" pitchFamily="34" charset="-128"/>
              </a:rPr>
              <a:t>continued                                                                                 </a:t>
            </a:r>
          </a:p>
          <a:p>
            <a:pPr>
              <a:buFont typeface="Arial" panose="020B0604020202020204" pitchFamily="34" charset="0"/>
              <a:buNone/>
            </a:pPr>
            <a:endParaRPr lang="en-US" altLang="en-US">
              <a:ea typeface="ＭＳ Ｐゴシック" panose="020B0600070205080204" pitchFamily="34" charset="-128"/>
            </a:endParaRPr>
          </a:p>
          <a:p>
            <a:pPr>
              <a:buFont typeface="Arial" panose="020B0604020202020204" pitchFamily="34" charset="0"/>
              <a:buNone/>
            </a:pPr>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pic>
        <p:nvPicPr>
          <p:cNvPr id="75780" name="Picture 9">
            <a:extLst>
              <a:ext uri="{FF2B5EF4-FFF2-40B4-BE49-F238E27FC236}">
                <a16:creationId xmlns:a16="http://schemas.microsoft.com/office/drawing/2014/main" id="{7F82969F-BA6E-4C4D-9F18-08F3E0180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352425"/>
            <a:ext cx="71755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95942DA-7EEA-4823-BE90-6EF6835F3717}"/>
              </a:ext>
            </a:extLst>
          </p:cNvPr>
          <p:cNvSpPr txBox="1"/>
          <p:nvPr/>
        </p:nvSpPr>
        <p:spPr>
          <a:xfrm>
            <a:off x="1447800" y="6108700"/>
            <a:ext cx="6172200" cy="3683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29E3F17C-7E03-450C-9D66-F3070F0A1C40}"/>
              </a:ext>
            </a:extLst>
          </p:cNvPr>
          <p:cNvCxnSpPr/>
          <p:nvPr/>
        </p:nvCxnSpPr>
        <p:spPr>
          <a:xfrm flipV="1">
            <a:off x="938213" y="1044575"/>
            <a:ext cx="7477125" cy="3810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75783" name="TextBox 6">
            <a:extLst>
              <a:ext uri="{FF2B5EF4-FFF2-40B4-BE49-F238E27FC236}">
                <a16:creationId xmlns:a16="http://schemas.microsoft.com/office/drawing/2014/main" id="{975D8E9F-A4A3-AC41-8C2A-18DD978B513C}"/>
              </a:ext>
            </a:extLst>
          </p:cNvPr>
          <p:cNvSpPr txBox="1">
            <a:spLocks noChangeArrowheads="1"/>
          </p:cNvSpPr>
          <p:nvPr/>
        </p:nvSpPr>
        <p:spPr bwMode="auto">
          <a:xfrm>
            <a:off x="1447800" y="387350"/>
            <a:ext cx="68278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700">
                <a:latin typeface="Arial" panose="020B0604020202020204" pitchFamily="34" charset="0"/>
              </a:rPr>
              <a:t>Before the Lesson: Elements to Consider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DD9C59CC-4324-4B27-971C-0E89B1CE5C99}"/>
              </a:ext>
            </a:extLst>
          </p:cNvPr>
          <p:cNvSpPr>
            <a:spLocks noGrp="1"/>
          </p:cNvSpPr>
          <p:nvPr>
            <p:ph type="title"/>
          </p:nvPr>
        </p:nvSpPr>
        <p:spPr>
          <a:solidFill>
            <a:schemeClr val="accent3">
              <a:lumMod val="20000"/>
              <a:lumOff val="80000"/>
            </a:schemeClr>
          </a:solidFill>
        </p:spPr>
        <p:txBody>
          <a:bodyPr/>
          <a:lstStyle/>
          <a:p>
            <a:pPr eaLnBrk="1" hangingPunct="1">
              <a:defRPr/>
            </a:pPr>
            <a:r>
              <a:rPr lang="en-US" dirty="0">
                <a:cs typeface="+mj-cs"/>
              </a:rPr>
              <a:t>Agenda</a:t>
            </a:r>
            <a:r>
              <a:rPr lang="mr-IN" dirty="0">
                <a:cs typeface="+mj-cs"/>
              </a:rPr>
              <a:t>–</a:t>
            </a:r>
            <a:r>
              <a:rPr lang="en-US" dirty="0">
                <a:cs typeface="+mj-cs"/>
              </a:rPr>
              <a:t>November 2</a:t>
            </a:r>
          </a:p>
        </p:txBody>
      </p:sp>
      <p:sp>
        <p:nvSpPr>
          <p:cNvPr id="15362" name="Content Placeholder 10">
            <a:extLst>
              <a:ext uri="{FF2B5EF4-FFF2-40B4-BE49-F238E27FC236}">
                <a16:creationId xmlns:a16="http://schemas.microsoft.com/office/drawing/2014/main" id="{1FECE36E-C076-4B44-B539-10B88E73830A}"/>
              </a:ext>
            </a:extLst>
          </p:cNvPr>
          <p:cNvSpPr>
            <a:spLocks noGrp="1"/>
          </p:cNvSpPr>
          <p:nvPr>
            <p:ph sz="half" idx="1"/>
          </p:nvPr>
        </p:nvSpPr>
        <p:spPr>
          <a:xfrm>
            <a:off x="457200" y="1600200"/>
            <a:ext cx="3657600" cy="4876800"/>
          </a:xfrm>
        </p:spPr>
        <p:txBody>
          <a:bodyPr/>
          <a:lstStyle/>
          <a:p>
            <a:pPr marL="0" indent="0">
              <a:buFont typeface="Arial" charset="0"/>
              <a:buNone/>
              <a:defRPr/>
            </a:pPr>
            <a:r>
              <a:rPr lang="en-US" altLang="en-US" sz="1600" dirty="0">
                <a:ea typeface="ＭＳ Ｐゴシック" charset="-128"/>
              </a:rPr>
              <a:t>8:30 am- 5:00 pm </a:t>
            </a:r>
          </a:p>
          <a:p>
            <a:pPr>
              <a:buFont typeface="Arial" charset="0"/>
              <a:buChar char="•"/>
              <a:defRPr/>
            </a:pPr>
            <a:r>
              <a:rPr lang="en-US" sz="1800" dirty="0"/>
              <a:t>Welcome and Introductions – Tracie </a:t>
            </a:r>
            <a:endParaRPr lang="en-US" sz="1600" dirty="0"/>
          </a:p>
          <a:p>
            <a:pPr>
              <a:buFont typeface="Arial" charset="0"/>
              <a:buChar char="•"/>
              <a:defRPr/>
            </a:pPr>
            <a:r>
              <a:rPr lang="en-US" sz="1800" dirty="0"/>
              <a:t>Welcome to Kentucky and Overview of KY MEP	</a:t>
            </a:r>
            <a:endParaRPr lang="en-US" sz="1600" dirty="0"/>
          </a:p>
          <a:p>
            <a:pPr>
              <a:buFont typeface="Arial" charset="0"/>
              <a:buChar char="•"/>
              <a:defRPr/>
            </a:pPr>
            <a:r>
              <a:rPr lang="en-US" sz="1800" dirty="0"/>
              <a:t>TST Agenda Review and Expectations for Our Time</a:t>
            </a:r>
            <a:endParaRPr lang="en-US" sz="1600" dirty="0"/>
          </a:p>
          <a:p>
            <a:pPr>
              <a:buFont typeface="Arial" charset="0"/>
              <a:buChar char="•"/>
              <a:defRPr/>
            </a:pPr>
            <a:r>
              <a:rPr lang="en-US" sz="1800" dirty="0"/>
              <a:t>Where Have We Been: Examination of and Discussion of APR data—Marty Jacobson</a:t>
            </a:r>
            <a:endParaRPr lang="en-US" sz="1600" dirty="0"/>
          </a:p>
          <a:p>
            <a:pPr>
              <a:buFont typeface="Arial" charset="0"/>
              <a:buChar char="•"/>
              <a:defRPr/>
            </a:pPr>
            <a:r>
              <a:rPr lang="en-US" sz="1800" dirty="0"/>
              <a:t>Where Are We Going: Discussion of the Future—Marty Jacobson</a:t>
            </a:r>
            <a:endParaRPr lang="en-US" sz="1600" dirty="0"/>
          </a:p>
          <a:p>
            <a:pPr>
              <a:buFont typeface="Arial" charset="0"/>
              <a:buChar char="•"/>
              <a:defRPr/>
            </a:pPr>
            <a:r>
              <a:rPr lang="en-US" sz="1800" dirty="0"/>
              <a:t>Updates from GOSOSY – Tracie Kalic and Others	</a:t>
            </a:r>
            <a:endParaRPr lang="en-US" sz="1600" dirty="0"/>
          </a:p>
        </p:txBody>
      </p:sp>
      <p:sp>
        <p:nvSpPr>
          <p:cNvPr id="18435" name="Content Placeholder 1">
            <a:extLst>
              <a:ext uri="{FF2B5EF4-FFF2-40B4-BE49-F238E27FC236}">
                <a16:creationId xmlns:a16="http://schemas.microsoft.com/office/drawing/2014/main" id="{CF51C1C2-8F92-4C69-AA31-C56908367179}"/>
              </a:ext>
            </a:extLst>
          </p:cNvPr>
          <p:cNvSpPr>
            <a:spLocks noGrp="1"/>
          </p:cNvSpPr>
          <p:nvPr>
            <p:ph sz="half" idx="2"/>
          </p:nvPr>
        </p:nvSpPr>
        <p:spPr>
          <a:xfrm>
            <a:off x="4267200" y="1600200"/>
            <a:ext cx="4419600" cy="4525963"/>
          </a:xfrm>
        </p:spPr>
        <p:txBody>
          <a:bodyPr/>
          <a:lstStyle/>
          <a:p>
            <a:pPr>
              <a:buFont typeface="Arial" charset="0"/>
              <a:buChar char="•"/>
              <a:defRPr/>
            </a:pPr>
            <a:endParaRPr lang="en-US" sz="1800" dirty="0"/>
          </a:p>
          <a:p>
            <a:pPr>
              <a:buFont typeface="Arial" charset="0"/>
              <a:buChar char="•"/>
              <a:defRPr/>
            </a:pPr>
            <a:r>
              <a:rPr lang="en-US" sz="1800" dirty="0"/>
              <a:t>Discussion and feedback on Professional Development Module </a:t>
            </a:r>
            <a:endParaRPr lang="en-US" sz="1600" dirty="0"/>
          </a:p>
          <a:p>
            <a:pPr>
              <a:buFont typeface="Arial" charset="0"/>
              <a:buChar char="•"/>
              <a:defRPr/>
            </a:pPr>
            <a:r>
              <a:rPr lang="en-US" sz="1800" dirty="0"/>
              <a:t>Discussion and feedback on Goal Setting and Learning Plans Samples</a:t>
            </a:r>
            <a:endParaRPr lang="en-US" sz="1600" dirty="0"/>
          </a:p>
          <a:p>
            <a:pPr>
              <a:buFont typeface="Arial" charset="0"/>
              <a:buChar char="•"/>
              <a:defRPr/>
            </a:pPr>
            <a:r>
              <a:rPr lang="en-US" sz="1800" dirty="0"/>
              <a:t>Feedback on </a:t>
            </a:r>
            <a:r>
              <a:rPr lang="en-US" sz="1800" dirty="0" err="1"/>
              <a:t>ACeS</a:t>
            </a:r>
            <a:r>
              <a:rPr lang="en-US" sz="1800" dirty="0"/>
              <a:t> Lit Review</a:t>
            </a:r>
            <a:endParaRPr lang="en-US" sz="1600" dirty="0"/>
          </a:p>
          <a:p>
            <a:pPr>
              <a:buFont typeface="Arial" charset="0"/>
              <a:buChar char="•"/>
              <a:defRPr/>
            </a:pPr>
            <a:r>
              <a:rPr lang="en-US" sz="1800" dirty="0"/>
              <a:t>Lunch on your own</a:t>
            </a:r>
            <a:endParaRPr lang="en-US" sz="1600" dirty="0"/>
          </a:p>
          <a:p>
            <a:pPr>
              <a:buFont typeface="Arial" charset="0"/>
              <a:buChar char="•"/>
              <a:defRPr/>
            </a:pPr>
            <a:r>
              <a:rPr lang="en-US" sz="1800" dirty="0"/>
              <a:t>Expectations of Work Groups and Assignments and Tasks outlined/ Work Group time </a:t>
            </a:r>
            <a:endParaRPr lang="en-US" sz="1600" dirty="0"/>
          </a:p>
          <a:p>
            <a:pPr>
              <a:buFont typeface="Arial" charset="0"/>
              <a:buChar char="•"/>
              <a:defRPr/>
            </a:pPr>
            <a:endParaRPr lang="en-US" sz="1600" dirty="0"/>
          </a:p>
          <a:p>
            <a:pPr>
              <a:buFont typeface="Arial" charset="0"/>
              <a:buChar char="•"/>
              <a:defRPr/>
            </a:pPr>
            <a:endParaRPr lang="en-US" altLang="x-none" sz="2000" dirty="0">
              <a:ea typeface="ＭＳ Ｐゴシック" charset="-128"/>
            </a:endParaRPr>
          </a:p>
          <a:p>
            <a:pPr marL="0" indent="0">
              <a:buFont typeface="Arial" charset="0"/>
              <a:buNone/>
              <a:defRPr/>
            </a:pPr>
            <a:endParaRPr lang="en-US" altLang="en-US" sz="1400" dirty="0">
              <a:ea typeface="ＭＳ Ｐゴシック" charset="-128"/>
            </a:endParaRPr>
          </a:p>
          <a:p>
            <a:pPr>
              <a:buFont typeface="Arial" charset="0"/>
              <a:buChar char="•"/>
              <a:defRPr/>
            </a:pPr>
            <a:endParaRPr lang="en-US" altLang="x-none" sz="2000" dirty="0">
              <a:ea typeface="ＭＳ Ｐゴシック" charset="-128"/>
            </a:endParaRPr>
          </a:p>
        </p:txBody>
      </p:sp>
      <p:cxnSp>
        <p:nvCxnSpPr>
          <p:cNvPr id="10" name="Straight Connector 9">
            <a:extLst>
              <a:ext uri="{FF2B5EF4-FFF2-40B4-BE49-F238E27FC236}">
                <a16:creationId xmlns:a16="http://schemas.microsoft.com/office/drawing/2014/main" id="{DEA59425-948C-4805-8B6E-0324DC4FD53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DECAADDA-535A-4B10-83C4-2977846F702E}"/>
              </a:ext>
            </a:extLst>
          </p:cNvPr>
          <p:cNvSpPr txBox="1"/>
          <p:nvPr/>
        </p:nvSpPr>
        <p:spPr>
          <a:xfrm>
            <a:off x="457200" y="61722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1271" name="Picture 9">
            <a:extLst>
              <a:ext uri="{FF2B5EF4-FFF2-40B4-BE49-F238E27FC236}">
                <a16:creationId xmlns:a16="http://schemas.microsoft.com/office/drawing/2014/main" id="{78A17AC3-4482-6F4B-BE74-F5F943980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55E7-3C8E-44FF-A895-CF2ABAC48E25}"/>
              </a:ext>
            </a:extLst>
          </p:cNvPr>
          <p:cNvSpPr>
            <a:spLocks noGrp="1"/>
          </p:cNvSpPr>
          <p:nvPr>
            <p:ph type="title"/>
          </p:nvPr>
        </p:nvSpPr>
        <p:spPr>
          <a:xfrm>
            <a:off x="663575" y="2193925"/>
            <a:ext cx="7496175" cy="153988"/>
          </a:xfrm>
        </p:spPr>
        <p:txBody>
          <a:bodyPr>
            <a:normAutofit fontScale="90000"/>
          </a:bodyPr>
          <a:lstStyle/>
          <a:p>
            <a:pPr marL="296466" indent="-296466" defTabSz="514350">
              <a:spcBef>
                <a:spcPts val="750"/>
              </a:spcBef>
              <a:spcAft>
                <a:spcPts val="450"/>
              </a:spcAft>
              <a:tabLst>
                <a:tab pos="685800" algn="l"/>
                <a:tab pos="732235" algn="l"/>
              </a:tabLst>
              <a:defRPr/>
            </a:pPr>
            <a:br>
              <a:rPr lang="en-US" dirty="0"/>
            </a:br>
            <a:br>
              <a:rPr lang="en-US" dirty="0"/>
            </a:br>
            <a:r>
              <a:rPr lang="en-US" sz="2325" b="1" dirty="0">
                <a:latin typeface="Calibri body"/>
              </a:rPr>
              <a:t>   </a:t>
            </a:r>
            <a:br>
              <a:rPr lang="en-US" sz="2325" b="1" dirty="0">
                <a:latin typeface="Calibri body"/>
              </a:rPr>
            </a:br>
            <a:br>
              <a:rPr lang="en-US" sz="2325" b="1" dirty="0">
                <a:latin typeface="Calibri body"/>
              </a:rPr>
            </a:br>
            <a:br>
              <a:rPr lang="en-US" sz="2700" b="1" dirty="0">
                <a:latin typeface="Calibri body"/>
              </a:rPr>
            </a:br>
            <a:r>
              <a:rPr lang="en-US" sz="1800" b="1" dirty="0">
                <a:latin typeface="Calibri body"/>
              </a:rPr>
              <a:t>3</a:t>
            </a:r>
            <a:r>
              <a:rPr lang="en-US" sz="1800" dirty="0">
                <a:latin typeface="Calibri body"/>
              </a:rPr>
              <a:t>.  </a:t>
            </a:r>
            <a:r>
              <a:rPr lang="en-US" sz="1800" b="1" u="sng" dirty="0">
                <a:latin typeface="Calibri body"/>
              </a:rPr>
              <a:t>Product</a:t>
            </a:r>
            <a:r>
              <a:rPr lang="en-US" sz="1800" u="sng" dirty="0">
                <a:latin typeface="Calibri body"/>
              </a:rPr>
              <a:t>:</a:t>
            </a:r>
            <a:r>
              <a:rPr lang="en-US" sz="1800" dirty="0">
                <a:latin typeface="Calibri body"/>
              </a:rPr>
              <a:t>  How the student demonstrates what they have learned.</a:t>
            </a:r>
            <a:br>
              <a:rPr lang="en-US" sz="1800" dirty="0">
                <a:latin typeface="Calibri body"/>
              </a:rPr>
            </a:br>
            <a:r>
              <a:rPr lang="en-US" sz="1800" dirty="0">
                <a:latin typeface="Calibri body"/>
              </a:rPr>
              <a:t> </a:t>
            </a:r>
            <a:br>
              <a:rPr lang="en-US" sz="1800" dirty="0">
                <a:latin typeface="Calibri body"/>
              </a:rPr>
            </a:br>
            <a:r>
              <a:rPr lang="en-US" sz="1800" dirty="0">
                <a:latin typeface="Calibri body"/>
              </a:rPr>
              <a:t>                    </a:t>
            </a:r>
            <a:r>
              <a:rPr lang="en-US" sz="1800" b="1" dirty="0">
                <a:latin typeface="Calibri body"/>
                <a:sym typeface="Wingdings 2" panose="05020102010507070707" pitchFamily="18" charset="2"/>
              </a:rPr>
              <a:t> </a:t>
            </a:r>
            <a:r>
              <a:rPr lang="en-US" sz="1800" dirty="0">
                <a:latin typeface="+mn-lt"/>
                <a:sym typeface="Wingdings 2" panose="05020102010507070707" pitchFamily="18" charset="2"/>
              </a:rPr>
              <a:t>quizzes/</a:t>
            </a:r>
            <a:r>
              <a:rPr lang="en-US" sz="1800" dirty="0">
                <a:latin typeface="+mn-lt"/>
              </a:rPr>
              <a:t>tests</a:t>
            </a:r>
            <a:br>
              <a:rPr lang="en-US" sz="1800" b="1" dirty="0">
                <a:latin typeface="+mn-lt"/>
              </a:rPr>
            </a:br>
            <a:r>
              <a:rPr lang="en-US" sz="1800" b="1" dirty="0">
                <a:latin typeface="+mn-lt"/>
              </a:rPr>
              <a:t>                        </a:t>
            </a:r>
            <a:r>
              <a:rPr lang="en-US" sz="1800" b="1" dirty="0">
                <a:latin typeface="+mn-lt"/>
                <a:sym typeface="Wingdings 2" panose="05020102010507070707" pitchFamily="18" charset="2"/>
              </a:rPr>
              <a:t>  </a:t>
            </a:r>
            <a:r>
              <a:rPr lang="en-US" sz="1800" dirty="0">
                <a:latin typeface="+mn-lt"/>
              </a:rPr>
              <a:t>projects</a:t>
            </a:r>
            <a:br>
              <a:rPr lang="en-US" sz="1800" b="1" dirty="0">
                <a:latin typeface="+mn-lt"/>
              </a:rPr>
            </a:br>
            <a:r>
              <a:rPr lang="en-US" sz="1800" b="1" dirty="0">
                <a:latin typeface="+mn-lt"/>
              </a:rPr>
              <a:t>                        </a:t>
            </a:r>
            <a:r>
              <a:rPr lang="en-US" sz="1800" b="1" dirty="0">
                <a:solidFill>
                  <a:prstClr val="black"/>
                </a:solidFill>
                <a:latin typeface="+mn-lt"/>
                <a:sym typeface="Wingdings 2" panose="05020102010507070707" pitchFamily="18" charset="2"/>
              </a:rPr>
              <a:t>  </a:t>
            </a:r>
            <a:r>
              <a:rPr lang="en-US" sz="1800" dirty="0">
                <a:latin typeface="+mn-lt"/>
              </a:rPr>
              <a:t>activities</a:t>
            </a:r>
            <a:br>
              <a:rPr lang="en-US" sz="1800" b="1" dirty="0">
                <a:latin typeface="+mn-lt"/>
              </a:rPr>
            </a:br>
            <a:r>
              <a:rPr lang="en-US" sz="1800" b="1" dirty="0">
                <a:latin typeface="+mn-lt"/>
              </a:rPr>
              <a:t>                        </a:t>
            </a:r>
            <a:r>
              <a:rPr lang="en-US" sz="1800" b="1" dirty="0">
                <a:solidFill>
                  <a:prstClr val="black"/>
                </a:solidFill>
                <a:latin typeface="+mn-lt"/>
                <a:sym typeface="Wingdings 2" panose="05020102010507070707" pitchFamily="18" charset="2"/>
              </a:rPr>
              <a:t>  </a:t>
            </a:r>
            <a:r>
              <a:rPr lang="en-US" sz="1800" dirty="0">
                <a:latin typeface="+mn-lt"/>
              </a:rPr>
              <a:t>oral reports and/or written reports, etc</a:t>
            </a:r>
            <a:r>
              <a:rPr lang="en-US" sz="1650" dirty="0">
                <a:latin typeface="+mn-lt"/>
              </a:rPr>
              <a:t>.</a:t>
            </a:r>
            <a:br>
              <a:rPr lang="en-US" sz="1500" b="1" dirty="0"/>
            </a:br>
            <a:br>
              <a:rPr lang="en-US" sz="1500" b="1" dirty="0">
                <a:latin typeface="Calibri body"/>
              </a:rPr>
            </a:br>
            <a:endParaRPr lang="en-US" b="1" dirty="0"/>
          </a:p>
        </p:txBody>
      </p:sp>
      <p:sp>
        <p:nvSpPr>
          <p:cNvPr id="3" name="Content Placeholder 2">
            <a:extLst>
              <a:ext uri="{FF2B5EF4-FFF2-40B4-BE49-F238E27FC236}">
                <a16:creationId xmlns:a16="http://schemas.microsoft.com/office/drawing/2014/main" id="{C6FD5B9C-D1A3-4D03-8975-41C7ECE41468}"/>
              </a:ext>
            </a:extLst>
          </p:cNvPr>
          <p:cNvSpPr>
            <a:spLocks noGrp="1"/>
          </p:cNvSpPr>
          <p:nvPr>
            <p:ph idx="1"/>
          </p:nvPr>
        </p:nvSpPr>
        <p:spPr>
          <a:xfrm>
            <a:off x="273050" y="3781425"/>
            <a:ext cx="7886700" cy="2100263"/>
          </a:xfrm>
        </p:spPr>
        <p:txBody>
          <a:bodyPr>
            <a:normAutofit/>
          </a:bodyPr>
          <a:lstStyle/>
          <a:p>
            <a:pPr marL="0" indent="0">
              <a:spcBef>
                <a:spcPts val="0"/>
              </a:spcBef>
              <a:buFont typeface="Arial" charset="0"/>
              <a:buNone/>
              <a:defRPr/>
            </a:pPr>
            <a:r>
              <a:rPr lang="en-US" sz="1600" dirty="0"/>
              <a:t>	</a:t>
            </a:r>
            <a:r>
              <a:rPr lang="en-US" sz="1600" b="1" dirty="0"/>
              <a:t>4.  </a:t>
            </a:r>
            <a:r>
              <a:rPr lang="en-US" sz="1600" b="1" u="sng" dirty="0"/>
              <a:t>Affect</a:t>
            </a:r>
            <a:r>
              <a:rPr lang="en-US" sz="1600" dirty="0"/>
              <a:t>:  The feelings and attitudes that impact the students’ learning.  </a:t>
            </a:r>
          </a:p>
          <a:p>
            <a:pPr marL="0" indent="0">
              <a:spcBef>
                <a:spcPts val="0"/>
              </a:spcBef>
              <a:buFont typeface="Arial" charset="0"/>
              <a:buNone/>
              <a:defRPr/>
            </a:pPr>
            <a:endParaRPr lang="en-US" sz="1600" dirty="0"/>
          </a:p>
          <a:p>
            <a:pPr marL="1547813" indent="166688">
              <a:spcBef>
                <a:spcPts val="0"/>
              </a:spcBef>
              <a:buFont typeface="Arial" charset="0"/>
              <a:buChar char="•"/>
              <a:defRPr/>
            </a:pPr>
            <a:r>
              <a:rPr lang="en-US" sz="1600" dirty="0"/>
              <a:t> Create a safe and supportive environment  </a:t>
            </a:r>
          </a:p>
          <a:p>
            <a:pPr marL="1547813" indent="166688">
              <a:spcBef>
                <a:spcPts val="0"/>
              </a:spcBef>
              <a:buFont typeface="Arial" charset="0"/>
              <a:buChar char="•"/>
              <a:defRPr/>
            </a:pPr>
            <a:r>
              <a:rPr lang="en-US" sz="1600" dirty="0"/>
              <a:t> Be respective of the students thoughts and feelings  </a:t>
            </a:r>
          </a:p>
          <a:p>
            <a:pPr marL="1547813" indent="166688">
              <a:spcBef>
                <a:spcPts val="0"/>
              </a:spcBef>
              <a:buFont typeface="Arial" charset="0"/>
              <a:buChar char="•"/>
              <a:defRPr/>
            </a:pPr>
            <a:r>
              <a:rPr lang="en-US" sz="1600" dirty="0"/>
              <a:t> Lessons should be interesting and challenging </a:t>
            </a:r>
          </a:p>
          <a:p>
            <a:pPr marL="1760935" indent="-213122">
              <a:spcBef>
                <a:spcPts val="0"/>
              </a:spcBef>
              <a:buFont typeface="Arial" charset="0"/>
              <a:buChar char="•"/>
              <a:defRPr/>
            </a:pPr>
            <a:r>
              <a:rPr lang="en-US" sz="1600" dirty="0"/>
              <a:t>If the students are interested in the subject matter and feel supported by their teacher and peers, they will be motivated to learn</a:t>
            </a:r>
            <a:endParaRPr lang="en-US" sz="1600" u="sng" dirty="0"/>
          </a:p>
          <a:p>
            <a:pPr marL="0" indent="0">
              <a:lnSpc>
                <a:spcPct val="150000"/>
              </a:lnSpc>
              <a:buFont typeface="Arial" charset="0"/>
              <a:buNone/>
              <a:defRPr/>
            </a:pPr>
            <a:endParaRPr lang="en-US" dirty="0"/>
          </a:p>
          <a:p>
            <a:pPr marL="0" indent="0">
              <a:buFont typeface="Arial" charset="0"/>
              <a:buNone/>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76804" name="Picture 9">
            <a:extLst>
              <a:ext uri="{FF2B5EF4-FFF2-40B4-BE49-F238E27FC236}">
                <a16:creationId xmlns:a16="http://schemas.microsoft.com/office/drawing/2014/main" id="{5F6B041D-CC46-4841-A915-9D26C8748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123950"/>
            <a:ext cx="692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E215BFD-20E4-4030-A1ED-991F3BB00F2C}"/>
              </a:ext>
            </a:extLst>
          </p:cNvPr>
          <p:cNvSpPr txBox="1"/>
          <p:nvPr/>
        </p:nvSpPr>
        <p:spPr>
          <a:xfrm>
            <a:off x="1597025" y="5881688"/>
            <a:ext cx="6172200" cy="369887"/>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sp>
        <p:nvSpPr>
          <p:cNvPr id="76806" name="Title 1">
            <a:extLst>
              <a:ext uri="{FF2B5EF4-FFF2-40B4-BE49-F238E27FC236}">
                <a16:creationId xmlns:a16="http://schemas.microsoft.com/office/drawing/2014/main" id="{D8561BB4-05DA-2F45-A669-B0052E5AC4CF}"/>
              </a:ext>
            </a:extLst>
          </p:cNvPr>
          <p:cNvSpPr txBox="1">
            <a:spLocks/>
          </p:cNvSpPr>
          <p:nvPr/>
        </p:nvSpPr>
        <p:spPr bwMode="auto">
          <a:xfrm>
            <a:off x="415925" y="1092200"/>
            <a:ext cx="81819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spcBef>
                <a:spcPct val="0"/>
              </a:spcBef>
              <a:buFontTx/>
              <a:buNone/>
            </a:pPr>
            <a:r>
              <a:rPr lang="en-US" altLang="en-US" sz="2400">
                <a:latin typeface="Calibri body"/>
              </a:rPr>
              <a:t>Before the Lesson: More Elements to Consider</a:t>
            </a:r>
          </a:p>
        </p:txBody>
      </p:sp>
      <p:cxnSp>
        <p:nvCxnSpPr>
          <p:cNvPr id="8" name="Straight Connector 7">
            <a:extLst>
              <a:ext uri="{FF2B5EF4-FFF2-40B4-BE49-F238E27FC236}">
                <a16:creationId xmlns:a16="http://schemas.microsoft.com/office/drawing/2014/main" id="{9D09A9BD-92F6-47BE-B2E5-181DAEBB9582}"/>
              </a:ext>
            </a:extLst>
          </p:cNvPr>
          <p:cNvCxnSpPr/>
          <p:nvPr/>
        </p:nvCxnSpPr>
        <p:spPr>
          <a:xfrm flipV="1">
            <a:off x="944563" y="1809750"/>
            <a:ext cx="7477125" cy="36513"/>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878E-06C3-49A3-9D90-A83DD7C99C5D}"/>
              </a:ext>
            </a:extLst>
          </p:cNvPr>
          <p:cNvSpPr>
            <a:spLocks noGrp="1"/>
          </p:cNvSpPr>
          <p:nvPr>
            <p:ph type="title"/>
          </p:nvPr>
        </p:nvSpPr>
        <p:spPr>
          <a:xfrm>
            <a:off x="479425" y="857250"/>
            <a:ext cx="8462963" cy="1012825"/>
          </a:xfrm>
        </p:spPr>
        <p:txBody>
          <a:bodyPr>
            <a:normAutofit fontScale="90000"/>
          </a:bodyPr>
          <a:lstStyle/>
          <a:p>
            <a:pPr>
              <a:defRPr/>
            </a:pPr>
            <a:r>
              <a:rPr lang="en-US" sz="4900" dirty="0"/>
              <a:t>      </a:t>
            </a:r>
            <a:br>
              <a:rPr lang="en-US" sz="4900" dirty="0"/>
            </a:br>
            <a:r>
              <a:rPr lang="en-US" sz="1800" dirty="0">
                <a:latin typeface="Calibri body"/>
              </a:rPr>
              <a:t>	</a:t>
            </a:r>
            <a:r>
              <a:rPr lang="en-US" sz="2200" dirty="0">
                <a:latin typeface="Calibri body"/>
              </a:rPr>
              <a:t>During the Lesson: Creating Successful Differentiated Group Instruction</a:t>
            </a:r>
            <a:br>
              <a:rPr lang="en-US" sz="1650" dirty="0">
                <a:latin typeface="Calibri body"/>
              </a:rPr>
            </a:br>
            <a:br>
              <a:rPr lang="en-US" sz="1800" u="sng" dirty="0">
                <a:latin typeface="Calibri body"/>
              </a:rPr>
            </a:br>
            <a:br>
              <a:rPr lang="en-US" sz="1500" u="sng" dirty="0">
                <a:latin typeface="Calibri body"/>
              </a:rPr>
            </a:br>
            <a:r>
              <a:rPr lang="en-US" sz="1650" dirty="0">
                <a:latin typeface="Calibri body"/>
              </a:rPr>
              <a:t>              </a:t>
            </a:r>
            <a:endParaRPr lang="en-US" sz="1650" u="sng" dirty="0"/>
          </a:p>
        </p:txBody>
      </p:sp>
      <p:sp>
        <p:nvSpPr>
          <p:cNvPr id="3" name="Content Placeholder 2">
            <a:extLst>
              <a:ext uri="{FF2B5EF4-FFF2-40B4-BE49-F238E27FC236}">
                <a16:creationId xmlns:a16="http://schemas.microsoft.com/office/drawing/2014/main" id="{108FD712-596C-4776-AAED-99252F03C25E}"/>
              </a:ext>
            </a:extLst>
          </p:cNvPr>
          <p:cNvSpPr>
            <a:spLocks noGrp="1"/>
          </p:cNvSpPr>
          <p:nvPr>
            <p:ph idx="1"/>
          </p:nvPr>
        </p:nvSpPr>
        <p:spPr>
          <a:xfrm>
            <a:off x="1062038" y="1644650"/>
            <a:ext cx="6721475" cy="3994150"/>
          </a:xfrm>
        </p:spPr>
        <p:txBody>
          <a:bodyPr>
            <a:normAutofit fontScale="85000" lnSpcReduction="20000"/>
          </a:bodyPr>
          <a:lstStyle/>
          <a:p>
            <a:pPr marL="0" indent="0">
              <a:buFont typeface="Arial" charset="0"/>
              <a:buNone/>
              <a:defRPr/>
            </a:pPr>
            <a:r>
              <a:rPr lang="en-US" sz="2200" dirty="0"/>
              <a:t>Flexible grouping can be used to ensure success. Groups don’t always have to be the same; they can continually change.</a:t>
            </a:r>
          </a:p>
          <a:p>
            <a:pPr marL="0" indent="0">
              <a:buFont typeface="Arial" charset="0"/>
              <a:buNone/>
              <a:defRPr/>
            </a:pPr>
            <a:endParaRPr lang="en-US" sz="2200" dirty="0"/>
          </a:p>
          <a:p>
            <a:pPr marL="0" indent="0">
              <a:buFont typeface="Arial" charset="0"/>
              <a:buNone/>
              <a:defRPr/>
            </a:pPr>
            <a:r>
              <a:rPr lang="en-US" sz="2200" dirty="0"/>
              <a:t>Here are some suggestions: </a:t>
            </a:r>
          </a:p>
          <a:p>
            <a:pPr>
              <a:buFont typeface="Arial" charset="0"/>
              <a:buChar char="•"/>
              <a:defRPr/>
            </a:pPr>
            <a:r>
              <a:rPr lang="en-US" sz="2200" dirty="0"/>
              <a:t>Group according to academic level</a:t>
            </a:r>
          </a:p>
          <a:p>
            <a:pPr>
              <a:buFont typeface="Arial" charset="0"/>
              <a:buChar char="•"/>
              <a:defRPr/>
            </a:pPr>
            <a:r>
              <a:rPr lang="en-US" sz="2200" dirty="0"/>
              <a:t>Group according to learning styles (visual, auditory or kinesthetic)</a:t>
            </a:r>
          </a:p>
          <a:p>
            <a:pPr>
              <a:buFont typeface="Arial" charset="0"/>
              <a:buChar char="•"/>
              <a:defRPr/>
            </a:pPr>
            <a:r>
              <a:rPr lang="en-US" sz="2200" dirty="0"/>
              <a:t>Group based on prior knowledge (how much the students know about the topic)</a:t>
            </a:r>
          </a:p>
          <a:p>
            <a:pPr>
              <a:buFont typeface="Arial" charset="0"/>
              <a:buChar char="•"/>
              <a:defRPr/>
            </a:pPr>
            <a:r>
              <a:rPr lang="en-US" sz="2200" dirty="0"/>
              <a:t> Group according to interests</a:t>
            </a:r>
          </a:p>
          <a:p>
            <a:pPr>
              <a:buFont typeface="Arial" charset="0"/>
              <a:buChar char="•"/>
              <a:defRPr/>
            </a:pPr>
            <a:r>
              <a:rPr lang="en-US" sz="2200" dirty="0"/>
              <a:t> Group based on English language skills </a:t>
            </a:r>
          </a:p>
          <a:p>
            <a:pPr marL="0" indent="0">
              <a:buFont typeface="Arial" charset="0"/>
              <a:buNone/>
              <a:defRPr/>
            </a:pPr>
            <a:endParaRPr lang="en-US" sz="2200" dirty="0">
              <a:solidFill>
                <a:srgbClr val="FF0000"/>
              </a:solidFill>
            </a:endParaRPr>
          </a:p>
          <a:p>
            <a:pPr>
              <a:buFont typeface="Arial" charset="0"/>
              <a:buChar char="•"/>
              <a:defRPr/>
            </a:pPr>
            <a:r>
              <a:rPr lang="en-US" sz="2200" dirty="0">
                <a:solidFill>
                  <a:srgbClr val="FF0000"/>
                </a:solidFill>
              </a:rPr>
              <a:t>For more ideas: Link to One on One and Small Group Instruction </a:t>
            </a:r>
            <a:r>
              <a:rPr lang="en-US" sz="2200" dirty="0" err="1">
                <a:solidFill>
                  <a:srgbClr val="FF0000"/>
                </a:solidFill>
              </a:rPr>
              <a:t>Powerpoint</a:t>
            </a:r>
            <a:endParaRPr lang="en-US" sz="2200" dirty="0">
              <a:solidFill>
                <a:srgbClr val="FF0000"/>
              </a:solidFill>
            </a:endParaRPr>
          </a:p>
          <a:p>
            <a:pPr>
              <a:buFont typeface="Arial" charset="0"/>
              <a:buChar char="•"/>
              <a:defRPr/>
            </a:pPr>
            <a:endParaRPr lang="en-US" sz="1500" dirty="0"/>
          </a:p>
          <a:p>
            <a:pPr marL="0" indent="0">
              <a:buFont typeface="Arial" charset="0"/>
              <a:buNone/>
              <a:defRPr/>
            </a:pPr>
            <a:endParaRPr lang="en-US" sz="3900"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77828" name="Picture 9">
            <a:extLst>
              <a:ext uri="{FF2B5EF4-FFF2-40B4-BE49-F238E27FC236}">
                <a16:creationId xmlns:a16="http://schemas.microsoft.com/office/drawing/2014/main" id="{A7B53632-4EEB-BB4B-A6F5-8E6B0717A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30288"/>
            <a:ext cx="6508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6CB2D19-6862-4502-B0F0-20E378A77E2F}"/>
              </a:ext>
            </a:extLst>
          </p:cNvPr>
          <p:cNvSpPr txBox="1"/>
          <p:nvPr/>
        </p:nvSpPr>
        <p:spPr>
          <a:xfrm>
            <a:off x="1336675" y="5821363"/>
            <a:ext cx="6172200" cy="369887"/>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F6D5D681-8558-4643-B288-EA6670065152}"/>
              </a:ext>
            </a:extLst>
          </p:cNvPr>
          <p:cNvCxnSpPr/>
          <p:nvPr/>
        </p:nvCxnSpPr>
        <p:spPr>
          <a:xfrm flipV="1">
            <a:off x="1130300" y="1482725"/>
            <a:ext cx="7475538" cy="36513"/>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F817C7-F5AD-41C3-9A5F-348529CC594E}"/>
              </a:ext>
            </a:extLst>
          </p:cNvPr>
          <p:cNvSpPr>
            <a:spLocks noGrp="1"/>
          </p:cNvSpPr>
          <p:nvPr>
            <p:ph idx="1"/>
          </p:nvPr>
        </p:nvSpPr>
        <p:spPr>
          <a:xfrm>
            <a:off x="628650" y="1627188"/>
            <a:ext cx="7886700" cy="3862387"/>
          </a:xfrm>
        </p:spPr>
        <p:txBody>
          <a:bodyPr>
            <a:normAutofit fontScale="55000" lnSpcReduction="20000"/>
          </a:bodyPr>
          <a:lstStyle/>
          <a:p>
            <a:pPr marL="0" indent="0">
              <a:buFont typeface="Arial" charset="0"/>
              <a:buNone/>
              <a:defRPr/>
            </a:pPr>
            <a:r>
              <a:rPr lang="en-US" dirty="0"/>
              <a:t>A Learning Community is a group of people who share common goals and attitudes. They help foster success among students with different ability levels and learning styles. </a:t>
            </a:r>
          </a:p>
          <a:p>
            <a:pPr marL="0" indent="0">
              <a:buFont typeface="Arial" charset="0"/>
              <a:buNone/>
              <a:defRPr/>
            </a:pPr>
            <a:endParaRPr lang="en-US" dirty="0"/>
          </a:p>
          <a:p>
            <a:pPr marL="0" indent="0">
              <a:buFont typeface="Arial" charset="0"/>
              <a:buNone/>
              <a:defRPr/>
            </a:pPr>
            <a:r>
              <a:rPr lang="en-US" dirty="0"/>
              <a:t>Here are some suggestions for building a learning community:</a:t>
            </a:r>
          </a:p>
          <a:p>
            <a:pPr>
              <a:buFont typeface="Arial" charset="0"/>
              <a:buChar char="•"/>
              <a:defRPr/>
            </a:pPr>
            <a:r>
              <a:rPr lang="en-US" dirty="0"/>
              <a:t>Encourage students to collaborate. Allowing them to share individual strengths can increase productivity in the group as they learn from each other.</a:t>
            </a:r>
          </a:p>
          <a:p>
            <a:pPr>
              <a:buFont typeface="Arial" charset="0"/>
              <a:buChar char="•"/>
              <a:defRPr/>
            </a:pPr>
            <a:r>
              <a:rPr lang="en-US" dirty="0"/>
              <a:t>Encourage students to have a voice in how the learning community works and take responsibility for solving problems.  </a:t>
            </a:r>
          </a:p>
          <a:p>
            <a:pPr>
              <a:buFont typeface="Arial" charset="0"/>
              <a:buChar char="•"/>
              <a:defRPr/>
            </a:pPr>
            <a:r>
              <a:rPr lang="en-US" dirty="0"/>
              <a:t>Encourage different viewpoints and ideas.</a:t>
            </a:r>
          </a:p>
          <a:p>
            <a:pPr>
              <a:buFont typeface="Arial" charset="0"/>
              <a:buChar char="•"/>
              <a:defRPr/>
            </a:pPr>
            <a:r>
              <a:rPr lang="en-US" dirty="0"/>
              <a:t>Consider that relationships may already exist between students. Remember that many OSY live and work together and bring their life experience to the learning setting. Understanding and working with these relationships can impact the success of your group.</a:t>
            </a:r>
          </a:p>
          <a:p>
            <a:pPr>
              <a:buFont typeface="Arial" charset="0"/>
              <a:buChar char="•"/>
              <a:defRPr/>
            </a:pPr>
            <a:r>
              <a:rPr lang="en-US" dirty="0">
                <a:solidFill>
                  <a:srgbClr val="FF0000"/>
                </a:solidFill>
              </a:rPr>
              <a:t>For more information on Learning Communities: (links)</a:t>
            </a:r>
          </a:p>
          <a:p>
            <a:pPr>
              <a:buFont typeface="Arial" charset="0"/>
              <a:buChar char="•"/>
              <a:defRPr/>
            </a:pPr>
            <a:endParaRPr lang="en-US" dirty="0"/>
          </a:p>
        </p:txBody>
      </p:sp>
      <p:pic>
        <p:nvPicPr>
          <p:cNvPr id="78851" name="Picture 9">
            <a:extLst>
              <a:ext uri="{FF2B5EF4-FFF2-40B4-BE49-F238E27FC236}">
                <a16:creationId xmlns:a16="http://schemas.microsoft.com/office/drawing/2014/main" id="{B825C30E-C51D-5F46-8BCA-00B1944F9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292100"/>
            <a:ext cx="6508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0337FC0-EC84-4E0F-A870-6C67110A893D}"/>
              </a:ext>
            </a:extLst>
          </p:cNvPr>
          <p:cNvSpPr txBox="1">
            <a:spLocks/>
          </p:cNvSpPr>
          <p:nvPr/>
        </p:nvSpPr>
        <p:spPr>
          <a:xfrm>
            <a:off x="479425" y="152400"/>
            <a:ext cx="8462963" cy="1717675"/>
          </a:xfrm>
          <a:prstGeom prst="rect">
            <a:avLst/>
          </a:prstGeom>
        </p:spPr>
        <p:txBody>
          <a:bodyPr lIns="68580" tIns="34290" rIns="68580" bIns="3429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a:t>      </a:t>
            </a:r>
            <a:br>
              <a:rPr lang="en-US" sz="3300" dirty="0"/>
            </a:br>
            <a:r>
              <a:rPr lang="en-US" sz="1650" dirty="0">
                <a:latin typeface="Calibri body"/>
              </a:rPr>
              <a:t>	</a:t>
            </a:r>
            <a:r>
              <a:rPr lang="en-US" sz="2175" dirty="0">
                <a:latin typeface="Calibri body"/>
              </a:rPr>
              <a:t>During the Lesson: Creating Successful Differentiated Group 	Instruction</a:t>
            </a:r>
            <a:br>
              <a:rPr lang="en-US" sz="2175" dirty="0">
                <a:latin typeface="Calibri body"/>
              </a:rPr>
            </a:br>
            <a:br>
              <a:rPr lang="en-US" sz="2175" u="sng" dirty="0">
                <a:latin typeface="Calibri body"/>
              </a:rPr>
            </a:br>
            <a:br>
              <a:rPr lang="en-US" sz="2175" u="sng" dirty="0">
                <a:latin typeface="Calibri body"/>
              </a:rPr>
            </a:br>
            <a:r>
              <a:rPr lang="en-US" sz="1650" dirty="0">
                <a:latin typeface="Calibri body"/>
              </a:rPr>
              <a:t>              </a:t>
            </a:r>
            <a:endParaRPr lang="en-US" sz="1650" u="sng" dirty="0"/>
          </a:p>
        </p:txBody>
      </p:sp>
      <p:cxnSp>
        <p:nvCxnSpPr>
          <p:cNvPr id="6" name="Straight Connector 5">
            <a:extLst>
              <a:ext uri="{FF2B5EF4-FFF2-40B4-BE49-F238E27FC236}">
                <a16:creationId xmlns:a16="http://schemas.microsoft.com/office/drawing/2014/main" id="{90199022-E1C2-491B-A867-8BF2968215EC}"/>
              </a:ext>
            </a:extLst>
          </p:cNvPr>
          <p:cNvCxnSpPr/>
          <p:nvPr/>
        </p:nvCxnSpPr>
        <p:spPr>
          <a:xfrm flipV="1">
            <a:off x="1049338" y="1258888"/>
            <a:ext cx="7477125" cy="36512"/>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88603948-B214-40B2-9417-D6CA45E6F1BB}"/>
              </a:ext>
            </a:extLst>
          </p:cNvPr>
          <p:cNvSpPr txBox="1"/>
          <p:nvPr/>
        </p:nvSpPr>
        <p:spPr>
          <a:xfrm>
            <a:off x="1295400" y="6086475"/>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EF51-EE3C-4C0E-BD9A-9053B8A8C480}"/>
              </a:ext>
            </a:extLst>
          </p:cNvPr>
          <p:cNvSpPr>
            <a:spLocks noGrp="1"/>
          </p:cNvSpPr>
          <p:nvPr>
            <p:ph type="title"/>
          </p:nvPr>
        </p:nvSpPr>
        <p:spPr>
          <a:xfrm>
            <a:off x="804863" y="1069975"/>
            <a:ext cx="7886700" cy="777875"/>
          </a:xfrm>
        </p:spPr>
        <p:txBody>
          <a:bodyPr>
            <a:normAutofit fontScale="90000"/>
          </a:bodyPr>
          <a:lstStyle/>
          <a:p>
            <a:pPr>
              <a:defRPr/>
            </a:pPr>
            <a:r>
              <a:rPr lang="en-US" dirty="0"/>
              <a:t>                     </a:t>
            </a:r>
            <a:br>
              <a:rPr lang="en-US" dirty="0"/>
            </a:br>
            <a:r>
              <a:rPr lang="en-US" dirty="0"/>
              <a:t>       </a:t>
            </a:r>
            <a:r>
              <a:rPr lang="en-US" sz="2700" dirty="0">
                <a:latin typeface="Calibri body"/>
              </a:rPr>
              <a:t>Strategies for Differentiated Instruction</a:t>
            </a:r>
            <a:br>
              <a:rPr lang="en-US" sz="1500" b="1" u="sng" dirty="0">
                <a:latin typeface="Calibri body"/>
              </a:rPr>
            </a:br>
            <a:r>
              <a:rPr lang="en-US" sz="1500" b="1" u="sng" dirty="0">
                <a:latin typeface="Calibri body"/>
              </a:rPr>
              <a:t>       </a:t>
            </a:r>
            <a:r>
              <a:rPr lang="en-US" sz="1500" dirty="0">
                <a:latin typeface="Calibri body"/>
              </a:rPr>
              <a:t>   </a:t>
            </a:r>
            <a:br>
              <a:rPr lang="en-US" sz="1500" b="1" u="sng" dirty="0">
                <a:latin typeface="Calibri body"/>
              </a:rPr>
            </a:br>
            <a:endParaRPr lang="en-US" u="sng" dirty="0"/>
          </a:p>
        </p:txBody>
      </p:sp>
      <p:sp>
        <p:nvSpPr>
          <p:cNvPr id="3" name="Content Placeholder 2">
            <a:extLst>
              <a:ext uri="{FF2B5EF4-FFF2-40B4-BE49-F238E27FC236}">
                <a16:creationId xmlns:a16="http://schemas.microsoft.com/office/drawing/2014/main" id="{184AABC7-7F3F-470C-A951-699CE9E45845}"/>
              </a:ext>
            </a:extLst>
          </p:cNvPr>
          <p:cNvSpPr>
            <a:spLocks noGrp="1"/>
          </p:cNvSpPr>
          <p:nvPr>
            <p:ph idx="1"/>
          </p:nvPr>
        </p:nvSpPr>
        <p:spPr>
          <a:xfrm>
            <a:off x="966788" y="1536700"/>
            <a:ext cx="7724775" cy="3900488"/>
          </a:xfrm>
        </p:spPr>
        <p:txBody>
          <a:bodyPr>
            <a:normAutofit lnSpcReduction="10000"/>
          </a:bodyPr>
          <a:lstStyle/>
          <a:p>
            <a:pPr>
              <a:spcBef>
                <a:spcPts val="0"/>
              </a:spcBef>
              <a:buFont typeface="Arial" charset="0"/>
              <a:buChar char="•"/>
              <a:defRPr/>
            </a:pPr>
            <a:endParaRPr lang="en-US" sz="1500" b="1" dirty="0">
              <a:latin typeface="Calibri body"/>
            </a:endParaRPr>
          </a:p>
          <a:p>
            <a:pPr marL="0" indent="0">
              <a:spcBef>
                <a:spcPts val="0"/>
              </a:spcBef>
              <a:buFont typeface="Arial" charset="0"/>
              <a:buNone/>
              <a:defRPr/>
            </a:pPr>
            <a:endParaRPr lang="en-US" sz="1500" dirty="0">
              <a:latin typeface="Calibri body"/>
            </a:endParaRPr>
          </a:p>
          <a:p>
            <a:pPr marL="0" indent="0">
              <a:spcBef>
                <a:spcPts val="0"/>
              </a:spcBef>
              <a:buFont typeface="Arial" charset="0"/>
              <a:buNone/>
              <a:defRPr/>
            </a:pPr>
            <a:endParaRPr lang="en-US" sz="1500" dirty="0">
              <a:latin typeface="Calibri body"/>
            </a:endParaRPr>
          </a:p>
          <a:p>
            <a:pPr marL="129778" indent="0">
              <a:spcBef>
                <a:spcPts val="0"/>
              </a:spcBef>
              <a:buFont typeface="Arial" charset="0"/>
              <a:buNone/>
              <a:defRPr/>
            </a:pPr>
            <a:r>
              <a:rPr lang="en-US" sz="1500" b="1" dirty="0">
                <a:latin typeface="Calibri body"/>
              </a:rPr>
              <a:t>RAFT – </a:t>
            </a:r>
            <a:r>
              <a:rPr lang="en-US" sz="1500" dirty="0">
                <a:latin typeface="Calibri body"/>
              </a:rPr>
              <a:t>is a writing strategy that can be used in all content areas and offers students a choice in how to focus and complete their writing assignment.  </a:t>
            </a:r>
          </a:p>
          <a:p>
            <a:pPr marL="129778" indent="0">
              <a:spcBef>
                <a:spcPts val="0"/>
              </a:spcBef>
              <a:buFont typeface="Arial" charset="0"/>
              <a:buNone/>
              <a:defRPr/>
            </a:pPr>
            <a:endParaRPr lang="en-US" sz="1500" dirty="0">
              <a:latin typeface="Calibri body"/>
            </a:endParaRPr>
          </a:p>
          <a:p>
            <a:pPr marL="0" indent="0">
              <a:spcBef>
                <a:spcPts val="0"/>
              </a:spcBef>
              <a:buFont typeface="Arial" charset="0"/>
              <a:buNone/>
              <a:defRPr/>
            </a:pPr>
            <a:r>
              <a:rPr lang="en-US" sz="1500" b="1" dirty="0">
                <a:latin typeface="Calibri body"/>
              </a:rPr>
              <a:t>                 R</a:t>
            </a:r>
            <a:r>
              <a:rPr lang="en-US" sz="1500" dirty="0">
                <a:latin typeface="Calibri body"/>
              </a:rPr>
              <a:t> is for Role – the person or thing that the students will become.</a:t>
            </a:r>
          </a:p>
          <a:p>
            <a:pPr marL="1075135" indent="-1075135">
              <a:spcBef>
                <a:spcPts val="0"/>
              </a:spcBef>
              <a:buFont typeface="Arial" charset="0"/>
              <a:buNone/>
              <a:defRPr/>
            </a:pPr>
            <a:r>
              <a:rPr lang="en-US" sz="1500" b="1" dirty="0">
                <a:latin typeface="Calibri body"/>
              </a:rPr>
              <a:t>                 A </a:t>
            </a:r>
            <a:r>
              <a:rPr lang="en-US" sz="1500" dirty="0">
                <a:latin typeface="Calibri body"/>
              </a:rPr>
              <a:t>is for Audience – the person or people who will be reading the finished    product. </a:t>
            </a:r>
          </a:p>
          <a:p>
            <a:pPr marL="0" indent="0">
              <a:spcBef>
                <a:spcPts val="0"/>
              </a:spcBef>
              <a:buFont typeface="Arial" charset="0"/>
              <a:buNone/>
              <a:defRPr/>
            </a:pPr>
            <a:r>
              <a:rPr lang="en-US" sz="1500" dirty="0">
                <a:latin typeface="Calibri body"/>
              </a:rPr>
              <a:t>                 </a:t>
            </a:r>
            <a:r>
              <a:rPr lang="en-US" sz="1500" b="1" dirty="0">
                <a:latin typeface="Calibri body"/>
              </a:rPr>
              <a:t>F</a:t>
            </a:r>
            <a:r>
              <a:rPr lang="en-US" sz="1500" dirty="0">
                <a:latin typeface="Calibri body"/>
              </a:rPr>
              <a:t> is for Format – the way in which the writing will be done. Examples might</a:t>
            </a:r>
          </a:p>
          <a:p>
            <a:pPr marL="0" indent="0">
              <a:spcBef>
                <a:spcPts val="0"/>
              </a:spcBef>
              <a:buFont typeface="Arial" charset="0"/>
              <a:buNone/>
              <a:defRPr/>
            </a:pPr>
            <a:r>
              <a:rPr lang="en-US" sz="1500" dirty="0">
                <a:latin typeface="Calibri body"/>
              </a:rPr>
              <a:t>                                             include letter, brochure, memo, speech, comic or 					      advertisement.  </a:t>
            </a:r>
          </a:p>
          <a:p>
            <a:pPr marL="0" indent="0">
              <a:spcBef>
                <a:spcPts val="0"/>
              </a:spcBef>
              <a:buFont typeface="Arial" charset="0"/>
              <a:buNone/>
              <a:defRPr/>
            </a:pPr>
            <a:r>
              <a:rPr lang="en-US" dirty="0"/>
              <a:t>               </a:t>
            </a:r>
            <a:r>
              <a:rPr lang="en-US" sz="1500" b="1" dirty="0">
                <a:latin typeface="Calibri body"/>
              </a:rPr>
              <a:t>T </a:t>
            </a:r>
            <a:r>
              <a:rPr lang="en-US" sz="1500" dirty="0">
                <a:latin typeface="Calibri body"/>
              </a:rPr>
              <a:t>is for</a:t>
            </a:r>
            <a:r>
              <a:rPr lang="en-US" sz="1500" dirty="0"/>
              <a:t> </a:t>
            </a:r>
            <a:r>
              <a:rPr lang="en-US" sz="1500" dirty="0">
                <a:latin typeface="Calibri body"/>
              </a:rPr>
              <a:t>Topic – what the writing will discuss.  Students can demonstrate their </a:t>
            </a:r>
          </a:p>
          <a:p>
            <a:pPr marL="0" indent="0">
              <a:spcBef>
                <a:spcPts val="0"/>
              </a:spcBef>
              <a:buFont typeface="Arial" charset="0"/>
              <a:buNone/>
              <a:defRPr/>
            </a:pPr>
            <a:r>
              <a:rPr lang="en-US" sz="1500" dirty="0">
                <a:latin typeface="Calibri body"/>
              </a:rPr>
              <a:t>                                          mastery of content knowledge in this matter.</a:t>
            </a:r>
          </a:p>
          <a:p>
            <a:pPr marL="0" indent="0">
              <a:spcBef>
                <a:spcPts val="0"/>
              </a:spcBef>
              <a:buFont typeface="Arial" charset="0"/>
              <a:buNone/>
              <a:defRPr/>
            </a:pPr>
            <a:r>
              <a:rPr lang="en-US" sz="1500" dirty="0">
                <a:latin typeface="Calibri body"/>
              </a:rPr>
              <a:t> </a:t>
            </a:r>
          </a:p>
          <a:p>
            <a:pPr marL="0" indent="0">
              <a:buFont typeface="Arial" charset="0"/>
              <a:buNone/>
              <a:defRPr/>
            </a:pPr>
            <a:r>
              <a:rPr lang="en-US" sz="1500" b="1" dirty="0">
                <a:latin typeface="Calibri body"/>
              </a:rPr>
              <a:t>RAFT </a:t>
            </a:r>
            <a:r>
              <a:rPr lang="en-US" sz="1500" dirty="0">
                <a:latin typeface="Calibri body"/>
              </a:rPr>
              <a:t>allows for differentiated instruction because students get a choice in their 	 	 assignment based on their interest and preferred style of learning.</a:t>
            </a:r>
          </a:p>
          <a:p>
            <a:pPr marL="0" indent="0">
              <a:buFont typeface="Arial" charset="0"/>
              <a:buNone/>
              <a:defRPr/>
            </a:pPr>
            <a:endParaRPr lang="en-US" sz="1500" dirty="0">
              <a:latin typeface="Calibri body"/>
            </a:endParaRPr>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79876" name="Picture 9">
            <a:extLst>
              <a:ext uri="{FF2B5EF4-FFF2-40B4-BE49-F238E27FC236}">
                <a16:creationId xmlns:a16="http://schemas.microsoft.com/office/drawing/2014/main" id="{BA813062-26F7-6144-9476-636769D9E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030288"/>
            <a:ext cx="6985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9646A63-7840-44D7-8E50-942CC747812A}"/>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160BB153-E06B-486F-9EB0-64DA8AA683C2}"/>
              </a:ext>
            </a:extLst>
          </p:cNvPr>
          <p:cNvCxnSpPr/>
          <p:nvPr/>
        </p:nvCxnSpPr>
        <p:spPr>
          <a:xfrm flipV="1">
            <a:off x="1039813" y="1631950"/>
            <a:ext cx="7475537" cy="38100"/>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15BA-F286-4A4A-B259-930A1DA0582B}"/>
              </a:ext>
            </a:extLst>
          </p:cNvPr>
          <p:cNvSpPr>
            <a:spLocks noGrp="1"/>
          </p:cNvSpPr>
          <p:nvPr>
            <p:ph type="ctrTitle"/>
          </p:nvPr>
        </p:nvSpPr>
        <p:spPr>
          <a:xfrm>
            <a:off x="388938" y="1081088"/>
            <a:ext cx="8086725" cy="406400"/>
          </a:xfrm>
        </p:spPr>
        <p:txBody>
          <a:bodyPr>
            <a:normAutofit fontScale="90000"/>
          </a:bodyPr>
          <a:lstStyle/>
          <a:p>
            <a:pPr>
              <a:defRPr/>
            </a:pPr>
            <a:br>
              <a:rPr lang="en-US" sz="2700" b="1" dirty="0"/>
            </a:br>
            <a:br>
              <a:rPr lang="en-US" sz="2700" b="1" dirty="0"/>
            </a:br>
            <a:br>
              <a:rPr lang="en-US" sz="2700" b="1" dirty="0"/>
            </a:br>
            <a:br>
              <a:rPr lang="en-US" sz="2700" b="1" dirty="0"/>
            </a:br>
            <a:br>
              <a:rPr lang="en-US" sz="2700" b="1" dirty="0"/>
            </a:br>
            <a:br>
              <a:rPr lang="en-US" sz="2700" b="1" dirty="0"/>
            </a:br>
            <a:br>
              <a:rPr lang="en-US" sz="2700" b="1" dirty="0"/>
            </a:br>
            <a:br>
              <a:rPr lang="en-US" sz="2700" b="1" dirty="0"/>
            </a:br>
            <a:br>
              <a:rPr lang="en-US" sz="2700" b="1" dirty="0"/>
            </a:br>
            <a:r>
              <a:rPr lang="en-US" sz="2700" b="1" dirty="0"/>
              <a:t>   </a:t>
            </a:r>
            <a:r>
              <a:rPr lang="en-US" sz="3675" b="1" dirty="0"/>
              <a:t>An Example of RAFT</a:t>
            </a:r>
          </a:p>
        </p:txBody>
      </p:sp>
      <p:sp>
        <p:nvSpPr>
          <p:cNvPr id="3" name="Subtitle 2">
            <a:extLst>
              <a:ext uri="{FF2B5EF4-FFF2-40B4-BE49-F238E27FC236}">
                <a16:creationId xmlns:a16="http://schemas.microsoft.com/office/drawing/2014/main" id="{A14F3A07-1E53-47C9-BFF4-4EC40C64424B}"/>
              </a:ext>
            </a:extLst>
          </p:cNvPr>
          <p:cNvSpPr>
            <a:spLocks noGrp="1"/>
          </p:cNvSpPr>
          <p:nvPr>
            <p:ph type="subTitle" idx="1"/>
          </p:nvPr>
        </p:nvSpPr>
        <p:spPr>
          <a:xfrm>
            <a:off x="493713" y="1730375"/>
            <a:ext cx="8085137" cy="3605213"/>
          </a:xfrm>
        </p:spPr>
        <p:txBody>
          <a:bodyPr>
            <a:normAutofit/>
          </a:bodyPr>
          <a:lstStyle/>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a:p>
            <a:pPr algn="l">
              <a:buFont typeface="Arial" charset="0"/>
              <a:buNone/>
              <a:defRPr/>
            </a:pPr>
            <a:endParaRPr lang="en-US" dirty="0"/>
          </a:p>
        </p:txBody>
      </p:sp>
      <p:pic>
        <p:nvPicPr>
          <p:cNvPr id="80900" name="Picture 9">
            <a:extLst>
              <a:ext uri="{FF2B5EF4-FFF2-40B4-BE49-F238E27FC236}">
                <a16:creationId xmlns:a16="http://schemas.microsoft.com/office/drawing/2014/main" id="{53D8F9A1-0AE3-D244-891B-67286762F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030288"/>
            <a:ext cx="66198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1B1B7D1-7AC8-48C4-9859-5B95C8A5C302}"/>
              </a:ext>
            </a:extLst>
          </p:cNvPr>
          <p:cNvSpPr txBox="1"/>
          <p:nvPr/>
        </p:nvSpPr>
        <p:spPr>
          <a:xfrm>
            <a:off x="1346200" y="6138863"/>
            <a:ext cx="6172200" cy="369887"/>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sp>
        <p:nvSpPr>
          <p:cNvPr id="80902" name="Rectangle 1">
            <a:extLst>
              <a:ext uri="{FF2B5EF4-FFF2-40B4-BE49-F238E27FC236}">
                <a16:creationId xmlns:a16="http://schemas.microsoft.com/office/drawing/2014/main" id="{AA7A2578-92BA-1644-A3EB-6B37CF79B451}"/>
              </a:ext>
            </a:extLst>
          </p:cNvPr>
          <p:cNvSpPr>
            <a:spLocks noChangeArrowheads="1"/>
          </p:cNvSpPr>
          <p:nvPr/>
        </p:nvSpPr>
        <p:spPr bwMode="auto">
          <a:xfrm>
            <a:off x="1484313" y="1673225"/>
            <a:ext cx="138112"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sp>
        <p:nvSpPr>
          <p:cNvPr id="80903" name="Rectangle 2">
            <a:extLst>
              <a:ext uri="{FF2B5EF4-FFF2-40B4-BE49-F238E27FC236}">
                <a16:creationId xmlns:a16="http://schemas.microsoft.com/office/drawing/2014/main" id="{3DD6F112-57A2-F148-908B-EA602891E59A}"/>
              </a:ext>
            </a:extLst>
          </p:cNvPr>
          <p:cNvSpPr>
            <a:spLocks noChangeArrowheads="1"/>
          </p:cNvSpPr>
          <p:nvPr/>
        </p:nvSpPr>
        <p:spPr bwMode="auto">
          <a:xfrm>
            <a:off x="1560513" y="2025650"/>
            <a:ext cx="138112"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en-US" sz="1800">
              <a:latin typeface="Arial" panose="020B0604020202020204" pitchFamily="34" charset="0"/>
            </a:endParaRPr>
          </a:p>
        </p:txBody>
      </p:sp>
      <p:cxnSp>
        <p:nvCxnSpPr>
          <p:cNvPr id="10" name="Straight Connector 9">
            <a:extLst>
              <a:ext uri="{FF2B5EF4-FFF2-40B4-BE49-F238E27FC236}">
                <a16:creationId xmlns:a16="http://schemas.microsoft.com/office/drawing/2014/main" id="{B384D341-24C5-485C-9BD1-E872DD551813}"/>
              </a:ext>
            </a:extLst>
          </p:cNvPr>
          <p:cNvCxnSpPr/>
          <p:nvPr/>
        </p:nvCxnSpPr>
        <p:spPr>
          <a:xfrm flipV="1">
            <a:off x="1000125" y="1512888"/>
            <a:ext cx="7475538" cy="36512"/>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80905" name="Rectangle 3">
            <a:extLst>
              <a:ext uri="{FF2B5EF4-FFF2-40B4-BE49-F238E27FC236}">
                <a16:creationId xmlns:a16="http://schemas.microsoft.com/office/drawing/2014/main" id="{86A67558-8D1B-6548-90AD-8005FA8119B2}"/>
              </a:ext>
            </a:extLst>
          </p:cNvPr>
          <p:cNvSpPr>
            <a:spLocks noChangeArrowheads="1"/>
          </p:cNvSpPr>
          <p:nvPr/>
        </p:nvSpPr>
        <p:spPr bwMode="auto">
          <a:xfrm>
            <a:off x="876300" y="1789113"/>
            <a:ext cx="77025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rgbClr val="000000"/>
                </a:solidFill>
                <a:latin typeface="Calibri body"/>
                <a:sym typeface="Wingdings 2" pitchFamily="2" charset="2"/>
              </a:rPr>
              <a:t> </a:t>
            </a:r>
            <a:r>
              <a:rPr lang="en-US" altLang="en-US" sz="1800" b="1">
                <a:solidFill>
                  <a:srgbClr val="000000"/>
                </a:solidFill>
                <a:latin typeface="Calibri body"/>
                <a:sym typeface="Wingdings 2" pitchFamily="2" charset="2"/>
              </a:rPr>
              <a:t>Example: </a:t>
            </a:r>
            <a:r>
              <a:rPr lang="en-US" altLang="en-US" sz="1800">
                <a:solidFill>
                  <a:srgbClr val="000000"/>
                </a:solidFill>
                <a:latin typeface="Calibri body"/>
                <a:sym typeface="Wingdings 2" pitchFamily="2" charset="2"/>
              </a:rPr>
              <a:t>Teacher reads aloud to all students, a paragraph on a popular place they all said they want to visit, sharing important facts about the location.  </a:t>
            </a:r>
          </a:p>
          <a:p>
            <a:pPr>
              <a:spcBef>
                <a:spcPct val="0"/>
              </a:spcBef>
              <a:buFontTx/>
              <a:buNone/>
            </a:pPr>
            <a:endParaRPr lang="en-US" altLang="en-US" sz="1800">
              <a:solidFill>
                <a:srgbClr val="000000"/>
              </a:solidFill>
              <a:latin typeface="Calibri body"/>
              <a:sym typeface="Wingdings 2" pitchFamily="2" charset="2"/>
            </a:endParaRPr>
          </a:p>
          <a:p>
            <a:pPr>
              <a:spcBef>
                <a:spcPct val="0"/>
              </a:spcBef>
              <a:buFontTx/>
              <a:buNone/>
            </a:pPr>
            <a:r>
              <a:rPr lang="en-US" altLang="en-US" sz="1800">
                <a:solidFill>
                  <a:srgbClr val="000000"/>
                </a:solidFill>
                <a:latin typeface="Calibri body"/>
                <a:sym typeface="Wingdings 2" pitchFamily="2" charset="2"/>
              </a:rPr>
              <a:t>RAFT activity:</a:t>
            </a:r>
          </a:p>
          <a:p>
            <a:pPr>
              <a:spcBef>
                <a:spcPct val="0"/>
              </a:spcBef>
              <a:buFontTx/>
              <a:buNone/>
            </a:pPr>
            <a:endParaRPr lang="en-US" altLang="en-US" sz="1800">
              <a:solidFill>
                <a:srgbClr val="000000"/>
              </a:solidFill>
              <a:latin typeface="Calibri body"/>
              <a:sym typeface="Wingdings 2" pitchFamily="2" charset="2"/>
            </a:endParaRPr>
          </a:p>
          <a:p>
            <a:pPr>
              <a:spcBef>
                <a:spcPct val="0"/>
              </a:spcBef>
              <a:buFontTx/>
              <a:buNone/>
            </a:pPr>
            <a:r>
              <a:rPr lang="en-US" altLang="en-US" sz="1800" u="sng">
                <a:solidFill>
                  <a:srgbClr val="000000"/>
                </a:solidFill>
                <a:latin typeface="Calibri body"/>
                <a:sym typeface="Wingdings 2" pitchFamily="2" charset="2"/>
              </a:rPr>
              <a:t>Advanced students </a:t>
            </a:r>
            <a:r>
              <a:rPr lang="en-US" altLang="en-US" sz="1800">
                <a:solidFill>
                  <a:srgbClr val="000000"/>
                </a:solidFill>
                <a:latin typeface="Calibri body"/>
                <a:sym typeface="Wingdings 2" pitchFamily="2" charset="2"/>
              </a:rPr>
              <a:t>-  take the role of a travel agent and the format of creating a travel brochure for an audience of tourists on the topic of the popular place </a:t>
            </a:r>
          </a:p>
          <a:p>
            <a:pPr>
              <a:spcBef>
                <a:spcPct val="0"/>
              </a:spcBef>
              <a:buFontTx/>
              <a:buNone/>
            </a:pPr>
            <a:endParaRPr lang="en-US" altLang="en-US" sz="1800">
              <a:solidFill>
                <a:srgbClr val="000000"/>
              </a:solidFill>
              <a:latin typeface="Calibri body"/>
              <a:sym typeface="Wingdings 2" pitchFamily="2" charset="2"/>
            </a:endParaRPr>
          </a:p>
          <a:p>
            <a:pPr>
              <a:spcBef>
                <a:spcPct val="0"/>
              </a:spcBef>
              <a:buFontTx/>
              <a:buNone/>
            </a:pPr>
            <a:r>
              <a:rPr lang="en-US" altLang="en-US" sz="1800" u="sng">
                <a:solidFill>
                  <a:srgbClr val="000000"/>
                </a:solidFill>
                <a:latin typeface="Calibri body"/>
                <a:sym typeface="Wingdings 2" pitchFamily="2" charset="2"/>
              </a:rPr>
              <a:t>Intermediate students </a:t>
            </a:r>
            <a:r>
              <a:rPr lang="en-US" altLang="en-US" sz="1800">
                <a:solidFill>
                  <a:srgbClr val="000000"/>
                </a:solidFill>
                <a:latin typeface="Calibri body"/>
                <a:sym typeface="Wingdings 2" pitchFamily="2" charset="2"/>
              </a:rPr>
              <a:t>- take the role of a tourist writing and addressing the format of a postcard to the audience of friends</a:t>
            </a:r>
          </a:p>
          <a:p>
            <a:pPr>
              <a:spcBef>
                <a:spcPct val="0"/>
              </a:spcBef>
              <a:buFontTx/>
              <a:buNone/>
            </a:pPr>
            <a:endParaRPr lang="en-US" altLang="en-US" sz="1800">
              <a:solidFill>
                <a:srgbClr val="000000"/>
              </a:solidFill>
              <a:latin typeface="Calibri body"/>
              <a:sym typeface="Wingdings 2" pitchFamily="2" charset="2"/>
            </a:endParaRPr>
          </a:p>
          <a:p>
            <a:pPr>
              <a:spcBef>
                <a:spcPct val="0"/>
              </a:spcBef>
              <a:buFontTx/>
              <a:buNone/>
            </a:pPr>
            <a:r>
              <a:rPr lang="en-US" altLang="en-US" sz="1800" u="sng">
                <a:solidFill>
                  <a:srgbClr val="000000"/>
                </a:solidFill>
                <a:latin typeface="Calibri body"/>
                <a:sym typeface="Wingdings 2" pitchFamily="2" charset="2"/>
              </a:rPr>
              <a:t>Beginner students </a:t>
            </a:r>
            <a:r>
              <a:rPr lang="en-US" altLang="en-US" sz="1800">
                <a:solidFill>
                  <a:srgbClr val="000000"/>
                </a:solidFill>
                <a:latin typeface="Calibri body"/>
                <a:sym typeface="Wingdings 2" pitchFamily="2" charset="2"/>
              </a:rPr>
              <a:t>– take the role of the interesting place identified with the audience of potential tourists, in creating the format of a poster to encourage people to visit them</a:t>
            </a:r>
          </a:p>
          <a:p>
            <a:pPr>
              <a:spcBef>
                <a:spcPct val="0"/>
              </a:spcBef>
              <a:buFontTx/>
              <a:buNone/>
            </a:pPr>
            <a:endParaRPr lang="en-US" altLang="en-US" sz="1800">
              <a:solidFill>
                <a:srgbClr val="000000"/>
              </a:solidFill>
              <a:latin typeface="Calibri body"/>
              <a:sym typeface="Wingdings 2" pitchFamily="2" charset="2"/>
            </a:endParaRPr>
          </a:p>
          <a:p>
            <a:pPr>
              <a:spcBef>
                <a:spcPct val="0"/>
              </a:spcBef>
              <a:buFontTx/>
              <a:buNone/>
            </a:pPr>
            <a:endParaRPr lang="en-US" altLang="en-US" sz="1800">
              <a:latin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29803865-E497-5247-8714-A3F99EEB7B39}"/>
              </a:ext>
            </a:extLst>
          </p:cNvPr>
          <p:cNvSpPr>
            <a:spLocks noGrp="1"/>
          </p:cNvSpPr>
          <p:nvPr>
            <p:ph type="title"/>
          </p:nvPr>
        </p:nvSpPr>
        <p:spPr>
          <a:xfrm>
            <a:off x="684213" y="985838"/>
            <a:ext cx="7886700" cy="749300"/>
          </a:xfrm>
        </p:spPr>
        <p:txBody>
          <a:bodyPr/>
          <a:lstStyle/>
          <a:p>
            <a:pPr marL="428625" indent="-428625">
              <a:buFontTx/>
              <a:buChar char="•"/>
            </a:pPr>
            <a:r>
              <a:rPr lang="en-US" altLang="en-US" sz="2400">
                <a:latin typeface="Calibri body"/>
                <a:ea typeface="ＭＳ Ｐゴシック" panose="020B0600070205080204" pitchFamily="34" charset="-128"/>
              </a:rPr>
              <a:t>Strategies for Differentiated Instruction-continued</a:t>
            </a:r>
            <a:endParaRPr lang="en-US" altLang="en-US" sz="240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E79B6DAE-41A2-43B0-A372-019674FFB5EF}"/>
              </a:ext>
            </a:extLst>
          </p:cNvPr>
          <p:cNvSpPr>
            <a:spLocks noGrp="1"/>
          </p:cNvSpPr>
          <p:nvPr>
            <p:ph idx="1"/>
          </p:nvPr>
        </p:nvSpPr>
        <p:spPr>
          <a:xfrm>
            <a:off x="900113" y="1849438"/>
            <a:ext cx="7839075" cy="3865562"/>
          </a:xfrm>
        </p:spPr>
        <p:txBody>
          <a:bodyPr>
            <a:normAutofit/>
          </a:bodyPr>
          <a:lstStyle/>
          <a:p>
            <a:pPr marL="83344" indent="-83344">
              <a:spcBef>
                <a:spcPts val="0"/>
              </a:spcBef>
              <a:buFont typeface="Arial" charset="0"/>
              <a:buNone/>
              <a:defRPr/>
            </a:pPr>
            <a:r>
              <a:rPr lang="en-US" sz="1350" b="1" dirty="0">
                <a:latin typeface="Calibri body"/>
                <a:sym typeface="Wingdings 2" panose="05020102010507070707" pitchFamily="18" charset="2"/>
              </a:rPr>
              <a:t>Graphic Organizer </a:t>
            </a:r>
            <a:r>
              <a:rPr lang="en-US" sz="1350" dirty="0">
                <a:latin typeface="Calibri body"/>
                <a:sym typeface="Wingdings 2" panose="05020102010507070707" pitchFamily="18" charset="2"/>
              </a:rPr>
              <a:t>- uses visual symbols to give information, concepts, thoughts or ideas and show </a:t>
            </a:r>
          </a:p>
          <a:p>
            <a:pPr marL="83344" indent="-83344">
              <a:spcBef>
                <a:spcPts val="0"/>
              </a:spcBef>
              <a:buFont typeface="Arial" charset="0"/>
              <a:buNone/>
              <a:defRPr/>
            </a:pPr>
            <a:r>
              <a:rPr lang="en-US" sz="1350" dirty="0">
                <a:latin typeface="Calibri body"/>
                <a:sym typeface="Wingdings 2" panose="05020102010507070707" pitchFamily="18" charset="2"/>
              </a:rPr>
              <a:t>                                  the relationship between them.</a:t>
            </a:r>
          </a:p>
          <a:p>
            <a:pPr marL="83344" indent="-83344">
              <a:spcBef>
                <a:spcPts val="0"/>
              </a:spcBef>
              <a:buFont typeface="Arial" charset="0"/>
              <a:buNone/>
              <a:defRPr/>
            </a:pPr>
            <a:endParaRPr lang="en-US" sz="1350" dirty="0">
              <a:latin typeface="Calibri body"/>
              <a:sym typeface="Wingdings 2" panose="05020102010507070707" pitchFamily="18" charset="2"/>
            </a:endParaRPr>
          </a:p>
          <a:p>
            <a:pPr marL="83344" indent="-83344">
              <a:spcBef>
                <a:spcPts val="0"/>
              </a:spcBef>
              <a:buFont typeface="Arial" charset="0"/>
              <a:buNone/>
              <a:defRPr/>
            </a:pPr>
            <a:r>
              <a:rPr lang="en-US" sz="1350" dirty="0">
                <a:latin typeface="Calibri body"/>
                <a:sym typeface="Wingdings 2" panose="05020102010507070707" pitchFamily="18" charset="2"/>
              </a:rPr>
              <a:t>Example:         </a:t>
            </a:r>
          </a:p>
          <a:p>
            <a:pPr marL="83344" indent="-83344">
              <a:spcBef>
                <a:spcPts val="0"/>
              </a:spcBef>
              <a:buFont typeface="Arial" charset="0"/>
              <a:buNone/>
              <a:defRPr/>
            </a:pPr>
            <a:r>
              <a:rPr lang="en-US" sz="1500" b="1" dirty="0">
                <a:latin typeface="Calibri body"/>
                <a:sym typeface="Wingdings 2" panose="05020102010507070707" pitchFamily="18" charset="2"/>
              </a:rPr>
              <a:t>                         </a:t>
            </a:r>
          </a:p>
          <a:p>
            <a:pPr marL="83344" indent="-83344">
              <a:spcBef>
                <a:spcPts val="0"/>
              </a:spcBef>
              <a:buFont typeface="Arial" charset="0"/>
              <a:buNone/>
              <a:defRPr/>
            </a:pPr>
            <a:endParaRPr lang="en-US" sz="1500" b="1" dirty="0">
              <a:latin typeface="Calibri body"/>
              <a:sym typeface="Wingdings 2" panose="05020102010507070707" pitchFamily="18" charset="2"/>
            </a:endParaRPr>
          </a:p>
          <a:p>
            <a:pPr marL="83344" indent="-83344">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marL="0" indent="0">
              <a:buFont typeface="Arial" charset="0"/>
              <a:buNone/>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81924" name="Picture 9">
            <a:extLst>
              <a:ext uri="{FF2B5EF4-FFF2-40B4-BE49-F238E27FC236}">
                <a16:creationId xmlns:a16="http://schemas.microsoft.com/office/drawing/2014/main" id="{34BB69D9-8FC0-5544-B866-1C4D4ECC2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52513"/>
            <a:ext cx="6715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82C7C3-542B-4748-9834-8CD80001DCF0}"/>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pic>
        <p:nvPicPr>
          <p:cNvPr id="81926" name="Picture 9">
            <a:extLst>
              <a:ext uri="{FF2B5EF4-FFF2-40B4-BE49-F238E27FC236}">
                <a16:creationId xmlns:a16="http://schemas.microsoft.com/office/drawing/2014/main" id="{29752127-F040-B94B-97FE-D24585F89F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9113" y="2474913"/>
            <a:ext cx="6173787"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6B84D21-9D8E-4DB9-98E7-443474BB74F3}"/>
              </a:ext>
            </a:extLst>
          </p:cNvPr>
          <p:cNvCxnSpPr/>
          <p:nvPr/>
        </p:nvCxnSpPr>
        <p:spPr>
          <a:xfrm flipV="1">
            <a:off x="900113" y="1554163"/>
            <a:ext cx="7475537" cy="38100"/>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8D1B072E-AFD2-6C45-B6F8-176D88D3F543}"/>
              </a:ext>
            </a:extLst>
          </p:cNvPr>
          <p:cNvSpPr>
            <a:spLocks noGrp="1"/>
          </p:cNvSpPr>
          <p:nvPr>
            <p:ph type="title"/>
          </p:nvPr>
        </p:nvSpPr>
        <p:spPr>
          <a:xfrm>
            <a:off x="684213" y="985838"/>
            <a:ext cx="7886700" cy="749300"/>
          </a:xfrm>
        </p:spPr>
        <p:txBody>
          <a:bodyPr/>
          <a:lstStyle/>
          <a:p>
            <a:pPr marL="428625" indent="-428625">
              <a:buFontTx/>
              <a:buChar char="•"/>
            </a:pPr>
            <a:r>
              <a:rPr lang="en-US" altLang="en-US" sz="2400">
                <a:latin typeface="Calibri body"/>
                <a:ea typeface="ＭＳ Ｐゴシック" panose="020B0600070205080204" pitchFamily="34" charset="-128"/>
              </a:rPr>
              <a:t>Strategies for Differentiated Instruction-continued</a:t>
            </a:r>
            <a:endParaRPr lang="en-US" altLang="en-US" sz="240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94EB69A5-5C7E-4051-B5D1-12CFF1AA1DD6}"/>
              </a:ext>
            </a:extLst>
          </p:cNvPr>
          <p:cNvSpPr>
            <a:spLocks noGrp="1"/>
          </p:cNvSpPr>
          <p:nvPr>
            <p:ph idx="1"/>
          </p:nvPr>
        </p:nvSpPr>
        <p:spPr>
          <a:xfrm>
            <a:off x="900113" y="1849438"/>
            <a:ext cx="7839075" cy="3865562"/>
          </a:xfrm>
        </p:spPr>
        <p:txBody>
          <a:bodyPr>
            <a:normAutofit/>
          </a:bodyPr>
          <a:lstStyle/>
          <a:p>
            <a:pPr marL="83344" indent="-83344">
              <a:spcBef>
                <a:spcPts val="0"/>
              </a:spcBef>
              <a:buFont typeface="Arial" charset="0"/>
              <a:buNone/>
              <a:defRPr/>
            </a:pPr>
            <a:r>
              <a:rPr lang="en-US" sz="1350" dirty="0">
                <a:latin typeface="Calibri body"/>
                <a:sym typeface="Wingdings 2" panose="05020102010507070707" pitchFamily="18" charset="2"/>
              </a:rPr>
              <a:t>Examples: Bubble Map, double bubble map, flow chart        </a:t>
            </a:r>
          </a:p>
          <a:p>
            <a:pPr marL="83344" indent="-83344">
              <a:spcBef>
                <a:spcPts val="0"/>
              </a:spcBef>
              <a:buFont typeface="Arial" charset="0"/>
              <a:buNone/>
              <a:defRPr/>
            </a:pPr>
            <a:r>
              <a:rPr lang="en-US" sz="1500" b="1" dirty="0">
                <a:latin typeface="Calibri body"/>
                <a:sym typeface="Wingdings 2" panose="05020102010507070707" pitchFamily="18" charset="2"/>
              </a:rPr>
              <a:t>                         </a:t>
            </a:r>
          </a:p>
          <a:p>
            <a:pPr marL="83344" indent="-83344">
              <a:spcBef>
                <a:spcPts val="0"/>
              </a:spcBef>
              <a:buFont typeface="Arial" charset="0"/>
              <a:buNone/>
              <a:defRPr/>
            </a:pPr>
            <a:endParaRPr lang="en-US" sz="1500" b="1" dirty="0">
              <a:latin typeface="Calibri body"/>
              <a:sym typeface="Wingdings 2" panose="05020102010507070707" pitchFamily="18" charset="2"/>
            </a:endParaRPr>
          </a:p>
          <a:p>
            <a:pPr marL="83344" indent="-83344">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marL="0" indent="0">
              <a:buFont typeface="Arial" charset="0"/>
              <a:buNone/>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82948" name="Picture 9">
            <a:extLst>
              <a:ext uri="{FF2B5EF4-FFF2-40B4-BE49-F238E27FC236}">
                <a16:creationId xmlns:a16="http://schemas.microsoft.com/office/drawing/2014/main" id="{D5FB8316-1B88-5E49-9B31-1533025EF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52513"/>
            <a:ext cx="6715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A36276A-FB53-4ADE-A74A-7BDF99BD1024}"/>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7" name="Straight Connector 6">
            <a:extLst>
              <a:ext uri="{FF2B5EF4-FFF2-40B4-BE49-F238E27FC236}">
                <a16:creationId xmlns:a16="http://schemas.microsoft.com/office/drawing/2014/main" id="{3117E4A9-7AFE-434B-912E-F9108FA9AD37}"/>
              </a:ext>
            </a:extLst>
          </p:cNvPr>
          <p:cNvCxnSpPr/>
          <p:nvPr/>
        </p:nvCxnSpPr>
        <p:spPr>
          <a:xfrm flipV="1">
            <a:off x="900113" y="1554163"/>
            <a:ext cx="7475537" cy="3810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82951" name="Picture 2">
            <a:extLst>
              <a:ext uri="{FF2B5EF4-FFF2-40B4-BE49-F238E27FC236}">
                <a16:creationId xmlns:a16="http://schemas.microsoft.com/office/drawing/2014/main" id="{4E222A5C-7106-6645-BE9C-8BE4A42E3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25" y="2655888"/>
            <a:ext cx="2185988" cy="209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52" name="Picture 2">
            <a:extLst>
              <a:ext uri="{FF2B5EF4-FFF2-40B4-BE49-F238E27FC236}">
                <a16:creationId xmlns:a16="http://schemas.microsoft.com/office/drawing/2014/main" id="{94DBB3AE-C43D-164C-90D6-1FAB8AD9AA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2641600"/>
            <a:ext cx="3351212" cy="210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8888732E-07FD-F246-9743-C06F70F6831E}"/>
              </a:ext>
            </a:extLst>
          </p:cNvPr>
          <p:cNvSpPr>
            <a:spLocks noGrp="1"/>
          </p:cNvSpPr>
          <p:nvPr>
            <p:ph type="title"/>
          </p:nvPr>
        </p:nvSpPr>
        <p:spPr>
          <a:xfrm>
            <a:off x="684213" y="985838"/>
            <a:ext cx="7886700" cy="749300"/>
          </a:xfrm>
        </p:spPr>
        <p:txBody>
          <a:bodyPr/>
          <a:lstStyle/>
          <a:p>
            <a:pPr marL="428625" indent="-428625">
              <a:buFontTx/>
              <a:buChar char="•"/>
            </a:pPr>
            <a:r>
              <a:rPr lang="en-US" altLang="en-US" sz="2400">
                <a:latin typeface="Calibri body"/>
                <a:ea typeface="ＭＳ Ｐゴシック" panose="020B0600070205080204" pitchFamily="34" charset="-128"/>
              </a:rPr>
              <a:t>Strategies for Differentiated Instruction-continued</a:t>
            </a:r>
            <a:endParaRPr lang="en-US" altLang="en-US" sz="240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B4DBC625-ECD8-4EE6-9331-87785E5887C6}"/>
              </a:ext>
            </a:extLst>
          </p:cNvPr>
          <p:cNvSpPr>
            <a:spLocks noGrp="1"/>
          </p:cNvSpPr>
          <p:nvPr>
            <p:ph idx="1"/>
          </p:nvPr>
        </p:nvSpPr>
        <p:spPr>
          <a:xfrm>
            <a:off x="900113" y="1849438"/>
            <a:ext cx="7839075" cy="3865562"/>
          </a:xfrm>
        </p:spPr>
        <p:txBody>
          <a:bodyPr>
            <a:normAutofit/>
          </a:bodyPr>
          <a:lstStyle/>
          <a:p>
            <a:pPr marL="83344" indent="-83344">
              <a:spcBef>
                <a:spcPts val="0"/>
              </a:spcBef>
              <a:buFont typeface="Arial" charset="0"/>
              <a:buNone/>
              <a:defRPr/>
            </a:pPr>
            <a:r>
              <a:rPr lang="en-US" sz="1350" dirty="0">
                <a:latin typeface="Calibri body"/>
                <a:sym typeface="Wingdings 2" panose="05020102010507070707" pitchFamily="18" charset="2"/>
              </a:rPr>
              <a:t>Example: Flow chart        </a:t>
            </a:r>
          </a:p>
          <a:p>
            <a:pPr marL="83344" indent="-83344">
              <a:spcBef>
                <a:spcPts val="0"/>
              </a:spcBef>
              <a:buFont typeface="Arial" charset="0"/>
              <a:buNone/>
              <a:defRPr/>
            </a:pPr>
            <a:r>
              <a:rPr lang="en-US" sz="1500" b="1" dirty="0">
                <a:latin typeface="Calibri body"/>
                <a:sym typeface="Wingdings 2" panose="05020102010507070707" pitchFamily="18" charset="2"/>
              </a:rPr>
              <a:t>                         </a:t>
            </a:r>
          </a:p>
          <a:p>
            <a:pPr marL="83344" indent="-83344">
              <a:spcBef>
                <a:spcPts val="0"/>
              </a:spcBef>
              <a:buFont typeface="Arial" charset="0"/>
              <a:buNone/>
              <a:defRPr/>
            </a:pPr>
            <a:endParaRPr lang="en-US" sz="1500" b="1" dirty="0">
              <a:latin typeface="Calibri body"/>
              <a:sym typeface="Wingdings 2" panose="05020102010507070707" pitchFamily="18" charset="2"/>
            </a:endParaRPr>
          </a:p>
          <a:p>
            <a:pPr marL="83344" indent="-83344">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marL="0" indent="0">
              <a:spcBef>
                <a:spcPts val="0"/>
              </a:spcBef>
              <a:buFont typeface="Arial" charset="0"/>
              <a:buNone/>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a:spcBef>
                <a:spcPts val="0"/>
              </a:spcBef>
              <a:buFont typeface="Arial" charset="0"/>
              <a:buChar char="•"/>
              <a:defRPr/>
            </a:pPr>
            <a:endParaRPr lang="en-US" sz="1500" b="1" dirty="0">
              <a:latin typeface="Calibri body"/>
              <a:sym typeface="Wingdings 2" panose="05020102010507070707" pitchFamily="18" charset="2"/>
            </a:endParaRPr>
          </a:p>
          <a:p>
            <a:pPr marL="0" indent="0">
              <a:buFont typeface="Arial" charset="0"/>
              <a:buNone/>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83972" name="Picture 9">
            <a:extLst>
              <a:ext uri="{FF2B5EF4-FFF2-40B4-BE49-F238E27FC236}">
                <a16:creationId xmlns:a16="http://schemas.microsoft.com/office/drawing/2014/main" id="{123B7851-3465-7C47-946D-E96863BDC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52513"/>
            <a:ext cx="671513"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35A4352-772F-4A15-80F4-8DA20C13CE58}"/>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7" name="Straight Connector 6">
            <a:extLst>
              <a:ext uri="{FF2B5EF4-FFF2-40B4-BE49-F238E27FC236}">
                <a16:creationId xmlns:a16="http://schemas.microsoft.com/office/drawing/2014/main" id="{04CFC93B-F1C1-4E1B-910A-0675219A5A81}"/>
              </a:ext>
            </a:extLst>
          </p:cNvPr>
          <p:cNvCxnSpPr/>
          <p:nvPr/>
        </p:nvCxnSpPr>
        <p:spPr>
          <a:xfrm flipV="1">
            <a:off x="900113" y="1554163"/>
            <a:ext cx="7475537" cy="38100"/>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83975" name="Picture 2" descr="http://www.nhcs.k12.nc.us/parsley/Curriculum/Graphics/TMaps/FlowMap.jpg">
            <a:extLst>
              <a:ext uri="{FF2B5EF4-FFF2-40B4-BE49-F238E27FC236}">
                <a16:creationId xmlns:a16="http://schemas.microsoft.com/office/drawing/2014/main" id="{E1530BBA-6624-8B40-8230-E14582F1A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4413"/>
            <a:ext cx="50022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5D00-FE7A-4120-9362-555859D0D721}"/>
              </a:ext>
            </a:extLst>
          </p:cNvPr>
          <p:cNvSpPr>
            <a:spLocks noGrp="1"/>
          </p:cNvSpPr>
          <p:nvPr>
            <p:ph type="ctrTitle"/>
          </p:nvPr>
        </p:nvSpPr>
        <p:spPr>
          <a:xfrm>
            <a:off x="966788" y="1044575"/>
            <a:ext cx="7478712" cy="581025"/>
          </a:xfrm>
        </p:spPr>
        <p:txBody>
          <a:bodyPr>
            <a:normAutofit/>
          </a:bodyPr>
          <a:lstStyle/>
          <a:p>
            <a:pPr>
              <a:defRPr/>
            </a:pPr>
            <a:r>
              <a:rPr lang="en-US" sz="2400" dirty="0">
                <a:solidFill>
                  <a:prstClr val="black"/>
                </a:solidFill>
                <a:latin typeface="Calibri body"/>
              </a:rPr>
              <a:t>Strategies for Differentiated Instruction-continued</a:t>
            </a:r>
            <a:endParaRPr lang="en-US" sz="675" dirty="0"/>
          </a:p>
        </p:txBody>
      </p:sp>
      <p:sp>
        <p:nvSpPr>
          <p:cNvPr id="3" name="Subtitle 2">
            <a:extLst>
              <a:ext uri="{FF2B5EF4-FFF2-40B4-BE49-F238E27FC236}">
                <a16:creationId xmlns:a16="http://schemas.microsoft.com/office/drawing/2014/main" id="{3709ECD3-ECA5-491A-9F7B-D2FDC6FF735E}"/>
              </a:ext>
            </a:extLst>
          </p:cNvPr>
          <p:cNvSpPr>
            <a:spLocks noGrp="1"/>
          </p:cNvSpPr>
          <p:nvPr>
            <p:ph type="subTitle" idx="1"/>
          </p:nvPr>
        </p:nvSpPr>
        <p:spPr>
          <a:xfrm>
            <a:off x="966788" y="1687513"/>
            <a:ext cx="7748587" cy="3741737"/>
          </a:xfrm>
        </p:spPr>
        <p:txBody>
          <a:bodyPr>
            <a:noAutofit/>
          </a:bodyPr>
          <a:lstStyle/>
          <a:p>
            <a:pPr algn="l">
              <a:spcBef>
                <a:spcPts val="0"/>
              </a:spcBef>
              <a:buFont typeface="Arial" charset="0"/>
              <a:buNone/>
              <a:defRPr/>
            </a:pPr>
            <a:r>
              <a:rPr lang="en-US" b="1" dirty="0">
                <a:solidFill>
                  <a:prstClr val="black"/>
                </a:solidFill>
                <a:latin typeface="Calibri body"/>
                <a:sym typeface="Wingdings 2" panose="05020102010507070707" pitchFamily="18" charset="2"/>
              </a:rPr>
              <a:t>Tiered Instruction</a:t>
            </a:r>
            <a:r>
              <a:rPr lang="en-US" dirty="0">
                <a:solidFill>
                  <a:prstClr val="black"/>
                </a:solidFill>
                <a:latin typeface="Calibri body"/>
                <a:sym typeface="Wingdings 2" panose="05020102010507070707" pitchFamily="18" charset="2"/>
              </a:rPr>
              <a:t>:</a:t>
            </a: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a:t>
            </a:r>
          </a:p>
          <a:p>
            <a:pPr marL="214313" indent="-41672" algn="l">
              <a:spcBef>
                <a:spcPts val="0"/>
              </a:spcBef>
              <a:buFont typeface="Wingdings" panose="05000000000000000000" pitchFamily="2" charset="2"/>
              <a:buChar char="ü"/>
              <a:defRPr/>
            </a:pPr>
            <a:r>
              <a:rPr lang="en-US" sz="1050" dirty="0">
                <a:solidFill>
                  <a:prstClr val="black"/>
                </a:solidFill>
                <a:latin typeface="Calibri body"/>
                <a:sym typeface="Wingdings 2" panose="05020102010507070707" pitchFamily="18" charset="2"/>
              </a:rPr>
              <a:t>all students learn the same skills but at different levels. </a:t>
            </a: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a:t>
            </a:r>
          </a:p>
          <a:p>
            <a:pPr marL="214313" indent="-41672" algn="l">
              <a:spcBef>
                <a:spcPts val="0"/>
              </a:spcBef>
              <a:buFont typeface="Wingdings" panose="05000000000000000000" pitchFamily="2" charset="2"/>
              <a:buChar char="ü"/>
              <a:defRPr/>
            </a:pPr>
            <a:r>
              <a:rPr lang="en-US" sz="1050" dirty="0">
                <a:solidFill>
                  <a:prstClr val="black"/>
                </a:solidFill>
                <a:latin typeface="Calibri body"/>
                <a:sym typeface="Wingdings 2" panose="05020102010507070707" pitchFamily="18" charset="2"/>
              </a:rPr>
              <a:t>Teachers make slight adjustments within the same lesson to meet needs of the students.  </a:t>
            </a: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marL="214313" indent="-41672" algn="l">
              <a:spcBef>
                <a:spcPts val="0"/>
              </a:spcBef>
              <a:buFont typeface="Wingdings" panose="05000000000000000000" pitchFamily="2" charset="2"/>
              <a:buChar char="ü"/>
              <a:defRPr/>
            </a:pPr>
            <a:r>
              <a:rPr lang="en-US" sz="1050" dirty="0">
                <a:solidFill>
                  <a:prstClr val="black"/>
                </a:solidFill>
                <a:latin typeface="Calibri body"/>
                <a:sym typeface="Wingdings 2" panose="05020102010507070707" pitchFamily="18" charset="2"/>
              </a:rPr>
              <a:t>The activities challenge students at their ability level.</a:t>
            </a: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a:t>
            </a:r>
            <a:r>
              <a:rPr lang="en-US" sz="1050" b="1" dirty="0">
                <a:solidFill>
                  <a:prstClr val="black"/>
                </a:solidFill>
                <a:latin typeface="Calibri body"/>
                <a:sym typeface="Wingdings 2" panose="05020102010507070707" pitchFamily="18" charset="2"/>
              </a:rPr>
              <a:t>Example: </a:t>
            </a:r>
            <a:r>
              <a:rPr lang="en-US" sz="1050" dirty="0">
                <a:solidFill>
                  <a:prstClr val="black"/>
                </a:solidFill>
                <a:latin typeface="Calibri body"/>
                <a:sym typeface="Wingdings 2" panose="05020102010507070707" pitchFamily="18" charset="2"/>
              </a:rPr>
              <a:t>Teacher reads aloud to all students, a paragraph on a popular place they all said they want</a:t>
            </a: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to visit, sharing important facts about the location.  </a:t>
            </a: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  Advanced students – can write a paragraph describing the place, what they found interesting and surprising and      	    why.</a:t>
            </a: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  Intermediate students - can list the facts they found most interesting or</a:t>
            </a: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surprising and write a sentence for each fact, stating what they found interesting/</a:t>
            </a: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surprising.</a:t>
            </a: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  Beginner students – give students a Double Bubble graphic organizer. One bubble is labeled</a:t>
            </a: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“interesting” and the other labeled “surprising.”  Have students select words from a fact</a:t>
            </a: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word bank you have provided and copy the words into the correct bubbles         	  		    	    (interesting/surprising), in which they believe the words belong.</a:t>
            </a: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algn="l">
              <a:spcBef>
                <a:spcPts val="0"/>
              </a:spcBef>
              <a:buFont typeface="Arial" charset="0"/>
              <a:buNone/>
              <a:defRPr/>
            </a:pPr>
            <a:endParaRPr lang="en-US" sz="1050" dirty="0">
              <a:solidFill>
                <a:prstClr val="black"/>
              </a:solidFill>
              <a:latin typeface="Calibri body"/>
              <a:sym typeface="Wingdings 2" panose="05020102010507070707" pitchFamily="18" charset="2"/>
            </a:endParaRPr>
          </a:p>
          <a:p>
            <a:pPr algn="l">
              <a:spcBef>
                <a:spcPts val="0"/>
              </a:spcBef>
              <a:buFont typeface="Arial" charset="0"/>
              <a:buNone/>
              <a:defRPr/>
            </a:pPr>
            <a:r>
              <a:rPr lang="en-US" sz="1050" dirty="0">
                <a:solidFill>
                  <a:prstClr val="black"/>
                </a:solidFill>
                <a:latin typeface="Calibri body"/>
                <a:sym typeface="Wingdings 2" panose="05020102010507070707" pitchFamily="18" charset="2"/>
              </a:rPr>
              <a:t>     </a:t>
            </a:r>
            <a:endParaRPr lang="en-US" sz="1050" dirty="0">
              <a:solidFill>
                <a:prstClr val="black"/>
              </a:solidFill>
            </a:endParaRPr>
          </a:p>
          <a:p>
            <a:pPr marL="171450" indent="-171450" algn="l">
              <a:buFont typeface="Arial" panose="020B0604020202020204" pitchFamily="34" charset="0"/>
              <a:buChar char="•"/>
              <a:defRPr/>
            </a:pPr>
            <a:endParaRPr lang="en-US" sz="1050" dirty="0">
              <a:solidFill>
                <a:prstClr val="black"/>
              </a:solidFill>
            </a:endParaRPr>
          </a:p>
          <a:p>
            <a:pPr>
              <a:buFont typeface="Arial" charset="0"/>
              <a:buNone/>
              <a:defRPr/>
            </a:pPr>
            <a:endParaRPr lang="en-US" sz="1050" dirty="0"/>
          </a:p>
        </p:txBody>
      </p:sp>
      <p:pic>
        <p:nvPicPr>
          <p:cNvPr id="84996" name="Picture 9">
            <a:extLst>
              <a:ext uri="{FF2B5EF4-FFF2-40B4-BE49-F238E27FC236}">
                <a16:creationId xmlns:a16="http://schemas.microsoft.com/office/drawing/2014/main" id="{826D38D1-1B13-BB45-8541-C29A11A93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071563"/>
            <a:ext cx="763588"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D5CE9FF-5268-479B-9DD3-A33BF72D4171}"/>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7" name="Straight Connector 6">
            <a:extLst>
              <a:ext uri="{FF2B5EF4-FFF2-40B4-BE49-F238E27FC236}">
                <a16:creationId xmlns:a16="http://schemas.microsoft.com/office/drawing/2014/main" id="{D4EAFF6D-AC0E-48DB-8586-A465CFB0B112}"/>
              </a:ext>
            </a:extLst>
          </p:cNvPr>
          <p:cNvCxnSpPr/>
          <p:nvPr/>
        </p:nvCxnSpPr>
        <p:spPr>
          <a:xfrm flipV="1">
            <a:off x="1057275" y="1651000"/>
            <a:ext cx="7475538" cy="36513"/>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ACC375F8-112B-1A4A-8169-22D60178026E}"/>
              </a:ext>
            </a:extLst>
          </p:cNvPr>
          <p:cNvSpPr>
            <a:spLocks noGrp="1"/>
          </p:cNvSpPr>
          <p:nvPr>
            <p:ph type="title"/>
          </p:nvPr>
        </p:nvSpPr>
        <p:spPr>
          <a:xfrm>
            <a:off x="828675" y="1117600"/>
            <a:ext cx="7794625" cy="646113"/>
          </a:xfrm>
        </p:spPr>
        <p:txBody>
          <a:bodyPr/>
          <a:lstStyle/>
          <a:p>
            <a:r>
              <a:rPr lang="en-US" altLang="en-US" sz="2400" b="1">
                <a:latin typeface="Calibri body"/>
                <a:ea typeface="ＭＳ Ｐゴシック" panose="020B0600070205080204" pitchFamily="34" charset="-128"/>
              </a:rPr>
              <a:t>     </a:t>
            </a:r>
            <a:r>
              <a:rPr lang="en-US" altLang="en-US" sz="2400">
                <a:latin typeface="Calibri body"/>
                <a:ea typeface="ＭＳ Ｐゴシック" panose="020B0600070205080204" pitchFamily="34" charset="-128"/>
              </a:rPr>
              <a:t>Strategies for Differentiated Instruction-continued</a:t>
            </a:r>
            <a:endParaRPr lang="en-US" altLang="en-US" sz="240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24B6AF75-9DB6-4D95-A0B1-D8E78F980AC3}"/>
              </a:ext>
            </a:extLst>
          </p:cNvPr>
          <p:cNvSpPr>
            <a:spLocks noGrp="1"/>
          </p:cNvSpPr>
          <p:nvPr>
            <p:ph idx="1"/>
          </p:nvPr>
        </p:nvSpPr>
        <p:spPr>
          <a:xfrm>
            <a:off x="554038" y="1978025"/>
            <a:ext cx="8194675" cy="3151188"/>
          </a:xfrm>
        </p:spPr>
        <p:txBody>
          <a:bodyPr>
            <a:normAutofit lnSpcReduction="10000"/>
          </a:bodyPr>
          <a:lstStyle/>
          <a:p>
            <a:pPr marL="0" indent="0">
              <a:spcBef>
                <a:spcPts val="0"/>
              </a:spcBef>
              <a:buFont typeface="Arial" charset="0"/>
              <a:buNone/>
              <a:defRPr/>
            </a:pPr>
            <a:r>
              <a:rPr lang="en-US" sz="1350" b="1" dirty="0">
                <a:latin typeface="Calibri body"/>
                <a:sym typeface="Wingdings 2" panose="05020102010507070707" pitchFamily="18" charset="2"/>
              </a:rPr>
              <a:t>Technology</a:t>
            </a:r>
            <a:r>
              <a:rPr lang="en-US" sz="1350" dirty="0">
                <a:latin typeface="Calibri body"/>
                <a:sym typeface="Wingdings 2" panose="05020102010507070707" pitchFamily="18" charset="2"/>
              </a:rPr>
              <a:t> – Technology based lessons (iPads, laptops, computers) are useful in teaching</a:t>
            </a:r>
          </a:p>
          <a:p>
            <a:pPr marL="0" indent="0">
              <a:spcBef>
                <a:spcPts val="0"/>
              </a:spcBef>
              <a:buFont typeface="Arial" charset="0"/>
              <a:buNone/>
              <a:defRPr/>
            </a:pPr>
            <a:r>
              <a:rPr lang="en-US" sz="1350" dirty="0">
                <a:latin typeface="Calibri body"/>
                <a:sym typeface="Wingdings 2" panose="05020102010507070707" pitchFamily="18" charset="2"/>
              </a:rPr>
              <a:t>                        students of various learning styles.</a:t>
            </a:r>
          </a:p>
          <a:p>
            <a:pPr marL="0" indent="0">
              <a:spcBef>
                <a:spcPts val="0"/>
              </a:spcBef>
              <a:buFont typeface="Arial" charset="0"/>
              <a:buNone/>
              <a:defRPr/>
            </a:pPr>
            <a:endParaRPr lang="en-US" dirty="0">
              <a:latin typeface="Calibri body"/>
              <a:sym typeface="Wingdings 2" panose="05020102010507070707" pitchFamily="18" charset="2"/>
            </a:endParaRPr>
          </a:p>
          <a:p>
            <a:pPr marL="1112044" indent="-1112044">
              <a:spcBef>
                <a:spcPts val="0"/>
              </a:spcBef>
              <a:buFont typeface="Arial" charset="0"/>
              <a:buNone/>
              <a:defRPr/>
            </a:pPr>
            <a:r>
              <a:rPr lang="en-US" sz="1350" dirty="0">
                <a:latin typeface="Calibri body"/>
                <a:sym typeface="Wingdings 2" panose="05020102010507070707" pitchFamily="18" charset="2"/>
              </a:rPr>
              <a:t>                        Examples:  </a:t>
            </a:r>
            <a:r>
              <a:rPr lang="en-US" sz="1350" b="1" dirty="0">
                <a:latin typeface="Calibri body"/>
                <a:sym typeface="Wingdings 2" panose="05020102010507070707" pitchFamily="18" charset="2"/>
              </a:rPr>
              <a:t>SAS Curriculum Pathways, Moby Max</a:t>
            </a:r>
          </a:p>
          <a:p>
            <a:pPr marL="1112044" indent="-1112044">
              <a:spcBef>
                <a:spcPts val="0"/>
              </a:spcBef>
              <a:buFont typeface="Arial" charset="0"/>
              <a:buNone/>
              <a:defRPr/>
            </a:pPr>
            <a:endParaRPr lang="en-US" sz="1350" dirty="0">
              <a:latin typeface="Calibri body"/>
              <a:sym typeface="Wingdings 2" panose="05020102010507070707" pitchFamily="18" charset="2"/>
            </a:endParaRPr>
          </a:p>
          <a:p>
            <a:pPr marL="1243013" indent="-172641">
              <a:spcBef>
                <a:spcPts val="0"/>
              </a:spcBef>
              <a:buFont typeface="Wingdings" panose="05000000000000000000" pitchFamily="2" charset="2"/>
              <a:buChar char="Ø"/>
              <a:defRPr/>
            </a:pPr>
            <a:r>
              <a:rPr lang="en-US" sz="1350" dirty="0">
                <a:latin typeface="Calibri body"/>
                <a:sym typeface="Wingdings 2" panose="05020102010507070707" pitchFamily="18" charset="2"/>
              </a:rPr>
              <a:t>Online resources that provides interactive lessons, videos, audio tutorials, and apps             for English language arts, mathematics, science, social studies, and Spanish. </a:t>
            </a:r>
          </a:p>
          <a:p>
            <a:pPr marL="1243013" indent="-172641">
              <a:spcBef>
                <a:spcPts val="0"/>
              </a:spcBef>
              <a:buFont typeface="Wingdings" panose="05000000000000000000" pitchFamily="2" charset="2"/>
              <a:buChar char="Ø"/>
              <a:defRPr/>
            </a:pPr>
            <a:r>
              <a:rPr lang="en-US" sz="1350" dirty="0">
                <a:latin typeface="Calibri body"/>
                <a:sym typeface="Wingdings 2" panose="05020102010507070707" pitchFamily="18" charset="2"/>
              </a:rPr>
              <a:t>Through the various interactive resources students learn, practice skills, and have assessments to email, print, or save. </a:t>
            </a:r>
          </a:p>
          <a:p>
            <a:pPr marL="1070372" indent="0">
              <a:spcBef>
                <a:spcPts val="0"/>
              </a:spcBef>
              <a:buFont typeface="Wingdings" panose="05000000000000000000" pitchFamily="2" charset="2"/>
              <a:buChar char="Ø"/>
              <a:defRPr/>
            </a:pPr>
            <a:r>
              <a:rPr lang="en-US" sz="1350" dirty="0">
                <a:latin typeface="Calibri body"/>
                <a:sym typeface="Wingdings 2" panose="05020102010507070707" pitchFamily="18" charset="2"/>
              </a:rPr>
              <a:t>This information helps teachers continue to group students based on their needs.</a:t>
            </a:r>
          </a:p>
          <a:p>
            <a:pPr marL="0" indent="0">
              <a:spcBef>
                <a:spcPts val="0"/>
              </a:spcBef>
              <a:buFont typeface="Arial" charset="0"/>
              <a:buNone/>
              <a:defRPr/>
            </a:pPr>
            <a:r>
              <a:rPr lang="en-US" sz="1350" dirty="0">
                <a:latin typeface="Calibri body"/>
                <a:sym typeface="Wingdings 2" panose="05020102010507070707" pitchFamily="18" charset="2"/>
              </a:rPr>
              <a:t>                                      </a:t>
            </a:r>
          </a:p>
          <a:p>
            <a:pPr marL="0" indent="0">
              <a:spcBef>
                <a:spcPts val="0"/>
              </a:spcBef>
              <a:buFont typeface="Arial" charset="0"/>
              <a:buNone/>
              <a:defRPr/>
            </a:pPr>
            <a:endParaRPr lang="en-US" sz="1350" dirty="0">
              <a:latin typeface="Calibri body"/>
              <a:sym typeface="Wingdings 2" panose="05020102010507070707" pitchFamily="18" charset="2"/>
            </a:endParaRPr>
          </a:p>
          <a:p>
            <a:pPr marL="0" indent="0" algn="ctr">
              <a:spcBef>
                <a:spcPts val="0"/>
              </a:spcBef>
              <a:buFont typeface="Arial" charset="0"/>
              <a:buNone/>
              <a:defRPr/>
            </a:pPr>
            <a:r>
              <a:rPr lang="en-US" sz="1350" dirty="0">
                <a:latin typeface="Calibri body"/>
                <a:sym typeface="Wingdings 2" panose="05020102010507070707" pitchFamily="18" charset="2"/>
                <a:hlinkClick r:id="rId2"/>
              </a:rPr>
              <a:t>https://www.sascurriculumpathways.com</a:t>
            </a:r>
            <a:endParaRPr lang="en-US" sz="1350" dirty="0">
              <a:latin typeface="Calibri body"/>
              <a:sym typeface="Wingdings 2" panose="05020102010507070707" pitchFamily="18" charset="2"/>
            </a:endParaRPr>
          </a:p>
          <a:p>
            <a:pPr marL="0" indent="0" algn="ctr">
              <a:spcBef>
                <a:spcPts val="0"/>
              </a:spcBef>
              <a:buFont typeface="Arial" charset="0"/>
              <a:buNone/>
              <a:defRPr/>
            </a:pPr>
            <a:r>
              <a:rPr lang="en-US" sz="1350" dirty="0">
                <a:latin typeface="Calibri body"/>
                <a:sym typeface="Wingdings 2" panose="05020102010507070707" pitchFamily="18" charset="2"/>
                <a:hlinkClick r:id="rId3"/>
              </a:rPr>
              <a:t>www.mobymax.com</a:t>
            </a:r>
            <a:endParaRPr lang="en-US" sz="1350" dirty="0">
              <a:latin typeface="Calibri body"/>
              <a:sym typeface="Wingdings 2" panose="05020102010507070707" pitchFamily="18" charset="2"/>
            </a:endParaRPr>
          </a:p>
          <a:p>
            <a:pPr marL="0" indent="0" algn="ctr">
              <a:spcBef>
                <a:spcPts val="0"/>
              </a:spcBef>
              <a:buFont typeface="Arial" charset="0"/>
              <a:buNone/>
              <a:defRPr/>
            </a:pPr>
            <a:endParaRPr lang="en-US" sz="1350" dirty="0">
              <a:latin typeface="Calibri body"/>
              <a:sym typeface="Wingdings 2" panose="05020102010507070707" pitchFamily="18" charset="2"/>
            </a:endParaRPr>
          </a:p>
          <a:p>
            <a:pPr marL="0" indent="0" algn="ctr">
              <a:spcBef>
                <a:spcPts val="0"/>
              </a:spcBef>
              <a:buFont typeface="Arial" charset="0"/>
              <a:buNone/>
              <a:defRPr/>
            </a:pPr>
            <a:endParaRPr lang="en-US" sz="1350" dirty="0">
              <a:latin typeface="Calibri body"/>
            </a:endParaRPr>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86020" name="Picture 9">
            <a:extLst>
              <a:ext uri="{FF2B5EF4-FFF2-40B4-BE49-F238E27FC236}">
                <a16:creationId xmlns:a16="http://schemas.microsoft.com/office/drawing/2014/main" id="{1CECCC6B-B9DC-904A-92C1-D4EC39EEE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1090613"/>
            <a:ext cx="741362"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E5AF30B-F12E-4BD1-BEB0-15FB954BB4A7}"/>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980D9551-ADC4-46A0-A945-47145812B887}"/>
              </a:ext>
            </a:extLst>
          </p:cNvPr>
          <p:cNvCxnSpPr/>
          <p:nvPr/>
        </p:nvCxnSpPr>
        <p:spPr>
          <a:xfrm flipV="1">
            <a:off x="987425" y="1651000"/>
            <a:ext cx="7477125" cy="38100"/>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8">
            <a:extLst>
              <a:ext uri="{FF2B5EF4-FFF2-40B4-BE49-F238E27FC236}">
                <a16:creationId xmlns:a16="http://schemas.microsoft.com/office/drawing/2014/main" id="{E765428D-C216-4BD3-8889-34BF97C11DCA}"/>
              </a:ext>
            </a:extLst>
          </p:cNvPr>
          <p:cNvSpPr>
            <a:spLocks noGrp="1"/>
          </p:cNvSpPr>
          <p:nvPr>
            <p:ph type="title"/>
          </p:nvPr>
        </p:nvSpPr>
        <p:spPr>
          <a:solidFill>
            <a:schemeClr val="accent3">
              <a:lumMod val="20000"/>
              <a:lumOff val="80000"/>
            </a:schemeClr>
          </a:solidFill>
        </p:spPr>
        <p:txBody>
          <a:bodyPr/>
          <a:lstStyle/>
          <a:p>
            <a:pPr eaLnBrk="1" hangingPunct="1">
              <a:defRPr/>
            </a:pPr>
            <a:r>
              <a:rPr lang="en-US" dirty="0">
                <a:cs typeface="+mj-cs"/>
              </a:rPr>
              <a:t>Technical Support Team</a:t>
            </a:r>
          </a:p>
        </p:txBody>
      </p:sp>
      <p:sp>
        <p:nvSpPr>
          <p:cNvPr id="40962" name="Content Placeholder 10">
            <a:extLst>
              <a:ext uri="{FF2B5EF4-FFF2-40B4-BE49-F238E27FC236}">
                <a16:creationId xmlns:a16="http://schemas.microsoft.com/office/drawing/2014/main" id="{95E810CA-D370-417A-A5E8-B52F9ACD5C28}"/>
              </a:ext>
            </a:extLst>
          </p:cNvPr>
          <p:cNvSpPr>
            <a:spLocks noGrp="1"/>
          </p:cNvSpPr>
          <p:nvPr>
            <p:ph sz="half" idx="1"/>
          </p:nvPr>
        </p:nvSpPr>
        <p:spPr>
          <a:xfrm>
            <a:off x="457200" y="1447800"/>
            <a:ext cx="4038600" cy="4678363"/>
          </a:xfrm>
        </p:spPr>
        <p:txBody>
          <a:bodyPr/>
          <a:lstStyle/>
          <a:p>
            <a:pPr marL="0" indent="0" eaLnBrk="1" hangingPunct="1">
              <a:buFont typeface="Arial" charset="0"/>
              <a:buNone/>
              <a:defRPr/>
            </a:pPr>
            <a:r>
              <a:rPr lang="en-US" altLang="en-US" sz="2400" dirty="0">
                <a:ea typeface="ＭＳ Ｐゴシック" charset="-128"/>
              </a:rPr>
              <a:t>Expectations</a:t>
            </a:r>
          </a:p>
          <a:p>
            <a:pPr eaLnBrk="1" hangingPunct="1">
              <a:buFont typeface="Arial" charset="0"/>
              <a:buChar char="•"/>
              <a:defRPr/>
            </a:pPr>
            <a:r>
              <a:rPr lang="en-US" altLang="en-US" sz="2400" dirty="0">
                <a:ea typeface="ＭＳ Ｐゴシック" charset="-128"/>
              </a:rPr>
              <a:t>Membership</a:t>
            </a:r>
          </a:p>
          <a:p>
            <a:pPr eaLnBrk="1" hangingPunct="1">
              <a:buFont typeface="Arial" charset="0"/>
              <a:buChar char="•"/>
              <a:defRPr/>
            </a:pPr>
            <a:r>
              <a:rPr lang="en-US" altLang="en-US" sz="2400" dirty="0">
                <a:ea typeface="ＭＳ Ｐゴシック" charset="-128"/>
              </a:rPr>
              <a:t>State Director expectations</a:t>
            </a:r>
          </a:p>
          <a:p>
            <a:pPr eaLnBrk="1" hangingPunct="1">
              <a:buFont typeface="Arial" charset="0"/>
              <a:buChar char="•"/>
              <a:defRPr/>
            </a:pPr>
            <a:r>
              <a:rPr lang="en-US" altLang="en-US" sz="2400" dirty="0">
                <a:ea typeface="ＭＳ Ｐゴシック" charset="-128"/>
              </a:rPr>
              <a:t>Requirements</a:t>
            </a:r>
          </a:p>
          <a:p>
            <a:pPr lvl="1" eaLnBrk="1" hangingPunct="1">
              <a:buFont typeface="Arial" charset="0"/>
              <a:buChar char="–"/>
              <a:defRPr/>
            </a:pPr>
            <a:r>
              <a:rPr lang="en-US" altLang="en-US" sz="1800" dirty="0">
                <a:ea typeface="ＭＳ Ｐゴシック" charset="-128"/>
              </a:rPr>
              <a:t>2-3 meetings per year</a:t>
            </a:r>
          </a:p>
          <a:p>
            <a:pPr lvl="1" eaLnBrk="1" hangingPunct="1">
              <a:buFont typeface="Arial" charset="0"/>
              <a:buChar char="–"/>
              <a:defRPr/>
            </a:pPr>
            <a:r>
              <a:rPr lang="en-US" altLang="en-US" sz="1800" dirty="0">
                <a:ea typeface="ＭＳ Ｐゴシック" charset="-128"/>
              </a:rPr>
              <a:t>Conference calls</a:t>
            </a:r>
          </a:p>
          <a:p>
            <a:pPr lvl="1" eaLnBrk="1" hangingPunct="1">
              <a:buFont typeface="Arial" charset="0"/>
              <a:buChar char="–"/>
              <a:defRPr/>
            </a:pPr>
            <a:r>
              <a:rPr lang="en-US" altLang="en-US" sz="1800" dirty="0">
                <a:ea typeface="ＭＳ Ｐゴシック" charset="-128"/>
              </a:rPr>
              <a:t>Work assignments</a:t>
            </a:r>
          </a:p>
          <a:p>
            <a:pPr lvl="1" eaLnBrk="1" hangingPunct="1">
              <a:buFont typeface="Arial" charset="0"/>
              <a:buChar char="–"/>
              <a:defRPr/>
            </a:pPr>
            <a:r>
              <a:rPr lang="en-US" altLang="en-US" sz="1800" dirty="0">
                <a:ea typeface="ＭＳ Ｐゴシック" charset="-128"/>
              </a:rPr>
              <a:t>Team Lead meeting </a:t>
            </a:r>
          </a:p>
          <a:p>
            <a:pPr lvl="1" eaLnBrk="1" hangingPunct="1">
              <a:buFont typeface="Arial" charset="0"/>
              <a:buChar char="–"/>
              <a:defRPr/>
            </a:pPr>
            <a:r>
              <a:rPr lang="en-US" altLang="en-US" sz="1800" dirty="0">
                <a:ea typeface="ＭＳ Ｐゴシック" charset="-128"/>
              </a:rPr>
              <a:t>Collaboration and coordination across groups</a:t>
            </a:r>
          </a:p>
        </p:txBody>
      </p:sp>
      <p:sp>
        <p:nvSpPr>
          <p:cNvPr id="40963" name="Content Placeholder 1">
            <a:extLst>
              <a:ext uri="{FF2B5EF4-FFF2-40B4-BE49-F238E27FC236}">
                <a16:creationId xmlns:a16="http://schemas.microsoft.com/office/drawing/2014/main" id="{65F0BA83-FC7F-4375-A650-637CE41A4F29}"/>
              </a:ext>
            </a:extLst>
          </p:cNvPr>
          <p:cNvSpPr>
            <a:spLocks noGrp="1"/>
          </p:cNvSpPr>
          <p:nvPr>
            <p:ph sz="half" idx="2"/>
          </p:nvPr>
        </p:nvSpPr>
        <p:spPr>
          <a:xfrm>
            <a:off x="4648200" y="1447800"/>
            <a:ext cx="4038600" cy="5410200"/>
          </a:xfrm>
        </p:spPr>
        <p:txBody>
          <a:bodyPr/>
          <a:lstStyle/>
          <a:p>
            <a:pPr marL="0" indent="0">
              <a:buFont typeface="Arial" charset="0"/>
              <a:buNone/>
              <a:defRPr/>
            </a:pPr>
            <a:r>
              <a:rPr lang="en-US" sz="2000" dirty="0">
                <a:ea typeface="ＭＳ Ｐゴシック" charset="-128"/>
              </a:rPr>
              <a:t>Work Norms</a:t>
            </a:r>
          </a:p>
          <a:p>
            <a:pPr marL="514350" indent="-514350">
              <a:buFont typeface="Arial" charset="0"/>
              <a:buAutoNum type="arabicPeriod"/>
              <a:defRPr/>
            </a:pPr>
            <a:r>
              <a:rPr lang="en-US" sz="1800" dirty="0"/>
              <a:t>Be fully committed to the work and will demonstrate this commitment by meeting agreed upon deadlines, participating/attending meetings and calls until outcomes/goals are fully met.</a:t>
            </a:r>
          </a:p>
          <a:p>
            <a:pPr marL="514350" indent="-514350">
              <a:buFont typeface="Arial" charset="0"/>
              <a:buAutoNum type="arabicPeriod"/>
              <a:defRPr/>
            </a:pPr>
            <a:r>
              <a:rPr lang="en-US" sz="1800" dirty="0"/>
              <a:t>Leave each meeting with tangible products/achievements synthesizing our meeting outcomes.</a:t>
            </a:r>
          </a:p>
          <a:p>
            <a:pPr marL="514350" indent="-514350">
              <a:buFont typeface="Arial" charset="0"/>
              <a:buAutoNum type="arabicPeriod"/>
              <a:defRPr/>
            </a:pPr>
            <a:r>
              <a:rPr lang="en-US" sz="1800" dirty="0"/>
              <a:t>Use included reflection time to promote spontaneous, creative discussion.</a:t>
            </a:r>
          </a:p>
          <a:p>
            <a:pPr eaLnBrk="1" hangingPunct="1">
              <a:buFont typeface="Arial" charset="0"/>
              <a:buChar char="•"/>
              <a:defRPr/>
            </a:pPr>
            <a:endParaRPr lang="en-US" dirty="0"/>
          </a:p>
          <a:p>
            <a:pPr marL="0" indent="0">
              <a:buFont typeface="Arial" charset="0"/>
              <a:buChar char="•"/>
              <a:defRPr/>
            </a:pPr>
            <a:endParaRPr lang="en-US" altLang="en-US" sz="2400" dirty="0">
              <a:ea typeface="ＭＳ Ｐゴシック" charset="-128"/>
            </a:endParaRPr>
          </a:p>
        </p:txBody>
      </p:sp>
      <p:cxnSp>
        <p:nvCxnSpPr>
          <p:cNvPr id="10" name="Straight Connector 9">
            <a:extLst>
              <a:ext uri="{FF2B5EF4-FFF2-40B4-BE49-F238E27FC236}">
                <a16:creationId xmlns:a16="http://schemas.microsoft.com/office/drawing/2014/main" id="{EDE8161E-BA16-4AAB-8AB8-D9A787804E95}"/>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BCF2F3F6-3121-4F0A-B90D-7E5C3D29C7C9}"/>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12295" name="Picture 9">
            <a:extLst>
              <a:ext uri="{FF2B5EF4-FFF2-40B4-BE49-F238E27FC236}">
                <a16:creationId xmlns:a16="http://schemas.microsoft.com/office/drawing/2014/main" id="{64B09EDD-FE42-BD40-BBD2-F0F97502F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2C02F2-A190-4E9B-85E3-56A2369CF45C}"/>
              </a:ext>
            </a:extLst>
          </p:cNvPr>
          <p:cNvSpPr>
            <a:spLocks noGrp="1"/>
          </p:cNvSpPr>
          <p:nvPr>
            <p:ph idx="1"/>
          </p:nvPr>
        </p:nvSpPr>
        <p:spPr>
          <a:xfrm>
            <a:off x="401638" y="1627188"/>
            <a:ext cx="8113712" cy="3862387"/>
          </a:xfrm>
        </p:spPr>
        <p:txBody>
          <a:bodyPr>
            <a:normAutofit fontScale="70000" lnSpcReduction="20000"/>
          </a:bodyPr>
          <a:lstStyle/>
          <a:p>
            <a:pPr marL="0" indent="0">
              <a:buFont typeface="Arial" charset="0"/>
              <a:buNone/>
              <a:defRPr/>
            </a:pPr>
            <a:r>
              <a:rPr lang="en-US" dirty="0"/>
              <a:t>Providing continual assessment helps you see what information has been learned and where further instruction is needed.  Assessments help you plan grouping and activities based on your students’ levels.</a:t>
            </a:r>
          </a:p>
          <a:p>
            <a:pPr marL="0" indent="0">
              <a:buFont typeface="Arial" charset="0"/>
              <a:buNone/>
              <a:defRPr/>
            </a:pPr>
            <a:endParaRPr lang="en-US" dirty="0"/>
          </a:p>
          <a:p>
            <a:pPr marL="0" indent="0">
              <a:buFont typeface="Arial" charset="0"/>
              <a:buNone/>
              <a:defRPr/>
            </a:pPr>
            <a:r>
              <a:rPr lang="en-US" dirty="0"/>
              <a:t>Here are some suggestions:</a:t>
            </a:r>
          </a:p>
          <a:p>
            <a:pPr>
              <a:buFont typeface="Arial" charset="0"/>
              <a:buChar char="•"/>
              <a:defRPr/>
            </a:pPr>
            <a:r>
              <a:rPr lang="en-US" dirty="0"/>
              <a:t>Review assessment results regularly to gauge student progress</a:t>
            </a:r>
          </a:p>
          <a:p>
            <a:pPr>
              <a:buFont typeface="Arial" charset="0"/>
              <a:buChar char="•"/>
              <a:defRPr/>
            </a:pPr>
            <a:r>
              <a:rPr lang="en-US" dirty="0"/>
              <a:t>Change instruction as needed based on assessment results</a:t>
            </a:r>
          </a:p>
          <a:p>
            <a:pPr>
              <a:buFont typeface="Arial" charset="0"/>
              <a:buChar char="•"/>
              <a:defRPr/>
            </a:pPr>
            <a:r>
              <a:rPr lang="en-US" dirty="0"/>
              <a:t>Use creative ways to help students prepare for assessments</a:t>
            </a:r>
          </a:p>
          <a:p>
            <a:pPr lvl="1">
              <a:buFont typeface="Arial" charset="0"/>
              <a:buChar char="–"/>
              <a:defRPr/>
            </a:pPr>
            <a:r>
              <a:rPr lang="en-US" dirty="0"/>
              <a:t>Create charts or posters that can be left on display</a:t>
            </a:r>
          </a:p>
          <a:p>
            <a:pPr lvl="1">
              <a:buFont typeface="Arial" charset="0"/>
              <a:buChar char="–"/>
              <a:defRPr/>
            </a:pPr>
            <a:r>
              <a:rPr lang="en-US" dirty="0"/>
              <a:t>Develop or have students create study guides</a:t>
            </a:r>
          </a:p>
          <a:p>
            <a:pPr lvl="1">
              <a:buFont typeface="Arial" charset="0"/>
              <a:buChar char="–"/>
              <a:defRPr/>
            </a:pPr>
            <a:r>
              <a:rPr lang="en-US" dirty="0"/>
              <a:t>Leave instructional materials with students (flashcards, games, etc.) </a:t>
            </a:r>
          </a:p>
          <a:p>
            <a:pPr lvl="1">
              <a:buFont typeface="Arial" charset="0"/>
              <a:buChar char="–"/>
              <a:defRPr/>
            </a:pPr>
            <a:endParaRPr lang="en-US" dirty="0"/>
          </a:p>
          <a:p>
            <a:pPr lvl="1">
              <a:buFont typeface="Arial" charset="0"/>
              <a:buChar char="–"/>
              <a:defRPr/>
            </a:pPr>
            <a:endParaRPr lang="en-US" dirty="0"/>
          </a:p>
          <a:p>
            <a:pPr>
              <a:buFont typeface="Arial" charset="0"/>
              <a:buChar char="•"/>
              <a:defRPr/>
            </a:pPr>
            <a:endParaRPr lang="en-US" dirty="0"/>
          </a:p>
        </p:txBody>
      </p:sp>
      <p:pic>
        <p:nvPicPr>
          <p:cNvPr id="87043" name="Picture 9">
            <a:extLst>
              <a:ext uri="{FF2B5EF4-FFF2-40B4-BE49-F238E27FC236}">
                <a16:creationId xmlns:a16="http://schemas.microsoft.com/office/drawing/2014/main" id="{7E733AD2-3F6B-9E42-B9BC-A2F08AE45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30288"/>
            <a:ext cx="6508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004B993-6B45-44E6-9F45-EAD835152DE1}"/>
              </a:ext>
            </a:extLst>
          </p:cNvPr>
          <p:cNvSpPr txBox="1">
            <a:spLocks/>
          </p:cNvSpPr>
          <p:nvPr/>
        </p:nvSpPr>
        <p:spPr>
          <a:xfrm>
            <a:off x="401638" y="877888"/>
            <a:ext cx="8462962" cy="635000"/>
          </a:xfrm>
          <a:prstGeom prst="rect">
            <a:avLst/>
          </a:prstGeom>
        </p:spPr>
        <p:txBody>
          <a:bodyPr lIns="68580" tIns="34290" rIns="68580" bIns="3429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a:t>      </a:t>
            </a:r>
            <a:br>
              <a:rPr lang="en-US" sz="3300" dirty="0"/>
            </a:br>
            <a:r>
              <a:rPr lang="en-US" sz="1650" dirty="0">
                <a:latin typeface="Calibri body"/>
              </a:rPr>
              <a:t>	</a:t>
            </a:r>
            <a:r>
              <a:rPr lang="en-US" sz="3000" dirty="0">
                <a:latin typeface="Calibri body"/>
              </a:rPr>
              <a:t>After the Lesson: Assessment              </a:t>
            </a:r>
            <a:endParaRPr lang="en-US" sz="3000" u="sng" dirty="0"/>
          </a:p>
        </p:txBody>
      </p:sp>
      <p:cxnSp>
        <p:nvCxnSpPr>
          <p:cNvPr id="6" name="Straight Connector 5">
            <a:extLst>
              <a:ext uri="{FF2B5EF4-FFF2-40B4-BE49-F238E27FC236}">
                <a16:creationId xmlns:a16="http://schemas.microsoft.com/office/drawing/2014/main" id="{299AB2BB-1DD7-4F0A-89BE-1A8CF6A218B1}"/>
              </a:ext>
            </a:extLst>
          </p:cNvPr>
          <p:cNvCxnSpPr/>
          <p:nvPr/>
        </p:nvCxnSpPr>
        <p:spPr>
          <a:xfrm flipV="1">
            <a:off x="1039813" y="1476375"/>
            <a:ext cx="7475537" cy="36513"/>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F34D0121-4B09-499C-9F84-74C9D06757A8}"/>
              </a:ext>
            </a:extLst>
          </p:cNvPr>
          <p:cNvSpPr txBox="1"/>
          <p:nvPr/>
        </p:nvSpPr>
        <p:spPr>
          <a:xfrm>
            <a:off x="1336675" y="5467350"/>
            <a:ext cx="6172200" cy="3683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389F6-B9A9-411B-9107-EBEA62574F69}"/>
              </a:ext>
            </a:extLst>
          </p:cNvPr>
          <p:cNvSpPr>
            <a:spLocks noGrp="1"/>
          </p:cNvSpPr>
          <p:nvPr>
            <p:ph idx="1"/>
          </p:nvPr>
        </p:nvSpPr>
        <p:spPr>
          <a:xfrm>
            <a:off x="301625" y="1716088"/>
            <a:ext cx="8213725" cy="3773487"/>
          </a:xfrm>
        </p:spPr>
        <p:txBody>
          <a:bodyPr>
            <a:normAutofit fontScale="77500" lnSpcReduction="20000"/>
          </a:bodyPr>
          <a:lstStyle/>
          <a:p>
            <a:pPr marL="0" indent="0">
              <a:buFont typeface="Arial" charset="0"/>
              <a:buNone/>
              <a:defRPr/>
            </a:pPr>
            <a:r>
              <a:rPr lang="en-US" dirty="0"/>
              <a:t>There are two types of assessment: formal and informal. </a:t>
            </a:r>
          </a:p>
          <a:p>
            <a:pPr marL="0" indent="0">
              <a:buFont typeface="Arial" charset="0"/>
              <a:buNone/>
              <a:defRPr/>
            </a:pPr>
            <a:endParaRPr lang="en-US" dirty="0"/>
          </a:p>
          <a:p>
            <a:pPr marL="0" indent="0">
              <a:buFont typeface="Arial" charset="0"/>
              <a:buNone/>
              <a:defRPr/>
            </a:pPr>
            <a:r>
              <a:rPr lang="en-US" dirty="0"/>
              <a:t>Formal assessments are given to students individually that systematically measure learning and can be scored. </a:t>
            </a:r>
          </a:p>
          <a:p>
            <a:pPr marL="0" indent="0">
              <a:buFont typeface="Arial" charset="0"/>
              <a:buNone/>
              <a:defRPr/>
            </a:pPr>
            <a:endParaRPr lang="en-US" dirty="0"/>
          </a:p>
          <a:p>
            <a:pPr marL="0" indent="0">
              <a:buFont typeface="Arial" charset="0"/>
              <a:buNone/>
              <a:defRPr/>
            </a:pPr>
            <a:r>
              <a:rPr lang="en-US" dirty="0"/>
              <a:t>Examples of Formal Assessments:</a:t>
            </a:r>
          </a:p>
          <a:p>
            <a:pPr>
              <a:buFont typeface="Arial" charset="0"/>
              <a:buChar char="•"/>
              <a:defRPr/>
            </a:pPr>
            <a:r>
              <a:rPr lang="en-US" dirty="0"/>
              <a:t>Tests and quizzes </a:t>
            </a:r>
          </a:p>
          <a:p>
            <a:pPr>
              <a:buFont typeface="Arial" charset="0"/>
              <a:buChar char="•"/>
              <a:defRPr/>
            </a:pPr>
            <a:r>
              <a:rPr lang="en-US" dirty="0"/>
              <a:t>May be written, oral, multiple choice, etc. </a:t>
            </a:r>
          </a:p>
          <a:p>
            <a:pPr>
              <a:buFont typeface="Arial" charset="0"/>
              <a:buChar char="•"/>
              <a:defRPr/>
            </a:pPr>
            <a:r>
              <a:rPr lang="en-US" dirty="0"/>
              <a:t>Formal assessments available on the GOSOSY Website are linked below</a:t>
            </a:r>
          </a:p>
          <a:p>
            <a:pPr marL="0" indent="0">
              <a:buFont typeface="Arial" charset="0"/>
              <a:buNone/>
              <a:defRPr/>
            </a:pPr>
            <a:endParaRPr lang="en-US" dirty="0"/>
          </a:p>
        </p:txBody>
      </p:sp>
      <p:pic>
        <p:nvPicPr>
          <p:cNvPr id="88067" name="Picture 9">
            <a:extLst>
              <a:ext uri="{FF2B5EF4-FFF2-40B4-BE49-F238E27FC236}">
                <a16:creationId xmlns:a16="http://schemas.microsoft.com/office/drawing/2014/main" id="{664122C6-ED3D-AA45-8842-E28C51A7DE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1030288"/>
            <a:ext cx="6508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9DBB74D8-B72A-4D81-B96A-2A0DC2CD8AD9}"/>
              </a:ext>
            </a:extLst>
          </p:cNvPr>
          <p:cNvSpPr txBox="1">
            <a:spLocks/>
          </p:cNvSpPr>
          <p:nvPr/>
        </p:nvSpPr>
        <p:spPr>
          <a:xfrm>
            <a:off x="479425" y="857250"/>
            <a:ext cx="8462963" cy="655638"/>
          </a:xfrm>
          <a:prstGeom prst="rect">
            <a:avLst/>
          </a:prstGeom>
        </p:spPr>
        <p:txBody>
          <a:bodyPr lIns="68580" tIns="34290" rIns="68580" bIns="3429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a:t>      </a:t>
            </a:r>
            <a:br>
              <a:rPr lang="en-US" sz="3300" dirty="0"/>
            </a:br>
            <a:r>
              <a:rPr lang="en-US" sz="1650" dirty="0">
                <a:latin typeface="Calibri body"/>
              </a:rPr>
              <a:t>	</a:t>
            </a:r>
            <a:r>
              <a:rPr lang="en-US" sz="4500" dirty="0">
                <a:latin typeface="Calibri body"/>
              </a:rPr>
              <a:t>After the lesson: Assessment </a:t>
            </a:r>
            <a:br>
              <a:rPr lang="en-US" sz="4500" u="sng" dirty="0">
                <a:latin typeface="Calibri body"/>
              </a:rPr>
            </a:br>
            <a:r>
              <a:rPr lang="en-US" sz="1650" dirty="0">
                <a:latin typeface="Calibri body"/>
              </a:rPr>
              <a:t>              </a:t>
            </a:r>
            <a:endParaRPr lang="en-US" sz="1650" u="sng" dirty="0"/>
          </a:p>
        </p:txBody>
      </p:sp>
      <p:cxnSp>
        <p:nvCxnSpPr>
          <p:cNvPr id="6" name="Straight Connector 5">
            <a:extLst>
              <a:ext uri="{FF2B5EF4-FFF2-40B4-BE49-F238E27FC236}">
                <a16:creationId xmlns:a16="http://schemas.microsoft.com/office/drawing/2014/main" id="{2169D2D2-70E8-4FD2-9BA6-6A24FA09ACD8}"/>
              </a:ext>
            </a:extLst>
          </p:cNvPr>
          <p:cNvCxnSpPr/>
          <p:nvPr/>
        </p:nvCxnSpPr>
        <p:spPr>
          <a:xfrm flipV="1">
            <a:off x="1039813" y="1476375"/>
            <a:ext cx="7475537" cy="36513"/>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534317C5-34AA-43E5-966F-B36126109DCA}"/>
              </a:ext>
            </a:extLst>
          </p:cNvPr>
          <p:cNvSpPr txBox="1"/>
          <p:nvPr/>
        </p:nvSpPr>
        <p:spPr>
          <a:xfrm>
            <a:off x="1336675" y="5467350"/>
            <a:ext cx="6172200" cy="3683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BD3EA3-0D84-41F9-9C56-697C429B8AD8}"/>
              </a:ext>
            </a:extLst>
          </p:cNvPr>
          <p:cNvSpPr>
            <a:spLocks noGrp="1"/>
          </p:cNvSpPr>
          <p:nvPr>
            <p:ph idx="1"/>
          </p:nvPr>
        </p:nvSpPr>
        <p:spPr>
          <a:xfrm>
            <a:off x="628650" y="1746250"/>
            <a:ext cx="7886700" cy="3863975"/>
          </a:xfrm>
        </p:spPr>
        <p:txBody>
          <a:bodyPr>
            <a:normAutofit fontScale="55000" lnSpcReduction="20000"/>
          </a:bodyPr>
          <a:lstStyle/>
          <a:p>
            <a:pPr marL="0" indent="0">
              <a:buFont typeface="Arial" charset="0"/>
              <a:buNone/>
              <a:defRPr/>
            </a:pPr>
            <a:r>
              <a:rPr lang="en-US" dirty="0"/>
              <a:t>Informal assessments enable an instructor to evaluate students’ performance. They can be interactive, engaging, and hands-on.</a:t>
            </a:r>
          </a:p>
          <a:p>
            <a:pPr marL="0" indent="0">
              <a:buFont typeface="Arial" charset="0"/>
              <a:buNone/>
              <a:defRPr/>
            </a:pPr>
            <a:endParaRPr lang="en-US" dirty="0"/>
          </a:p>
          <a:p>
            <a:pPr marL="0" indent="0">
              <a:buFont typeface="Arial" charset="0"/>
              <a:buNone/>
              <a:defRPr/>
            </a:pPr>
            <a:r>
              <a:rPr lang="en-US" dirty="0"/>
              <a:t>Examples of Informal Assessments:</a:t>
            </a:r>
          </a:p>
          <a:p>
            <a:pPr>
              <a:buFont typeface="Arial" charset="0"/>
              <a:buChar char="•"/>
              <a:defRPr/>
            </a:pPr>
            <a:r>
              <a:rPr lang="en-US" dirty="0"/>
              <a:t>Thumbs up / thumbs down hand response to questions</a:t>
            </a:r>
          </a:p>
          <a:p>
            <a:pPr>
              <a:buFont typeface="Arial" charset="0"/>
              <a:buChar char="•"/>
              <a:defRPr/>
            </a:pPr>
            <a:r>
              <a:rPr lang="en-US" dirty="0"/>
              <a:t>Quick write (students write the answer on a whiteboard, note card etc.)</a:t>
            </a:r>
          </a:p>
          <a:p>
            <a:pPr>
              <a:buFont typeface="Arial" charset="0"/>
              <a:buChar char="•"/>
              <a:defRPr/>
            </a:pPr>
            <a:r>
              <a:rPr lang="en-US" dirty="0"/>
              <a:t>Holding up a Yes / No card</a:t>
            </a:r>
          </a:p>
          <a:p>
            <a:pPr>
              <a:buFont typeface="Arial" charset="0"/>
              <a:buChar char="•"/>
              <a:defRPr/>
            </a:pPr>
            <a:r>
              <a:rPr lang="en-US" dirty="0"/>
              <a:t>Turn and share with a partner</a:t>
            </a:r>
          </a:p>
          <a:p>
            <a:pPr>
              <a:buFont typeface="Arial" charset="0"/>
              <a:buChar char="•"/>
              <a:defRPr/>
            </a:pPr>
            <a:r>
              <a:rPr lang="en-US" dirty="0"/>
              <a:t>Role play activities</a:t>
            </a:r>
          </a:p>
          <a:p>
            <a:pPr>
              <a:buFont typeface="Arial" charset="0"/>
              <a:buChar char="•"/>
              <a:defRPr/>
            </a:pPr>
            <a:r>
              <a:rPr lang="en-US" dirty="0"/>
              <a:t>Oral questions to which the student responds</a:t>
            </a:r>
          </a:p>
          <a:p>
            <a:pPr marL="0" indent="0">
              <a:buFont typeface="Arial" charset="0"/>
              <a:buNone/>
              <a:defRPr/>
            </a:pPr>
            <a:endParaRPr lang="en-US" dirty="0"/>
          </a:p>
          <a:p>
            <a:pPr marL="0" indent="0">
              <a:buFont typeface="Arial" charset="0"/>
              <a:buNone/>
              <a:defRPr/>
            </a:pPr>
            <a:r>
              <a:rPr lang="en-US" dirty="0"/>
              <a:t>Be creative and have fun with your informal assessments!</a:t>
            </a:r>
          </a:p>
          <a:p>
            <a:pPr marL="0" indent="0">
              <a:buFont typeface="Arial" charset="0"/>
              <a:buNone/>
              <a:defRPr/>
            </a:pPr>
            <a:endParaRPr lang="en-US" dirty="0"/>
          </a:p>
          <a:p>
            <a:pPr marL="0" indent="0">
              <a:buFont typeface="Arial" charset="0"/>
              <a:buNone/>
              <a:defRPr/>
            </a:pPr>
            <a:endParaRPr lang="en-US" dirty="0"/>
          </a:p>
          <a:p>
            <a:pPr marL="0" indent="0">
              <a:buFont typeface="Arial" charset="0"/>
              <a:buNone/>
              <a:defRPr/>
            </a:pPr>
            <a:endParaRPr lang="en-US" dirty="0"/>
          </a:p>
          <a:p>
            <a:pPr marL="0" indent="0">
              <a:buFont typeface="Arial" charset="0"/>
              <a:buNone/>
              <a:defRPr/>
            </a:pPr>
            <a:endParaRPr lang="en-US" dirty="0"/>
          </a:p>
          <a:p>
            <a:pPr marL="0" indent="0">
              <a:buFont typeface="Arial" charset="0"/>
              <a:buNone/>
              <a:defRPr/>
            </a:pPr>
            <a:endParaRPr lang="en-US" dirty="0"/>
          </a:p>
          <a:p>
            <a:pPr marL="0" indent="0">
              <a:buFont typeface="Arial" charset="0"/>
              <a:buNone/>
              <a:defRPr/>
            </a:pPr>
            <a:endParaRPr lang="en-US" dirty="0"/>
          </a:p>
          <a:p>
            <a:pPr marL="0" indent="0">
              <a:buFont typeface="Arial" charset="0"/>
              <a:buNone/>
              <a:defRPr/>
            </a:pPr>
            <a:endParaRPr lang="en-US" dirty="0"/>
          </a:p>
        </p:txBody>
      </p:sp>
      <p:pic>
        <p:nvPicPr>
          <p:cNvPr id="89091" name="Picture 9">
            <a:extLst>
              <a:ext uri="{FF2B5EF4-FFF2-40B4-BE49-F238E27FC236}">
                <a16:creationId xmlns:a16="http://schemas.microsoft.com/office/drawing/2014/main" id="{31AAA961-064E-6D4B-BA81-098C32099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030288"/>
            <a:ext cx="6508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F48B1DC-23E4-4950-A960-6751C478A9E8}"/>
              </a:ext>
            </a:extLst>
          </p:cNvPr>
          <p:cNvCxnSpPr/>
          <p:nvPr/>
        </p:nvCxnSpPr>
        <p:spPr>
          <a:xfrm flipV="1">
            <a:off x="1039813" y="1476375"/>
            <a:ext cx="7475537" cy="36513"/>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388EEED3-E150-4A66-9A90-C53325E967CC}"/>
              </a:ext>
            </a:extLst>
          </p:cNvPr>
          <p:cNvSpPr txBox="1"/>
          <p:nvPr/>
        </p:nvSpPr>
        <p:spPr>
          <a:xfrm>
            <a:off x="1336675" y="5467350"/>
            <a:ext cx="6172200" cy="3683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sp>
        <p:nvSpPr>
          <p:cNvPr id="8" name="Title 1">
            <a:extLst>
              <a:ext uri="{FF2B5EF4-FFF2-40B4-BE49-F238E27FC236}">
                <a16:creationId xmlns:a16="http://schemas.microsoft.com/office/drawing/2014/main" id="{B2AB4F28-497A-4BFC-8F35-24F7E4C20E5E}"/>
              </a:ext>
            </a:extLst>
          </p:cNvPr>
          <p:cNvSpPr txBox="1">
            <a:spLocks/>
          </p:cNvSpPr>
          <p:nvPr/>
        </p:nvSpPr>
        <p:spPr>
          <a:xfrm>
            <a:off x="479425" y="857250"/>
            <a:ext cx="8462963" cy="655638"/>
          </a:xfrm>
          <a:prstGeom prst="rect">
            <a:avLst/>
          </a:prstGeom>
        </p:spPr>
        <p:txBody>
          <a:bodyPr lIns="68580" tIns="34290" rIns="68580" bIns="3429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a:t>      </a:t>
            </a:r>
            <a:br>
              <a:rPr lang="en-US" sz="3300" dirty="0"/>
            </a:br>
            <a:r>
              <a:rPr lang="en-US" sz="1650" dirty="0">
                <a:latin typeface="Calibri body"/>
              </a:rPr>
              <a:t>	</a:t>
            </a:r>
            <a:r>
              <a:rPr lang="en-US" sz="3975" dirty="0">
                <a:latin typeface="Calibri body"/>
              </a:rPr>
              <a:t>After the lesson: Assessment </a:t>
            </a:r>
            <a:br>
              <a:rPr lang="en-US" sz="2700" u="sng" dirty="0">
                <a:latin typeface="Calibri body"/>
              </a:rPr>
            </a:br>
            <a:r>
              <a:rPr lang="en-US" sz="1650" dirty="0">
                <a:latin typeface="Calibri body"/>
              </a:rPr>
              <a:t>              </a:t>
            </a:r>
            <a:endParaRPr lang="en-US" sz="1650" u="sng"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6D02-4920-4B7A-AF6B-ACD2C962FBA8}"/>
              </a:ext>
            </a:extLst>
          </p:cNvPr>
          <p:cNvSpPr>
            <a:spLocks noGrp="1"/>
          </p:cNvSpPr>
          <p:nvPr>
            <p:ph type="title"/>
          </p:nvPr>
        </p:nvSpPr>
        <p:spPr>
          <a:xfrm>
            <a:off x="917575" y="1057275"/>
            <a:ext cx="7886700" cy="898525"/>
          </a:xfrm>
        </p:spPr>
        <p:txBody>
          <a:bodyPr>
            <a:normAutofit fontScale="90000"/>
          </a:bodyPr>
          <a:lstStyle/>
          <a:p>
            <a:pPr>
              <a:defRPr/>
            </a:pPr>
            <a:r>
              <a:rPr lang="en-US" sz="3000" b="1" dirty="0"/>
              <a:t>Experts in differentiated instruction recommend:</a:t>
            </a:r>
          </a:p>
        </p:txBody>
      </p:sp>
      <p:sp>
        <p:nvSpPr>
          <p:cNvPr id="3" name="Content Placeholder 2">
            <a:extLst>
              <a:ext uri="{FF2B5EF4-FFF2-40B4-BE49-F238E27FC236}">
                <a16:creationId xmlns:a16="http://schemas.microsoft.com/office/drawing/2014/main" id="{071FC864-079C-4188-9158-2769F4B283A0}"/>
              </a:ext>
            </a:extLst>
          </p:cNvPr>
          <p:cNvSpPr>
            <a:spLocks noGrp="1"/>
          </p:cNvSpPr>
          <p:nvPr>
            <p:ph idx="1"/>
          </p:nvPr>
        </p:nvSpPr>
        <p:spPr>
          <a:xfrm>
            <a:off x="628650" y="2151063"/>
            <a:ext cx="7886700" cy="2879725"/>
          </a:xfrm>
        </p:spPr>
        <p:txBody>
          <a:bodyPr>
            <a:normAutofit fontScale="85000" lnSpcReduction="20000"/>
          </a:bodyPr>
          <a:lstStyle/>
          <a:p>
            <a:pPr marL="0" indent="0">
              <a:buFont typeface="Arial" charset="0"/>
              <a:buNone/>
              <a:defRPr/>
            </a:pPr>
            <a:r>
              <a:rPr lang="en-US" sz="2400" dirty="0"/>
              <a:t>The teacher’s role in the differentiated classroom is to continually ask him/herself:</a:t>
            </a:r>
          </a:p>
          <a:p>
            <a:pPr marL="128588" indent="-128588">
              <a:buFont typeface="Arial" charset="0"/>
              <a:buNone/>
              <a:defRPr/>
            </a:pPr>
            <a:endParaRPr lang="en-US" sz="2400" dirty="0"/>
          </a:p>
          <a:p>
            <a:pPr marL="128588" indent="-128588">
              <a:buFont typeface="Arial" charset="0"/>
              <a:buNone/>
              <a:defRPr/>
            </a:pPr>
            <a:r>
              <a:rPr lang="en-US" sz="2400" dirty="0"/>
              <a:t>“What does this student need at this moment in order to be      able to learn and progress with this content?”</a:t>
            </a:r>
          </a:p>
          <a:p>
            <a:pPr marL="0" indent="0">
              <a:buFont typeface="Arial" charset="0"/>
              <a:buNone/>
              <a:defRPr/>
            </a:pPr>
            <a:endParaRPr lang="en-US" sz="2400" dirty="0"/>
          </a:p>
          <a:p>
            <a:pPr marL="0" indent="0">
              <a:buFont typeface="Arial" charset="0"/>
              <a:buNone/>
              <a:defRPr/>
            </a:pPr>
            <a:r>
              <a:rPr lang="en-US" sz="2400" dirty="0"/>
              <a:t> “What do I need to do to make that happen?”</a:t>
            </a:r>
          </a:p>
          <a:p>
            <a:pPr marL="0" indent="0">
              <a:buFont typeface="Arial" charset="0"/>
              <a:buNone/>
              <a:defRPr/>
            </a:pPr>
            <a:endParaRPr lang="en-US" sz="2400" dirty="0"/>
          </a:p>
          <a:p>
            <a:pPr marL="0" indent="0">
              <a:buFont typeface="Arial" charset="0"/>
              <a:buNone/>
              <a:defRPr/>
            </a:pPr>
            <a:r>
              <a:rPr lang="en-US" dirty="0"/>
              <a:t>Tomlinson and </a:t>
            </a:r>
            <a:r>
              <a:rPr lang="en-US" dirty="0" err="1"/>
              <a:t>Imbeau</a:t>
            </a:r>
            <a:r>
              <a:rPr lang="en-US" dirty="0"/>
              <a:t> (2010)</a:t>
            </a:r>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91140" name="Picture 9">
            <a:extLst>
              <a:ext uri="{FF2B5EF4-FFF2-40B4-BE49-F238E27FC236}">
                <a16:creationId xmlns:a16="http://schemas.microsoft.com/office/drawing/2014/main" id="{90F2B5BA-4570-7246-ABE5-73BAD2894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155700"/>
            <a:ext cx="7651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717DA68-75C0-473B-8890-3227B2840DB8}"/>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21749D4C-A388-4A2E-A741-834BDD3D1E45}"/>
              </a:ext>
            </a:extLst>
          </p:cNvPr>
          <p:cNvCxnSpPr/>
          <p:nvPr/>
        </p:nvCxnSpPr>
        <p:spPr>
          <a:xfrm flipV="1">
            <a:off x="1011238" y="1879600"/>
            <a:ext cx="7475537" cy="36513"/>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36187EA7-13F8-CC4B-A670-2811EEDDA2CE}"/>
              </a:ext>
            </a:extLst>
          </p:cNvPr>
          <p:cNvSpPr>
            <a:spLocks noGrp="1"/>
          </p:cNvSpPr>
          <p:nvPr>
            <p:ph type="title"/>
          </p:nvPr>
        </p:nvSpPr>
        <p:spPr>
          <a:xfrm>
            <a:off x="739775" y="1141413"/>
            <a:ext cx="7886700" cy="693737"/>
          </a:xfrm>
        </p:spPr>
        <p:txBody>
          <a:bodyPr/>
          <a:lstStyle/>
          <a:p>
            <a:r>
              <a:rPr lang="en-US" altLang="en-US">
                <a:ea typeface="ＭＳ Ｐゴシック" panose="020B0600070205080204" pitchFamily="34" charset="-128"/>
              </a:rPr>
              <a:t>      </a:t>
            </a:r>
            <a:r>
              <a:rPr lang="en-US" altLang="en-US" sz="3000" b="1" u="sng">
                <a:ea typeface="ＭＳ Ｐゴシック" panose="020B0600070205080204" pitchFamily="34" charset="-128"/>
              </a:rPr>
              <a:t>Helpful Differentiated Instruction Websites</a:t>
            </a:r>
          </a:p>
        </p:txBody>
      </p:sp>
      <p:sp>
        <p:nvSpPr>
          <p:cNvPr id="3" name="Content Placeholder 2">
            <a:extLst>
              <a:ext uri="{FF2B5EF4-FFF2-40B4-BE49-F238E27FC236}">
                <a16:creationId xmlns:a16="http://schemas.microsoft.com/office/drawing/2014/main" id="{50311B24-88E2-4206-A088-6C5245B41A45}"/>
              </a:ext>
            </a:extLst>
          </p:cNvPr>
          <p:cNvSpPr>
            <a:spLocks noGrp="1"/>
          </p:cNvSpPr>
          <p:nvPr>
            <p:ph idx="1"/>
          </p:nvPr>
        </p:nvSpPr>
        <p:spPr>
          <a:xfrm>
            <a:off x="560388" y="2154238"/>
            <a:ext cx="7886700" cy="2606675"/>
          </a:xfrm>
        </p:spPr>
        <p:txBody>
          <a:bodyPr>
            <a:normAutofit fontScale="62500" lnSpcReduction="20000"/>
          </a:bodyPr>
          <a:lstStyle/>
          <a:p>
            <a:pPr marL="0" indent="0">
              <a:buFont typeface="Arial" charset="0"/>
              <a:buNone/>
              <a:defRPr/>
            </a:pPr>
            <a:endParaRPr lang="en-US" dirty="0"/>
          </a:p>
          <a:p>
            <a:pPr>
              <a:buFont typeface="Arial" charset="0"/>
              <a:buChar char="•"/>
              <a:defRPr/>
            </a:pPr>
            <a:r>
              <a:rPr lang="en-US" dirty="0">
                <a:hlinkClick r:id="rId2"/>
              </a:rPr>
              <a:t>http://education.ky.gov/educational/diff/documents/strategiesthatdifferentiateinstruction4.12.pdf</a:t>
            </a:r>
            <a:endParaRPr lang="en-US" dirty="0"/>
          </a:p>
          <a:p>
            <a:pPr marL="0" indent="0">
              <a:buFont typeface="Arial" charset="0"/>
              <a:buNone/>
              <a:defRPr/>
            </a:pPr>
            <a:endParaRPr lang="en-US" dirty="0"/>
          </a:p>
          <a:p>
            <a:pPr>
              <a:buFont typeface="Arial" charset="0"/>
              <a:buChar char="•"/>
              <a:defRPr/>
            </a:pPr>
            <a:r>
              <a:rPr lang="en-US" dirty="0">
                <a:hlinkClick r:id="rId3"/>
              </a:rPr>
              <a:t>https://www.cultofpedagogy.com/starter-kit-differentiated-instruction/</a:t>
            </a:r>
            <a:endParaRPr lang="en-US" dirty="0"/>
          </a:p>
          <a:p>
            <a:pPr marL="0" indent="0">
              <a:buFont typeface="Arial" charset="0"/>
              <a:buNone/>
              <a:defRPr/>
            </a:pPr>
            <a:endParaRPr lang="en-US" dirty="0"/>
          </a:p>
          <a:p>
            <a:pPr>
              <a:buFont typeface="Arial" charset="0"/>
              <a:buChar char="•"/>
              <a:defRPr/>
            </a:pPr>
            <a:r>
              <a:rPr lang="en-US" dirty="0">
                <a:hlinkClick r:id="rId4"/>
              </a:rPr>
              <a:t>https://www.edutopia.org/stw-differentiated-instruction-replication-tips</a:t>
            </a:r>
            <a:endParaRPr lang="en-US" dirty="0"/>
          </a:p>
          <a:p>
            <a:pPr marL="0" indent="0">
              <a:buFont typeface="Arial" charset="0"/>
              <a:buNone/>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a:p>
            <a:pPr>
              <a:buFont typeface="Arial" charset="0"/>
              <a:buChar char="•"/>
              <a:defRPr/>
            </a:pPr>
            <a:endParaRPr lang="en-US" dirty="0"/>
          </a:p>
        </p:txBody>
      </p:sp>
      <p:pic>
        <p:nvPicPr>
          <p:cNvPr id="92164" name="Picture 9">
            <a:extLst>
              <a:ext uri="{FF2B5EF4-FFF2-40B4-BE49-F238E27FC236}">
                <a16:creationId xmlns:a16="http://schemas.microsoft.com/office/drawing/2014/main" id="{F1A51AE2-1AE9-EB4E-A85A-39E752918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131888"/>
            <a:ext cx="7651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1F1077A-6F25-4A3D-934E-04E67E7D5FFC}"/>
              </a:ext>
            </a:extLst>
          </p:cNvPr>
          <p:cNvSpPr txBox="1"/>
          <p:nvPr/>
        </p:nvSpPr>
        <p:spPr>
          <a:xfrm>
            <a:off x="1485900" y="5429250"/>
            <a:ext cx="6172200" cy="369888"/>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solidFill>
                  <a:schemeClr val="tx1"/>
                </a:solidFill>
              </a:rPr>
              <a:t>www.osymigrant.org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B51B02-86F2-4827-8899-371E79CD0457}"/>
              </a:ext>
            </a:extLst>
          </p:cNvPr>
          <p:cNvSpPr>
            <a:spLocks noGrp="1"/>
          </p:cNvSpPr>
          <p:nvPr>
            <p:ph type="title"/>
          </p:nvPr>
        </p:nvSpPr>
        <p:spPr>
          <a:xfrm>
            <a:off x="457200" y="274638"/>
            <a:ext cx="8229600" cy="1020762"/>
          </a:xfrm>
        </p:spPr>
        <p:txBody>
          <a:bodyPr rtlCol="0">
            <a:noAutofit/>
          </a:bodyPr>
          <a:lstStyle/>
          <a:p>
            <a:pPr algn="r" eaLnBrk="1" fontAlgn="auto" hangingPunct="1">
              <a:spcAft>
                <a:spcPts val="0"/>
              </a:spcAft>
              <a:defRPr/>
            </a:pPr>
            <a:r>
              <a:rPr lang="en-US" b="1" dirty="0"/>
              <a:t>Literature Review</a:t>
            </a:r>
            <a:endParaRPr lang="en-US" dirty="0">
              <a:latin typeface="+mn-lt"/>
            </a:endParaRPr>
          </a:p>
        </p:txBody>
      </p:sp>
      <p:sp>
        <p:nvSpPr>
          <p:cNvPr id="14338" name="Content Placeholder 6">
            <a:extLst>
              <a:ext uri="{FF2B5EF4-FFF2-40B4-BE49-F238E27FC236}">
                <a16:creationId xmlns:a16="http://schemas.microsoft.com/office/drawing/2014/main" id="{ED389CC7-B6B2-419D-A25D-6D3160DF68E1}"/>
              </a:ext>
            </a:extLst>
          </p:cNvPr>
          <p:cNvSpPr>
            <a:spLocks noGrp="1"/>
          </p:cNvSpPr>
          <p:nvPr>
            <p:ph sz="half" idx="1"/>
          </p:nvPr>
        </p:nvSpPr>
        <p:spPr>
          <a:xfrm>
            <a:off x="457200" y="1600200"/>
            <a:ext cx="4038600" cy="4419600"/>
          </a:xfrm>
        </p:spPr>
        <p:txBody>
          <a:bodyPr/>
          <a:lstStyle/>
          <a:p>
            <a:pPr marL="0" indent="0" algn="ctr">
              <a:buFont typeface="Arial" charset="0"/>
              <a:buNone/>
              <a:defRPr/>
            </a:pPr>
            <a:r>
              <a:rPr lang="en-US" sz="3600" dirty="0"/>
              <a:t>    Members</a:t>
            </a:r>
          </a:p>
          <a:p>
            <a:pPr marL="0" indent="0" algn="ctr">
              <a:buFont typeface="Arial" charset="0"/>
              <a:buNone/>
              <a:defRPr/>
            </a:pPr>
            <a:endParaRPr lang="en-US" sz="2400" u="sng" dirty="0"/>
          </a:p>
          <a:p>
            <a:pPr>
              <a:buFont typeface="Arial" charset="0"/>
              <a:buChar char="•"/>
              <a:defRPr/>
            </a:pPr>
            <a:r>
              <a:rPr lang="en-US" sz="2400" u="sng" dirty="0"/>
              <a:t>Jessica Castañeda (lead)</a:t>
            </a:r>
          </a:p>
          <a:p>
            <a:pPr>
              <a:buFont typeface="Arial" charset="0"/>
              <a:buChar char="•"/>
              <a:defRPr/>
            </a:pPr>
            <a:r>
              <a:rPr lang="en-US" sz="2400" dirty="0"/>
              <a:t>Susanna Bartee</a:t>
            </a:r>
          </a:p>
          <a:p>
            <a:pPr>
              <a:buFont typeface="Arial" charset="0"/>
              <a:buChar char="•"/>
              <a:defRPr/>
            </a:pPr>
            <a:r>
              <a:rPr lang="en-US" sz="2400" dirty="0"/>
              <a:t>John Farrell</a:t>
            </a:r>
          </a:p>
          <a:p>
            <a:pPr marL="0" indent="0" eaLnBrk="1" hangingPunct="1">
              <a:buFont typeface="Arial" charset="0"/>
              <a:buNone/>
              <a:defRPr/>
            </a:pPr>
            <a:endParaRPr lang="en-US" altLang="en-US" dirty="0"/>
          </a:p>
        </p:txBody>
      </p:sp>
      <p:sp>
        <p:nvSpPr>
          <p:cNvPr id="14339" name="Content Placeholder 7">
            <a:extLst>
              <a:ext uri="{FF2B5EF4-FFF2-40B4-BE49-F238E27FC236}">
                <a16:creationId xmlns:a16="http://schemas.microsoft.com/office/drawing/2014/main" id="{089DE806-E8D6-4832-88BB-9AF295A3545B}"/>
              </a:ext>
            </a:extLst>
          </p:cNvPr>
          <p:cNvSpPr>
            <a:spLocks noGrp="1"/>
          </p:cNvSpPr>
          <p:nvPr>
            <p:ph sz="half" idx="2"/>
          </p:nvPr>
        </p:nvSpPr>
        <p:spPr>
          <a:xfrm>
            <a:off x="4648200" y="1600200"/>
            <a:ext cx="4038600" cy="4419600"/>
          </a:xfrm>
        </p:spPr>
        <p:txBody>
          <a:bodyPr/>
          <a:lstStyle/>
          <a:p>
            <a:pPr marL="0" indent="0" algn="ctr" eaLnBrk="1" hangingPunct="1">
              <a:buFont typeface="Arial" charset="0"/>
              <a:buNone/>
              <a:defRPr/>
            </a:pPr>
            <a:r>
              <a:rPr lang="en-US" altLang="en-US" sz="3600" dirty="0"/>
              <a:t>Activities</a:t>
            </a:r>
          </a:p>
          <a:p>
            <a:pPr marL="0" indent="0" algn="ctr" eaLnBrk="1" hangingPunct="1">
              <a:buFont typeface="Arial" charset="0"/>
              <a:buNone/>
              <a:defRPr/>
            </a:pPr>
            <a:endParaRPr lang="en-US" altLang="en-US" sz="3600" dirty="0"/>
          </a:p>
          <a:p>
            <a:pPr algn="ctr" eaLnBrk="1" hangingPunct="1">
              <a:buFont typeface="Arial" charset="0"/>
              <a:buAutoNum type="arabicPeriod"/>
              <a:defRPr/>
            </a:pPr>
            <a:r>
              <a:rPr lang="en-US" altLang="en-US" sz="2400" dirty="0"/>
              <a:t>Continued research into Adverse Childhood Experience (ACEs) study and materials available.</a:t>
            </a:r>
          </a:p>
          <a:p>
            <a:pPr algn="ctr" eaLnBrk="1" hangingPunct="1">
              <a:buFont typeface="Arial" charset="0"/>
              <a:buAutoNum type="arabicPeriod"/>
              <a:defRPr/>
            </a:pPr>
            <a:r>
              <a:rPr lang="en-US" altLang="en-US" sz="2400" dirty="0"/>
              <a:t>Draft was completed and is under revision for completion this year.</a:t>
            </a:r>
          </a:p>
          <a:p>
            <a:pPr algn="ctr" eaLnBrk="1" hangingPunct="1">
              <a:buFont typeface="Arial" charset="0"/>
              <a:buChar char="•"/>
              <a:defRPr/>
            </a:pPr>
            <a:endParaRPr lang="en-US" altLang="en-US" dirty="0"/>
          </a:p>
        </p:txBody>
      </p:sp>
      <p:cxnSp>
        <p:nvCxnSpPr>
          <p:cNvPr id="10" name="Straight Connector 9">
            <a:extLst>
              <a:ext uri="{FF2B5EF4-FFF2-40B4-BE49-F238E27FC236}">
                <a16:creationId xmlns:a16="http://schemas.microsoft.com/office/drawing/2014/main" id="{D861CBC6-A7FC-4C5A-96C5-BEAB9A2CEE46}"/>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B0780D9C-D47B-4A57-A2F7-0DD1F6FD71C5}"/>
              </a:ext>
            </a:extLst>
          </p:cNvPr>
          <p:cNvCxnSpPr/>
          <p:nvPr/>
        </p:nvCxnSpPr>
        <p:spPr>
          <a:xfrm>
            <a:off x="4572000" y="1600200"/>
            <a:ext cx="0" cy="441960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4FE16BB6-6ACD-47AA-B5A3-5825BF052423}"/>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eaLnBrk="1" fontAlgn="auto" hangingPunct="1">
              <a:spcBef>
                <a:spcPts val="0"/>
              </a:spcBef>
              <a:spcAft>
                <a:spcPts val="0"/>
              </a:spcAft>
              <a:defRPr/>
            </a:pPr>
            <a:r>
              <a:rPr lang="en-US" dirty="0">
                <a:solidFill>
                  <a:schemeClr val="tx1"/>
                </a:solidFill>
              </a:rPr>
              <a:t>www.osymigrant.org</a:t>
            </a:r>
          </a:p>
        </p:txBody>
      </p:sp>
      <p:pic>
        <p:nvPicPr>
          <p:cNvPr id="93192" name="Picture 9">
            <a:extLst>
              <a:ext uri="{FF2B5EF4-FFF2-40B4-BE49-F238E27FC236}">
                <a16:creationId xmlns:a16="http://schemas.microsoft.com/office/drawing/2014/main" id="{C9D4ED7B-63F7-AA4C-9547-DD607EF799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04800"/>
            <a:ext cx="1003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a:extLst>
              <a:ext uri="{FF2B5EF4-FFF2-40B4-BE49-F238E27FC236}">
                <a16:creationId xmlns:a16="http://schemas.microsoft.com/office/drawing/2014/main" id="{2E01053C-EF04-4740-A126-5E3F1784C5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138" y="1154113"/>
            <a:ext cx="8485187"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7AB6AD7-D7A8-4353-B5C8-613C7FF448CC}"/>
              </a:ext>
            </a:extLst>
          </p:cNvPr>
          <p:cNvSpPr txBox="1"/>
          <p:nvPr/>
        </p:nvSpPr>
        <p:spPr>
          <a:xfrm>
            <a:off x="5005388" y="1747838"/>
            <a:ext cx="3316287" cy="3416300"/>
          </a:xfrm>
          <a:prstGeom prst="rect">
            <a:avLst/>
          </a:prstGeom>
          <a:noFill/>
        </p:spPr>
        <p:txBody>
          <a:bodyPr>
            <a:spAutoFit/>
          </a:bodyPr>
          <a:lstStyle/>
          <a:p>
            <a:pPr>
              <a:defRPr/>
            </a:pPr>
            <a:r>
              <a:rPr lang="en-US" sz="4950" dirty="0">
                <a:solidFill>
                  <a:srgbClr val="002060"/>
                </a:solidFill>
                <a:latin typeface="Adobe Gothic Std B" panose="020B0800000000000000" pitchFamily="34" charset="-128"/>
                <a:ea typeface="Adobe Gothic Std B" panose="020B0800000000000000" pitchFamily="34" charset="-128"/>
              </a:rPr>
              <a:t>A</a:t>
            </a:r>
            <a:r>
              <a:rPr lang="en-US" sz="4050" dirty="0">
                <a:latin typeface="Adobe Gothic Std B" panose="020B0800000000000000" pitchFamily="34" charset="-128"/>
                <a:ea typeface="Adobe Gothic Std B" panose="020B0800000000000000" pitchFamily="34" charset="-128"/>
              </a:rPr>
              <a:t>dverse </a:t>
            </a:r>
            <a:r>
              <a:rPr lang="en-US" sz="4500" dirty="0">
                <a:solidFill>
                  <a:srgbClr val="002060"/>
                </a:solidFill>
                <a:latin typeface="Adobe Gothic Std B" panose="020B0800000000000000" pitchFamily="34" charset="-128"/>
                <a:ea typeface="Adobe Gothic Std B" panose="020B0800000000000000" pitchFamily="34" charset="-128"/>
              </a:rPr>
              <a:t>C</a:t>
            </a:r>
            <a:r>
              <a:rPr lang="en-US" sz="4050" dirty="0">
                <a:latin typeface="Adobe Gothic Std B" panose="020B0800000000000000" pitchFamily="34" charset="-128"/>
                <a:ea typeface="Adobe Gothic Std B" panose="020B0800000000000000" pitchFamily="34" charset="-128"/>
              </a:rPr>
              <a:t>hildhood </a:t>
            </a:r>
            <a:r>
              <a:rPr lang="en-US" sz="4950" dirty="0">
                <a:solidFill>
                  <a:srgbClr val="002060"/>
                </a:solidFill>
                <a:latin typeface="Adobe Gothic Std B" panose="020B0800000000000000" pitchFamily="34" charset="-128"/>
                <a:ea typeface="Adobe Gothic Std B" panose="020B0800000000000000" pitchFamily="34" charset="-128"/>
              </a:rPr>
              <a:t>E</a:t>
            </a:r>
            <a:r>
              <a:rPr lang="en-US" sz="4050" dirty="0">
                <a:latin typeface="Adobe Gothic Std B" panose="020B0800000000000000" pitchFamily="34" charset="-128"/>
                <a:ea typeface="Adobe Gothic Std B" panose="020B0800000000000000" pitchFamily="34" charset="-128"/>
              </a:rPr>
              <a:t>xperiences</a:t>
            </a:r>
          </a:p>
          <a:p>
            <a:pPr algn="ctr">
              <a:defRPr/>
            </a:pPr>
            <a:r>
              <a:rPr lang="en-US" sz="7200" dirty="0">
                <a:solidFill>
                  <a:srgbClr val="C00000"/>
                </a:solidFill>
                <a:latin typeface="Adobe Gothic Std B" panose="020B0800000000000000" pitchFamily="34" charset="-128"/>
                <a:ea typeface="Adobe Gothic Std B" panose="020B0800000000000000" pitchFamily="34" charset="-128"/>
              </a:rPr>
              <a:t>ACEs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a:extLst>
              <a:ext uri="{FF2B5EF4-FFF2-40B4-BE49-F238E27FC236}">
                <a16:creationId xmlns:a16="http://schemas.microsoft.com/office/drawing/2014/main" id="{312C0AAE-76D1-5546-9559-ED4F464C6C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1588" y="1295400"/>
            <a:ext cx="40624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9086704-47B6-40FA-BE6F-F93B5123AC84}"/>
              </a:ext>
            </a:extLst>
          </p:cNvPr>
          <p:cNvSpPr txBox="1"/>
          <p:nvPr/>
        </p:nvSpPr>
        <p:spPr>
          <a:xfrm>
            <a:off x="152400" y="533400"/>
            <a:ext cx="7789863" cy="3486150"/>
          </a:xfrm>
          <a:prstGeom prst="rect">
            <a:avLst/>
          </a:prstGeom>
          <a:noFill/>
        </p:spPr>
        <p:txBody>
          <a:bodyPr>
            <a:spAutoFit/>
          </a:bodyPr>
          <a:lstStyle/>
          <a:p>
            <a:pPr>
              <a:defRPr/>
            </a:pPr>
            <a:r>
              <a:rPr lang="en-US" sz="4950" dirty="0">
                <a:solidFill>
                  <a:srgbClr val="C00000"/>
                </a:solidFill>
                <a:latin typeface="Adobe Gothic Std B" panose="020B0800000000000000" pitchFamily="34" charset="-128"/>
                <a:ea typeface="Adobe Gothic Std B" panose="020B0800000000000000" pitchFamily="34" charset="-128"/>
              </a:rPr>
              <a:t>We need an </a:t>
            </a:r>
            <a:r>
              <a:rPr lang="en-US" sz="4950" dirty="0">
                <a:solidFill>
                  <a:srgbClr val="002060"/>
                </a:solidFill>
                <a:latin typeface="Adobe Gothic Std B" panose="020B0800000000000000" pitchFamily="34" charset="-128"/>
                <a:ea typeface="Adobe Gothic Std B" panose="020B0800000000000000" pitchFamily="34" charset="-128"/>
              </a:rPr>
              <a:t>Understanding</a:t>
            </a:r>
            <a:r>
              <a:rPr lang="en-US" sz="4950" dirty="0">
                <a:solidFill>
                  <a:srgbClr val="C00000"/>
                </a:solidFill>
                <a:latin typeface="Adobe Gothic Std B" panose="020B0800000000000000" pitchFamily="34" charset="-128"/>
                <a:ea typeface="Adobe Gothic Std B" panose="020B0800000000000000" pitchFamily="34" charset="-128"/>
              </a:rPr>
              <a:t> of how</a:t>
            </a:r>
          </a:p>
          <a:p>
            <a:pPr>
              <a:defRPr/>
            </a:pPr>
            <a:r>
              <a:rPr lang="en-US" sz="4050" dirty="0">
                <a:latin typeface="Adobe Gothic Std B" panose="020B0800000000000000" pitchFamily="34" charset="-128"/>
                <a:ea typeface="Adobe Gothic Std B" panose="020B0800000000000000" pitchFamily="34" charset="-128"/>
              </a:rPr>
              <a:t> </a:t>
            </a:r>
            <a:r>
              <a:rPr lang="en-US" sz="4050" dirty="0">
                <a:solidFill>
                  <a:srgbClr val="C00000"/>
                </a:solidFill>
                <a:latin typeface="Adobe Gothic Std B" panose="020B0800000000000000" pitchFamily="34" charset="-128"/>
                <a:ea typeface="Adobe Gothic Std B" panose="020B0800000000000000" pitchFamily="34" charset="-128"/>
              </a:rPr>
              <a:t>A</a:t>
            </a:r>
            <a:r>
              <a:rPr lang="en-US" sz="4050" dirty="0">
                <a:latin typeface="Adobe Gothic Std B" panose="020B0800000000000000" pitchFamily="34" charset="-128"/>
                <a:ea typeface="Adobe Gothic Std B" panose="020B0800000000000000" pitchFamily="34" charset="-128"/>
              </a:rPr>
              <a:t>dverse </a:t>
            </a:r>
            <a:r>
              <a:rPr lang="en-US" sz="4500" dirty="0">
                <a:solidFill>
                  <a:srgbClr val="C00000"/>
                </a:solidFill>
                <a:latin typeface="Adobe Gothic Std B" panose="020B0800000000000000" pitchFamily="34" charset="-128"/>
                <a:ea typeface="Adobe Gothic Std B" panose="020B0800000000000000" pitchFamily="34" charset="-128"/>
              </a:rPr>
              <a:t>C</a:t>
            </a:r>
            <a:r>
              <a:rPr lang="en-US" sz="4050" dirty="0">
                <a:latin typeface="Adobe Gothic Std B" panose="020B0800000000000000" pitchFamily="34" charset="-128"/>
                <a:ea typeface="Adobe Gothic Std B" panose="020B0800000000000000" pitchFamily="34" charset="-128"/>
              </a:rPr>
              <a:t>hildhood </a:t>
            </a:r>
            <a:r>
              <a:rPr lang="en-US" sz="4950" dirty="0">
                <a:solidFill>
                  <a:srgbClr val="C00000"/>
                </a:solidFill>
                <a:latin typeface="Adobe Gothic Std B" panose="020B0800000000000000" pitchFamily="34" charset="-128"/>
                <a:ea typeface="Adobe Gothic Std B" panose="020B0800000000000000" pitchFamily="34" charset="-128"/>
              </a:rPr>
              <a:t>E</a:t>
            </a:r>
            <a:r>
              <a:rPr lang="en-US" sz="4050" dirty="0">
                <a:latin typeface="Adobe Gothic Std B" panose="020B0800000000000000" pitchFamily="34" charset="-128"/>
                <a:ea typeface="Adobe Gothic Std B" panose="020B0800000000000000" pitchFamily="34" charset="-128"/>
              </a:rPr>
              <a:t>xperiences</a:t>
            </a:r>
          </a:p>
          <a:p>
            <a:pPr algn="ctr">
              <a:defRPr/>
            </a:pPr>
            <a:r>
              <a:rPr lang="en-US" sz="7200" dirty="0">
                <a:solidFill>
                  <a:schemeClr val="tx1">
                    <a:lumMod val="95000"/>
                    <a:lumOff val="5000"/>
                  </a:schemeClr>
                </a:solidFill>
                <a:latin typeface="Adobe Gothic Std B" panose="020B0800000000000000" pitchFamily="34" charset="-128"/>
                <a:ea typeface="Adobe Gothic Std B" panose="020B0800000000000000" pitchFamily="34" charset="-128"/>
              </a:rPr>
              <a:t>Impact </a:t>
            </a:r>
            <a:r>
              <a:rPr lang="en-US" sz="7200" dirty="0">
                <a:solidFill>
                  <a:srgbClr val="C00000"/>
                </a:solidFill>
                <a:latin typeface="Adobe Gothic Std B" panose="020B0800000000000000" pitchFamily="34" charset="-128"/>
                <a:ea typeface="Adobe Gothic Std B" panose="020B0800000000000000" pitchFamily="34" charset="-128"/>
              </a:rPr>
              <a:t>OSY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a:extLst>
              <a:ext uri="{FF2B5EF4-FFF2-40B4-BE49-F238E27FC236}">
                <a16:creationId xmlns:a16="http://schemas.microsoft.com/office/drawing/2014/main" id="{6AF60C17-91DD-B74B-A897-B8712D9956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949325"/>
            <a:ext cx="88233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5">
            <a:extLst>
              <a:ext uri="{FF2B5EF4-FFF2-40B4-BE49-F238E27FC236}">
                <a16:creationId xmlns:a16="http://schemas.microsoft.com/office/drawing/2014/main" id="{3D30ABA6-B370-B646-BEFA-5D29199F05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49325"/>
            <a:ext cx="3532188"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092D2A94-9E46-4C47-BDF1-A2C15D0F80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0"/>
            <a:ext cx="8956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4D35A60-BDCA-4D4E-AC75-B3B97CD8A51A}"/>
              </a:ext>
            </a:extLst>
          </p:cNvPr>
          <p:cNvSpPr txBox="1"/>
          <p:nvPr/>
        </p:nvSpPr>
        <p:spPr>
          <a:xfrm>
            <a:off x="450850" y="1219200"/>
            <a:ext cx="8239125" cy="1200150"/>
          </a:xfrm>
          <a:prstGeom prst="rect">
            <a:avLst/>
          </a:prstGeom>
          <a:solidFill>
            <a:schemeClr val="bg1">
              <a:lumMod val="50000"/>
            </a:schemeClr>
          </a:solidFill>
        </p:spPr>
        <p:txBody>
          <a:bodyPr>
            <a:spAutoFit/>
          </a:bodyPr>
          <a:lstStyle/>
          <a:p>
            <a:pPr algn="ctr">
              <a:defRPr/>
            </a:pPr>
            <a:r>
              <a:rPr lang="en-US" sz="2400" dirty="0">
                <a:solidFill>
                  <a:schemeClr val="bg1"/>
                </a:solidFill>
                <a:latin typeface="Adobe Gothic Std B" panose="020B0800000000000000" pitchFamily="34" charset="-128"/>
                <a:ea typeface="Adobe Gothic Std B" panose="020B0800000000000000" pitchFamily="34" charset="-128"/>
              </a:rPr>
              <a:t>Adverse events or experiences that occur early in childhood can have lifelong consequences for both physical and mental well-being.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1BF96773-F881-434C-8EF4-D03FEAA26F01}"/>
              </a:ext>
            </a:extLst>
          </p:cNvPr>
          <p:cNvSpPr>
            <a:spLocks noGrp="1"/>
          </p:cNvSpPr>
          <p:nvPr>
            <p:ph type="title"/>
          </p:nvPr>
        </p:nvSpPr>
        <p:spPr/>
        <p:txBody>
          <a:bodyPr/>
          <a:lstStyle/>
          <a:p>
            <a:r>
              <a:rPr lang="en-US" altLang="en-US">
                <a:ea typeface="ＭＳ Ｐゴシック" panose="020B0600070205080204" pitchFamily="34" charset="-128"/>
              </a:rPr>
              <a:t>Expectations of Our Time</a:t>
            </a:r>
          </a:p>
        </p:txBody>
      </p:sp>
      <p:sp>
        <p:nvSpPr>
          <p:cNvPr id="14339" name="Content Placeholder 2">
            <a:extLst>
              <a:ext uri="{FF2B5EF4-FFF2-40B4-BE49-F238E27FC236}">
                <a16:creationId xmlns:a16="http://schemas.microsoft.com/office/drawing/2014/main" id="{23F212D8-613B-FF46-8A7B-22570DAFEBC6}"/>
              </a:ext>
            </a:extLst>
          </p:cNvPr>
          <p:cNvSpPr>
            <a:spLocks noGrp="1"/>
          </p:cNvSpPr>
          <p:nvPr>
            <p:ph idx="1"/>
          </p:nvPr>
        </p:nvSpPr>
        <p:spPr/>
        <p:txBody>
          <a:bodyPr/>
          <a:lstStyle/>
          <a:p>
            <a:r>
              <a:rPr lang="en-US" altLang="en-US" sz="2400">
                <a:ea typeface="ＭＳ Ｐゴシック" panose="020B0600070205080204" pitchFamily="34" charset="-128"/>
              </a:rPr>
              <a:t>Provide feedback on agenda items, including training materials and material development</a:t>
            </a:r>
          </a:p>
          <a:p>
            <a:r>
              <a:rPr lang="en-US" altLang="en-US" sz="2400">
                <a:ea typeface="ＭＳ Ｐゴシック" panose="020B0600070205080204" pitchFamily="34" charset="-128"/>
              </a:rPr>
              <a:t>Complete work group tasks, outline timelines, and establish follow-up conference calls</a:t>
            </a:r>
          </a:p>
          <a:p>
            <a:r>
              <a:rPr lang="en-US" altLang="en-US" sz="2400">
                <a:ea typeface="ＭＳ Ｐゴシック" panose="020B0600070205080204" pitchFamily="34" charset="-128"/>
              </a:rPr>
              <a:t>Review evaluation data and the GOSOSY performance measures </a:t>
            </a:r>
          </a:p>
          <a:p>
            <a:r>
              <a:rPr lang="en-US" altLang="en-US" sz="2400">
                <a:ea typeface="ＭＳ Ｐゴシック" panose="020B0600070205080204" pitchFamily="34" charset="-128"/>
              </a:rPr>
              <a:t>Discuss structure of and plan the Dissemination Event</a:t>
            </a:r>
          </a:p>
          <a:p>
            <a:r>
              <a:rPr lang="en-US" altLang="en-US" sz="2400">
                <a:ea typeface="ＭＳ Ｐゴシック" panose="020B0600070205080204" pitchFamily="34" charset="-128"/>
              </a:rPr>
              <a:t>Learn about the impact of ACEs and mental health issues on OSY</a:t>
            </a:r>
          </a:p>
          <a:p>
            <a:r>
              <a:rPr lang="en-US" altLang="en-US" sz="2400">
                <a:ea typeface="ＭＳ Ｐゴシック" panose="020B0600070205080204" pitchFamily="34" charset="-128"/>
              </a:rPr>
              <a:t>Be able to use the Mental Health Lessons</a:t>
            </a:r>
          </a:p>
        </p:txBody>
      </p:sp>
      <p:cxnSp>
        <p:nvCxnSpPr>
          <p:cNvPr id="4" name="Straight Connector 3">
            <a:extLst>
              <a:ext uri="{FF2B5EF4-FFF2-40B4-BE49-F238E27FC236}">
                <a16:creationId xmlns:a16="http://schemas.microsoft.com/office/drawing/2014/main" id="{D27B97E9-2A2C-4698-AB6A-0458204D576F}"/>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5" name="TextBox 4">
            <a:extLst>
              <a:ext uri="{FF2B5EF4-FFF2-40B4-BE49-F238E27FC236}">
                <a16:creationId xmlns:a16="http://schemas.microsoft.com/office/drawing/2014/main" id="{7640C550-5737-41C0-A5F0-BFB02AE71CF4}"/>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pic>
        <p:nvPicPr>
          <p:cNvPr id="14342" name="Shape 88">
            <a:extLst>
              <a:ext uri="{FF2B5EF4-FFF2-40B4-BE49-F238E27FC236}">
                <a16:creationId xmlns:a16="http://schemas.microsoft.com/office/drawing/2014/main" id="{E95CF7B1-DC86-2C49-9B3C-1CC97198BE2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035" t="11337" r="64566" b="9927"/>
          <a:stretch>
            <a:fillRect/>
          </a:stretch>
        </p:blipFill>
        <p:spPr bwMode="auto">
          <a:xfrm>
            <a:off x="322263" y="0"/>
            <a:ext cx="11747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a:extLst>
              <a:ext uri="{FF2B5EF4-FFF2-40B4-BE49-F238E27FC236}">
                <a16:creationId xmlns:a16="http://schemas.microsoft.com/office/drawing/2014/main" id="{9B14779C-661C-D546-BFDB-C5170FECBA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77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4">
            <a:extLst>
              <a:ext uri="{FF2B5EF4-FFF2-40B4-BE49-F238E27FC236}">
                <a16:creationId xmlns:a16="http://schemas.microsoft.com/office/drawing/2014/main" id="{CFD2D64A-2A99-9B41-B514-57D388951443}"/>
              </a:ext>
            </a:extLst>
          </p:cNvPr>
          <p:cNvSpPr txBox="1">
            <a:spLocks noChangeArrowheads="1"/>
          </p:cNvSpPr>
          <p:nvPr/>
        </p:nvSpPr>
        <p:spPr bwMode="auto">
          <a:xfrm>
            <a:off x="4073525" y="4684713"/>
            <a:ext cx="4903788" cy="1938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a:latin typeface="Adobe Gothic Std B" pitchFamily="34" charset="-128"/>
                <a:ea typeface="Adobe Gothic Std B" pitchFamily="34" charset="-128"/>
              </a:rPr>
              <a:t>Only recently have medical investigators in primary care settings begun to examine associations between childhood abuse and adult health risk behaviors and disease.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15603EC7-9690-7046-B6B8-8F6D19C808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50673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Box 4">
            <a:extLst>
              <a:ext uri="{FF2B5EF4-FFF2-40B4-BE49-F238E27FC236}">
                <a16:creationId xmlns:a16="http://schemas.microsoft.com/office/drawing/2014/main" id="{DE2D4E55-18FB-EE41-9868-7AEE7A518A7E}"/>
              </a:ext>
            </a:extLst>
          </p:cNvPr>
          <p:cNvSpPr txBox="1">
            <a:spLocks noChangeArrowheads="1"/>
          </p:cNvSpPr>
          <p:nvPr/>
        </p:nvSpPr>
        <p:spPr bwMode="auto">
          <a:xfrm>
            <a:off x="4791075" y="1328738"/>
            <a:ext cx="4094163" cy="52625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800">
                <a:latin typeface="Adobe Gothic Std B" pitchFamily="34" charset="-128"/>
                <a:ea typeface="Adobe Gothic Std B" pitchFamily="34" charset="-128"/>
              </a:rPr>
              <a:t>Traumatic experiences during childhood, including physical abuse and the adversities that accumulate for children reared in persistent poverty, may disturb the neurobiological systems that guide physiological and behavioral responses to stress, potentially for the remainder of a persons life.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a:extLst>
              <a:ext uri="{FF2B5EF4-FFF2-40B4-BE49-F238E27FC236}">
                <a16:creationId xmlns:a16="http://schemas.microsoft.com/office/drawing/2014/main" id="{5625F8C0-4998-CC4E-B4EA-F177AEDA1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8534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A7D5AE35-AB2D-8847-A288-25CED3B206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7988" y="304800"/>
            <a:ext cx="6608762"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4">
            <a:extLst>
              <a:ext uri="{FF2B5EF4-FFF2-40B4-BE49-F238E27FC236}">
                <a16:creationId xmlns:a16="http://schemas.microsoft.com/office/drawing/2014/main" id="{A25D4933-4CB4-1F47-8EFE-582C02D9A1A7}"/>
              </a:ext>
            </a:extLst>
          </p:cNvPr>
          <p:cNvSpPr txBox="1">
            <a:spLocks noChangeArrowheads="1"/>
          </p:cNvSpPr>
          <p:nvPr/>
        </p:nvSpPr>
        <p:spPr bwMode="auto">
          <a:xfrm>
            <a:off x="5341938" y="1098550"/>
            <a:ext cx="3649662" cy="5262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800">
                <a:latin typeface="Adobe Gothic Std B" pitchFamily="34" charset="-128"/>
                <a:ea typeface="Adobe Gothic Std B" pitchFamily="34" charset="-128"/>
              </a:rPr>
              <a:t>In 1985, Dr. Vincent Felitti, chief of Kaiser Permanente’s revolutionary Department of Preventive Medicine in San Diego, CA, could not figure out why more than half of the people in his obesity clinic dropped out each year for five years straight.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a:extLst>
              <a:ext uri="{FF2B5EF4-FFF2-40B4-BE49-F238E27FC236}">
                <a16:creationId xmlns:a16="http://schemas.microsoft.com/office/drawing/2014/main" id="{282E31F8-FED7-804C-8DEC-16D0246FEE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9025" y="3316288"/>
            <a:ext cx="2974975"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a:extLst>
              <a:ext uri="{FF2B5EF4-FFF2-40B4-BE49-F238E27FC236}">
                <a16:creationId xmlns:a16="http://schemas.microsoft.com/office/drawing/2014/main" id="{0E5D25B7-26A3-4640-A206-A210BB3F1679}"/>
              </a:ext>
            </a:extLst>
          </p:cNvPr>
          <p:cNvSpPr>
            <a:spLocks noChangeArrowheads="1"/>
          </p:cNvSpPr>
          <p:nvPr/>
        </p:nvSpPr>
        <p:spPr bwMode="auto">
          <a:xfrm>
            <a:off x="341313" y="1109663"/>
            <a:ext cx="62293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800">
                <a:latin typeface="Adobe Gothic Std B" pitchFamily="34" charset="-128"/>
                <a:ea typeface="Adobe Gothic Std B" pitchFamily="34" charset="-128"/>
              </a:rPr>
              <a:t>Public health experts, social service workers, educators, therapists, and policy makers commonly regard addiction as a problem. Some, however, are beginning to understand that turning to drugs is an expected response to serious childhood trauma, and that telling people who smoke or overeat or overwork that they should stop because these things are bad for them does not work when those behaviors provide a temporary, but gratifying, solution to a bigger problem.</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a:extLst>
              <a:ext uri="{FF2B5EF4-FFF2-40B4-BE49-F238E27FC236}">
                <a16:creationId xmlns:a16="http://schemas.microsoft.com/office/drawing/2014/main" id="{C2A1B832-8BE3-7940-AAD0-A80939B7F6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1109663"/>
            <a:ext cx="53721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a:extLst>
              <a:ext uri="{FF2B5EF4-FFF2-40B4-BE49-F238E27FC236}">
                <a16:creationId xmlns:a16="http://schemas.microsoft.com/office/drawing/2014/main" id="{89282834-90BB-C54D-816D-DCF6CE373CB0}"/>
              </a:ext>
            </a:extLst>
          </p:cNvPr>
          <p:cNvSpPr>
            <a:spLocks noChangeArrowheads="1"/>
          </p:cNvSpPr>
          <p:nvPr/>
        </p:nvSpPr>
        <p:spPr bwMode="auto">
          <a:xfrm>
            <a:off x="204788" y="1784350"/>
            <a:ext cx="356711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800">
                <a:latin typeface="Adobe Gothic Std B" pitchFamily="34" charset="-128"/>
                <a:ea typeface="Adobe Gothic Std B" pitchFamily="34" charset="-128"/>
              </a:rPr>
              <a:t>Kaiser Permanente in San Diego was a perfect place to do a mega-study. More than 50,000 members came through the department each year for a comprehensive medical evaluation.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6">
            <a:extLst>
              <a:ext uri="{FF2B5EF4-FFF2-40B4-BE49-F238E27FC236}">
                <a16:creationId xmlns:a16="http://schemas.microsoft.com/office/drawing/2014/main" id="{B0D0F041-5D91-C34D-9116-1E89E85F76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7888" y="152400"/>
            <a:ext cx="290671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a:extLst>
              <a:ext uri="{FF2B5EF4-FFF2-40B4-BE49-F238E27FC236}">
                <a16:creationId xmlns:a16="http://schemas.microsoft.com/office/drawing/2014/main" id="{C72CDDB3-1E38-8645-86DD-C6C29ACFFB3C}"/>
              </a:ext>
            </a:extLst>
          </p:cNvPr>
          <p:cNvSpPr>
            <a:spLocks noChangeArrowheads="1"/>
          </p:cNvSpPr>
          <p:nvPr/>
        </p:nvSpPr>
        <p:spPr bwMode="auto">
          <a:xfrm>
            <a:off x="214313" y="1246188"/>
            <a:ext cx="610076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a:latin typeface="Adobe Gothic Std B" pitchFamily="34" charset="-128"/>
                <a:ea typeface="Adobe Gothic Std B" pitchFamily="34" charset="-128"/>
              </a:rPr>
              <a:t>Anda and Felitti developed a scoring system for ACEs. Each type of adverse childhood experience counted as one point. If a person had none of the events in her or his background, the ACE score was zero. If someone was verbally abused thousands of times during his or her childhood, but no other types of childhood trauma occurred, this counted as one point in the ACE score. If a person experienced verbal abuse, lived with a mentally ill mother and an alcoholic father, his ACE score was three.</a:t>
            </a:r>
            <a:r>
              <a:rPr lang="en-US" altLang="en-US" sz="2400" baseline="30000">
                <a:solidFill>
                  <a:srgbClr val="000000"/>
                </a:solidFill>
                <a:latin typeface="Adobe Gothic Std B" pitchFamily="34" charset="-128"/>
                <a:ea typeface="Adobe Gothic Std B" pitchFamily="34" charset="-128"/>
              </a:rPr>
              <a:t> </a:t>
            </a:r>
            <a:endParaRPr lang="en-US" altLang="en-US" sz="2400">
              <a:latin typeface="Adobe Gothic Std B" pitchFamily="34" charset="-128"/>
              <a:ea typeface="Adobe Gothic Std B" pitchFamily="34" charset="-128"/>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a:extLst>
              <a:ext uri="{FF2B5EF4-FFF2-40B4-BE49-F238E27FC236}">
                <a16:creationId xmlns:a16="http://schemas.microsoft.com/office/drawing/2014/main" id="{10E693E9-96A8-6F41-AF1C-29159F248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2471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1">
            <a:extLst>
              <a:ext uri="{FF2B5EF4-FFF2-40B4-BE49-F238E27FC236}">
                <a16:creationId xmlns:a16="http://schemas.microsoft.com/office/drawing/2014/main" id="{F8FF6AE4-9DA6-8344-A133-C67EA1F9AB8D}"/>
              </a:ext>
            </a:extLst>
          </p:cNvPr>
          <p:cNvSpPr>
            <a:spLocks noChangeArrowheads="1"/>
          </p:cNvSpPr>
          <p:nvPr/>
        </p:nvSpPr>
        <p:spPr bwMode="auto">
          <a:xfrm>
            <a:off x="430213" y="1328738"/>
            <a:ext cx="64277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700">
                <a:latin typeface="Adobe Gothic Std B" pitchFamily="34" charset="-128"/>
                <a:ea typeface="Adobe Gothic Std B" pitchFamily="34" charset="-128"/>
              </a:rPr>
              <a:t>Things start getting serious around an ACE score of 4. Compared with people with zero ACEs, those with four categories of ACEs had a 240% greater risk of hepatitis, were 390% more likely to have chronic obstructive pulmonary disease (emphysema or chronic bronchitis), and a 240% higher risk of a sexually-transmitted disease.</a:t>
            </a:r>
            <a:r>
              <a:rPr lang="en-US" altLang="en-US" sz="2700" baseline="30000">
                <a:solidFill>
                  <a:srgbClr val="000000"/>
                </a:solidFill>
                <a:latin typeface="Adobe Gothic Std B" pitchFamily="34" charset="-128"/>
                <a:ea typeface="Adobe Gothic Std B" pitchFamily="34" charset="-128"/>
              </a:rPr>
              <a:t> </a:t>
            </a:r>
            <a:endParaRPr lang="en-US" altLang="en-US" sz="2700">
              <a:latin typeface="Adobe Gothic Std B" pitchFamily="34" charset="-128"/>
              <a:ea typeface="Adobe Gothic Std B" pitchFamily="34" charset="-128"/>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68339DD7-E6F3-B947-AA2B-25393F862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27500"/>
            <a:ext cx="32416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1">
            <a:extLst>
              <a:ext uri="{FF2B5EF4-FFF2-40B4-BE49-F238E27FC236}">
                <a16:creationId xmlns:a16="http://schemas.microsoft.com/office/drawing/2014/main" id="{FBA4E5AC-0B53-6F4C-AB3B-2B7FA69CCCF3}"/>
              </a:ext>
            </a:extLst>
          </p:cNvPr>
          <p:cNvSpPr>
            <a:spLocks noChangeArrowheads="1"/>
          </p:cNvSpPr>
          <p:nvPr/>
        </p:nvSpPr>
        <p:spPr bwMode="auto">
          <a:xfrm>
            <a:off x="430213" y="1328738"/>
            <a:ext cx="6427787"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3600">
                <a:latin typeface="Adobe Gothic Std B" pitchFamily="34" charset="-128"/>
                <a:ea typeface="Adobe Gothic Std B" pitchFamily="34" charset="-128"/>
              </a:rPr>
              <a:t>People with high ACE scores are more likely to be violent, to have more marriages, more broken bones, more drug prescriptions, more depression, more auto-immune diseases, and more work absences.</a:t>
            </a:r>
            <a:r>
              <a:rPr lang="en-US" altLang="en-US" sz="3600" baseline="30000">
                <a:latin typeface="Adobe Gothic Std B" pitchFamily="34" charset="-128"/>
                <a:ea typeface="Adobe Gothic Std B" pitchFamily="34" charset="-128"/>
              </a:rPr>
              <a:t> </a:t>
            </a:r>
            <a:endParaRPr lang="en-US" altLang="en-US" sz="3600">
              <a:latin typeface="Adobe Gothic Std B" pitchFamily="34" charset="-128"/>
              <a:ea typeface="Adobe Gothic Std B" pitchFamily="34" charset="-128"/>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a:extLst>
              <a:ext uri="{FF2B5EF4-FFF2-40B4-BE49-F238E27FC236}">
                <a16:creationId xmlns:a16="http://schemas.microsoft.com/office/drawing/2014/main" id="{75650E21-FD30-BB4D-9A5D-813816BC19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9A1D855-3176-B84D-9DFD-B23A51F0261E}"/>
              </a:ext>
            </a:extLst>
          </p:cNvPr>
          <p:cNvSpPr>
            <a:spLocks noGrp="1"/>
          </p:cNvSpPr>
          <p:nvPr>
            <p:ph type="ctrTitle"/>
          </p:nvPr>
        </p:nvSpPr>
        <p:spPr/>
        <p:txBody>
          <a:bodyPr/>
          <a:lstStyle/>
          <a:p>
            <a:r>
              <a:rPr lang="en-US" altLang="en-US">
                <a:ea typeface="ＭＳ Ｐゴシック" panose="020B0600070205080204" pitchFamily="34" charset="-128"/>
              </a:rPr>
              <a:t>GOSOSY Evaluation Data Collection</a:t>
            </a:r>
          </a:p>
        </p:txBody>
      </p:sp>
      <p:sp>
        <p:nvSpPr>
          <p:cNvPr id="3" name="Subtitle 2">
            <a:extLst>
              <a:ext uri="{FF2B5EF4-FFF2-40B4-BE49-F238E27FC236}">
                <a16:creationId xmlns:a16="http://schemas.microsoft.com/office/drawing/2014/main" id="{869C3476-F58C-4BB5-9D08-5926EB653DE2}"/>
              </a:ext>
            </a:extLst>
          </p:cNvPr>
          <p:cNvSpPr>
            <a:spLocks noGrp="1"/>
          </p:cNvSpPr>
          <p:nvPr>
            <p:ph type="subTitle" idx="1"/>
          </p:nvPr>
        </p:nvSpPr>
        <p:spPr/>
        <p:txBody>
          <a:bodyPr/>
          <a:lstStyle/>
          <a:p>
            <a:pPr>
              <a:buFont typeface="Arial" charset="0"/>
              <a:buNone/>
              <a:defRPr/>
            </a:pPr>
            <a:r>
              <a:rPr lang="en-US" dirty="0"/>
              <a:t>Marty Jacobson</a:t>
            </a:r>
          </a:p>
          <a:p>
            <a:pPr>
              <a:buFont typeface="Arial" charset="0"/>
              <a:buNone/>
              <a:defRPr/>
            </a:pPr>
            <a:r>
              <a:rPr lang="en-US" dirty="0"/>
              <a:t>META Associates</a:t>
            </a:r>
          </a:p>
        </p:txBody>
      </p:sp>
      <p:pic>
        <p:nvPicPr>
          <p:cNvPr id="15364" name="Picture 9">
            <a:extLst>
              <a:ext uri="{FF2B5EF4-FFF2-40B4-BE49-F238E27FC236}">
                <a16:creationId xmlns:a16="http://schemas.microsoft.com/office/drawing/2014/main" id="{68B75CED-BB40-804A-BD6E-6D0282E20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381000"/>
            <a:ext cx="9255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A32AD82-1170-4E27-956B-89D5FDA8B725}"/>
              </a:ext>
            </a:extLst>
          </p:cNvPr>
          <p:cNvSpPr txBox="1"/>
          <p:nvPr/>
        </p:nvSpPr>
        <p:spPr>
          <a:xfrm>
            <a:off x="457200" y="6096000"/>
            <a:ext cx="8229600"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en-US" dirty="0">
                <a:solidFill>
                  <a:schemeClr val="tx1"/>
                </a:solidFill>
              </a:rPr>
              <a:t>www.osymigrant.org</a:t>
            </a:r>
          </a:p>
        </p:txBody>
      </p:sp>
      <p:cxnSp>
        <p:nvCxnSpPr>
          <p:cNvPr id="6" name="Straight Connector 5">
            <a:extLst>
              <a:ext uri="{FF2B5EF4-FFF2-40B4-BE49-F238E27FC236}">
                <a16:creationId xmlns:a16="http://schemas.microsoft.com/office/drawing/2014/main" id="{C1E40544-41E5-4AA1-8CB5-1D48D31A6C25}"/>
              </a:ext>
            </a:extLst>
          </p:cNvPr>
          <p:cNvCxnSpPr/>
          <p:nvPr/>
        </p:nvCxnSpPr>
        <p:spPr>
          <a:xfrm>
            <a:off x="457200" y="1447800"/>
            <a:ext cx="8305800" cy="0"/>
          </a:xfrm>
          <a:prstGeom prst="line">
            <a:avLst/>
          </a:prstGeom>
          <a:ln w="57150"/>
        </p:spPr>
        <p:style>
          <a:lnRef idx="1">
            <a:schemeClr val="accent3"/>
          </a:lnRef>
          <a:fillRef idx="0">
            <a:schemeClr val="accent3"/>
          </a:fillRef>
          <a:effectRef idx="0">
            <a:schemeClr val="accent3"/>
          </a:effectRef>
          <a:fontRef idx="minor">
            <a:schemeClr val="tx1"/>
          </a:fontRef>
        </p:style>
      </p:cxn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a:extLst>
              <a:ext uri="{FF2B5EF4-FFF2-40B4-BE49-F238E27FC236}">
                <a16:creationId xmlns:a16="http://schemas.microsoft.com/office/drawing/2014/main" id="{9502035A-14D6-8246-97A2-E34F9E6481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a:extLst>
              <a:ext uri="{FF2B5EF4-FFF2-40B4-BE49-F238E27FC236}">
                <a16:creationId xmlns:a16="http://schemas.microsoft.com/office/drawing/2014/main" id="{EE4310A7-A9F5-1C4F-A624-5ABF4BC85722}"/>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09571" name="Picture 3">
            <a:extLst>
              <a:ext uri="{FF2B5EF4-FFF2-40B4-BE49-F238E27FC236}">
                <a16:creationId xmlns:a16="http://schemas.microsoft.com/office/drawing/2014/main" id="{2598D33E-7968-6047-B76B-DF27C0881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0"/>
            <a:ext cx="8990012"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a:extLst>
              <a:ext uri="{FF2B5EF4-FFF2-40B4-BE49-F238E27FC236}">
                <a16:creationId xmlns:a16="http://schemas.microsoft.com/office/drawing/2014/main" id="{5586C05D-68C2-4E43-A21E-FCAEFF8EEC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9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BEB21B5-2D94-4264-9E17-22658EA10BD0}"/>
              </a:ext>
            </a:extLst>
          </p:cNvPr>
          <p:cNvSpPr>
            <a:spLocks noGrp="1"/>
          </p:cNvSpPr>
          <p:nvPr>
            <p:ph idx="1"/>
          </p:nvPr>
        </p:nvSpPr>
        <p:spPr>
          <a:xfrm>
            <a:off x="628650" y="1195033"/>
            <a:ext cx="8184391" cy="4294940"/>
          </a:xfrm>
          <a:extLst>
            <a:ext uri="{FAA26D3D-D897-4be2-8F04-BA451C77F1D7}"/>
          </a:extLst>
        </p:spPr>
        <p:txBody>
          <a:bodyPr numCol="2">
            <a:noAutofit/>
          </a:bodyPr>
          <a:lstStyle/>
          <a:p>
            <a:pPr marL="0" indent="0">
              <a:lnSpc>
                <a:spcPct val="107000"/>
              </a:lnSpc>
              <a:spcBef>
                <a:spcPts val="0"/>
              </a:spcBef>
              <a:spcAft>
                <a:spcPts val="600"/>
              </a:spcAft>
              <a:buFont typeface="Arial" charset="0"/>
              <a:buNone/>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As the number of ACEs increases so does the risk for the following:</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Alcoholism and alcohol abuse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Chronic obstructive pulmonary disease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Depression</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Fetal death</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Health-related quality of life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Illicit drug use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Ischemic heart disease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Liver disease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Poor work performance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Financial stress</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Risk for intimate partner violence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Multiple sexual partners</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Sexually transmitted diseases</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Smoking</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Suicide attempts</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Unintended pregnancies</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Early initiation of smoking</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Early initiation of sexual activity</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Adolescent pregnancy</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Risk for sexual violence</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sz="2000"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Poor academic achievement</a:t>
            </a:r>
            <a:endParaRPr lang="en-US" sz="2000"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a:buFont typeface="Arial" charset="0"/>
              <a:buChar char="•"/>
              <a:defRPr/>
            </a:pPr>
            <a:endParaRPr lang="en-US" sz="20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67A75-44F3-4364-889F-A790AE57F54F}"/>
              </a:ext>
            </a:extLst>
          </p:cNvPr>
          <p:cNvSpPr>
            <a:spLocks noGrp="1"/>
          </p:cNvSpPr>
          <p:nvPr>
            <p:ph idx="1"/>
          </p:nvPr>
        </p:nvSpPr>
        <p:spPr>
          <a:xfrm>
            <a:off x="628650" y="1195033"/>
            <a:ext cx="8184391" cy="4294940"/>
          </a:xfrm>
          <a:extLst>
            <a:ext uri="{FAA26D3D-D897-4be2-8F04-BA451C77F1D7}"/>
          </a:extLst>
        </p:spPr>
        <p:txBody>
          <a:bodyPr numCol="2">
            <a:normAutofit fontScale="47500" lnSpcReduction="20000"/>
          </a:bodyPr>
          <a:lstStyle/>
          <a:p>
            <a:pPr marL="0" indent="0">
              <a:lnSpc>
                <a:spcPct val="107000"/>
              </a:lnSpc>
              <a:spcBef>
                <a:spcPts val="0"/>
              </a:spcBef>
              <a:spcAft>
                <a:spcPts val="600"/>
              </a:spcAft>
              <a:buFont typeface="Arial" charset="0"/>
              <a:buNone/>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As the number of ACEs increases so does the risk for the following:</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Alcoholism and alcohol abuse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Chronic obstructive pulmonary disease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Depression</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Fetal death</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Health-related quality of life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Illicit drug use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Ischemic heart disease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Liver disease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Poor work performance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Financial stress</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Risk for intimate partner violence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Multiple sexual partners</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Sexually transmitted diseases</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Smoking</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Suicide attempts</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Unintended pregnancies</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Early initiation of smoking</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Early initiation of sexual activity</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Adolescent pregnancy</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Risk for sexual violence</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marL="0">
              <a:lnSpc>
                <a:spcPct val="107000"/>
              </a:lnSpc>
              <a:spcBef>
                <a:spcPts val="0"/>
              </a:spcBef>
              <a:spcAft>
                <a:spcPts val="600"/>
              </a:spcAft>
              <a:buFont typeface="Arial" charset="0"/>
              <a:buChar char="•"/>
              <a:defRPr/>
            </a:pPr>
            <a:r>
              <a:rPr lang="en-US" b="1"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rPr>
              <a:t>Poor academic achievement</a:t>
            </a:r>
            <a:endParaRPr lang="en-US" dirty="0">
              <a:solidFill>
                <a:schemeClr val="bg1"/>
              </a:solidFill>
              <a:latin typeface="Adobe Gothic Std B" panose="020B0800000000000000" pitchFamily="34" charset="-128"/>
              <a:ea typeface="Adobe Gothic Std B" panose="020B0800000000000000" pitchFamily="34" charset="-128"/>
              <a:cs typeface="Times New Roman" panose="02020603050405020304" pitchFamily="18" charset="0"/>
            </a:endParaRPr>
          </a:p>
          <a:p>
            <a:pPr>
              <a:buFont typeface="Arial" charset="0"/>
              <a:buChar char="•"/>
              <a:defRPr/>
            </a:pPr>
            <a:endParaRPr lang="en-US" dirty="0"/>
          </a:p>
        </p:txBody>
      </p:sp>
      <p:pic>
        <p:nvPicPr>
          <p:cNvPr id="111619" name="Picture 4">
            <a:extLst>
              <a:ext uri="{FF2B5EF4-FFF2-40B4-BE49-F238E27FC236}">
                <a16:creationId xmlns:a16="http://schemas.microsoft.com/office/drawing/2014/main" id="{4C1B33E4-DC70-0E45-9CE4-62A84A89F7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Content Placeholder 3">
            <a:extLst>
              <a:ext uri="{FF2B5EF4-FFF2-40B4-BE49-F238E27FC236}">
                <a16:creationId xmlns:a16="http://schemas.microsoft.com/office/drawing/2014/main" id="{13F0002F-89A6-5045-89DC-17F293D5EE6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8915400" cy="6858000"/>
          </a:xfr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a:extLst>
              <a:ext uri="{FF2B5EF4-FFF2-40B4-BE49-F238E27FC236}">
                <a16:creationId xmlns:a16="http://schemas.microsoft.com/office/drawing/2014/main" id="{0AF9D818-07B7-0B4E-ACF9-E39A86311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Content Placeholder 3">
            <a:extLst>
              <a:ext uri="{FF2B5EF4-FFF2-40B4-BE49-F238E27FC236}">
                <a16:creationId xmlns:a16="http://schemas.microsoft.com/office/drawing/2014/main" id="{14705009-24AD-F14A-8F50-9FE88AB685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7010400"/>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a:extLst>
              <a:ext uri="{FF2B5EF4-FFF2-40B4-BE49-F238E27FC236}">
                <a16:creationId xmlns:a16="http://schemas.microsoft.com/office/drawing/2014/main" id="{F0FC34B8-0BBC-7246-A226-F60D976691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597150"/>
            <a:ext cx="641508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08EEF24-87D2-43F4-8C0A-7CED920CFCA3}"/>
              </a:ext>
            </a:extLst>
          </p:cNvPr>
          <p:cNvSpPr>
            <a:spLocks noGrp="1"/>
          </p:cNvSpPr>
          <p:nvPr>
            <p:ph type="title"/>
          </p:nvPr>
        </p:nvSpPr>
        <p:spPr/>
        <p:txBody>
          <a:bodyPr>
            <a:normAutofit/>
          </a:bodyPr>
          <a:lstStyle/>
          <a:p>
            <a:pPr>
              <a:defRPr/>
            </a:pPr>
            <a:r>
              <a:rPr lang="en-US" sz="4950" dirty="0">
                <a:latin typeface="Adobe Gothic Std B" panose="020B0800000000000000" pitchFamily="34" charset="-128"/>
                <a:ea typeface="Adobe Gothic Std B" panose="020B0800000000000000" pitchFamily="34" charset="-128"/>
              </a:rPr>
              <a:t>Project Focus</a:t>
            </a:r>
          </a:p>
        </p:txBody>
      </p:sp>
      <p:sp>
        <p:nvSpPr>
          <p:cNvPr id="115716" name="Content Placeholder 2">
            <a:extLst>
              <a:ext uri="{FF2B5EF4-FFF2-40B4-BE49-F238E27FC236}">
                <a16:creationId xmlns:a16="http://schemas.microsoft.com/office/drawing/2014/main" id="{5710A1A1-CCBE-6C42-BCF6-C99F38645568}"/>
              </a:ext>
            </a:extLst>
          </p:cNvPr>
          <p:cNvSpPr>
            <a:spLocks noGrp="1"/>
          </p:cNvSpPr>
          <p:nvPr>
            <p:ph idx="1"/>
          </p:nvPr>
        </p:nvSpPr>
        <p:spPr>
          <a:xfrm>
            <a:off x="628650" y="1417638"/>
            <a:ext cx="6065838" cy="4071937"/>
          </a:xfrm>
        </p:spPr>
        <p:txBody>
          <a:bodyPr/>
          <a:lstStyle/>
          <a:p>
            <a:pPr marL="0" indent="0">
              <a:buFont typeface="Arial" panose="020B0604020202020204" pitchFamily="34" charset="0"/>
              <a:buNone/>
            </a:pPr>
            <a:r>
              <a:rPr lang="en-US" altLang="en-US" sz="4000">
                <a:latin typeface="Adobe Gothic Std B" pitchFamily="34" charset="-128"/>
                <a:ea typeface="Adobe Gothic Std B" pitchFamily="34" charset="-128"/>
              </a:rPr>
              <a:t>We are working to gather and provide research and tips for practitioners working with OSY that have been affected by ACEs and traumatic stress reactions.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2">
            <a:extLst>
              <a:ext uri="{FF2B5EF4-FFF2-40B4-BE49-F238E27FC236}">
                <a16:creationId xmlns:a16="http://schemas.microsoft.com/office/drawing/2014/main" id="{DDD54D15-0299-184E-9B05-5F6763169873}"/>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116739" name="Picture 4">
            <a:extLst>
              <a:ext uri="{FF2B5EF4-FFF2-40B4-BE49-F238E27FC236}">
                <a16:creationId xmlns:a16="http://schemas.microsoft.com/office/drawing/2014/main" id="{11C8A711-8328-B04A-90AF-2BEF6A7A1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a:extLst>
              <a:ext uri="{FF2B5EF4-FFF2-40B4-BE49-F238E27FC236}">
                <a16:creationId xmlns:a16="http://schemas.microsoft.com/office/drawing/2014/main" id="{1D3E61CB-29D7-4C49-B7E2-F63A3382FB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7025" y="1219200"/>
            <a:ext cx="36544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783E9E-7348-4495-A093-7ADE64D9E897}"/>
              </a:ext>
            </a:extLst>
          </p:cNvPr>
          <p:cNvSpPr>
            <a:spLocks noGrp="1"/>
          </p:cNvSpPr>
          <p:nvPr>
            <p:ph type="title"/>
          </p:nvPr>
        </p:nvSpPr>
        <p:spPr/>
        <p:txBody>
          <a:bodyPr>
            <a:normAutofit/>
          </a:bodyPr>
          <a:lstStyle/>
          <a:p>
            <a:pPr>
              <a:defRPr/>
            </a:pPr>
            <a:r>
              <a:rPr lang="en-US" sz="4950" dirty="0">
                <a:latin typeface="Adobe Gothic Std B" panose="020B0800000000000000" pitchFamily="34" charset="-128"/>
                <a:ea typeface="Adobe Gothic Std B" panose="020B0800000000000000" pitchFamily="34" charset="-128"/>
              </a:rPr>
              <a:t>Timeline</a:t>
            </a:r>
          </a:p>
        </p:txBody>
      </p:sp>
      <p:sp>
        <p:nvSpPr>
          <p:cNvPr id="117764" name="Content Placeholder 2">
            <a:extLst>
              <a:ext uri="{FF2B5EF4-FFF2-40B4-BE49-F238E27FC236}">
                <a16:creationId xmlns:a16="http://schemas.microsoft.com/office/drawing/2014/main" id="{230C9555-84DD-2240-BDA4-F32D9C1E045B}"/>
              </a:ext>
            </a:extLst>
          </p:cNvPr>
          <p:cNvSpPr>
            <a:spLocks noGrp="1"/>
          </p:cNvSpPr>
          <p:nvPr>
            <p:ph idx="1"/>
          </p:nvPr>
        </p:nvSpPr>
        <p:spPr>
          <a:xfrm>
            <a:off x="457200" y="1417638"/>
            <a:ext cx="5151438" cy="4071937"/>
          </a:xfrm>
        </p:spPr>
        <p:txBody>
          <a:bodyPr/>
          <a:lstStyle/>
          <a:p>
            <a:pPr marL="0" indent="0">
              <a:buFont typeface="Arial" panose="020B0604020202020204" pitchFamily="34" charset="0"/>
              <a:buNone/>
            </a:pPr>
            <a:r>
              <a:rPr lang="en-US" altLang="en-US" sz="3600">
                <a:latin typeface="Adobe Gothic Std B" pitchFamily="34" charset="-128"/>
                <a:ea typeface="Adobe Gothic Std B" pitchFamily="34" charset="-128"/>
              </a:rPr>
              <a:t>We expect to have a draft to share with the TST in November and will also have some visual chapter PowerPoint summaries available on the website later this year.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3506</TotalTime>
  <Words>7496</Words>
  <Application>Microsoft Macintosh PowerPoint</Application>
  <PresentationFormat>On-screen Show (4:3)</PresentationFormat>
  <Paragraphs>1505</Paragraphs>
  <Slides>117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117</vt:i4>
      </vt:variant>
    </vt:vector>
  </HeadingPairs>
  <TitlesOfParts>
    <vt:vector size="128" baseType="lpstr">
      <vt:lpstr>Arial</vt:lpstr>
      <vt:lpstr>ＭＳ Ｐゴシック</vt:lpstr>
      <vt:lpstr>Calibri</vt:lpstr>
      <vt:lpstr>Mangal</vt:lpstr>
      <vt:lpstr>Times New Roman</vt:lpstr>
      <vt:lpstr>Century Gothic</vt:lpstr>
      <vt:lpstr>Calibri body</vt:lpstr>
      <vt:lpstr>Wingdings</vt:lpstr>
      <vt:lpstr>Wingdings 2</vt:lpstr>
      <vt:lpstr>Adobe Gothic Std B</vt:lpstr>
      <vt:lpstr>Office Theme</vt:lpstr>
      <vt:lpstr>GOSOSY Technical Support Team </vt:lpstr>
      <vt:lpstr>Welcome and Introductions </vt:lpstr>
      <vt:lpstr>Welcome to Kentucky</vt:lpstr>
      <vt:lpstr>Member States</vt:lpstr>
      <vt:lpstr>Partner States</vt:lpstr>
      <vt:lpstr>Agenda–November 2</vt:lpstr>
      <vt:lpstr>Technical Support Team</vt:lpstr>
      <vt:lpstr>Expectations of Our Time</vt:lpstr>
      <vt:lpstr>GOSOSY Evaluation Data Collection</vt:lpstr>
      <vt:lpstr>Objective 1: Achievement &amp; Learning Plans </vt:lpstr>
      <vt:lpstr>Use of GOSOSY Materials</vt:lpstr>
      <vt:lpstr>PowerPoint Presentation</vt:lpstr>
      <vt:lpstr>Objective 1: Achievement &amp; Learning Plans </vt:lpstr>
      <vt:lpstr>PowerPoint Presentation</vt:lpstr>
      <vt:lpstr>PowerPoint Presentation</vt:lpstr>
      <vt:lpstr>Objective 2: Professional Development </vt:lpstr>
      <vt:lpstr>PowerPoint Presentation</vt:lpstr>
      <vt:lpstr>Objective 3: State Processes </vt:lpstr>
      <vt:lpstr>Cover Sheets</vt:lpstr>
      <vt:lpstr>What’s New in Year 3</vt:lpstr>
      <vt:lpstr>Product Pilot Review</vt:lpstr>
      <vt:lpstr>GOSOSY Year 3 FII</vt:lpstr>
      <vt:lpstr>Planning for the Future</vt:lpstr>
      <vt:lpstr>Big Ideas</vt:lpstr>
      <vt:lpstr>Draft Objectives</vt:lpstr>
      <vt:lpstr>Draft Objectives</vt:lpstr>
      <vt:lpstr>Draft Objectives</vt:lpstr>
      <vt:lpstr> GOSOSY Updates</vt:lpstr>
      <vt:lpstr>GOSOSY Website</vt:lpstr>
      <vt:lpstr>OSYMigrant.net Google Analytics</vt:lpstr>
      <vt:lpstr>Visitors</vt:lpstr>
      <vt:lpstr>Overview</vt:lpstr>
      <vt:lpstr>Statistics</vt:lpstr>
      <vt:lpstr>Pages</vt:lpstr>
      <vt:lpstr>Work Groups</vt:lpstr>
      <vt:lpstr>OSY Learning Plan </vt:lpstr>
      <vt:lpstr>Goal Setting Workshop</vt:lpstr>
      <vt:lpstr>Goal Setting and Learning Plans Activity and Discussion</vt:lpstr>
      <vt:lpstr>Professional Development</vt:lpstr>
      <vt:lpstr>Professional Development Video </vt:lpstr>
      <vt:lpstr>Professional Development</vt:lpstr>
      <vt:lpstr>Acknowledgements</vt:lpstr>
      <vt:lpstr>Statement of Purpose</vt:lpstr>
      <vt:lpstr>PowerPoint Presentation</vt:lpstr>
      <vt:lpstr>Learner Characteristics</vt:lpstr>
      <vt:lpstr>Learner Characteristics</vt:lpstr>
      <vt:lpstr>Working with English Learners:  Before the Lesson</vt:lpstr>
      <vt:lpstr>Working with English Learners:  Before the Lesson</vt:lpstr>
      <vt:lpstr>Working with English Learners:  During the Lesson</vt:lpstr>
      <vt:lpstr>Working with English Learners:  During the Lesson</vt:lpstr>
      <vt:lpstr>Checking for Understanding</vt:lpstr>
      <vt:lpstr>Working with English Learners:  After the Lesson</vt:lpstr>
      <vt:lpstr>Participant Feedback</vt:lpstr>
      <vt:lpstr>                      Professional Development</vt:lpstr>
      <vt:lpstr>Acknowledgements</vt:lpstr>
      <vt:lpstr> Statement of Purpose</vt:lpstr>
      <vt:lpstr>                         Differentiated Instruction: What is it?   A differentiated lesson is one where all students are learning the same material in different ways.   To create an effective lesson using differentiated instruction, it is important to have a balance between what you are teaching and how the students are learning. </vt:lpstr>
      <vt:lpstr>     Before the Lesson: Elements to Consider</vt:lpstr>
      <vt:lpstr>In order to achieve balance for an effective lesson,  the following four elements need to be considered:</vt:lpstr>
      <vt:lpstr>        3.  Product:  How the student demonstrates what they have learned.                        quizzes/tests                           projects                           activities                           oral reports and/or written reports, etc.  </vt:lpstr>
      <vt:lpstr>        During the Lesson: Creating Successful Differentiated Group Instruction                 </vt:lpstr>
      <vt:lpstr>PowerPoint Presentation</vt:lpstr>
      <vt:lpstr>                             Strategies for Differentiated Instruction            </vt:lpstr>
      <vt:lpstr>            An Example of RAFT</vt:lpstr>
      <vt:lpstr>Strategies for Differentiated Instruction-continued</vt:lpstr>
      <vt:lpstr>Strategies for Differentiated Instruction-continued</vt:lpstr>
      <vt:lpstr>Strategies for Differentiated Instruction-continued</vt:lpstr>
      <vt:lpstr>Strategies for Differentiated Instruction-continued</vt:lpstr>
      <vt:lpstr>     Strategies for Differentiated Instruction-continued</vt:lpstr>
      <vt:lpstr>PowerPoint Presentation</vt:lpstr>
      <vt:lpstr>PowerPoint Presentation</vt:lpstr>
      <vt:lpstr>PowerPoint Presentation</vt:lpstr>
      <vt:lpstr>Experts in differentiated instruction recommend:</vt:lpstr>
      <vt:lpstr>      Helpful Differentiated Instruction Websites</vt:lpstr>
      <vt:lpstr>Literature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Focus</vt:lpstr>
      <vt:lpstr>PowerPoint Presentation</vt:lpstr>
      <vt:lpstr>Timeline</vt:lpstr>
      <vt:lpstr>Materials &amp; Curriculum</vt:lpstr>
      <vt:lpstr> Expectations of Work Group Time– Curriculum</vt:lpstr>
      <vt:lpstr>Identification &amp; Recruitment</vt:lpstr>
      <vt:lpstr> Expectations of Work Group Time– ID&amp;R</vt:lpstr>
      <vt:lpstr> Expectations of Work Group Time– Lesson Plan and Goal</vt:lpstr>
      <vt:lpstr> Expectations of Work Group Time– </vt:lpstr>
      <vt:lpstr> Expectations of Work Group Time– </vt:lpstr>
      <vt:lpstr>Agenda–November 3</vt:lpstr>
      <vt:lpstr>PowerPoint Presentation</vt:lpstr>
      <vt:lpstr>Dissemination Event Planning</vt:lpstr>
      <vt:lpstr>Ideas We Are Working On</vt:lpstr>
      <vt:lpstr> </vt:lpstr>
      <vt:lpstr>Dissemination Event Planning</vt:lpstr>
      <vt:lpstr>     Dissemination Event Planning Update</vt:lpstr>
      <vt:lpstr>Video Clip</vt:lpstr>
      <vt:lpstr>CIG Collaboration</vt:lpstr>
      <vt:lpstr>Mentoring Pilot </vt:lpstr>
      <vt:lpstr>Future Meeting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GOSOSY State Steering Team</dc:title>
  <dc:creator>lucy.bartee</dc:creator>
  <cp:lastModifiedBy>Susanna Bartee</cp:lastModifiedBy>
  <cp:revision>119</cp:revision>
  <cp:lastPrinted>2017-02-06T19:02:56Z</cp:lastPrinted>
  <dcterms:created xsi:type="dcterms:W3CDTF">2015-10-21T14:37:07Z</dcterms:created>
  <dcterms:modified xsi:type="dcterms:W3CDTF">2021-04-20T22:37:15Z</dcterms:modified>
</cp:coreProperties>
</file>