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0" roundtripDataSignature="AMtx7mh07Fu2mMzCExfGd4/z03H/VISxs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 name="Shape 46"/>
        <p:cNvGrpSpPr/>
        <p:nvPr/>
      </p:nvGrpSpPr>
      <p:grpSpPr>
        <a:xfrm>
          <a:off x="0" y="0"/>
          <a:ext cx="0" cy="0"/>
          <a:chOff x="0" y="0"/>
          <a:chExt cx="0" cy="0"/>
        </a:xfrm>
      </p:grpSpPr>
      <p:sp>
        <p:nvSpPr>
          <p:cNvPr id="47" name="Google Shape;47;p1: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8" name="Google Shape;48;p1: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rmAutofit/>
          </a:bodyPr>
          <a:lstStyle/>
          <a:p>
            <a:pPr indent="-228600" lvl="0" marL="457200" rtl="0" algn="ctr">
              <a:lnSpc>
                <a:spcPct val="100000"/>
              </a:lnSpc>
              <a:spcBef>
                <a:spcPts val="0"/>
              </a:spcBef>
              <a:spcAft>
                <a:spcPts val="0"/>
              </a:spcAft>
              <a:buSzPts val="1100"/>
              <a:buNone/>
            </a:pPr>
            <a:r>
              <a:t/>
            </a:r>
            <a:endParaRPr sz="1017"/>
          </a:p>
        </p:txBody>
      </p:sp>
      <p:sp>
        <p:nvSpPr>
          <p:cNvPr id="49" name="Google Shape;49;p1:notes"/>
          <p:cNvSpPr txBox="1"/>
          <p:nvPr>
            <p:ph idx="12" type="sldNum"/>
          </p:nvPr>
        </p:nvSpPr>
        <p:spPr>
          <a:xfrm>
            <a:off x="3970939" y="8829967"/>
            <a:ext cx="3037841" cy="464820"/>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0: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9" name="Google Shape;139;p10: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rmAutofit/>
          </a:bodyPr>
          <a:lstStyle/>
          <a:p>
            <a:pPr indent="0" lvl="0" marL="0" rtl="0" algn="l">
              <a:lnSpc>
                <a:spcPct val="100000"/>
              </a:lnSpc>
              <a:spcBef>
                <a:spcPts val="0"/>
              </a:spcBef>
              <a:spcAft>
                <a:spcPts val="0"/>
              </a:spcAft>
              <a:buSzPts val="1100"/>
              <a:buNone/>
            </a:pPr>
            <a:r>
              <a:rPr lang="en-US"/>
              <a:t>The LEA was developed primarily for reading development but can be used to support listening, speaking and writing as well. (CAL.org)</a:t>
            </a:r>
            <a:endParaRPr/>
          </a:p>
          <a:p>
            <a:pPr indent="0" lvl="0" marL="0" rtl="0" algn="l">
              <a:lnSpc>
                <a:spcPct val="100000"/>
              </a:lnSpc>
              <a:spcBef>
                <a:spcPts val="0"/>
              </a:spcBef>
              <a:spcAft>
                <a:spcPts val="0"/>
              </a:spcAft>
              <a:buSzPts val="1100"/>
              <a:buNone/>
            </a:pPr>
            <a:r>
              <a:rPr lang="en-US"/>
              <a:t>Add links to examples showing what this is. Create an infographic using canva or venngage to include as a resource with our PP’s, videos, etc. </a:t>
            </a:r>
            <a:endParaRPr/>
          </a:p>
        </p:txBody>
      </p:sp>
      <p:sp>
        <p:nvSpPr>
          <p:cNvPr id="140" name="Google Shape;140;p10:notes"/>
          <p:cNvSpPr txBox="1"/>
          <p:nvPr>
            <p:ph idx="12" type="sldNum"/>
          </p:nvPr>
        </p:nvSpPr>
        <p:spPr>
          <a:xfrm>
            <a:off x="3970939" y="8829967"/>
            <a:ext cx="3037841" cy="464820"/>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1: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8" name="Google Shape;148;p11: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rmAutofit/>
          </a:bodyPr>
          <a:lstStyle/>
          <a:p>
            <a:pPr indent="0" lvl="0" marL="0" rtl="0" algn="l">
              <a:lnSpc>
                <a:spcPct val="100000"/>
              </a:lnSpc>
              <a:spcBef>
                <a:spcPts val="0"/>
              </a:spcBef>
              <a:spcAft>
                <a:spcPts val="0"/>
              </a:spcAft>
              <a:buSzPts val="1100"/>
              <a:buNone/>
            </a:pPr>
            <a:r>
              <a:t/>
            </a:r>
            <a:endParaRPr/>
          </a:p>
        </p:txBody>
      </p:sp>
      <p:sp>
        <p:nvSpPr>
          <p:cNvPr id="149" name="Google Shape;149;p11:notes"/>
          <p:cNvSpPr txBox="1"/>
          <p:nvPr>
            <p:ph idx="12" type="sldNum"/>
          </p:nvPr>
        </p:nvSpPr>
        <p:spPr>
          <a:xfrm>
            <a:off x="3970939" y="8829967"/>
            <a:ext cx="3037841" cy="464820"/>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2: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p12: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rmAutofit/>
          </a:bodyPr>
          <a:lstStyle/>
          <a:p>
            <a:pPr indent="0" lvl="0" marL="0" marR="0" rtl="0" algn="l">
              <a:lnSpc>
                <a:spcPct val="100000"/>
              </a:lnSpc>
              <a:spcBef>
                <a:spcPts val="0"/>
              </a:spcBef>
              <a:spcAft>
                <a:spcPts val="0"/>
              </a:spcAft>
              <a:buClr>
                <a:srgbClr val="000000"/>
              </a:buClr>
              <a:buSzPts val="1100"/>
              <a:buFont typeface="Arial"/>
              <a:buNone/>
            </a:pPr>
            <a:r>
              <a:rPr lang="en-US"/>
              <a:t>Flipped classroom- ideas: have student watch videos ahead of lesson. </a:t>
            </a:r>
            <a:endParaRPr/>
          </a:p>
          <a:p>
            <a:pPr indent="0" lvl="0" marL="0" rtl="0" algn="l">
              <a:lnSpc>
                <a:spcPct val="100000"/>
              </a:lnSpc>
              <a:spcBef>
                <a:spcPts val="0"/>
              </a:spcBef>
              <a:spcAft>
                <a:spcPts val="0"/>
              </a:spcAft>
              <a:buSzPts val="1100"/>
              <a:buNone/>
            </a:pPr>
            <a:r>
              <a:t/>
            </a:r>
            <a:endParaRPr/>
          </a:p>
        </p:txBody>
      </p:sp>
      <p:sp>
        <p:nvSpPr>
          <p:cNvPr id="159" name="Google Shape;159;p12:notes"/>
          <p:cNvSpPr txBox="1"/>
          <p:nvPr>
            <p:ph idx="12" type="sldNum"/>
          </p:nvPr>
        </p:nvSpPr>
        <p:spPr>
          <a:xfrm>
            <a:off x="3970939" y="8829967"/>
            <a:ext cx="3037841" cy="464820"/>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3: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8" name="Google Shape;168;p13: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rmAutofit/>
          </a:bodyPr>
          <a:lstStyle/>
          <a:p>
            <a:pPr indent="0" lvl="0" marL="0" marR="0" rtl="0" algn="l">
              <a:lnSpc>
                <a:spcPct val="100000"/>
              </a:lnSpc>
              <a:spcBef>
                <a:spcPts val="0"/>
              </a:spcBef>
              <a:spcAft>
                <a:spcPts val="0"/>
              </a:spcAft>
              <a:buClr>
                <a:srgbClr val="000000"/>
              </a:buClr>
              <a:buSzPts val="1100"/>
              <a:buFont typeface="Arial"/>
              <a:buNone/>
            </a:pPr>
            <a:r>
              <a:rPr lang="en-US"/>
              <a:t>Flipped classroom- ideas: have student watch videos ahead of lesson. </a:t>
            </a:r>
            <a:endParaRPr/>
          </a:p>
          <a:p>
            <a:pPr indent="0" lvl="0" marL="0" rtl="0" algn="l">
              <a:lnSpc>
                <a:spcPct val="100000"/>
              </a:lnSpc>
              <a:spcBef>
                <a:spcPts val="0"/>
              </a:spcBef>
              <a:spcAft>
                <a:spcPts val="0"/>
              </a:spcAft>
              <a:buSzPts val="1100"/>
              <a:buNone/>
            </a:pPr>
            <a:r>
              <a:t/>
            </a:r>
            <a:endParaRPr/>
          </a:p>
        </p:txBody>
      </p:sp>
      <p:sp>
        <p:nvSpPr>
          <p:cNvPr id="169" name="Google Shape;169;p13:notes"/>
          <p:cNvSpPr txBox="1"/>
          <p:nvPr>
            <p:ph idx="12" type="sldNum"/>
          </p:nvPr>
        </p:nvSpPr>
        <p:spPr>
          <a:xfrm>
            <a:off x="3970939" y="8829967"/>
            <a:ext cx="3037841" cy="464820"/>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35bbb57760_0_0:notes"/>
          <p:cNvSpPr/>
          <p:nvPr>
            <p:ph idx="2" type="sldImg"/>
          </p:nvPr>
        </p:nvSpPr>
        <p:spPr>
          <a:xfrm>
            <a:off x="406400" y="696913"/>
            <a:ext cx="61977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8" name="Google Shape;178;g135bbb57760_0_0:notes"/>
          <p:cNvSpPr txBox="1"/>
          <p:nvPr>
            <p:ph idx="1" type="body"/>
          </p:nvPr>
        </p:nvSpPr>
        <p:spPr>
          <a:xfrm>
            <a:off x="701040" y="4415790"/>
            <a:ext cx="5608200" cy="4183500"/>
          </a:xfrm>
          <a:prstGeom prst="rect">
            <a:avLst/>
          </a:prstGeom>
          <a:noFill/>
          <a:ln>
            <a:noFill/>
          </a:ln>
        </p:spPr>
        <p:txBody>
          <a:bodyPr anchorCtr="0" anchor="t" bIns="46575" lIns="93150" spcFirstLastPara="1" rIns="93150" wrap="square" tIns="46575">
            <a:noAutofit/>
          </a:bodyPr>
          <a:lstStyle/>
          <a:p>
            <a:pPr indent="0" lvl="0" marL="0" rtl="0" algn="l">
              <a:lnSpc>
                <a:spcPct val="100000"/>
              </a:lnSpc>
              <a:spcBef>
                <a:spcPts val="0"/>
              </a:spcBef>
              <a:spcAft>
                <a:spcPts val="0"/>
              </a:spcAft>
              <a:buSzPts val="1100"/>
              <a:buNone/>
            </a:pPr>
            <a:r>
              <a:t/>
            </a:r>
            <a:endParaRPr/>
          </a:p>
        </p:txBody>
      </p:sp>
      <p:sp>
        <p:nvSpPr>
          <p:cNvPr id="179" name="Google Shape;179;g135bbb57760_0_0:notes"/>
          <p:cNvSpPr txBox="1"/>
          <p:nvPr>
            <p:ph idx="12" type="sldNum"/>
          </p:nvPr>
        </p:nvSpPr>
        <p:spPr>
          <a:xfrm>
            <a:off x="3970939" y="8829967"/>
            <a:ext cx="3037800" cy="464700"/>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8" name="Google Shape;58;p2: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rmAutofit/>
          </a:bodyPr>
          <a:lstStyle/>
          <a:p>
            <a:pPr indent="-228600" lvl="0" marL="457200" rtl="0" algn="ctr">
              <a:lnSpc>
                <a:spcPct val="100000"/>
              </a:lnSpc>
              <a:spcBef>
                <a:spcPts val="0"/>
              </a:spcBef>
              <a:spcAft>
                <a:spcPts val="0"/>
              </a:spcAft>
              <a:buSzPts val="1100"/>
              <a:buNone/>
            </a:pPr>
            <a:r>
              <a:t/>
            </a:r>
            <a:endParaRPr/>
          </a:p>
        </p:txBody>
      </p:sp>
      <p:sp>
        <p:nvSpPr>
          <p:cNvPr id="59" name="Google Shape;59;p2:notes"/>
          <p:cNvSpPr txBox="1"/>
          <p:nvPr>
            <p:ph idx="12" type="sldNum"/>
          </p:nvPr>
        </p:nvSpPr>
        <p:spPr>
          <a:xfrm>
            <a:off x="3970939" y="8829967"/>
            <a:ext cx="3037841" cy="464820"/>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3: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9" name="Google Shape;69;p3: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rmAutofit/>
          </a:bodyPr>
          <a:lstStyle/>
          <a:p>
            <a:pPr indent="-228600" lvl="0" marL="457200" rtl="0" algn="ctr">
              <a:lnSpc>
                <a:spcPct val="100000"/>
              </a:lnSpc>
              <a:spcBef>
                <a:spcPts val="0"/>
              </a:spcBef>
              <a:spcAft>
                <a:spcPts val="0"/>
              </a:spcAft>
              <a:buSzPts val="1100"/>
              <a:buNone/>
            </a:pPr>
            <a:r>
              <a:t/>
            </a:r>
            <a:endParaRPr/>
          </a:p>
        </p:txBody>
      </p:sp>
      <p:sp>
        <p:nvSpPr>
          <p:cNvPr id="70" name="Google Shape;70;p3:notes"/>
          <p:cNvSpPr txBox="1"/>
          <p:nvPr>
            <p:ph idx="12" type="sldNum"/>
          </p:nvPr>
        </p:nvSpPr>
        <p:spPr>
          <a:xfrm>
            <a:off x="3970939" y="8829967"/>
            <a:ext cx="3037841" cy="464820"/>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4: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9" name="Google Shape;79;p4: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rmAutofit/>
          </a:bodyPr>
          <a:lstStyle/>
          <a:p>
            <a:pPr indent="-228600" lvl="0" marL="457200" rtl="0" algn="ctr">
              <a:lnSpc>
                <a:spcPct val="100000"/>
              </a:lnSpc>
              <a:spcBef>
                <a:spcPts val="0"/>
              </a:spcBef>
              <a:spcAft>
                <a:spcPts val="0"/>
              </a:spcAft>
              <a:buSzPts val="1100"/>
              <a:buNone/>
            </a:pPr>
            <a:r>
              <a:t/>
            </a:r>
            <a:endParaRPr/>
          </a:p>
        </p:txBody>
      </p:sp>
      <p:sp>
        <p:nvSpPr>
          <p:cNvPr id="80" name="Google Shape;80;p4:notes"/>
          <p:cNvSpPr txBox="1"/>
          <p:nvPr>
            <p:ph idx="12" type="sldNum"/>
          </p:nvPr>
        </p:nvSpPr>
        <p:spPr>
          <a:xfrm>
            <a:off x="3970939" y="8829967"/>
            <a:ext cx="3037841" cy="464820"/>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5: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9" name="Google Shape;89;p5: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rmAutofit/>
          </a:bodyPr>
          <a:lstStyle/>
          <a:p>
            <a:pPr indent="-228600" lvl="0" marL="457200" rtl="0" algn="ctr">
              <a:lnSpc>
                <a:spcPct val="100000"/>
              </a:lnSpc>
              <a:spcBef>
                <a:spcPts val="0"/>
              </a:spcBef>
              <a:spcAft>
                <a:spcPts val="0"/>
              </a:spcAft>
              <a:buSzPts val="1100"/>
              <a:buNone/>
            </a:pPr>
            <a:r>
              <a:t/>
            </a:r>
            <a:endParaRPr/>
          </a:p>
        </p:txBody>
      </p:sp>
      <p:sp>
        <p:nvSpPr>
          <p:cNvPr id="90" name="Google Shape;90;p5:notes"/>
          <p:cNvSpPr txBox="1"/>
          <p:nvPr>
            <p:ph idx="12" type="sldNum"/>
          </p:nvPr>
        </p:nvSpPr>
        <p:spPr>
          <a:xfrm>
            <a:off x="3970939" y="8829967"/>
            <a:ext cx="3037841" cy="464820"/>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6: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 name="Google Shape;100;p6: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rmAutofit/>
          </a:bodyPr>
          <a:lstStyle/>
          <a:p>
            <a:pPr indent="-228600" lvl="0" marL="457200" rtl="0" algn="ctr">
              <a:lnSpc>
                <a:spcPct val="100000"/>
              </a:lnSpc>
              <a:spcBef>
                <a:spcPts val="0"/>
              </a:spcBef>
              <a:spcAft>
                <a:spcPts val="0"/>
              </a:spcAft>
              <a:buSzPts val="1100"/>
              <a:buNone/>
            </a:pPr>
            <a:r>
              <a:t/>
            </a:r>
            <a:endParaRPr/>
          </a:p>
        </p:txBody>
      </p:sp>
      <p:sp>
        <p:nvSpPr>
          <p:cNvPr id="101" name="Google Shape;101;p6:notes"/>
          <p:cNvSpPr txBox="1"/>
          <p:nvPr>
            <p:ph idx="12" type="sldNum"/>
          </p:nvPr>
        </p:nvSpPr>
        <p:spPr>
          <a:xfrm>
            <a:off x="3970939" y="8829967"/>
            <a:ext cx="3037841" cy="464820"/>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7: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0" name="Google Shape;110;p7: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rmAutofit/>
          </a:bodyPr>
          <a:lstStyle/>
          <a:p>
            <a:pPr indent="-228600" lvl="0" marL="457200" rtl="0" algn="ctr">
              <a:lnSpc>
                <a:spcPct val="100000"/>
              </a:lnSpc>
              <a:spcBef>
                <a:spcPts val="0"/>
              </a:spcBef>
              <a:spcAft>
                <a:spcPts val="0"/>
              </a:spcAft>
              <a:buSzPts val="1100"/>
              <a:buNone/>
            </a:pPr>
            <a:r>
              <a:t/>
            </a:r>
            <a:endParaRPr/>
          </a:p>
        </p:txBody>
      </p:sp>
      <p:sp>
        <p:nvSpPr>
          <p:cNvPr id="111" name="Google Shape;111;p7:notes"/>
          <p:cNvSpPr txBox="1"/>
          <p:nvPr>
            <p:ph idx="12" type="sldNum"/>
          </p:nvPr>
        </p:nvSpPr>
        <p:spPr>
          <a:xfrm>
            <a:off x="3970939" y="8829967"/>
            <a:ext cx="3037841" cy="464820"/>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8: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0" name="Google Shape;120;p8: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rmAutofit/>
          </a:bodyPr>
          <a:lstStyle/>
          <a:p>
            <a:pPr indent="-298450" lvl="0" marL="457200" marR="0" rtl="0" algn="ctr">
              <a:lnSpc>
                <a:spcPct val="100000"/>
              </a:lnSpc>
              <a:spcBef>
                <a:spcPts val="0"/>
              </a:spcBef>
              <a:spcAft>
                <a:spcPts val="0"/>
              </a:spcAft>
              <a:buClr>
                <a:srgbClr val="000000"/>
              </a:buClr>
              <a:buSzPts val="1100"/>
              <a:buFont typeface="Arial"/>
              <a:buChar char="●"/>
            </a:pPr>
            <a:r>
              <a:rPr lang="en-US"/>
              <a:t>“Complaining about a problem without posing a solution is called whining” —Teddy Roosevelt</a:t>
            </a:r>
            <a:endParaRPr/>
          </a:p>
          <a:p>
            <a:pPr indent="-228600" lvl="0" marL="457200" rtl="0" algn="ctr">
              <a:lnSpc>
                <a:spcPct val="100000"/>
              </a:lnSpc>
              <a:spcBef>
                <a:spcPts val="0"/>
              </a:spcBef>
              <a:spcAft>
                <a:spcPts val="0"/>
              </a:spcAft>
              <a:buSzPts val="1100"/>
              <a:buNone/>
            </a:pPr>
            <a:r>
              <a:t/>
            </a:r>
            <a:endParaRPr/>
          </a:p>
        </p:txBody>
      </p:sp>
      <p:sp>
        <p:nvSpPr>
          <p:cNvPr id="121" name="Google Shape;121;p8:notes"/>
          <p:cNvSpPr txBox="1"/>
          <p:nvPr>
            <p:ph idx="12" type="sldNum"/>
          </p:nvPr>
        </p:nvSpPr>
        <p:spPr>
          <a:xfrm>
            <a:off x="3970939" y="8829967"/>
            <a:ext cx="3037841" cy="464820"/>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0" name="Google Shape;130;p9:notes"/>
          <p:cNvSpPr txBox="1"/>
          <p:nvPr>
            <p:ph idx="1" type="body"/>
          </p:nvPr>
        </p:nvSpPr>
        <p:spPr>
          <a:xfrm>
            <a:off x="701040" y="4415790"/>
            <a:ext cx="5608320" cy="4183380"/>
          </a:xfrm>
          <a:prstGeom prst="rect">
            <a:avLst/>
          </a:prstGeom>
          <a:noFill/>
          <a:ln>
            <a:noFill/>
          </a:ln>
        </p:spPr>
        <p:txBody>
          <a:bodyPr anchorCtr="0" anchor="t" bIns="46575" lIns="93150" spcFirstLastPara="1" rIns="93150" wrap="square" tIns="46575">
            <a:normAutofit/>
          </a:bodyPr>
          <a:lstStyle/>
          <a:p>
            <a:pPr indent="0" lvl="0" marL="0" rtl="0" algn="l">
              <a:lnSpc>
                <a:spcPct val="100000"/>
              </a:lnSpc>
              <a:spcBef>
                <a:spcPts val="0"/>
              </a:spcBef>
              <a:spcAft>
                <a:spcPts val="0"/>
              </a:spcAft>
              <a:buSzPts val="1100"/>
              <a:buNone/>
            </a:pPr>
            <a:r>
              <a:rPr lang="en-US"/>
              <a:t>The LEA was developed primarily for reading development but can be used to support listening, speaking and writing as well. (CAL.org)</a:t>
            </a:r>
            <a:endParaRPr/>
          </a:p>
          <a:p>
            <a:pPr indent="0" lvl="0" marL="0" rtl="0" algn="l">
              <a:lnSpc>
                <a:spcPct val="100000"/>
              </a:lnSpc>
              <a:spcBef>
                <a:spcPts val="0"/>
              </a:spcBef>
              <a:spcAft>
                <a:spcPts val="0"/>
              </a:spcAft>
              <a:buSzPts val="1100"/>
              <a:buNone/>
            </a:pPr>
            <a:r>
              <a:rPr lang="en-US"/>
              <a:t>Add links to examples showing what this is. Create an infographic using canva or venngage to include as a resource with our PP’s, videos, etc. </a:t>
            </a:r>
            <a:endParaRPr/>
          </a:p>
        </p:txBody>
      </p:sp>
      <p:sp>
        <p:nvSpPr>
          <p:cNvPr id="131" name="Google Shape;131;p9:notes"/>
          <p:cNvSpPr txBox="1"/>
          <p:nvPr>
            <p:ph idx="12" type="sldNum"/>
          </p:nvPr>
        </p:nvSpPr>
        <p:spPr>
          <a:xfrm>
            <a:off x="3970939" y="8829967"/>
            <a:ext cx="3037841" cy="464820"/>
          </a:xfrm>
          <a:prstGeom prst="rect">
            <a:avLst/>
          </a:prstGeom>
          <a:noFill/>
          <a:ln>
            <a:noFill/>
          </a:ln>
        </p:spPr>
        <p:txBody>
          <a:bodyPr anchorCtr="0" anchor="b" bIns="46575" lIns="93150" spcFirstLastPara="1" rIns="93150" wrap="square" tIns="46575">
            <a:noAutofit/>
          </a:bodyPr>
          <a:lstStyle/>
          <a:p>
            <a:pPr indent="0" lvl="0" marL="0" marR="0" rtl="0" algn="r">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 name="Shape 9"/>
        <p:cNvGrpSpPr/>
        <p:nvPr/>
      </p:nvGrpSpPr>
      <p:grpSpPr>
        <a:xfrm>
          <a:off x="0" y="0"/>
          <a:ext cx="0" cy="0"/>
          <a:chOff x="0" y="0"/>
          <a:chExt cx="0" cy="0"/>
        </a:xfrm>
      </p:grpSpPr>
      <p:sp>
        <p:nvSpPr>
          <p:cNvPr id="10" name="Google Shape;10;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2" name="Shape 42"/>
        <p:cNvGrpSpPr/>
        <p:nvPr/>
      </p:nvGrpSpPr>
      <p:grpSpPr>
        <a:xfrm>
          <a:off x="0" y="0"/>
          <a:ext cx="0" cy="0"/>
          <a:chOff x="0" y="0"/>
          <a:chExt cx="0" cy="0"/>
        </a:xfrm>
      </p:grpSpPr>
      <p:sp>
        <p:nvSpPr>
          <p:cNvPr id="43" name="Google Shape;43;p24"/>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4" name="Google Shape;44;p24"/>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5" name="Google Shape;45;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1" name="Shape 11"/>
        <p:cNvGrpSpPr/>
        <p:nvPr/>
      </p:nvGrpSpPr>
      <p:grpSpPr>
        <a:xfrm>
          <a:off x="0" y="0"/>
          <a:ext cx="0" cy="0"/>
          <a:chOff x="0" y="0"/>
          <a:chExt cx="0" cy="0"/>
        </a:xfrm>
      </p:grpSpPr>
      <p:sp>
        <p:nvSpPr>
          <p:cNvPr id="12" name="Google Shape;12;p16"/>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3" name="Google Shape;13;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6" name="Google Shape;16;p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7" name="Google Shape;17;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8" name="Shape 18"/>
        <p:cNvGrpSpPr/>
        <p:nvPr/>
      </p:nvGrpSpPr>
      <p:grpSpPr>
        <a:xfrm>
          <a:off x="0" y="0"/>
          <a:ext cx="0" cy="0"/>
          <a:chOff x="0" y="0"/>
          <a:chExt cx="0" cy="0"/>
        </a:xfrm>
      </p:grpSpPr>
      <p:sp>
        <p:nvSpPr>
          <p:cNvPr id="19" name="Google Shape;19;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0" name="Google Shape;20;p18"/>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1" name="Google Shape;21;p18"/>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2" name="Google Shape;22;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3" name="Shape 23"/>
        <p:cNvGrpSpPr/>
        <p:nvPr/>
      </p:nvGrpSpPr>
      <p:grpSpPr>
        <a:xfrm>
          <a:off x="0" y="0"/>
          <a:ext cx="0" cy="0"/>
          <a:chOff x="0" y="0"/>
          <a:chExt cx="0" cy="0"/>
        </a:xfrm>
      </p:grpSpPr>
      <p:sp>
        <p:nvSpPr>
          <p:cNvPr id="24" name="Google Shape;24;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5" name="Google Shape;25;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6" name="Shape 26"/>
        <p:cNvGrpSpPr/>
        <p:nvPr/>
      </p:nvGrpSpPr>
      <p:grpSpPr>
        <a:xfrm>
          <a:off x="0" y="0"/>
          <a:ext cx="0" cy="0"/>
          <a:chOff x="0" y="0"/>
          <a:chExt cx="0" cy="0"/>
        </a:xfrm>
      </p:grpSpPr>
      <p:sp>
        <p:nvSpPr>
          <p:cNvPr id="27" name="Google Shape;27;p20"/>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28" name="Google Shape;28;p20"/>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9" name="Google Shape;29;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0" name="Shape 30"/>
        <p:cNvGrpSpPr/>
        <p:nvPr/>
      </p:nvGrpSpPr>
      <p:grpSpPr>
        <a:xfrm>
          <a:off x="0" y="0"/>
          <a:ext cx="0" cy="0"/>
          <a:chOff x="0" y="0"/>
          <a:chExt cx="0" cy="0"/>
        </a:xfrm>
      </p:grpSpPr>
      <p:sp>
        <p:nvSpPr>
          <p:cNvPr id="31" name="Google Shape;31;p21"/>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2" name="Google Shape;32;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3" name="Shape 33"/>
        <p:cNvGrpSpPr/>
        <p:nvPr/>
      </p:nvGrpSpPr>
      <p:grpSpPr>
        <a:xfrm>
          <a:off x="0" y="0"/>
          <a:ext cx="0" cy="0"/>
          <a:chOff x="0" y="0"/>
          <a:chExt cx="0" cy="0"/>
        </a:xfrm>
      </p:grpSpPr>
      <p:sp>
        <p:nvSpPr>
          <p:cNvPr id="34" name="Google Shape;34;p22"/>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22"/>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6" name="Google Shape;36;p22"/>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7" name="Google Shape;37;p22"/>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38" name="Google Shape;38;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39" name="Shape 39"/>
        <p:cNvGrpSpPr/>
        <p:nvPr/>
      </p:nvGrpSpPr>
      <p:grpSpPr>
        <a:xfrm>
          <a:off x="0" y="0"/>
          <a:ext cx="0" cy="0"/>
          <a:chOff x="0" y="0"/>
          <a:chExt cx="0" cy="0"/>
        </a:xfrm>
      </p:grpSpPr>
      <p:sp>
        <p:nvSpPr>
          <p:cNvPr id="40" name="Google Shape;40;p23"/>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1" name="Google Shape;41;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2.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jpg"/><Relationship Id="rId4" Type="http://schemas.openxmlformats.org/officeDocument/2006/relationships/hyperlink" Target="https://www.osymigrant.org/readingonthemov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jpg"/><Relationship Id="rId4" Type="http://schemas.openxmlformats.org/officeDocument/2006/relationships/hyperlink" Target="http://esolliteracy.blogspot.com/p/language-experience-approach.html" TargetMode="External"/><Relationship Id="rId5" Type="http://schemas.openxmlformats.org/officeDocument/2006/relationships/hyperlink" Target="https://www.youtube.com/watch?v=GSGqw2te_8A" TargetMode="External"/><Relationship Id="rId6" Type="http://schemas.openxmlformats.org/officeDocument/2006/relationships/hyperlink" Target="https://www.youtube.com/watch?v=taH4pzbNt6k"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jpg"/><Relationship Id="rId4" Type="http://schemas.openxmlformats.org/officeDocument/2006/relationships/hyperlink" Target="https://vimeo.com/442686741" TargetMode="External"/><Relationship Id="rId9" Type="http://schemas.openxmlformats.org/officeDocument/2006/relationships/hyperlink" Target="https://vimeo.com/445645324/50c12415e0" TargetMode="External"/><Relationship Id="rId5" Type="http://schemas.openxmlformats.org/officeDocument/2006/relationships/hyperlink" Target="https://vimeo.com/442750750" TargetMode="External"/><Relationship Id="rId6" Type="http://schemas.openxmlformats.org/officeDocument/2006/relationships/hyperlink" Target="https://vimeo.com/443180356" TargetMode="External"/><Relationship Id="rId7" Type="http://schemas.openxmlformats.org/officeDocument/2006/relationships/hyperlink" Target="https://vimeo.com/443144160" TargetMode="External"/><Relationship Id="rId8" Type="http://schemas.openxmlformats.org/officeDocument/2006/relationships/hyperlink" Target="https://vimeo.com/445042023/e791f873d4"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jpg"/><Relationship Id="rId4" Type="http://schemas.openxmlformats.org/officeDocument/2006/relationships/hyperlink" Target="https://www.nysmigrant.org/resources/library/artworkshop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hyperlink" Target="https://docs.google.com/presentation/d/1SPEhctIHEI6gW4iVzjTzo_ese4CQC4io/edit#slide=id.p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g"/><Relationship Id="rId4" Type="http://schemas.openxmlformats.org/officeDocument/2006/relationships/hyperlink" Target="https://www.nysmigrant.org/resources/library/artworkshop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image" Target="../media/image4.jpg"/><Relationship Id="rId5"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hyperlink" Target="https://www.nysmigrant.org/resources/library/artworkshops/bookbindi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1"/>
          <p:cNvSpPr txBox="1"/>
          <p:nvPr/>
        </p:nvSpPr>
        <p:spPr>
          <a:xfrm>
            <a:off x="367748" y="1463278"/>
            <a:ext cx="8408504" cy="3000791"/>
          </a:xfrm>
          <a:prstGeom prst="rect">
            <a:avLst/>
          </a:prstGeom>
          <a:noFill/>
          <a:ln>
            <a:noFill/>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5400" u="none" cap="none" strike="noStrike">
                <a:solidFill>
                  <a:schemeClr val="dk1"/>
                </a:solidFill>
                <a:latin typeface="Arial"/>
                <a:ea typeface="Arial"/>
                <a:cs typeface="Arial"/>
                <a:sym typeface="Arial"/>
              </a:rPr>
              <a:t>Hybrid Lesson</a:t>
            </a:r>
            <a:endParaRPr/>
          </a:p>
          <a:p>
            <a:pPr indent="0" lvl="0" marL="0" marR="0" rtl="0" algn="ctr">
              <a:lnSpc>
                <a:spcPct val="100000"/>
              </a:lnSpc>
              <a:spcBef>
                <a:spcPts val="0"/>
              </a:spcBef>
              <a:spcAft>
                <a:spcPts val="0"/>
              </a:spcAft>
              <a:buNone/>
            </a:pPr>
            <a:r>
              <a:rPr b="0" i="0" lang="en-US" sz="3600" u="none" cap="none" strike="noStrike">
                <a:solidFill>
                  <a:schemeClr val="dk2"/>
                </a:solidFill>
                <a:latin typeface="Arial"/>
                <a:ea typeface="Arial"/>
                <a:cs typeface="Arial"/>
                <a:sym typeface="Arial"/>
              </a:rPr>
              <a:t>Combining Distance Learning </a:t>
            </a:r>
            <a:endParaRPr/>
          </a:p>
          <a:p>
            <a:pPr indent="0" lvl="0" marL="0" marR="0" rtl="0" algn="ctr">
              <a:lnSpc>
                <a:spcPct val="100000"/>
              </a:lnSpc>
              <a:spcBef>
                <a:spcPts val="0"/>
              </a:spcBef>
              <a:spcAft>
                <a:spcPts val="0"/>
              </a:spcAft>
              <a:buNone/>
            </a:pPr>
            <a:r>
              <a:rPr b="0" i="0" lang="en-US" sz="3600" u="none" cap="none" strike="noStrike">
                <a:solidFill>
                  <a:schemeClr val="dk2"/>
                </a:solidFill>
                <a:latin typeface="Arial"/>
                <a:ea typeface="Arial"/>
                <a:cs typeface="Arial"/>
                <a:sym typeface="Arial"/>
              </a:rPr>
              <a:t>with In-Person Materials</a:t>
            </a:r>
            <a:endParaRPr/>
          </a:p>
          <a:p>
            <a:pPr indent="0" lvl="0" marL="0" marR="0" rtl="0" algn="ctr">
              <a:lnSpc>
                <a:spcPct val="100000"/>
              </a:lnSpc>
              <a:spcBef>
                <a:spcPts val="0"/>
              </a:spcBef>
              <a:spcAft>
                <a:spcPts val="0"/>
              </a:spcAft>
              <a:buNone/>
            </a:pPr>
            <a:r>
              <a:t/>
            </a:r>
            <a:endParaRPr b="0" i="0" sz="5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52" name="Google Shape;52;p1"/>
          <p:cNvSpPr txBox="1"/>
          <p:nvPr/>
        </p:nvSpPr>
        <p:spPr>
          <a:xfrm>
            <a:off x="1371600" y="3787991"/>
            <a:ext cx="6400800" cy="524796"/>
          </a:xfrm>
          <a:prstGeom prst="rect">
            <a:avLst/>
          </a:prstGeom>
          <a:noFill/>
          <a:ln>
            <a:noFill/>
          </a:ln>
        </p:spPr>
        <p:txBody>
          <a:bodyPr anchorCtr="0" anchor="t" bIns="34275" lIns="68550" spcFirstLastPara="1" rIns="68550" wrap="square" tIns="34275">
            <a:normAutofit/>
          </a:bodyPr>
          <a:lstStyle/>
          <a:p>
            <a:pPr indent="0" lvl="0" marL="0" marR="0" rtl="0" algn="ctr">
              <a:lnSpc>
                <a:spcPct val="100000"/>
              </a:lnSpc>
              <a:spcBef>
                <a:spcPts val="0"/>
              </a:spcBef>
              <a:spcAft>
                <a:spcPts val="0"/>
              </a:spcAft>
              <a:buNone/>
            </a:pPr>
            <a:r>
              <a:rPr b="0" i="0" lang="en-US" sz="2100" u="none" cap="none" strike="noStrike">
                <a:solidFill>
                  <a:schemeClr val="dk1"/>
                </a:solidFill>
                <a:latin typeface="Arial"/>
                <a:ea typeface="Arial"/>
                <a:cs typeface="Arial"/>
                <a:sym typeface="Arial"/>
              </a:rPr>
              <a:t>iSOSY Professional Learning Work Group</a:t>
            </a:r>
            <a:endParaRPr b="0" i="0" sz="2100" u="none" cap="none" strike="noStrike">
              <a:solidFill>
                <a:schemeClr val="dk1"/>
              </a:solidFill>
              <a:latin typeface="Arial"/>
              <a:ea typeface="Arial"/>
              <a:cs typeface="Arial"/>
              <a:sym typeface="Arial"/>
            </a:endParaRPr>
          </a:p>
          <a:p>
            <a:pPr indent="0" lvl="0" marL="0" marR="0" rtl="0" algn="l">
              <a:lnSpc>
                <a:spcPct val="100000"/>
              </a:lnSpc>
              <a:spcBef>
                <a:spcPts val="360"/>
              </a:spcBef>
              <a:spcAft>
                <a:spcPts val="0"/>
              </a:spcAft>
              <a:buNone/>
            </a:pPr>
            <a:r>
              <a:t/>
            </a:r>
            <a:endParaRPr b="0" i="0" sz="1350" u="none" cap="none" strike="noStrike">
              <a:solidFill>
                <a:schemeClr val="dk1"/>
              </a:solidFill>
              <a:latin typeface="Arial"/>
              <a:ea typeface="Arial"/>
              <a:cs typeface="Arial"/>
              <a:sym typeface="Arial"/>
            </a:endParaRPr>
          </a:p>
        </p:txBody>
      </p:sp>
      <p:sp>
        <p:nvSpPr>
          <p:cNvPr id="53" name="Google Shape;53;p1"/>
          <p:cNvSpPr txBox="1"/>
          <p:nvPr/>
        </p:nvSpPr>
        <p:spPr>
          <a:xfrm>
            <a:off x="365263" y="4686301"/>
            <a:ext cx="8542683" cy="230802"/>
          </a:xfrm>
          <a:prstGeom prst="rect">
            <a:avLst/>
          </a:prstGeom>
          <a:solidFill>
            <a:srgbClr val="009051"/>
          </a:solidFill>
          <a:ln cap="flat" cmpd="sng" w="25400">
            <a:solidFill>
              <a:schemeClr val="accent3"/>
            </a:solidFill>
            <a:prstDash val="solid"/>
            <a:round/>
            <a:headEnd len="sm" w="sm" type="none"/>
            <a:tailEnd len="sm" w="sm" type="none"/>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FFFF"/>
                </a:solidFill>
                <a:latin typeface="Arial"/>
                <a:ea typeface="Arial"/>
                <a:cs typeface="Arial"/>
                <a:sym typeface="Arial"/>
              </a:rPr>
              <a:t>www.osymigrant.org</a:t>
            </a:r>
            <a:endParaRPr b="0" i="0" sz="1050" u="none" cap="none" strike="noStrike">
              <a:solidFill>
                <a:srgbClr val="000000"/>
              </a:solidFill>
              <a:latin typeface="Arial"/>
              <a:ea typeface="Arial"/>
              <a:cs typeface="Arial"/>
              <a:sym typeface="Arial"/>
            </a:endParaRPr>
          </a:p>
        </p:txBody>
      </p:sp>
      <p:cxnSp>
        <p:nvCxnSpPr>
          <p:cNvPr id="54" name="Google Shape;54;p1"/>
          <p:cNvCxnSpPr/>
          <p:nvPr/>
        </p:nvCxnSpPr>
        <p:spPr>
          <a:xfrm>
            <a:off x="365263" y="924445"/>
            <a:ext cx="8341415" cy="0"/>
          </a:xfrm>
          <a:prstGeom prst="straightConnector1">
            <a:avLst/>
          </a:prstGeom>
          <a:noFill/>
          <a:ln cap="flat" cmpd="sng" w="38100">
            <a:solidFill>
              <a:srgbClr val="009051"/>
            </a:solidFill>
            <a:prstDash val="solid"/>
            <a:round/>
            <a:headEnd len="sm" w="sm" type="none"/>
            <a:tailEnd len="sm" w="sm" type="none"/>
          </a:ln>
          <a:effectLst>
            <a:outerShdw blurRad="40000" rotWithShape="0" dir="5400000" dist="23000">
              <a:srgbClr val="000000">
                <a:alpha val="34509"/>
              </a:srgbClr>
            </a:outerShdw>
          </a:effectLst>
        </p:spPr>
      </p:cxnSp>
      <p:pic>
        <p:nvPicPr>
          <p:cNvPr descr="A picture containing drawing&#10;&#10;Description automatically generated" id="55" name="Google Shape;55;p1"/>
          <p:cNvPicPr preferRelativeResize="0"/>
          <p:nvPr/>
        </p:nvPicPr>
        <p:blipFill rotWithShape="1">
          <a:blip r:embed="rId3">
            <a:alphaModFix/>
          </a:blip>
          <a:srcRect b="0" l="0" r="0" t="0"/>
          <a:stretch/>
        </p:blipFill>
        <p:spPr>
          <a:xfrm>
            <a:off x="372718" y="260903"/>
            <a:ext cx="1824937" cy="55986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0"/>
          <p:cNvSpPr txBox="1"/>
          <p:nvPr/>
        </p:nvSpPr>
        <p:spPr>
          <a:xfrm>
            <a:off x="365263" y="953991"/>
            <a:ext cx="8333960" cy="423162"/>
          </a:xfrm>
          <a:prstGeom prst="rect">
            <a:avLst/>
          </a:prstGeom>
          <a:noFill/>
          <a:ln>
            <a:noFill/>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2300" u="none" cap="none" strike="noStrike">
                <a:solidFill>
                  <a:srgbClr val="000000"/>
                </a:solidFill>
                <a:latin typeface="Calibri"/>
                <a:ea typeface="Calibri"/>
                <a:cs typeface="Calibri"/>
                <a:sym typeface="Calibri"/>
              </a:rPr>
              <a:t>Extension Activities Using Language Experience Approach Techniques</a:t>
            </a:r>
            <a:endParaRPr b="0" i="0" sz="2300" u="none" cap="none" strike="noStrike">
              <a:solidFill>
                <a:srgbClr val="000000"/>
              </a:solidFill>
              <a:latin typeface="Calibri"/>
              <a:ea typeface="Calibri"/>
              <a:cs typeface="Calibri"/>
              <a:sym typeface="Calibri"/>
            </a:endParaRPr>
          </a:p>
        </p:txBody>
      </p:sp>
      <p:cxnSp>
        <p:nvCxnSpPr>
          <p:cNvPr id="143" name="Google Shape;143;p10"/>
          <p:cNvCxnSpPr/>
          <p:nvPr/>
        </p:nvCxnSpPr>
        <p:spPr>
          <a:xfrm>
            <a:off x="365263" y="924445"/>
            <a:ext cx="8341415" cy="0"/>
          </a:xfrm>
          <a:prstGeom prst="straightConnector1">
            <a:avLst/>
          </a:prstGeom>
          <a:noFill/>
          <a:ln cap="flat" cmpd="sng" w="38100">
            <a:solidFill>
              <a:srgbClr val="009051"/>
            </a:solidFill>
            <a:prstDash val="solid"/>
            <a:round/>
            <a:headEnd len="sm" w="sm" type="none"/>
            <a:tailEnd len="sm" w="sm" type="none"/>
          </a:ln>
          <a:effectLst>
            <a:outerShdw blurRad="40000" rotWithShape="0" dir="5400000" dist="23000">
              <a:srgbClr val="000000">
                <a:alpha val="34509"/>
              </a:srgbClr>
            </a:outerShdw>
          </a:effectLst>
        </p:spPr>
      </p:cxnSp>
      <p:pic>
        <p:nvPicPr>
          <p:cNvPr descr="A picture containing drawing&#10;&#10;Description automatically generated" id="144" name="Google Shape;144;p10"/>
          <p:cNvPicPr preferRelativeResize="0"/>
          <p:nvPr/>
        </p:nvPicPr>
        <p:blipFill rotWithShape="1">
          <a:blip r:embed="rId3">
            <a:alphaModFix/>
          </a:blip>
          <a:srcRect b="0" l="0" r="0" t="0"/>
          <a:stretch/>
        </p:blipFill>
        <p:spPr>
          <a:xfrm>
            <a:off x="372718" y="260903"/>
            <a:ext cx="1824937" cy="559868"/>
          </a:xfrm>
          <a:prstGeom prst="rect">
            <a:avLst/>
          </a:prstGeom>
          <a:noFill/>
          <a:ln>
            <a:noFill/>
          </a:ln>
        </p:spPr>
      </p:pic>
      <p:sp>
        <p:nvSpPr>
          <p:cNvPr id="145" name="Google Shape;145;p10"/>
          <p:cNvSpPr txBox="1"/>
          <p:nvPr/>
        </p:nvSpPr>
        <p:spPr>
          <a:xfrm>
            <a:off x="311700" y="1319916"/>
            <a:ext cx="8520600" cy="3470033"/>
          </a:xfrm>
          <a:prstGeom prst="rect">
            <a:avLst/>
          </a:prstGeom>
          <a:noFill/>
          <a:ln>
            <a:noFill/>
          </a:ln>
        </p:spPr>
        <p:txBody>
          <a:bodyPr anchorCtr="0" anchor="t" bIns="91425" lIns="91425" spcFirstLastPara="1" rIns="91425" wrap="square" tIns="91425">
            <a:noAutofit/>
          </a:bodyPr>
          <a:lstStyle/>
          <a:p>
            <a:pPr indent="0" lvl="0" marL="0" marR="0" rtl="0" algn="l">
              <a:lnSpc>
                <a:spcPct val="95000"/>
              </a:lnSpc>
              <a:spcBef>
                <a:spcPts val="0"/>
              </a:spcBef>
              <a:spcAft>
                <a:spcPts val="0"/>
              </a:spcAft>
              <a:buNone/>
            </a:pPr>
            <a:r>
              <a:rPr b="0" i="0" lang="en-US" sz="1495" u="none" cap="none" strike="noStrike">
                <a:solidFill>
                  <a:srgbClr val="000000"/>
                </a:solidFill>
                <a:latin typeface="Calibri"/>
                <a:ea typeface="Calibri"/>
                <a:cs typeface="Calibri"/>
                <a:sym typeface="Calibri"/>
              </a:rPr>
              <a:t>5. 	Develop a written account</a:t>
            </a:r>
            <a:endParaRPr/>
          </a:p>
          <a:p>
            <a:pPr indent="0" lvl="0" marL="0" marR="0" rtl="0" algn="l">
              <a:lnSpc>
                <a:spcPct val="95000"/>
              </a:lnSpc>
              <a:spcBef>
                <a:spcPts val="0"/>
              </a:spcBef>
              <a:spcAft>
                <a:spcPts val="0"/>
              </a:spcAft>
              <a:buNone/>
            </a:pPr>
            <a:r>
              <a:rPr b="0" i="0" lang="en-US" sz="1185" u="none" cap="none" strike="noStrike">
                <a:solidFill>
                  <a:srgbClr val="000000"/>
                </a:solidFill>
                <a:latin typeface="Calibri"/>
                <a:ea typeface="Calibri"/>
                <a:cs typeface="Calibri"/>
                <a:sym typeface="Calibri"/>
              </a:rPr>
              <a:t>Depending on learner’s abilities, the instructor may ask him to write, or the learner can dictate, and the instructor scribes what he says. Alternatively,  a learner can record himself and send it to the service provider to transcribe later. Grammar is not important at this stage; record with fidelity the learner’s words. </a:t>
            </a:r>
            <a:endParaRPr/>
          </a:p>
          <a:p>
            <a:pPr indent="-342900" lvl="0" marL="342900" marR="0" rtl="0" algn="l">
              <a:lnSpc>
                <a:spcPct val="95000"/>
              </a:lnSpc>
              <a:spcBef>
                <a:spcPts val="1200"/>
              </a:spcBef>
              <a:spcAft>
                <a:spcPts val="0"/>
              </a:spcAft>
              <a:buClr>
                <a:srgbClr val="000000"/>
              </a:buClr>
              <a:buSzPts val="1495"/>
              <a:buFont typeface="Arial"/>
              <a:buAutoNum type="arabicPeriod" startAt="6"/>
            </a:pPr>
            <a:r>
              <a:rPr b="0" i="0" lang="en-US" sz="1495" u="none" cap="none" strike="noStrike">
                <a:solidFill>
                  <a:srgbClr val="000000"/>
                </a:solidFill>
                <a:latin typeface="Calibri"/>
                <a:ea typeface="Calibri"/>
                <a:cs typeface="Calibri"/>
                <a:sym typeface="Calibri"/>
              </a:rPr>
              <a:t>Read the written account </a:t>
            </a:r>
            <a:endParaRPr/>
          </a:p>
          <a:p>
            <a:pPr indent="0" lvl="0" marL="0" marR="0" rtl="0" algn="l">
              <a:lnSpc>
                <a:spcPct val="95000"/>
              </a:lnSpc>
              <a:spcBef>
                <a:spcPts val="1200"/>
              </a:spcBef>
              <a:spcAft>
                <a:spcPts val="0"/>
              </a:spcAft>
              <a:buNone/>
            </a:pPr>
            <a:r>
              <a:rPr b="0" i="0" lang="en-US" sz="1185" u="none" cap="none" strike="noStrike">
                <a:solidFill>
                  <a:srgbClr val="000000"/>
                </a:solidFill>
                <a:latin typeface="Calibri"/>
                <a:ea typeface="Calibri"/>
                <a:cs typeface="Calibri"/>
                <a:sym typeface="Calibri"/>
              </a:rPr>
              <a:t>The teacher or learner will read the account aloud, focusing on key words and phrases. Learners can read and follow silently on their own if they are not able to read or if there is more than one learner present. Virtually, this can be shared on-screen in a Word document, if in person on paper, or even mailed or texted to the learner. The narrative becomes a “leveled” text with which the service provider and learner work.  </a:t>
            </a:r>
            <a:endParaRPr/>
          </a:p>
          <a:p>
            <a:pPr indent="0" lvl="0" marL="0" marR="0" rtl="0" algn="l">
              <a:lnSpc>
                <a:spcPct val="95000"/>
              </a:lnSpc>
              <a:spcBef>
                <a:spcPts val="1200"/>
              </a:spcBef>
              <a:spcAft>
                <a:spcPts val="0"/>
              </a:spcAft>
              <a:buNone/>
            </a:pPr>
            <a:r>
              <a:rPr b="0" i="0" lang="en-US" sz="1495" u="none" cap="none" strike="noStrike">
                <a:solidFill>
                  <a:srgbClr val="000000"/>
                </a:solidFill>
                <a:latin typeface="Calibri"/>
                <a:ea typeface="Calibri"/>
                <a:cs typeface="Calibri"/>
                <a:sym typeface="Calibri"/>
              </a:rPr>
              <a:t>7. 	Extend the experience </a:t>
            </a:r>
            <a:endParaRPr/>
          </a:p>
          <a:p>
            <a:pPr indent="0" lvl="0" marL="0" marR="0" rtl="0" algn="l">
              <a:lnSpc>
                <a:spcPct val="95000"/>
              </a:lnSpc>
              <a:spcBef>
                <a:spcPts val="1200"/>
              </a:spcBef>
              <a:spcAft>
                <a:spcPts val="0"/>
              </a:spcAft>
              <a:buNone/>
            </a:pPr>
            <a:r>
              <a:rPr b="0" i="0" lang="en-US" sz="1185" u="none" cap="none" strike="noStrike">
                <a:solidFill>
                  <a:srgbClr val="000000"/>
                </a:solidFill>
                <a:latin typeface="Calibri"/>
                <a:ea typeface="Calibri"/>
                <a:cs typeface="Calibri"/>
                <a:sym typeface="Calibri"/>
              </a:rPr>
              <a:t>Activities for beginning learners may include students copying the story, matching words with pictures or definitions, completing a cloze activity, unscrambling key words, or putting scrambled sentences in sequential  order. </a:t>
            </a:r>
            <a:endParaRPr/>
          </a:p>
          <a:p>
            <a:pPr indent="0" lvl="0" marL="0" marR="0" rtl="0" algn="l">
              <a:lnSpc>
                <a:spcPct val="95000"/>
              </a:lnSpc>
              <a:spcBef>
                <a:spcPts val="1200"/>
              </a:spcBef>
              <a:spcAft>
                <a:spcPts val="0"/>
              </a:spcAft>
              <a:buNone/>
            </a:pPr>
            <a:r>
              <a:rPr b="0" i="0" lang="en-US" sz="1185" u="none" cap="none" strike="noStrike">
                <a:solidFill>
                  <a:srgbClr val="000000"/>
                </a:solidFill>
                <a:latin typeface="Calibri"/>
                <a:ea typeface="Calibri"/>
                <a:cs typeface="Calibri"/>
                <a:sym typeface="Calibri"/>
              </a:rPr>
              <a:t>Activities for advanced learners could include learning grammar, vocabulary, or punctuation, revising and editing, generating comprehension questions, reading other related texts, or writing about similar experiences. (CAL.org)  (iSOSY website resource: </a:t>
            </a:r>
            <a:r>
              <a:rPr b="0" i="0" lang="en-US" sz="1185" u="sng" cap="none" strike="noStrike">
                <a:solidFill>
                  <a:schemeClr val="hlink"/>
                </a:solidFill>
                <a:latin typeface="Calibri"/>
                <a:ea typeface="Calibri"/>
                <a:cs typeface="Calibri"/>
                <a:sym typeface="Calibri"/>
                <a:hlinkClick r:id="rId4"/>
              </a:rPr>
              <a:t>Reading on the Move</a:t>
            </a:r>
            <a:r>
              <a:rPr b="0" i="0" lang="en-US" sz="1185" u="none" cap="none" strike="noStrike">
                <a:solidFill>
                  <a:srgbClr val="000000"/>
                </a:solidFill>
                <a:latin typeface="Calibri"/>
                <a:ea typeface="Calibri"/>
                <a:cs typeface="Calibri"/>
                <a:sym typeface="Calibri"/>
              </a:rPr>
              <a:t>)</a:t>
            </a:r>
            <a:endParaRPr/>
          </a:p>
          <a:p>
            <a:pPr indent="0" lvl="0" marL="0" marR="0" rtl="0" algn="l">
              <a:lnSpc>
                <a:spcPct val="95000"/>
              </a:lnSpc>
              <a:spcBef>
                <a:spcPts val="1200"/>
              </a:spcBef>
              <a:spcAft>
                <a:spcPts val="1200"/>
              </a:spcAft>
              <a:buNone/>
            </a:pPr>
            <a:r>
              <a:t/>
            </a:r>
            <a:endParaRPr b="0" i="0" sz="1395" u="none" cap="none" strike="noStrike">
              <a:solidFill>
                <a:srgbClr val="00000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1"/>
          <p:cNvSpPr txBox="1"/>
          <p:nvPr/>
        </p:nvSpPr>
        <p:spPr>
          <a:xfrm>
            <a:off x="365263" y="953991"/>
            <a:ext cx="8333960" cy="423162"/>
          </a:xfrm>
          <a:prstGeom prst="rect">
            <a:avLst/>
          </a:prstGeom>
          <a:noFill/>
          <a:ln>
            <a:noFill/>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2300" u="none" cap="none" strike="noStrike">
                <a:solidFill>
                  <a:srgbClr val="000000"/>
                </a:solidFill>
                <a:latin typeface="Calibri"/>
                <a:ea typeface="Calibri"/>
                <a:cs typeface="Calibri"/>
                <a:sym typeface="Calibri"/>
              </a:rPr>
              <a:t>Resources for the Learning Experience Approach</a:t>
            </a:r>
            <a:endParaRPr b="0" i="0" sz="2300" u="none" cap="none" strike="noStrike">
              <a:solidFill>
                <a:srgbClr val="000000"/>
              </a:solidFill>
              <a:latin typeface="Calibri"/>
              <a:ea typeface="Calibri"/>
              <a:cs typeface="Calibri"/>
              <a:sym typeface="Calibri"/>
            </a:endParaRPr>
          </a:p>
        </p:txBody>
      </p:sp>
      <p:cxnSp>
        <p:nvCxnSpPr>
          <p:cNvPr id="152" name="Google Shape;152;p11"/>
          <p:cNvCxnSpPr/>
          <p:nvPr/>
        </p:nvCxnSpPr>
        <p:spPr>
          <a:xfrm>
            <a:off x="365263" y="924445"/>
            <a:ext cx="8341415" cy="0"/>
          </a:xfrm>
          <a:prstGeom prst="straightConnector1">
            <a:avLst/>
          </a:prstGeom>
          <a:noFill/>
          <a:ln cap="flat" cmpd="sng" w="38100">
            <a:solidFill>
              <a:srgbClr val="009051"/>
            </a:solidFill>
            <a:prstDash val="solid"/>
            <a:round/>
            <a:headEnd len="sm" w="sm" type="none"/>
            <a:tailEnd len="sm" w="sm" type="none"/>
          </a:ln>
          <a:effectLst>
            <a:outerShdw blurRad="40000" rotWithShape="0" dir="5400000" dist="23000">
              <a:srgbClr val="000000">
                <a:alpha val="34509"/>
              </a:srgbClr>
            </a:outerShdw>
          </a:effectLst>
        </p:spPr>
      </p:cxnSp>
      <p:pic>
        <p:nvPicPr>
          <p:cNvPr descr="A picture containing drawing&#10;&#10;Description automatically generated" id="153" name="Google Shape;153;p11"/>
          <p:cNvPicPr preferRelativeResize="0"/>
          <p:nvPr/>
        </p:nvPicPr>
        <p:blipFill rotWithShape="1">
          <a:blip r:embed="rId3">
            <a:alphaModFix/>
          </a:blip>
          <a:srcRect b="0" l="0" r="0" t="0"/>
          <a:stretch/>
        </p:blipFill>
        <p:spPr>
          <a:xfrm>
            <a:off x="372718" y="260903"/>
            <a:ext cx="1824937" cy="559868"/>
          </a:xfrm>
          <a:prstGeom prst="rect">
            <a:avLst/>
          </a:prstGeom>
          <a:noFill/>
          <a:ln>
            <a:noFill/>
          </a:ln>
        </p:spPr>
      </p:pic>
      <p:sp>
        <p:nvSpPr>
          <p:cNvPr id="154" name="Google Shape;154;p11"/>
          <p:cNvSpPr txBox="1"/>
          <p:nvPr/>
        </p:nvSpPr>
        <p:spPr>
          <a:xfrm>
            <a:off x="311700" y="1685677"/>
            <a:ext cx="8520600" cy="2883197"/>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0" i="0" lang="en-US" sz="1800" u="sng" cap="none" strike="noStrike">
                <a:solidFill>
                  <a:srgbClr val="1155CC"/>
                </a:solidFill>
                <a:highlight>
                  <a:srgbClr val="FFFFFF"/>
                </a:highlight>
                <a:latin typeface="Calibri"/>
                <a:ea typeface="Calibri"/>
                <a:cs typeface="Calibri"/>
                <a:sym typeface="Calibri"/>
                <a:hlinkClick r:id="rId4">
                  <a:extLst>
                    <a:ext uri="{A12FA001-AC4F-418D-AE19-62706E023703}">
                      <ahyp:hlinkClr val="tx"/>
                    </a:ext>
                  </a:extLst>
                </a:hlinkClick>
              </a:rPr>
              <a:t>orientation to esl literacy: Language Experience Approach (esolliteracy.blogspot.com)</a:t>
            </a:r>
            <a:endParaRPr b="0" i="0" sz="1800" u="sng" cap="none" strike="noStrike">
              <a:solidFill>
                <a:srgbClr val="1155CC"/>
              </a:solidFill>
              <a:highlight>
                <a:srgbClr val="FFFFFF"/>
              </a:highlight>
              <a:latin typeface="Calibri"/>
              <a:ea typeface="Calibri"/>
              <a:cs typeface="Calibri"/>
              <a:sym typeface="Calibri"/>
            </a:endParaRPr>
          </a:p>
          <a:p>
            <a:pPr indent="0" lvl="0" marL="0" marR="0" rtl="0" algn="l">
              <a:lnSpc>
                <a:spcPct val="100000"/>
              </a:lnSpc>
              <a:spcBef>
                <a:spcPts val="0"/>
              </a:spcBef>
              <a:spcAft>
                <a:spcPts val="0"/>
              </a:spcAft>
              <a:buNone/>
            </a:pPr>
            <a:r>
              <a:rPr b="0" i="0" lang="en-US" sz="1800" u="none" cap="none" strike="noStrike">
                <a:solidFill>
                  <a:srgbClr val="222222"/>
                </a:solidFill>
                <a:highlight>
                  <a:srgbClr val="FFFFFF"/>
                </a:highlight>
                <a:latin typeface="Calibri"/>
                <a:ea typeface="Calibri"/>
                <a:cs typeface="Calibri"/>
                <a:sym typeface="Calibri"/>
              </a:rPr>
              <a:t>This one is with</a:t>
            </a:r>
            <a:r>
              <a:rPr b="1" i="0" lang="en-US" sz="1800" u="none" cap="none" strike="noStrike">
                <a:solidFill>
                  <a:srgbClr val="222222"/>
                </a:solidFill>
                <a:highlight>
                  <a:srgbClr val="FFFFFF"/>
                </a:highlight>
                <a:latin typeface="Calibri"/>
                <a:ea typeface="Calibri"/>
                <a:cs typeface="Calibri"/>
                <a:sym typeface="Calibri"/>
              </a:rPr>
              <a:t> adults</a:t>
            </a:r>
            <a:r>
              <a:rPr b="0" i="0" lang="en-US" sz="1800" u="none" cap="none" strike="noStrike">
                <a:solidFill>
                  <a:srgbClr val="222222"/>
                </a:solidFill>
                <a:highlight>
                  <a:srgbClr val="FFFFFF"/>
                </a:highlight>
                <a:latin typeface="Calibri"/>
                <a:ea typeface="Calibri"/>
                <a:cs typeface="Calibri"/>
                <a:sym typeface="Calibri"/>
              </a:rPr>
              <a:t>. How could their experiences with preparing food be used with other topics like art projects?</a:t>
            </a:r>
            <a:endParaRPr/>
          </a:p>
          <a:p>
            <a:pPr indent="0" lvl="0" marL="0" marR="0" rtl="0" algn="l">
              <a:lnSpc>
                <a:spcPct val="100000"/>
              </a:lnSpc>
              <a:spcBef>
                <a:spcPts val="0"/>
              </a:spcBef>
              <a:spcAft>
                <a:spcPts val="0"/>
              </a:spcAft>
              <a:buNone/>
            </a:pPr>
            <a:r>
              <a:rPr b="0" i="0" lang="en-US" sz="1800" u="none" cap="none" strike="noStrike">
                <a:solidFill>
                  <a:srgbClr val="222222"/>
                </a:solidFill>
                <a:highlight>
                  <a:srgbClr val="FFFFFF"/>
                </a:highlight>
                <a:latin typeface="Calibri"/>
                <a:ea typeface="Calibri"/>
                <a:cs typeface="Calibri"/>
                <a:sym typeface="Calibri"/>
              </a:rPr>
              <a:t> </a:t>
            </a:r>
            <a:endParaRPr/>
          </a:p>
          <a:p>
            <a:pPr indent="0" lvl="0" marL="0" marR="0" rtl="0" algn="l">
              <a:lnSpc>
                <a:spcPct val="100000"/>
              </a:lnSpc>
              <a:spcBef>
                <a:spcPts val="0"/>
              </a:spcBef>
              <a:spcAft>
                <a:spcPts val="0"/>
              </a:spcAft>
              <a:buNone/>
            </a:pPr>
            <a:r>
              <a:rPr b="0" i="0" lang="en-US" sz="1800" u="sng" cap="none" strike="noStrike">
                <a:solidFill>
                  <a:srgbClr val="1155CC"/>
                </a:solidFill>
                <a:highlight>
                  <a:srgbClr val="FFFFFF"/>
                </a:highlight>
                <a:latin typeface="Calibri"/>
                <a:ea typeface="Calibri"/>
                <a:cs typeface="Calibri"/>
                <a:sym typeface="Calibri"/>
                <a:hlinkClick r:id="rId5">
                  <a:extLst>
                    <a:ext uri="{A12FA001-AC4F-418D-AE19-62706E023703}">
                      <ahyp:hlinkClr val="tx"/>
                    </a:ext>
                  </a:extLst>
                </a:hlinkClick>
              </a:rPr>
              <a:t>Language Experience Approach - YouTube</a:t>
            </a:r>
            <a:endParaRPr b="0" i="0" sz="1800" u="sng" cap="none" strike="noStrike">
              <a:solidFill>
                <a:srgbClr val="1155CC"/>
              </a:solidFill>
              <a:highlight>
                <a:srgbClr val="FFFFFF"/>
              </a:highlight>
              <a:latin typeface="Calibri"/>
              <a:ea typeface="Calibri"/>
              <a:cs typeface="Calibri"/>
              <a:sym typeface="Calibri"/>
            </a:endParaRPr>
          </a:p>
          <a:p>
            <a:pPr indent="0" lvl="0" marL="0" marR="0" rtl="0" algn="l">
              <a:lnSpc>
                <a:spcPct val="100000"/>
              </a:lnSpc>
              <a:spcBef>
                <a:spcPts val="0"/>
              </a:spcBef>
              <a:spcAft>
                <a:spcPts val="0"/>
              </a:spcAft>
              <a:buNone/>
            </a:pPr>
            <a:r>
              <a:rPr b="0" i="0" lang="en-US" sz="1800" u="none" cap="none" strike="noStrike">
                <a:solidFill>
                  <a:srgbClr val="222222"/>
                </a:solidFill>
                <a:highlight>
                  <a:srgbClr val="FFFFFF"/>
                </a:highlight>
                <a:latin typeface="Calibri"/>
                <a:ea typeface="Calibri"/>
                <a:cs typeface="Calibri"/>
                <a:sym typeface="Calibri"/>
              </a:rPr>
              <a:t>A tutor who works with </a:t>
            </a:r>
            <a:r>
              <a:rPr b="1" i="0" lang="en-US" sz="1800" u="none" cap="none" strike="noStrike">
                <a:solidFill>
                  <a:srgbClr val="222222"/>
                </a:solidFill>
                <a:highlight>
                  <a:srgbClr val="FFFFFF"/>
                </a:highlight>
                <a:latin typeface="Calibri"/>
                <a:ea typeface="Calibri"/>
                <a:cs typeface="Calibri"/>
                <a:sym typeface="Calibri"/>
              </a:rPr>
              <a:t>adults</a:t>
            </a:r>
            <a:r>
              <a:rPr b="0" i="0" lang="en-US" sz="1800" u="none" cap="none" strike="noStrike">
                <a:solidFill>
                  <a:srgbClr val="222222"/>
                </a:solidFill>
                <a:highlight>
                  <a:srgbClr val="FFFFFF"/>
                </a:highlight>
                <a:latin typeface="Calibri"/>
                <a:ea typeface="Calibri"/>
                <a:cs typeface="Calibri"/>
                <a:sym typeface="Calibri"/>
              </a:rPr>
              <a:t> shows how he uses the LEA with a photo or other prompt.</a:t>
            </a:r>
            <a:endParaRPr/>
          </a:p>
          <a:p>
            <a:pPr indent="0" lvl="0" marL="0" marR="0" rtl="0" algn="l">
              <a:lnSpc>
                <a:spcPct val="100000"/>
              </a:lnSpc>
              <a:spcBef>
                <a:spcPts val="0"/>
              </a:spcBef>
              <a:spcAft>
                <a:spcPts val="0"/>
              </a:spcAft>
              <a:buNone/>
            </a:pPr>
            <a:r>
              <a:rPr b="0" i="0" lang="en-US" sz="1800" u="none" cap="none" strike="noStrike">
                <a:solidFill>
                  <a:srgbClr val="222222"/>
                </a:solidFill>
                <a:highlight>
                  <a:srgbClr val="FFFFFF"/>
                </a:highlight>
                <a:latin typeface="Calibri"/>
                <a:ea typeface="Calibri"/>
                <a:cs typeface="Calibri"/>
                <a:sym typeface="Calibri"/>
              </a:rPr>
              <a:t> </a:t>
            </a:r>
            <a:endParaRPr/>
          </a:p>
          <a:p>
            <a:pPr indent="0" lvl="0" marL="0" marR="0" rtl="0" algn="l">
              <a:lnSpc>
                <a:spcPct val="100000"/>
              </a:lnSpc>
              <a:spcBef>
                <a:spcPts val="0"/>
              </a:spcBef>
              <a:spcAft>
                <a:spcPts val="0"/>
              </a:spcAft>
              <a:buNone/>
            </a:pPr>
            <a:r>
              <a:rPr b="0" i="0" lang="en-US" sz="1800" u="sng" cap="none" strike="noStrike">
                <a:solidFill>
                  <a:srgbClr val="1155CC"/>
                </a:solidFill>
                <a:highlight>
                  <a:srgbClr val="FFFFFF"/>
                </a:highlight>
                <a:latin typeface="Calibri"/>
                <a:ea typeface="Calibri"/>
                <a:cs typeface="Calibri"/>
                <a:sym typeface="Calibri"/>
                <a:hlinkClick r:id="rId6">
                  <a:extLst>
                    <a:ext uri="{A12FA001-AC4F-418D-AE19-62706E023703}">
                      <ahyp:hlinkClr val="tx"/>
                    </a:ext>
                  </a:extLst>
                </a:hlinkClick>
              </a:rPr>
              <a:t>Language Experience Approach - YouTube</a:t>
            </a:r>
            <a:endParaRPr b="0" i="0" sz="1800" u="sng" cap="none" strike="noStrike">
              <a:solidFill>
                <a:srgbClr val="1155CC"/>
              </a:solidFill>
              <a:highlight>
                <a:srgbClr val="FFFFFF"/>
              </a:highlight>
              <a:latin typeface="Calibri"/>
              <a:ea typeface="Calibri"/>
              <a:cs typeface="Calibri"/>
              <a:sym typeface="Calibri"/>
            </a:endParaRPr>
          </a:p>
          <a:p>
            <a:pPr indent="0" lvl="0" marL="0" marR="0" rtl="0" algn="l">
              <a:lnSpc>
                <a:spcPct val="100000"/>
              </a:lnSpc>
              <a:spcBef>
                <a:spcPts val="0"/>
              </a:spcBef>
              <a:spcAft>
                <a:spcPts val="0"/>
              </a:spcAft>
              <a:buNone/>
            </a:pPr>
            <a:r>
              <a:rPr b="0" i="0" lang="en-US" sz="1800" u="none" cap="none" strike="noStrike">
                <a:solidFill>
                  <a:srgbClr val="222222"/>
                </a:solidFill>
                <a:highlight>
                  <a:srgbClr val="FFFFFF"/>
                </a:highlight>
                <a:latin typeface="Calibri"/>
                <a:ea typeface="Calibri"/>
                <a:cs typeface="Calibri"/>
                <a:sym typeface="Calibri"/>
              </a:rPr>
              <a:t>A teacher works with</a:t>
            </a:r>
            <a:r>
              <a:rPr b="1" i="0" lang="en-US" sz="1800" u="none" cap="none" strike="noStrike">
                <a:solidFill>
                  <a:srgbClr val="222222"/>
                </a:solidFill>
                <a:highlight>
                  <a:srgbClr val="FFFFFF"/>
                </a:highlight>
                <a:latin typeface="Calibri"/>
                <a:ea typeface="Calibri"/>
                <a:cs typeface="Calibri"/>
                <a:sym typeface="Calibri"/>
              </a:rPr>
              <a:t> teens</a:t>
            </a:r>
            <a:r>
              <a:rPr b="0" i="0" lang="en-US" sz="1800" u="none" cap="none" strike="noStrike">
                <a:solidFill>
                  <a:srgbClr val="222222"/>
                </a:solidFill>
                <a:highlight>
                  <a:srgbClr val="FFFFFF"/>
                </a:highlight>
                <a:latin typeface="Calibri"/>
                <a:ea typeface="Calibri"/>
                <a:cs typeface="Calibri"/>
                <a:sym typeface="Calibri"/>
              </a:rPr>
              <a:t> on a science lesson after an experiment students conducted.</a:t>
            </a:r>
            <a:endParaRPr/>
          </a:p>
          <a:p>
            <a:pPr indent="0" lvl="0" marL="0" marR="0" rtl="0" algn="l">
              <a:lnSpc>
                <a:spcPct val="100000"/>
              </a:lnSpc>
              <a:spcBef>
                <a:spcPts val="0"/>
              </a:spcBef>
              <a:spcAft>
                <a:spcPts val="1200"/>
              </a:spcAft>
              <a:buNone/>
            </a:pPr>
            <a:r>
              <a:t/>
            </a:r>
            <a:endParaRPr b="0" i="0" sz="1800" u="none" cap="none" strike="noStrike">
              <a:solidFill>
                <a:srgbClr val="000000"/>
              </a:solidFill>
              <a:latin typeface="Calibri"/>
              <a:ea typeface="Calibri"/>
              <a:cs typeface="Calibri"/>
              <a:sym typeface="Calibri"/>
            </a:endParaRPr>
          </a:p>
        </p:txBody>
      </p:sp>
      <p:sp>
        <p:nvSpPr>
          <p:cNvPr id="155" name="Google Shape;155;p11"/>
          <p:cNvSpPr txBox="1"/>
          <p:nvPr/>
        </p:nvSpPr>
        <p:spPr>
          <a:xfrm>
            <a:off x="365263" y="4686301"/>
            <a:ext cx="8542683" cy="230802"/>
          </a:xfrm>
          <a:prstGeom prst="rect">
            <a:avLst/>
          </a:prstGeom>
          <a:solidFill>
            <a:srgbClr val="009051"/>
          </a:solidFill>
          <a:ln cap="flat" cmpd="sng" w="25400">
            <a:solidFill>
              <a:schemeClr val="accent3"/>
            </a:solidFill>
            <a:prstDash val="solid"/>
            <a:round/>
            <a:headEnd len="sm" w="sm" type="none"/>
            <a:tailEnd len="sm" w="sm" type="none"/>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FFFF"/>
                </a:solidFill>
                <a:latin typeface="Arial"/>
                <a:ea typeface="Arial"/>
                <a:cs typeface="Arial"/>
                <a:sym typeface="Arial"/>
              </a:rPr>
              <a:t>www.osymigrant.org</a:t>
            </a:r>
            <a:endParaRPr b="0" i="0" sz="105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2"/>
          <p:cNvSpPr txBox="1"/>
          <p:nvPr/>
        </p:nvSpPr>
        <p:spPr>
          <a:xfrm>
            <a:off x="365263" y="953991"/>
            <a:ext cx="8333960" cy="438551"/>
          </a:xfrm>
          <a:prstGeom prst="rect">
            <a:avLst/>
          </a:prstGeom>
          <a:noFill/>
          <a:ln>
            <a:noFill/>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2400" u="none" cap="none" strike="noStrike">
                <a:solidFill>
                  <a:srgbClr val="000000"/>
                </a:solidFill>
                <a:latin typeface="Calibri"/>
                <a:ea typeface="Calibri"/>
                <a:cs typeface="Calibri"/>
                <a:sym typeface="Calibri"/>
              </a:rPr>
              <a:t>Book Binding: Videos and Resources to Support Lessons</a:t>
            </a:r>
            <a:endParaRPr b="0" i="0" sz="2300" u="none" cap="none" strike="noStrike">
              <a:solidFill>
                <a:srgbClr val="000000"/>
              </a:solidFill>
              <a:latin typeface="Calibri"/>
              <a:ea typeface="Calibri"/>
              <a:cs typeface="Calibri"/>
              <a:sym typeface="Calibri"/>
            </a:endParaRPr>
          </a:p>
        </p:txBody>
      </p:sp>
      <p:cxnSp>
        <p:nvCxnSpPr>
          <p:cNvPr id="162" name="Google Shape;162;p12"/>
          <p:cNvCxnSpPr/>
          <p:nvPr/>
        </p:nvCxnSpPr>
        <p:spPr>
          <a:xfrm>
            <a:off x="365263" y="924445"/>
            <a:ext cx="8341415" cy="0"/>
          </a:xfrm>
          <a:prstGeom prst="straightConnector1">
            <a:avLst/>
          </a:prstGeom>
          <a:noFill/>
          <a:ln cap="flat" cmpd="sng" w="38100">
            <a:solidFill>
              <a:srgbClr val="009051"/>
            </a:solidFill>
            <a:prstDash val="solid"/>
            <a:round/>
            <a:headEnd len="sm" w="sm" type="none"/>
            <a:tailEnd len="sm" w="sm" type="none"/>
          </a:ln>
          <a:effectLst>
            <a:outerShdw blurRad="40000" rotWithShape="0" dir="5400000" dist="23000">
              <a:srgbClr val="000000">
                <a:alpha val="34509"/>
              </a:srgbClr>
            </a:outerShdw>
          </a:effectLst>
        </p:spPr>
      </p:cxnSp>
      <p:pic>
        <p:nvPicPr>
          <p:cNvPr descr="A picture containing drawing&#10;&#10;Description automatically generated" id="163" name="Google Shape;163;p12"/>
          <p:cNvPicPr preferRelativeResize="0"/>
          <p:nvPr/>
        </p:nvPicPr>
        <p:blipFill rotWithShape="1">
          <a:blip r:embed="rId3">
            <a:alphaModFix/>
          </a:blip>
          <a:srcRect b="0" l="0" r="0" t="0"/>
          <a:stretch/>
        </p:blipFill>
        <p:spPr>
          <a:xfrm>
            <a:off x="372718" y="260903"/>
            <a:ext cx="1824937" cy="559868"/>
          </a:xfrm>
          <a:prstGeom prst="rect">
            <a:avLst/>
          </a:prstGeom>
          <a:noFill/>
          <a:ln>
            <a:noFill/>
          </a:ln>
        </p:spPr>
      </p:pic>
      <p:sp>
        <p:nvSpPr>
          <p:cNvPr id="164" name="Google Shape;164;p12"/>
          <p:cNvSpPr txBox="1"/>
          <p:nvPr/>
        </p:nvSpPr>
        <p:spPr>
          <a:xfrm>
            <a:off x="365263" y="4686301"/>
            <a:ext cx="8542683" cy="230802"/>
          </a:xfrm>
          <a:prstGeom prst="rect">
            <a:avLst/>
          </a:prstGeom>
          <a:solidFill>
            <a:srgbClr val="009051"/>
          </a:solidFill>
          <a:ln cap="flat" cmpd="sng" w="25400">
            <a:solidFill>
              <a:schemeClr val="accent3"/>
            </a:solidFill>
            <a:prstDash val="solid"/>
            <a:round/>
            <a:headEnd len="sm" w="sm" type="none"/>
            <a:tailEnd len="sm" w="sm" type="none"/>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FFFF"/>
                </a:solidFill>
                <a:latin typeface="Arial"/>
                <a:ea typeface="Arial"/>
                <a:cs typeface="Arial"/>
                <a:sym typeface="Arial"/>
              </a:rPr>
              <a:t>www.osymigrant.org</a:t>
            </a:r>
            <a:endParaRPr b="0" i="0" sz="1050" u="none" cap="none" strike="noStrike">
              <a:solidFill>
                <a:srgbClr val="000000"/>
              </a:solidFill>
              <a:latin typeface="Arial"/>
              <a:ea typeface="Arial"/>
              <a:cs typeface="Arial"/>
              <a:sym typeface="Arial"/>
            </a:endParaRPr>
          </a:p>
        </p:txBody>
      </p:sp>
      <p:sp>
        <p:nvSpPr>
          <p:cNvPr id="165" name="Google Shape;165;p12"/>
          <p:cNvSpPr txBox="1"/>
          <p:nvPr/>
        </p:nvSpPr>
        <p:spPr>
          <a:xfrm>
            <a:off x="1963972" y="1486893"/>
            <a:ext cx="6868328" cy="3081981"/>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Videos from New York website for art session with OSY:</a:t>
            </a:r>
            <a:endParaRPr/>
          </a:p>
          <a:p>
            <a:pPr indent="0" lvl="0" marL="0" marR="0" rtl="0" algn="l">
              <a:lnSpc>
                <a:spcPct val="100000"/>
              </a:lnSpc>
              <a:spcBef>
                <a:spcPts val="1200"/>
              </a:spcBef>
              <a:spcAft>
                <a:spcPts val="0"/>
              </a:spcAft>
              <a:buNone/>
            </a:pPr>
            <a:r>
              <a:rPr b="0" i="0" lang="en-US" sz="1800" u="none" cap="none" strike="noStrike">
                <a:solidFill>
                  <a:srgbClr val="000000"/>
                </a:solidFill>
                <a:latin typeface="Calibri"/>
                <a:ea typeface="Calibri"/>
                <a:cs typeface="Calibri"/>
                <a:sym typeface="Calibri"/>
              </a:rPr>
              <a:t>Session 1: </a:t>
            </a:r>
            <a:r>
              <a:rPr b="0" i="0" lang="en-US" sz="1800" u="sng" cap="none" strike="noStrike">
                <a:solidFill>
                  <a:schemeClr val="hlink"/>
                </a:solidFill>
                <a:latin typeface="Calibri"/>
                <a:ea typeface="Calibri"/>
                <a:cs typeface="Calibri"/>
                <a:sym typeface="Calibri"/>
                <a:hlinkClick r:id="rId4"/>
              </a:rPr>
              <a:t>English</a:t>
            </a:r>
            <a:r>
              <a:rPr b="0" i="0" lang="en-US" sz="1800" u="none" cap="none" strike="noStrike">
                <a:solidFill>
                  <a:srgbClr val="000000"/>
                </a:solidFill>
                <a:latin typeface="Calibri"/>
                <a:ea typeface="Calibri"/>
                <a:cs typeface="Calibri"/>
                <a:sym typeface="Calibri"/>
              </a:rPr>
              <a:t> 			</a:t>
            </a:r>
            <a:endParaRPr/>
          </a:p>
          <a:p>
            <a:pPr indent="0" lvl="0" marL="0" marR="0" rtl="0" algn="l">
              <a:lnSpc>
                <a:spcPct val="100000"/>
              </a:lnSpc>
              <a:spcBef>
                <a:spcPts val="1200"/>
              </a:spcBef>
              <a:spcAft>
                <a:spcPts val="0"/>
              </a:spcAft>
              <a:buNone/>
            </a:pPr>
            <a:r>
              <a:rPr b="0" i="0" lang="en-US" sz="1800" u="none" cap="none" strike="noStrike">
                <a:solidFill>
                  <a:srgbClr val="000000"/>
                </a:solidFill>
                <a:latin typeface="Calibri"/>
                <a:ea typeface="Calibri"/>
                <a:cs typeface="Calibri"/>
                <a:sym typeface="Calibri"/>
              </a:rPr>
              <a:t>Session 1: </a:t>
            </a:r>
            <a:r>
              <a:rPr b="0" i="0" lang="en-US" sz="1800" u="sng" cap="none" strike="noStrike">
                <a:solidFill>
                  <a:schemeClr val="hlink"/>
                </a:solidFill>
                <a:latin typeface="Calibri"/>
                <a:ea typeface="Calibri"/>
                <a:cs typeface="Calibri"/>
                <a:sym typeface="Calibri"/>
                <a:hlinkClick r:id="rId5"/>
              </a:rPr>
              <a:t>Spanish </a:t>
            </a:r>
            <a:r>
              <a:rPr b="0" i="0" lang="en-US" sz="1800" u="none" cap="none" strike="noStrike">
                <a:solidFill>
                  <a:srgbClr val="000000"/>
                </a:solidFill>
                <a:latin typeface="Calibri"/>
                <a:ea typeface="Calibri"/>
                <a:cs typeface="Calibri"/>
                <a:sym typeface="Calibri"/>
              </a:rPr>
              <a:t>			</a:t>
            </a:r>
            <a:endParaRPr/>
          </a:p>
          <a:p>
            <a:pPr indent="0" lvl="0" marL="0" marR="0" rtl="0" algn="l">
              <a:lnSpc>
                <a:spcPct val="100000"/>
              </a:lnSpc>
              <a:spcBef>
                <a:spcPts val="1200"/>
              </a:spcBef>
              <a:spcAft>
                <a:spcPts val="0"/>
              </a:spcAft>
              <a:buNone/>
            </a:pPr>
            <a:r>
              <a:rPr b="0" i="0" lang="en-US" sz="1800" u="none" cap="none" strike="noStrike">
                <a:solidFill>
                  <a:srgbClr val="000000"/>
                </a:solidFill>
                <a:latin typeface="Calibri"/>
                <a:ea typeface="Calibri"/>
                <a:cs typeface="Calibri"/>
                <a:sym typeface="Calibri"/>
              </a:rPr>
              <a:t>Session 2: </a:t>
            </a:r>
            <a:r>
              <a:rPr b="0" i="0" lang="en-US" sz="1800" u="sng" cap="none" strike="noStrike">
                <a:solidFill>
                  <a:schemeClr val="hlink"/>
                </a:solidFill>
                <a:latin typeface="Calibri"/>
                <a:ea typeface="Calibri"/>
                <a:cs typeface="Calibri"/>
                <a:sym typeface="Calibri"/>
                <a:hlinkClick r:id="rId6"/>
              </a:rPr>
              <a:t>English</a:t>
            </a:r>
            <a:r>
              <a:rPr b="0" i="0" lang="en-US" sz="1800" u="none" cap="none" strike="noStrike">
                <a:solidFill>
                  <a:srgbClr val="000000"/>
                </a:solidFill>
                <a:latin typeface="Calibri"/>
                <a:ea typeface="Calibri"/>
                <a:cs typeface="Calibri"/>
                <a:sym typeface="Calibri"/>
              </a:rPr>
              <a:t> </a:t>
            </a:r>
            <a:endParaRPr/>
          </a:p>
          <a:p>
            <a:pPr indent="0" lvl="0" marL="0" marR="0" rtl="0" algn="l">
              <a:lnSpc>
                <a:spcPct val="100000"/>
              </a:lnSpc>
              <a:spcBef>
                <a:spcPts val="1200"/>
              </a:spcBef>
              <a:spcAft>
                <a:spcPts val="0"/>
              </a:spcAft>
              <a:buNone/>
            </a:pPr>
            <a:r>
              <a:rPr b="0" i="0" lang="en-US" sz="1800" u="none" cap="none" strike="noStrike">
                <a:solidFill>
                  <a:srgbClr val="000000"/>
                </a:solidFill>
                <a:latin typeface="Calibri"/>
                <a:ea typeface="Calibri"/>
                <a:cs typeface="Calibri"/>
                <a:sym typeface="Calibri"/>
              </a:rPr>
              <a:t>Session 2: </a:t>
            </a:r>
            <a:r>
              <a:rPr b="0" i="0" lang="en-US" sz="1800" u="sng" cap="none" strike="noStrike">
                <a:solidFill>
                  <a:schemeClr val="hlink"/>
                </a:solidFill>
                <a:latin typeface="Calibri"/>
                <a:ea typeface="Calibri"/>
                <a:cs typeface="Calibri"/>
                <a:sym typeface="Calibri"/>
                <a:hlinkClick r:id="rId7"/>
              </a:rPr>
              <a:t>Spanish </a:t>
            </a:r>
            <a:endParaRPr b="0" i="0" sz="1800" u="none" cap="none" strike="noStrike">
              <a:solidFill>
                <a:srgbClr val="000000"/>
              </a:solidFill>
              <a:latin typeface="Calibri"/>
              <a:ea typeface="Calibri"/>
              <a:cs typeface="Calibri"/>
              <a:sym typeface="Calibri"/>
            </a:endParaRPr>
          </a:p>
          <a:p>
            <a:pPr indent="0" lvl="0" marL="0" marR="0" rtl="0" algn="l">
              <a:lnSpc>
                <a:spcPct val="100000"/>
              </a:lnSpc>
              <a:spcBef>
                <a:spcPts val="1200"/>
              </a:spcBef>
              <a:spcAft>
                <a:spcPts val="0"/>
              </a:spcAft>
              <a:buNone/>
            </a:pPr>
            <a:r>
              <a:rPr b="0" i="0" lang="en-US" sz="1800" u="none" cap="none" strike="noStrike">
                <a:solidFill>
                  <a:srgbClr val="000000"/>
                </a:solidFill>
                <a:latin typeface="Calibri"/>
                <a:ea typeface="Calibri"/>
                <a:cs typeface="Calibri"/>
                <a:sym typeface="Calibri"/>
              </a:rPr>
              <a:t>Session 3: </a:t>
            </a:r>
            <a:r>
              <a:rPr b="0" i="0" lang="en-US" sz="1800" u="sng" cap="none" strike="noStrike">
                <a:solidFill>
                  <a:schemeClr val="hlink"/>
                </a:solidFill>
                <a:latin typeface="Calibri"/>
                <a:ea typeface="Calibri"/>
                <a:cs typeface="Calibri"/>
                <a:sym typeface="Calibri"/>
                <a:hlinkClick r:id="rId8"/>
              </a:rPr>
              <a:t>English </a:t>
            </a:r>
            <a:endParaRPr b="0" i="0" sz="1800" u="none" cap="none" strike="noStrike">
              <a:solidFill>
                <a:srgbClr val="000000"/>
              </a:solidFill>
              <a:latin typeface="Calibri"/>
              <a:ea typeface="Calibri"/>
              <a:cs typeface="Calibri"/>
              <a:sym typeface="Calibri"/>
            </a:endParaRPr>
          </a:p>
          <a:p>
            <a:pPr indent="0" lvl="0" marL="0" marR="0" rtl="0" algn="l">
              <a:lnSpc>
                <a:spcPct val="100000"/>
              </a:lnSpc>
              <a:spcBef>
                <a:spcPts val="1200"/>
              </a:spcBef>
              <a:spcAft>
                <a:spcPts val="1200"/>
              </a:spcAft>
              <a:buNone/>
            </a:pPr>
            <a:r>
              <a:rPr b="0" i="0" lang="en-US" sz="1800" u="none" cap="none" strike="noStrike">
                <a:solidFill>
                  <a:srgbClr val="000000"/>
                </a:solidFill>
                <a:latin typeface="Calibri"/>
                <a:ea typeface="Calibri"/>
                <a:cs typeface="Calibri"/>
                <a:sym typeface="Calibri"/>
              </a:rPr>
              <a:t>Session 3: </a:t>
            </a:r>
            <a:r>
              <a:rPr b="0" i="0" lang="en-US" sz="1800" u="sng" cap="none" strike="noStrike">
                <a:solidFill>
                  <a:schemeClr val="hlink"/>
                </a:solidFill>
                <a:latin typeface="Calibri"/>
                <a:ea typeface="Calibri"/>
                <a:cs typeface="Calibri"/>
                <a:sym typeface="Calibri"/>
                <a:hlinkClick r:id="rId9"/>
              </a:rPr>
              <a:t>Spanish </a:t>
            </a:r>
            <a:endParaRPr b="0" i="0" sz="1800" u="none" cap="none" strike="noStrike">
              <a:solidFill>
                <a:srgbClr val="000000"/>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3"/>
          <p:cNvSpPr txBox="1"/>
          <p:nvPr/>
        </p:nvSpPr>
        <p:spPr>
          <a:xfrm>
            <a:off x="365263" y="953991"/>
            <a:ext cx="8333960" cy="438551"/>
          </a:xfrm>
          <a:prstGeom prst="rect">
            <a:avLst/>
          </a:prstGeom>
          <a:noFill/>
          <a:ln>
            <a:noFill/>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2400" u="none" cap="none" strike="noStrike">
                <a:solidFill>
                  <a:srgbClr val="000000"/>
                </a:solidFill>
                <a:latin typeface="Calibri"/>
                <a:ea typeface="Calibri"/>
                <a:cs typeface="Calibri"/>
                <a:sym typeface="Calibri"/>
              </a:rPr>
              <a:t>References</a:t>
            </a:r>
            <a:endParaRPr b="0" i="0" sz="2300" u="none" cap="none" strike="noStrike">
              <a:solidFill>
                <a:srgbClr val="000000"/>
              </a:solidFill>
              <a:latin typeface="Calibri"/>
              <a:ea typeface="Calibri"/>
              <a:cs typeface="Calibri"/>
              <a:sym typeface="Calibri"/>
            </a:endParaRPr>
          </a:p>
        </p:txBody>
      </p:sp>
      <p:cxnSp>
        <p:nvCxnSpPr>
          <p:cNvPr id="172" name="Google Shape;172;p13"/>
          <p:cNvCxnSpPr/>
          <p:nvPr/>
        </p:nvCxnSpPr>
        <p:spPr>
          <a:xfrm>
            <a:off x="365263" y="924445"/>
            <a:ext cx="8341415" cy="0"/>
          </a:xfrm>
          <a:prstGeom prst="straightConnector1">
            <a:avLst/>
          </a:prstGeom>
          <a:noFill/>
          <a:ln cap="flat" cmpd="sng" w="38100">
            <a:solidFill>
              <a:srgbClr val="009051"/>
            </a:solidFill>
            <a:prstDash val="solid"/>
            <a:round/>
            <a:headEnd len="sm" w="sm" type="none"/>
            <a:tailEnd len="sm" w="sm" type="none"/>
          </a:ln>
          <a:effectLst>
            <a:outerShdw blurRad="40000" rotWithShape="0" dir="5400000" dist="23000">
              <a:srgbClr val="000000">
                <a:alpha val="34509"/>
              </a:srgbClr>
            </a:outerShdw>
          </a:effectLst>
        </p:spPr>
      </p:cxnSp>
      <p:pic>
        <p:nvPicPr>
          <p:cNvPr descr="A picture containing drawing&#10;&#10;Description automatically generated" id="173" name="Google Shape;173;p13"/>
          <p:cNvPicPr preferRelativeResize="0"/>
          <p:nvPr/>
        </p:nvPicPr>
        <p:blipFill rotWithShape="1">
          <a:blip r:embed="rId3">
            <a:alphaModFix/>
          </a:blip>
          <a:srcRect b="0" l="0" r="0" t="0"/>
          <a:stretch/>
        </p:blipFill>
        <p:spPr>
          <a:xfrm>
            <a:off x="372718" y="260903"/>
            <a:ext cx="1824937" cy="559868"/>
          </a:xfrm>
          <a:prstGeom prst="rect">
            <a:avLst/>
          </a:prstGeom>
          <a:noFill/>
          <a:ln>
            <a:noFill/>
          </a:ln>
        </p:spPr>
      </p:pic>
      <p:sp>
        <p:nvSpPr>
          <p:cNvPr id="174" name="Google Shape;174;p13"/>
          <p:cNvSpPr txBox="1"/>
          <p:nvPr/>
        </p:nvSpPr>
        <p:spPr>
          <a:xfrm>
            <a:off x="365263" y="4686301"/>
            <a:ext cx="8542683" cy="230802"/>
          </a:xfrm>
          <a:prstGeom prst="rect">
            <a:avLst/>
          </a:prstGeom>
          <a:solidFill>
            <a:srgbClr val="009051"/>
          </a:solidFill>
          <a:ln cap="flat" cmpd="sng" w="25400">
            <a:solidFill>
              <a:schemeClr val="accent3"/>
            </a:solidFill>
            <a:prstDash val="solid"/>
            <a:round/>
            <a:headEnd len="sm" w="sm" type="none"/>
            <a:tailEnd len="sm" w="sm" type="none"/>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FFFF"/>
                </a:solidFill>
                <a:latin typeface="Arial"/>
                <a:ea typeface="Arial"/>
                <a:cs typeface="Arial"/>
                <a:sym typeface="Arial"/>
              </a:rPr>
              <a:t>www.osymigrant.org</a:t>
            </a:r>
            <a:endParaRPr b="0" i="0" sz="1050" u="none" cap="none" strike="noStrike">
              <a:solidFill>
                <a:srgbClr val="000000"/>
              </a:solidFill>
              <a:latin typeface="Arial"/>
              <a:ea typeface="Arial"/>
              <a:cs typeface="Arial"/>
              <a:sym typeface="Arial"/>
            </a:endParaRPr>
          </a:p>
        </p:txBody>
      </p:sp>
      <p:sp>
        <p:nvSpPr>
          <p:cNvPr id="175" name="Google Shape;175;p13"/>
          <p:cNvSpPr txBox="1"/>
          <p:nvPr/>
        </p:nvSpPr>
        <p:spPr>
          <a:xfrm>
            <a:off x="354575" y="2154803"/>
            <a:ext cx="8520600" cy="2446222"/>
          </a:xfrm>
          <a:prstGeom prst="rect">
            <a:avLst/>
          </a:prstGeom>
          <a:noFill/>
          <a:ln>
            <a:noFill/>
          </a:ln>
        </p:spPr>
        <p:txBody>
          <a:bodyPr anchorCtr="0" anchor="t" bIns="91425" lIns="91425" spcFirstLastPara="1" rIns="91425" wrap="square" tIns="91425">
            <a:normAutofit/>
          </a:bodyPr>
          <a:lstStyle/>
          <a:p>
            <a:pPr indent="0" lvl="0" marL="0" marR="0" rtl="0" algn="l">
              <a:lnSpc>
                <a:spcPct val="100000"/>
              </a:lnSpc>
              <a:spcBef>
                <a:spcPts val="0"/>
              </a:spcBef>
              <a:spcAft>
                <a:spcPts val="0"/>
              </a:spcAft>
              <a:buNone/>
            </a:pPr>
            <a:r>
              <a:rPr b="0" i="0" lang="en-US" sz="1600" u="none" cap="none" strike="noStrike">
                <a:solidFill>
                  <a:schemeClr val="dk1"/>
                </a:solidFill>
                <a:highlight>
                  <a:srgbClr val="FFFFFF"/>
                </a:highlight>
                <a:latin typeface="Calibri"/>
                <a:ea typeface="Calibri"/>
                <a:cs typeface="Calibri"/>
                <a:sym typeface="Calibri"/>
              </a:rPr>
              <a:t>Taylor, M. (1992, June). The Language Experience Approach and Adult Learners. In </a:t>
            </a:r>
            <a:r>
              <a:rPr b="0" i="1" lang="en-US" sz="1600" u="none" cap="none" strike="noStrike">
                <a:solidFill>
                  <a:schemeClr val="dk1"/>
                </a:solidFill>
                <a:highlight>
                  <a:srgbClr val="FFFFFF"/>
                </a:highlight>
                <a:latin typeface="Calibri"/>
                <a:ea typeface="Calibri"/>
                <a:cs typeface="Calibri"/>
                <a:sym typeface="Calibri"/>
              </a:rPr>
              <a:t>www.cal.org</a:t>
            </a:r>
            <a:r>
              <a:rPr b="0" i="0" lang="en-US" sz="1600" u="none" cap="none" strike="noStrike">
                <a:solidFill>
                  <a:schemeClr val="dk1"/>
                </a:solidFill>
                <a:highlight>
                  <a:srgbClr val="FFFFFF"/>
                </a:highlight>
                <a:latin typeface="Calibri"/>
                <a:ea typeface="Calibri"/>
                <a:cs typeface="Calibri"/>
                <a:sym typeface="Calibri"/>
              </a:rPr>
              <a:t>. Retrieved from https://www.cal.org/caela/esl_resources/digests/LEA.html</a:t>
            </a:r>
            <a:endParaRPr b="0" i="0" sz="1600" u="none" cap="none" strike="noStrike">
              <a:solidFill>
                <a:schemeClr val="dk1"/>
              </a:solidFill>
              <a:highlight>
                <a:srgbClr val="FFFFFF"/>
              </a:highlight>
              <a:latin typeface="Calibri"/>
              <a:ea typeface="Calibri"/>
              <a:cs typeface="Calibri"/>
              <a:sym typeface="Calibri"/>
            </a:endParaRPr>
          </a:p>
          <a:p>
            <a:pPr indent="0" lvl="0" marL="0" marR="0" rtl="0" algn="l">
              <a:lnSpc>
                <a:spcPct val="100000"/>
              </a:lnSpc>
              <a:spcBef>
                <a:spcPts val="1200"/>
              </a:spcBef>
              <a:spcAft>
                <a:spcPts val="0"/>
              </a:spcAft>
              <a:buNone/>
            </a:pPr>
            <a:r>
              <a:rPr b="0" i="0" lang="en-US" sz="1600" u="none" cap="none" strike="noStrike">
                <a:solidFill>
                  <a:schemeClr val="dk1"/>
                </a:solidFill>
                <a:highlight>
                  <a:srgbClr val="FFFFFF"/>
                </a:highlight>
                <a:latin typeface="Calibri"/>
                <a:ea typeface="Calibri"/>
                <a:cs typeface="Calibri"/>
                <a:sym typeface="Calibri"/>
              </a:rPr>
              <a:t>New York State Migrant Education Program. (2020). Instructional Arts Videos. In </a:t>
            </a:r>
            <a:r>
              <a:rPr b="0" i="1" lang="en-US" sz="1600" u="none" cap="none" strike="noStrike">
                <a:solidFill>
                  <a:schemeClr val="dk1"/>
                </a:solidFill>
                <a:highlight>
                  <a:srgbClr val="FFFFFF"/>
                </a:highlight>
                <a:latin typeface="Calibri"/>
                <a:ea typeface="Calibri"/>
                <a:cs typeface="Calibri"/>
                <a:sym typeface="Calibri"/>
              </a:rPr>
              <a:t>www.nsymigrant.org</a:t>
            </a:r>
            <a:r>
              <a:rPr b="0" i="0" lang="en-US" sz="1600" u="none" cap="none" strike="noStrike">
                <a:solidFill>
                  <a:schemeClr val="dk1"/>
                </a:solidFill>
                <a:highlight>
                  <a:srgbClr val="FFFFFF"/>
                </a:highlight>
                <a:latin typeface="Calibri"/>
                <a:ea typeface="Calibri"/>
                <a:cs typeface="Calibri"/>
                <a:sym typeface="Calibri"/>
              </a:rPr>
              <a:t>. Retrieved from </a:t>
            </a:r>
            <a:r>
              <a:rPr b="0" i="0" lang="en-US" sz="1600" u="sng" cap="none" strike="noStrike">
                <a:solidFill>
                  <a:schemeClr val="hlink"/>
                </a:solidFill>
                <a:highlight>
                  <a:srgbClr val="FFFFFF"/>
                </a:highlight>
                <a:latin typeface="Calibri"/>
                <a:ea typeface="Calibri"/>
                <a:cs typeface="Calibri"/>
                <a:sym typeface="Calibri"/>
                <a:hlinkClick r:id="rId4"/>
              </a:rPr>
              <a:t>https://www.nysmigrant.org/resources/library/artworkshops</a:t>
            </a:r>
            <a:endParaRPr b="0" i="0" sz="1600" u="none" cap="none" strike="noStrike">
              <a:solidFill>
                <a:schemeClr val="dk1"/>
              </a:solidFill>
              <a:highlight>
                <a:srgbClr val="FFFFFF"/>
              </a:highlight>
              <a:latin typeface="Calibri"/>
              <a:ea typeface="Calibri"/>
              <a:cs typeface="Calibri"/>
              <a:sym typeface="Calibri"/>
            </a:endParaRPr>
          </a:p>
          <a:p>
            <a:pPr indent="0" lvl="0" marL="0" marR="0" rtl="0" algn="l">
              <a:lnSpc>
                <a:spcPct val="100000"/>
              </a:lnSpc>
              <a:spcBef>
                <a:spcPts val="1200"/>
              </a:spcBef>
              <a:spcAft>
                <a:spcPts val="0"/>
              </a:spcAft>
              <a:buNone/>
            </a:pPr>
            <a:r>
              <a:t/>
            </a:r>
            <a:endParaRPr b="0" i="0" sz="1600" u="none" cap="none" strike="noStrike">
              <a:solidFill>
                <a:srgbClr val="222222"/>
              </a:solidFill>
              <a:highlight>
                <a:srgbClr val="FFFFFF"/>
              </a:highlight>
              <a:latin typeface="Calibri"/>
              <a:ea typeface="Calibri"/>
              <a:cs typeface="Calibri"/>
              <a:sym typeface="Calibri"/>
            </a:endParaRPr>
          </a:p>
          <a:p>
            <a:pPr indent="0" lvl="0" marL="0" marR="0" rtl="0" algn="l">
              <a:lnSpc>
                <a:spcPct val="100000"/>
              </a:lnSpc>
              <a:spcBef>
                <a:spcPts val="0"/>
              </a:spcBef>
              <a:spcAft>
                <a:spcPts val="1200"/>
              </a:spcAft>
              <a:buNone/>
            </a:pPr>
            <a:r>
              <a:t/>
            </a:r>
            <a:endParaRPr b="0" i="0" sz="1600" u="none" cap="none" strike="noStrike">
              <a:solidFill>
                <a:schemeClr val="dk1"/>
              </a:solidFill>
              <a:highlight>
                <a:srgbClr val="FFFFFF"/>
              </a:highlight>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g135bbb57760_0_0"/>
          <p:cNvSpPr txBox="1"/>
          <p:nvPr/>
        </p:nvSpPr>
        <p:spPr>
          <a:xfrm>
            <a:off x="365263" y="953991"/>
            <a:ext cx="8334000" cy="438600"/>
          </a:xfrm>
          <a:prstGeom prst="rect">
            <a:avLst/>
          </a:prstGeom>
          <a:noFill/>
          <a:ln>
            <a:noFill/>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lang="en-US" sz="2400">
                <a:latin typeface="Calibri"/>
                <a:ea typeface="Calibri"/>
                <a:cs typeface="Calibri"/>
                <a:sym typeface="Calibri"/>
              </a:rPr>
              <a:t>Please complete a short evaluation via the QR code:</a:t>
            </a:r>
            <a:endParaRPr b="0" i="0" sz="2300" u="none" cap="none" strike="noStrike">
              <a:solidFill>
                <a:srgbClr val="000000"/>
              </a:solidFill>
              <a:latin typeface="Calibri"/>
              <a:ea typeface="Calibri"/>
              <a:cs typeface="Calibri"/>
              <a:sym typeface="Calibri"/>
            </a:endParaRPr>
          </a:p>
        </p:txBody>
      </p:sp>
      <p:cxnSp>
        <p:nvCxnSpPr>
          <p:cNvPr id="182" name="Google Shape;182;g135bbb57760_0_0"/>
          <p:cNvCxnSpPr/>
          <p:nvPr/>
        </p:nvCxnSpPr>
        <p:spPr>
          <a:xfrm>
            <a:off x="365263" y="924445"/>
            <a:ext cx="8341500" cy="0"/>
          </a:xfrm>
          <a:prstGeom prst="straightConnector1">
            <a:avLst/>
          </a:prstGeom>
          <a:noFill/>
          <a:ln cap="flat" cmpd="sng" w="38100">
            <a:solidFill>
              <a:srgbClr val="009051"/>
            </a:solidFill>
            <a:prstDash val="solid"/>
            <a:round/>
            <a:headEnd len="sm" w="sm" type="none"/>
            <a:tailEnd len="sm" w="sm" type="none"/>
          </a:ln>
          <a:effectLst>
            <a:outerShdw blurRad="40000" rotWithShape="0" dir="5400000" dist="23000">
              <a:srgbClr val="000000">
                <a:alpha val="34510"/>
              </a:srgbClr>
            </a:outerShdw>
          </a:effectLst>
        </p:spPr>
      </p:cxnSp>
      <p:pic>
        <p:nvPicPr>
          <p:cNvPr descr="A picture containing drawing&#10;&#10;Description automatically generated" id="183" name="Google Shape;183;g135bbb57760_0_0"/>
          <p:cNvPicPr preferRelativeResize="0"/>
          <p:nvPr/>
        </p:nvPicPr>
        <p:blipFill rotWithShape="1">
          <a:blip r:embed="rId3">
            <a:alphaModFix/>
          </a:blip>
          <a:srcRect b="0" l="0" r="0" t="0"/>
          <a:stretch/>
        </p:blipFill>
        <p:spPr>
          <a:xfrm>
            <a:off x="372718" y="260903"/>
            <a:ext cx="1824937" cy="559868"/>
          </a:xfrm>
          <a:prstGeom prst="rect">
            <a:avLst/>
          </a:prstGeom>
          <a:noFill/>
          <a:ln>
            <a:noFill/>
          </a:ln>
        </p:spPr>
      </p:pic>
      <p:sp>
        <p:nvSpPr>
          <p:cNvPr id="184" name="Google Shape;184;g135bbb57760_0_0"/>
          <p:cNvSpPr txBox="1"/>
          <p:nvPr/>
        </p:nvSpPr>
        <p:spPr>
          <a:xfrm>
            <a:off x="365263" y="4686301"/>
            <a:ext cx="8542800" cy="231000"/>
          </a:xfrm>
          <a:prstGeom prst="rect">
            <a:avLst/>
          </a:prstGeom>
          <a:solidFill>
            <a:srgbClr val="009051"/>
          </a:solidFill>
          <a:ln cap="flat" cmpd="sng" w="25400">
            <a:solidFill>
              <a:schemeClr val="accent3"/>
            </a:solidFill>
            <a:prstDash val="solid"/>
            <a:round/>
            <a:headEnd len="sm" w="sm" type="none"/>
            <a:tailEnd len="sm" w="sm" type="none"/>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FFFF"/>
                </a:solidFill>
                <a:latin typeface="Arial"/>
                <a:ea typeface="Arial"/>
                <a:cs typeface="Arial"/>
                <a:sym typeface="Arial"/>
              </a:rPr>
              <a:t>www.osymigrant.org</a:t>
            </a:r>
            <a:endParaRPr b="0" i="0" sz="1050" u="none" cap="none" strike="noStrike">
              <a:solidFill>
                <a:srgbClr val="000000"/>
              </a:solidFill>
              <a:latin typeface="Arial"/>
              <a:ea typeface="Arial"/>
              <a:cs typeface="Arial"/>
              <a:sym typeface="Arial"/>
            </a:endParaRPr>
          </a:p>
        </p:txBody>
      </p:sp>
      <p:pic>
        <p:nvPicPr>
          <p:cNvPr id="185" name="Google Shape;185;g135bbb57760_0_0"/>
          <p:cNvPicPr preferRelativeResize="0"/>
          <p:nvPr/>
        </p:nvPicPr>
        <p:blipFill>
          <a:blip r:embed="rId4">
            <a:alphaModFix/>
          </a:blip>
          <a:stretch>
            <a:fillRect/>
          </a:stretch>
        </p:blipFill>
        <p:spPr>
          <a:xfrm>
            <a:off x="3071125" y="1478041"/>
            <a:ext cx="3001738" cy="298891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2"/>
          <p:cNvSpPr txBox="1"/>
          <p:nvPr/>
        </p:nvSpPr>
        <p:spPr>
          <a:xfrm>
            <a:off x="469635" y="324322"/>
            <a:ext cx="8334000" cy="600300"/>
          </a:xfrm>
          <a:prstGeom prst="rect">
            <a:avLst/>
          </a:prstGeom>
          <a:noFill/>
          <a:ln>
            <a:noFill/>
          </a:ln>
        </p:spPr>
        <p:txBody>
          <a:bodyPr anchorCtr="0" anchor="t" bIns="34275" lIns="68550" spcFirstLastPara="1" rIns="68550" wrap="square" tIns="34275">
            <a:spAutoFit/>
          </a:bodyPr>
          <a:lstStyle/>
          <a:p>
            <a:pPr indent="0" lvl="0" marL="0" marR="0" rtl="0" algn="r">
              <a:lnSpc>
                <a:spcPct val="100000"/>
              </a:lnSpc>
              <a:spcBef>
                <a:spcPts val="0"/>
              </a:spcBef>
              <a:spcAft>
                <a:spcPts val="0"/>
              </a:spcAft>
              <a:buNone/>
            </a:pPr>
            <a:r>
              <a:rPr b="0" i="0" lang="en-US" sz="2400" u="none" cap="none" strike="noStrike">
                <a:solidFill>
                  <a:srgbClr val="000000"/>
                </a:solidFill>
                <a:latin typeface="Calibri"/>
                <a:ea typeface="Calibri"/>
                <a:cs typeface="Calibri"/>
                <a:sym typeface="Calibri"/>
              </a:rPr>
              <a:t>How to Use Various Techniques to Support Learning</a:t>
            </a:r>
            <a:endParaRPr b="0" i="0" sz="24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62" name="Google Shape;62;p2"/>
          <p:cNvSpPr txBox="1"/>
          <p:nvPr/>
        </p:nvSpPr>
        <p:spPr>
          <a:xfrm>
            <a:off x="365263" y="4686301"/>
            <a:ext cx="8542683" cy="230802"/>
          </a:xfrm>
          <a:prstGeom prst="rect">
            <a:avLst/>
          </a:prstGeom>
          <a:solidFill>
            <a:srgbClr val="009051"/>
          </a:solidFill>
          <a:ln cap="flat" cmpd="sng" w="25400">
            <a:solidFill>
              <a:schemeClr val="accent3"/>
            </a:solidFill>
            <a:prstDash val="solid"/>
            <a:round/>
            <a:headEnd len="sm" w="sm" type="none"/>
            <a:tailEnd len="sm" w="sm" type="none"/>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FFFF"/>
                </a:solidFill>
                <a:latin typeface="Arial"/>
                <a:ea typeface="Arial"/>
                <a:cs typeface="Arial"/>
                <a:sym typeface="Arial"/>
              </a:rPr>
              <a:t>www.osymigrant.org</a:t>
            </a:r>
            <a:endParaRPr b="0" i="0" sz="1050" u="none" cap="none" strike="noStrike">
              <a:solidFill>
                <a:srgbClr val="000000"/>
              </a:solidFill>
              <a:latin typeface="Arial"/>
              <a:ea typeface="Arial"/>
              <a:cs typeface="Arial"/>
              <a:sym typeface="Arial"/>
            </a:endParaRPr>
          </a:p>
        </p:txBody>
      </p:sp>
      <p:cxnSp>
        <p:nvCxnSpPr>
          <p:cNvPr id="63" name="Google Shape;63;p2"/>
          <p:cNvCxnSpPr/>
          <p:nvPr/>
        </p:nvCxnSpPr>
        <p:spPr>
          <a:xfrm>
            <a:off x="365263" y="924445"/>
            <a:ext cx="8341415" cy="0"/>
          </a:xfrm>
          <a:prstGeom prst="straightConnector1">
            <a:avLst/>
          </a:prstGeom>
          <a:noFill/>
          <a:ln cap="flat" cmpd="sng" w="38100">
            <a:solidFill>
              <a:srgbClr val="009051"/>
            </a:solidFill>
            <a:prstDash val="solid"/>
            <a:round/>
            <a:headEnd len="sm" w="sm" type="none"/>
            <a:tailEnd len="sm" w="sm" type="none"/>
          </a:ln>
          <a:effectLst>
            <a:outerShdw blurRad="40000" rotWithShape="0" dir="5400000" dist="23000">
              <a:srgbClr val="000000">
                <a:alpha val="34509"/>
              </a:srgbClr>
            </a:outerShdw>
          </a:effectLst>
        </p:spPr>
      </p:cxnSp>
      <p:pic>
        <p:nvPicPr>
          <p:cNvPr descr="A picture containing drawing&#10;&#10;Description automatically generated" id="64" name="Google Shape;64;p2"/>
          <p:cNvPicPr preferRelativeResize="0"/>
          <p:nvPr/>
        </p:nvPicPr>
        <p:blipFill rotWithShape="1">
          <a:blip r:embed="rId3">
            <a:alphaModFix/>
          </a:blip>
          <a:srcRect b="0" l="0" r="0" t="0"/>
          <a:stretch/>
        </p:blipFill>
        <p:spPr>
          <a:xfrm>
            <a:off x="372718" y="260903"/>
            <a:ext cx="1824937" cy="559868"/>
          </a:xfrm>
          <a:prstGeom prst="rect">
            <a:avLst/>
          </a:prstGeom>
          <a:noFill/>
          <a:ln>
            <a:noFill/>
          </a:ln>
        </p:spPr>
      </p:pic>
      <p:sp>
        <p:nvSpPr>
          <p:cNvPr id="65" name="Google Shape;65;p2"/>
          <p:cNvSpPr txBox="1"/>
          <p:nvPr/>
        </p:nvSpPr>
        <p:spPr>
          <a:xfrm>
            <a:off x="4145961" y="1224733"/>
            <a:ext cx="3999900" cy="3416400"/>
          </a:xfrm>
          <a:prstGeom prst="rect">
            <a:avLst/>
          </a:prstGeom>
          <a:noFill/>
          <a:ln>
            <a:noFill/>
          </a:ln>
        </p:spPr>
        <p:txBody>
          <a:bodyPr anchorCtr="0" anchor="t" bIns="91425" lIns="91425" spcFirstLastPara="1" rIns="91425" wrap="square" tIns="91425">
            <a:normAutofit fontScale="85000" lnSpcReduction="20000"/>
          </a:bodyPr>
          <a:lstStyle/>
          <a:p>
            <a:pPr indent="-205740" lvl="1" marL="685800" marR="0" rtl="0" algn="l">
              <a:lnSpc>
                <a:spcPct val="90000"/>
              </a:lnSpc>
              <a:spcBef>
                <a:spcPts val="50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Use the Language Experience Approach </a:t>
            </a:r>
            <a:endParaRPr/>
          </a:p>
          <a:p>
            <a:pPr indent="0" lvl="0" marL="685800" marR="0" rtl="0" algn="l">
              <a:lnSpc>
                <a:spcPct val="90000"/>
              </a:lnSpc>
              <a:spcBef>
                <a:spcPts val="500"/>
              </a:spcBef>
              <a:spcAft>
                <a:spcPts val="0"/>
              </a:spcAft>
              <a:buNone/>
            </a:pPr>
            <a:r>
              <a:t/>
            </a:r>
            <a:endParaRPr b="0" i="0" sz="2400" u="none" cap="none" strike="noStrike">
              <a:solidFill>
                <a:schemeClr val="dk1"/>
              </a:solidFill>
              <a:latin typeface="Calibri"/>
              <a:ea typeface="Calibri"/>
              <a:cs typeface="Calibri"/>
              <a:sym typeface="Calibri"/>
            </a:endParaRPr>
          </a:p>
          <a:p>
            <a:pPr indent="-205740" lvl="1" marL="685800" marR="0" rtl="0" algn="l">
              <a:lnSpc>
                <a:spcPct val="90000"/>
              </a:lnSpc>
              <a:spcBef>
                <a:spcPts val="50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Integrate a creative outlet - art lesson </a:t>
            </a:r>
            <a:endParaRPr/>
          </a:p>
          <a:p>
            <a:pPr indent="0" lvl="0" marL="685800" marR="0" rtl="0" algn="l">
              <a:lnSpc>
                <a:spcPct val="90000"/>
              </a:lnSpc>
              <a:spcBef>
                <a:spcPts val="500"/>
              </a:spcBef>
              <a:spcAft>
                <a:spcPts val="0"/>
              </a:spcAft>
              <a:buNone/>
            </a:pPr>
            <a:r>
              <a:t/>
            </a:r>
            <a:endParaRPr b="0" i="0" sz="2400" u="none" cap="none" strike="noStrike">
              <a:solidFill>
                <a:schemeClr val="dk1"/>
              </a:solidFill>
              <a:latin typeface="Calibri"/>
              <a:ea typeface="Calibri"/>
              <a:cs typeface="Calibri"/>
              <a:sym typeface="Calibri"/>
            </a:endParaRPr>
          </a:p>
          <a:p>
            <a:pPr indent="-205740" lvl="1" marL="685800" marR="0" rtl="0" algn="l">
              <a:lnSpc>
                <a:spcPct val="90000"/>
              </a:lnSpc>
              <a:spcBef>
                <a:spcPts val="50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Materials given to OSY, giving them something tangible</a:t>
            </a:r>
            <a:endParaRPr/>
          </a:p>
          <a:p>
            <a:pPr indent="0" lvl="0" marL="685800" marR="0" rtl="0" algn="l">
              <a:lnSpc>
                <a:spcPct val="90000"/>
              </a:lnSpc>
              <a:spcBef>
                <a:spcPts val="500"/>
              </a:spcBef>
              <a:spcAft>
                <a:spcPts val="0"/>
              </a:spcAft>
              <a:buNone/>
            </a:pPr>
            <a:r>
              <a:t/>
            </a:r>
            <a:endParaRPr b="0" i="0" sz="2400" u="none" cap="none" strike="noStrike">
              <a:solidFill>
                <a:schemeClr val="dk1"/>
              </a:solidFill>
              <a:latin typeface="Calibri"/>
              <a:ea typeface="Calibri"/>
              <a:cs typeface="Calibri"/>
              <a:sym typeface="Calibri"/>
            </a:endParaRPr>
          </a:p>
          <a:p>
            <a:pPr indent="-205740" lvl="1" marL="685800" marR="0" rtl="0" algn="l">
              <a:lnSpc>
                <a:spcPct val="90000"/>
              </a:lnSpc>
              <a:spcBef>
                <a:spcPts val="50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Teach using video-enabled social media app like Zoom, etc. </a:t>
            </a:r>
            <a:endParaRPr/>
          </a:p>
          <a:p>
            <a:pPr indent="0" lvl="0" marL="0" marR="0" rtl="0" algn="l">
              <a:lnSpc>
                <a:spcPct val="100000"/>
              </a:lnSpc>
              <a:spcBef>
                <a:spcPts val="0"/>
              </a:spcBef>
              <a:spcAft>
                <a:spcPts val="1200"/>
              </a:spcAft>
              <a:buNone/>
            </a:pPr>
            <a:r>
              <a:t/>
            </a:r>
            <a:endParaRPr b="0" i="0" sz="1400" u="none" cap="none" strike="noStrike">
              <a:solidFill>
                <a:srgbClr val="000000"/>
              </a:solidFill>
              <a:latin typeface="Arial"/>
              <a:ea typeface="Arial"/>
              <a:cs typeface="Arial"/>
              <a:sym typeface="Arial"/>
            </a:endParaRPr>
          </a:p>
        </p:txBody>
      </p:sp>
      <p:pic>
        <p:nvPicPr>
          <p:cNvPr id="66" name="Google Shape;66;p2"/>
          <p:cNvPicPr preferRelativeResize="0"/>
          <p:nvPr/>
        </p:nvPicPr>
        <p:blipFill rotWithShape="1">
          <a:blip r:embed="rId4">
            <a:alphaModFix/>
          </a:blip>
          <a:srcRect b="0" l="0" r="0" t="0"/>
          <a:stretch/>
        </p:blipFill>
        <p:spPr>
          <a:xfrm>
            <a:off x="824169" y="1667485"/>
            <a:ext cx="3383075" cy="225128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3"/>
          <p:cNvSpPr txBox="1"/>
          <p:nvPr/>
        </p:nvSpPr>
        <p:spPr>
          <a:xfrm>
            <a:off x="437322" y="289686"/>
            <a:ext cx="8333960" cy="623217"/>
          </a:xfrm>
          <a:prstGeom prst="rect">
            <a:avLst/>
          </a:prstGeom>
          <a:noFill/>
          <a:ln>
            <a:noFill/>
          </a:ln>
        </p:spPr>
        <p:txBody>
          <a:bodyPr anchorCtr="0" anchor="t" bIns="34275" lIns="68550" spcFirstLastPara="1" rIns="68550" wrap="square" tIns="34275">
            <a:spAutoFit/>
          </a:bodyPr>
          <a:lstStyle/>
          <a:p>
            <a:pPr indent="0" lvl="0" marL="0" marR="0" rtl="0" algn="r">
              <a:lnSpc>
                <a:spcPct val="100000"/>
              </a:lnSpc>
              <a:spcBef>
                <a:spcPts val="0"/>
              </a:spcBef>
              <a:spcAft>
                <a:spcPts val="0"/>
              </a:spcAft>
              <a:buNone/>
            </a:pPr>
            <a:r>
              <a:rPr b="0" i="0" lang="en-US" sz="3600" u="none" cap="none" strike="noStrike">
                <a:solidFill>
                  <a:srgbClr val="000000"/>
                </a:solidFill>
                <a:latin typeface="Calibri"/>
                <a:ea typeface="Calibri"/>
                <a:cs typeface="Calibri"/>
                <a:sym typeface="Calibri"/>
              </a:rPr>
              <a:t>Blended Learning</a:t>
            </a:r>
            <a:endParaRPr b="0" i="0" sz="3600" u="none" cap="none" strike="noStrike">
              <a:solidFill>
                <a:srgbClr val="000000"/>
              </a:solidFill>
              <a:latin typeface="Calibri"/>
              <a:ea typeface="Calibri"/>
              <a:cs typeface="Calibri"/>
              <a:sym typeface="Calibri"/>
            </a:endParaRPr>
          </a:p>
        </p:txBody>
      </p:sp>
      <p:sp>
        <p:nvSpPr>
          <p:cNvPr id="73" name="Google Shape;73;p3"/>
          <p:cNvSpPr txBox="1"/>
          <p:nvPr/>
        </p:nvSpPr>
        <p:spPr>
          <a:xfrm>
            <a:off x="365263" y="4686301"/>
            <a:ext cx="8542683" cy="230802"/>
          </a:xfrm>
          <a:prstGeom prst="rect">
            <a:avLst/>
          </a:prstGeom>
          <a:solidFill>
            <a:srgbClr val="009051"/>
          </a:solidFill>
          <a:ln cap="flat" cmpd="sng" w="25400">
            <a:solidFill>
              <a:schemeClr val="accent3"/>
            </a:solidFill>
            <a:prstDash val="solid"/>
            <a:round/>
            <a:headEnd len="sm" w="sm" type="none"/>
            <a:tailEnd len="sm" w="sm" type="none"/>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FFFF"/>
                </a:solidFill>
                <a:latin typeface="Arial"/>
                <a:ea typeface="Arial"/>
                <a:cs typeface="Arial"/>
                <a:sym typeface="Arial"/>
              </a:rPr>
              <a:t>www.osymigrant.org</a:t>
            </a:r>
            <a:endParaRPr b="0" i="0" sz="1050" u="none" cap="none" strike="noStrike">
              <a:solidFill>
                <a:srgbClr val="000000"/>
              </a:solidFill>
              <a:latin typeface="Arial"/>
              <a:ea typeface="Arial"/>
              <a:cs typeface="Arial"/>
              <a:sym typeface="Arial"/>
            </a:endParaRPr>
          </a:p>
        </p:txBody>
      </p:sp>
      <p:cxnSp>
        <p:nvCxnSpPr>
          <p:cNvPr id="74" name="Google Shape;74;p3"/>
          <p:cNvCxnSpPr/>
          <p:nvPr/>
        </p:nvCxnSpPr>
        <p:spPr>
          <a:xfrm>
            <a:off x="365263" y="924445"/>
            <a:ext cx="8341415" cy="0"/>
          </a:xfrm>
          <a:prstGeom prst="straightConnector1">
            <a:avLst/>
          </a:prstGeom>
          <a:noFill/>
          <a:ln cap="flat" cmpd="sng" w="38100">
            <a:solidFill>
              <a:srgbClr val="009051"/>
            </a:solidFill>
            <a:prstDash val="solid"/>
            <a:round/>
            <a:headEnd len="sm" w="sm" type="none"/>
            <a:tailEnd len="sm" w="sm" type="none"/>
          </a:ln>
          <a:effectLst>
            <a:outerShdw blurRad="40000" rotWithShape="0" dir="5400000" dist="23000">
              <a:srgbClr val="000000">
                <a:alpha val="34509"/>
              </a:srgbClr>
            </a:outerShdw>
          </a:effectLst>
        </p:spPr>
      </p:cxnSp>
      <p:pic>
        <p:nvPicPr>
          <p:cNvPr descr="A picture containing drawing&#10;&#10;Description automatically generated" id="75" name="Google Shape;75;p3"/>
          <p:cNvPicPr preferRelativeResize="0"/>
          <p:nvPr/>
        </p:nvPicPr>
        <p:blipFill rotWithShape="1">
          <a:blip r:embed="rId3">
            <a:alphaModFix/>
          </a:blip>
          <a:srcRect b="0" l="0" r="0" t="0"/>
          <a:stretch/>
        </p:blipFill>
        <p:spPr>
          <a:xfrm>
            <a:off x="372718" y="260903"/>
            <a:ext cx="1824937" cy="559868"/>
          </a:xfrm>
          <a:prstGeom prst="rect">
            <a:avLst/>
          </a:prstGeom>
          <a:noFill/>
          <a:ln>
            <a:noFill/>
          </a:ln>
        </p:spPr>
      </p:pic>
      <p:sp>
        <p:nvSpPr>
          <p:cNvPr id="76" name="Google Shape;76;p3"/>
          <p:cNvSpPr txBox="1"/>
          <p:nvPr/>
        </p:nvSpPr>
        <p:spPr>
          <a:xfrm>
            <a:off x="779228" y="1385302"/>
            <a:ext cx="7580018" cy="3416400"/>
          </a:xfrm>
          <a:prstGeom prst="rect">
            <a:avLst/>
          </a:prstGeom>
          <a:noFill/>
          <a:ln>
            <a:noFill/>
          </a:ln>
        </p:spPr>
        <p:txBody>
          <a:bodyPr anchorCtr="0" anchor="t" bIns="91425" lIns="91425" spcFirstLastPara="1" rIns="91425" wrap="square" tIns="91425">
            <a:normAutofit/>
          </a:bodyPr>
          <a:lstStyle/>
          <a:p>
            <a:pPr indent="-342900" lvl="0" marL="457200" marR="0" rtl="0" algn="l">
              <a:lnSpc>
                <a:spcPct val="100000"/>
              </a:lnSpc>
              <a:spcBef>
                <a:spcPts val="0"/>
              </a:spcBef>
              <a:spcAft>
                <a:spcPts val="0"/>
              </a:spcAft>
              <a:buClr>
                <a:srgbClr val="000000"/>
              </a:buClr>
              <a:buSzPts val="1800"/>
              <a:buFont typeface="Arial"/>
              <a:buChar char="●"/>
            </a:pPr>
            <a:r>
              <a:rPr b="0" i="0" lang="en-US" sz="2400" u="none" cap="none" strike="noStrike">
                <a:solidFill>
                  <a:srgbClr val="000000"/>
                </a:solidFill>
                <a:latin typeface="Calibri"/>
                <a:ea typeface="Calibri"/>
                <a:cs typeface="Calibri"/>
                <a:sym typeface="Calibri"/>
              </a:rPr>
              <a:t>Blended approach using the materials and videos included in the </a:t>
            </a:r>
            <a:r>
              <a:rPr b="0" i="0" lang="en-US" sz="2400" u="sng" cap="none" strike="noStrike">
                <a:solidFill>
                  <a:schemeClr val="hlink"/>
                </a:solidFill>
                <a:latin typeface="Calibri"/>
                <a:ea typeface="Calibri"/>
                <a:cs typeface="Calibri"/>
                <a:sym typeface="Calibri"/>
              </a:rPr>
              <a:t>Art Lessons</a:t>
            </a:r>
            <a:r>
              <a:rPr b="0" i="0" lang="en-US" sz="2400" u="none" cap="none" strike="noStrike">
                <a:solidFill>
                  <a:schemeClr val="hlink"/>
                </a:solidFill>
                <a:latin typeface="Calibri"/>
                <a:ea typeface="Calibri"/>
                <a:cs typeface="Calibri"/>
                <a:sym typeface="Calibri"/>
              </a:rPr>
              <a:t> </a:t>
            </a:r>
            <a:r>
              <a:rPr b="0" i="0" lang="en-US" sz="2400" u="none" cap="none" strike="noStrike">
                <a:solidFill>
                  <a:schemeClr val="dk2"/>
                </a:solidFill>
                <a:latin typeface="Calibri"/>
                <a:ea typeface="Calibri"/>
                <a:cs typeface="Calibri"/>
                <a:sym typeface="Calibri"/>
              </a:rPr>
              <a:t>provided </a:t>
            </a:r>
            <a:r>
              <a:rPr b="0" i="0" lang="en-US" sz="2400" u="none" cap="none" strike="noStrike">
                <a:solidFill>
                  <a:srgbClr val="000000"/>
                </a:solidFill>
                <a:latin typeface="Calibri"/>
                <a:ea typeface="Calibri"/>
                <a:cs typeface="Calibri"/>
                <a:sym typeface="Calibri"/>
              </a:rPr>
              <a:t>by NY State ME</a:t>
            </a:r>
            <a:r>
              <a:rPr lang="en-US" sz="2400">
                <a:latin typeface="Calibri"/>
                <a:ea typeface="Calibri"/>
                <a:cs typeface="Calibri"/>
                <a:sym typeface="Calibri"/>
              </a:rPr>
              <a:t>P</a:t>
            </a:r>
            <a:r>
              <a:rPr b="0" i="0" lang="en-US" sz="2400" u="none" cap="none" strike="noStrike">
                <a:solidFill>
                  <a:srgbClr val="000000"/>
                </a:solidFill>
                <a:latin typeface="Calibri"/>
                <a:ea typeface="Calibri"/>
                <a:cs typeface="Calibri"/>
                <a:sym typeface="Calibri"/>
              </a:rPr>
              <a:t> </a:t>
            </a:r>
            <a:endParaRPr/>
          </a:p>
          <a:p>
            <a:pPr indent="-342900" lvl="0" marL="457200" marR="0" rtl="0" algn="l">
              <a:lnSpc>
                <a:spcPct val="100000"/>
              </a:lnSpc>
              <a:spcBef>
                <a:spcPts val="1200"/>
              </a:spcBef>
              <a:spcAft>
                <a:spcPts val="0"/>
              </a:spcAft>
              <a:buClr>
                <a:srgbClr val="000000"/>
              </a:buClr>
              <a:buSzPts val="1800"/>
              <a:buFont typeface="Arial"/>
              <a:buChar char="●"/>
            </a:pPr>
            <a:r>
              <a:rPr b="0" i="0" lang="en-US" sz="2400" u="none" cap="none" strike="noStrike">
                <a:solidFill>
                  <a:srgbClr val="000000"/>
                </a:solidFill>
                <a:latin typeface="Calibri"/>
                <a:ea typeface="Calibri"/>
                <a:cs typeface="Calibri"/>
                <a:sym typeface="Calibri"/>
              </a:rPr>
              <a:t>Using adapted techniques from the </a:t>
            </a:r>
            <a:r>
              <a:rPr b="0" i="0" lang="en-US" sz="2400" u="sng" cap="none" strike="noStrike">
                <a:solidFill>
                  <a:schemeClr val="hlink"/>
                </a:solidFill>
                <a:latin typeface="Calibri"/>
                <a:ea typeface="Calibri"/>
                <a:cs typeface="Calibri"/>
                <a:sym typeface="Calibri"/>
                <a:hlinkClick r:id="rId4"/>
              </a:rPr>
              <a:t>Language Experience Approach</a:t>
            </a:r>
            <a:r>
              <a:rPr b="0" i="0" lang="en-US" sz="2400" u="none" cap="none" strike="noStrike">
                <a:solidFill>
                  <a:srgbClr val="000000"/>
                </a:solidFill>
                <a:latin typeface="Calibri"/>
                <a:ea typeface="Calibri"/>
                <a:cs typeface="Calibri"/>
                <a:sym typeface="Calibri"/>
              </a:rPr>
              <a:t> (LEA)</a:t>
            </a:r>
            <a:endParaRPr/>
          </a:p>
          <a:p>
            <a:pPr indent="-342900" lvl="0" marL="457200" marR="0" rtl="0" algn="l">
              <a:lnSpc>
                <a:spcPct val="100000"/>
              </a:lnSpc>
              <a:spcBef>
                <a:spcPts val="1200"/>
              </a:spcBef>
              <a:spcAft>
                <a:spcPts val="0"/>
              </a:spcAft>
              <a:buClr>
                <a:srgbClr val="000000"/>
              </a:buClr>
              <a:buSzPts val="1800"/>
              <a:buFont typeface="Arial"/>
              <a:buChar char="●"/>
            </a:pPr>
            <a:r>
              <a:rPr b="0" i="0" lang="en-US" sz="2400" u="none" cap="none" strike="noStrike">
                <a:solidFill>
                  <a:srgbClr val="000000"/>
                </a:solidFill>
                <a:latin typeface="Calibri"/>
                <a:ea typeface="Calibri"/>
                <a:cs typeface="Calibri"/>
                <a:sym typeface="Calibri"/>
              </a:rPr>
              <a:t>Providing supplies needed to complete lessons and expand learning</a:t>
            </a:r>
            <a:endParaRPr/>
          </a:p>
          <a:p>
            <a:pPr indent="0" lvl="0" marL="0" marR="0" rtl="0" algn="l">
              <a:lnSpc>
                <a:spcPct val="100000"/>
              </a:lnSpc>
              <a:spcBef>
                <a:spcPts val="1200"/>
              </a:spcBef>
              <a:spcAft>
                <a:spcPts val="1200"/>
              </a:spcAft>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4"/>
          <p:cNvSpPr txBox="1"/>
          <p:nvPr/>
        </p:nvSpPr>
        <p:spPr>
          <a:xfrm>
            <a:off x="437322" y="289686"/>
            <a:ext cx="8333960" cy="561662"/>
          </a:xfrm>
          <a:prstGeom prst="rect">
            <a:avLst/>
          </a:prstGeom>
          <a:noFill/>
          <a:ln>
            <a:noFill/>
          </a:ln>
        </p:spPr>
        <p:txBody>
          <a:bodyPr anchorCtr="0" anchor="t" bIns="34275" lIns="68550" spcFirstLastPara="1" rIns="68550" wrap="square" tIns="34275">
            <a:spAutoFit/>
          </a:bodyPr>
          <a:lstStyle/>
          <a:p>
            <a:pPr indent="0" lvl="0" marL="0" marR="0" rtl="0" algn="r">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Hybrid Approach using Art Workshops</a:t>
            </a:r>
            <a:endParaRPr b="0" i="0" sz="3200" u="none" cap="none" strike="noStrike">
              <a:solidFill>
                <a:srgbClr val="000000"/>
              </a:solidFill>
              <a:latin typeface="Calibri"/>
              <a:ea typeface="Calibri"/>
              <a:cs typeface="Calibri"/>
              <a:sym typeface="Calibri"/>
            </a:endParaRPr>
          </a:p>
        </p:txBody>
      </p:sp>
      <p:sp>
        <p:nvSpPr>
          <p:cNvPr id="83" name="Google Shape;83;p4"/>
          <p:cNvSpPr txBox="1"/>
          <p:nvPr/>
        </p:nvSpPr>
        <p:spPr>
          <a:xfrm>
            <a:off x="365263" y="4686301"/>
            <a:ext cx="8542683" cy="230802"/>
          </a:xfrm>
          <a:prstGeom prst="rect">
            <a:avLst/>
          </a:prstGeom>
          <a:solidFill>
            <a:srgbClr val="009051"/>
          </a:solidFill>
          <a:ln cap="flat" cmpd="sng" w="25400">
            <a:solidFill>
              <a:schemeClr val="accent3"/>
            </a:solidFill>
            <a:prstDash val="solid"/>
            <a:round/>
            <a:headEnd len="sm" w="sm" type="none"/>
            <a:tailEnd len="sm" w="sm" type="none"/>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FFFF"/>
                </a:solidFill>
                <a:latin typeface="Arial"/>
                <a:ea typeface="Arial"/>
                <a:cs typeface="Arial"/>
                <a:sym typeface="Arial"/>
              </a:rPr>
              <a:t>www.osymigrant.org</a:t>
            </a:r>
            <a:endParaRPr b="0" i="0" sz="1050" u="none" cap="none" strike="noStrike">
              <a:solidFill>
                <a:srgbClr val="000000"/>
              </a:solidFill>
              <a:latin typeface="Arial"/>
              <a:ea typeface="Arial"/>
              <a:cs typeface="Arial"/>
              <a:sym typeface="Arial"/>
            </a:endParaRPr>
          </a:p>
        </p:txBody>
      </p:sp>
      <p:cxnSp>
        <p:nvCxnSpPr>
          <p:cNvPr id="84" name="Google Shape;84;p4"/>
          <p:cNvCxnSpPr/>
          <p:nvPr/>
        </p:nvCxnSpPr>
        <p:spPr>
          <a:xfrm>
            <a:off x="365263" y="924445"/>
            <a:ext cx="8341415" cy="0"/>
          </a:xfrm>
          <a:prstGeom prst="straightConnector1">
            <a:avLst/>
          </a:prstGeom>
          <a:noFill/>
          <a:ln cap="flat" cmpd="sng" w="38100">
            <a:solidFill>
              <a:srgbClr val="009051"/>
            </a:solidFill>
            <a:prstDash val="solid"/>
            <a:round/>
            <a:headEnd len="sm" w="sm" type="none"/>
            <a:tailEnd len="sm" w="sm" type="none"/>
          </a:ln>
          <a:effectLst>
            <a:outerShdw blurRad="40000" rotWithShape="0" dir="5400000" dist="23000">
              <a:srgbClr val="000000">
                <a:alpha val="34509"/>
              </a:srgbClr>
            </a:outerShdw>
          </a:effectLst>
        </p:spPr>
      </p:cxnSp>
      <p:pic>
        <p:nvPicPr>
          <p:cNvPr descr="A picture containing drawing&#10;&#10;Description automatically generated" id="85" name="Google Shape;85;p4"/>
          <p:cNvPicPr preferRelativeResize="0"/>
          <p:nvPr/>
        </p:nvPicPr>
        <p:blipFill rotWithShape="1">
          <a:blip r:embed="rId3">
            <a:alphaModFix/>
          </a:blip>
          <a:srcRect b="0" l="0" r="0" t="0"/>
          <a:stretch/>
        </p:blipFill>
        <p:spPr>
          <a:xfrm>
            <a:off x="372718" y="260903"/>
            <a:ext cx="1824937" cy="559868"/>
          </a:xfrm>
          <a:prstGeom prst="rect">
            <a:avLst/>
          </a:prstGeom>
          <a:noFill/>
          <a:ln>
            <a:noFill/>
          </a:ln>
        </p:spPr>
      </p:pic>
      <p:sp>
        <p:nvSpPr>
          <p:cNvPr id="86" name="Google Shape;86;p4"/>
          <p:cNvSpPr txBox="1"/>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42900" lvl="0" marL="457200" marR="0" rtl="0" algn="l">
              <a:lnSpc>
                <a:spcPct val="100000"/>
              </a:lnSpc>
              <a:spcBef>
                <a:spcPts val="0"/>
              </a:spcBef>
              <a:spcAft>
                <a:spcPts val="0"/>
              </a:spcAft>
              <a:buClr>
                <a:srgbClr val="000000"/>
              </a:buClr>
              <a:buSzPts val="1800"/>
              <a:buFont typeface="Arial"/>
              <a:buAutoNum type="arabicPeriod"/>
            </a:pPr>
            <a:r>
              <a:rPr b="0" i="0" lang="en-US" sz="2200" u="none" cap="none" strike="noStrike">
                <a:solidFill>
                  <a:srgbClr val="000000"/>
                </a:solidFill>
                <a:latin typeface="Calibri"/>
                <a:ea typeface="Calibri"/>
                <a:cs typeface="Calibri"/>
                <a:sym typeface="Calibri"/>
              </a:rPr>
              <a:t>Decide on </a:t>
            </a:r>
            <a:r>
              <a:rPr b="0" i="0" lang="en-US" sz="2200" u="sng" cap="none" strike="noStrike">
                <a:solidFill>
                  <a:schemeClr val="hlink"/>
                </a:solidFill>
                <a:latin typeface="Calibri"/>
                <a:ea typeface="Calibri"/>
                <a:cs typeface="Calibri"/>
                <a:sym typeface="Calibri"/>
                <a:hlinkClick r:id="rId4"/>
              </a:rPr>
              <a:t>Art Lesson</a:t>
            </a:r>
            <a:r>
              <a:rPr b="0" i="0" lang="en-US" sz="2200" u="none" cap="none" strike="noStrike">
                <a:solidFill>
                  <a:srgbClr val="000000"/>
                </a:solidFill>
                <a:latin typeface="Calibri"/>
                <a:ea typeface="Calibri"/>
                <a:cs typeface="Calibri"/>
                <a:sym typeface="Calibri"/>
              </a:rPr>
              <a:t> to use with learner.</a:t>
            </a:r>
            <a:endParaRPr/>
          </a:p>
          <a:p>
            <a:pPr indent="-342900" lvl="0" marL="457200" marR="0" rtl="0" algn="l">
              <a:lnSpc>
                <a:spcPct val="100000"/>
              </a:lnSpc>
              <a:spcBef>
                <a:spcPts val="0"/>
              </a:spcBef>
              <a:spcAft>
                <a:spcPts val="0"/>
              </a:spcAft>
              <a:buClr>
                <a:srgbClr val="000000"/>
              </a:buClr>
              <a:buSzPts val="1800"/>
              <a:buFont typeface="Arial"/>
              <a:buAutoNum type="arabicPeriod"/>
            </a:pPr>
            <a:r>
              <a:rPr b="0" i="0" lang="en-US" sz="2200" u="none" cap="none" strike="noStrike">
                <a:solidFill>
                  <a:srgbClr val="000000"/>
                </a:solidFill>
                <a:latin typeface="Calibri"/>
                <a:ea typeface="Calibri"/>
                <a:cs typeface="Calibri"/>
                <a:sym typeface="Calibri"/>
              </a:rPr>
              <a:t>Set date for lesson with learner.</a:t>
            </a:r>
            <a:endParaRPr/>
          </a:p>
          <a:p>
            <a:pPr indent="-342900" lvl="0" marL="457200" marR="0" rtl="0" algn="l">
              <a:lnSpc>
                <a:spcPct val="100000"/>
              </a:lnSpc>
              <a:spcBef>
                <a:spcPts val="0"/>
              </a:spcBef>
              <a:spcAft>
                <a:spcPts val="0"/>
              </a:spcAft>
              <a:buClr>
                <a:srgbClr val="000000"/>
              </a:buClr>
              <a:buSzPts val="1800"/>
              <a:buFont typeface="Arial"/>
              <a:buAutoNum type="arabicPeriod"/>
            </a:pPr>
            <a:r>
              <a:rPr b="0" i="0" lang="en-US" sz="2200" u="none" cap="none" strike="noStrike">
                <a:solidFill>
                  <a:srgbClr val="000000"/>
                </a:solidFill>
                <a:latin typeface="Calibri"/>
                <a:ea typeface="Calibri"/>
                <a:cs typeface="Calibri"/>
                <a:sym typeface="Calibri"/>
              </a:rPr>
              <a:t>Gather supplies and deliver/mail to learners (consider printing resources to go with each lesson - Visual Guides included as resources).</a:t>
            </a:r>
            <a:endParaRPr/>
          </a:p>
          <a:p>
            <a:pPr indent="-342900" lvl="0" marL="457200" marR="0" rtl="0" algn="l">
              <a:lnSpc>
                <a:spcPct val="100000"/>
              </a:lnSpc>
              <a:spcBef>
                <a:spcPts val="0"/>
              </a:spcBef>
              <a:spcAft>
                <a:spcPts val="0"/>
              </a:spcAft>
              <a:buClr>
                <a:srgbClr val="000000"/>
              </a:buClr>
              <a:buSzPts val="1800"/>
              <a:buFont typeface="Arial"/>
              <a:buAutoNum type="arabicPeriod"/>
            </a:pPr>
            <a:r>
              <a:rPr b="0" i="0" lang="en-US" sz="2200" u="none" cap="none" strike="noStrike">
                <a:solidFill>
                  <a:srgbClr val="000000"/>
                </a:solidFill>
                <a:latin typeface="Calibri"/>
                <a:ea typeface="Calibri"/>
                <a:cs typeface="Calibri"/>
                <a:sym typeface="Calibri"/>
              </a:rPr>
              <a:t>Send virtual resources (each art lesson has videos that can be shared with learners in English and Spanish).</a:t>
            </a:r>
            <a:endParaRPr/>
          </a:p>
          <a:p>
            <a:pPr indent="-342900" lvl="0" marL="457200" marR="0" rtl="0" algn="l">
              <a:lnSpc>
                <a:spcPct val="100000"/>
              </a:lnSpc>
              <a:spcBef>
                <a:spcPts val="0"/>
              </a:spcBef>
              <a:spcAft>
                <a:spcPts val="0"/>
              </a:spcAft>
              <a:buClr>
                <a:srgbClr val="000000"/>
              </a:buClr>
              <a:buSzPts val="1800"/>
              <a:buFont typeface="Arial"/>
              <a:buAutoNum type="arabicPeriod"/>
            </a:pPr>
            <a:r>
              <a:rPr b="0" i="0" lang="en-US" sz="2200" u="none" cap="none" strike="noStrike">
                <a:solidFill>
                  <a:srgbClr val="000000"/>
                </a:solidFill>
                <a:latin typeface="Calibri"/>
                <a:ea typeface="Calibri"/>
                <a:cs typeface="Calibri"/>
                <a:sym typeface="Calibri"/>
              </a:rPr>
              <a:t>Consider preparing an example to show learner of each art project.</a:t>
            </a:r>
            <a:endParaRPr/>
          </a:p>
          <a:p>
            <a:pPr indent="-342900" lvl="0" marL="457200" marR="0" rtl="0" algn="l">
              <a:lnSpc>
                <a:spcPct val="100000"/>
              </a:lnSpc>
              <a:spcBef>
                <a:spcPts val="0"/>
              </a:spcBef>
              <a:spcAft>
                <a:spcPts val="0"/>
              </a:spcAft>
              <a:buClr>
                <a:srgbClr val="000000"/>
              </a:buClr>
              <a:buSzPts val="1800"/>
              <a:buFont typeface="Arial"/>
              <a:buAutoNum type="arabicPeriod"/>
            </a:pPr>
            <a:r>
              <a:rPr b="0" i="0" lang="en-US" sz="2200" u="none" cap="none" strike="noStrike">
                <a:solidFill>
                  <a:srgbClr val="000000"/>
                </a:solidFill>
                <a:latin typeface="Calibri"/>
                <a:ea typeface="Calibri"/>
                <a:cs typeface="Calibri"/>
                <a:sym typeface="Calibri"/>
              </a:rPr>
              <a:t>Prepare how you will deliver the lesson – video-enabled app.</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5"/>
          <p:cNvSpPr txBox="1"/>
          <p:nvPr/>
        </p:nvSpPr>
        <p:spPr>
          <a:xfrm>
            <a:off x="437322" y="289686"/>
            <a:ext cx="8333960" cy="561662"/>
          </a:xfrm>
          <a:prstGeom prst="rect">
            <a:avLst/>
          </a:prstGeom>
          <a:noFill/>
          <a:ln>
            <a:noFill/>
          </a:ln>
        </p:spPr>
        <p:txBody>
          <a:bodyPr anchorCtr="0" anchor="t" bIns="34275" lIns="68550" spcFirstLastPara="1" rIns="68550" wrap="square" tIns="34275">
            <a:spAutoFit/>
          </a:bodyPr>
          <a:lstStyle/>
          <a:p>
            <a:pPr indent="0" lvl="0" marL="0" marR="0" rtl="0" algn="r">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Examples of Art Project - Book Binding</a:t>
            </a:r>
            <a:endParaRPr b="0" i="0" sz="3200" u="none" cap="none" strike="noStrike">
              <a:solidFill>
                <a:srgbClr val="000000"/>
              </a:solidFill>
              <a:latin typeface="Calibri"/>
              <a:ea typeface="Calibri"/>
              <a:cs typeface="Calibri"/>
              <a:sym typeface="Calibri"/>
            </a:endParaRPr>
          </a:p>
        </p:txBody>
      </p:sp>
      <p:sp>
        <p:nvSpPr>
          <p:cNvPr id="93" name="Google Shape;93;p5"/>
          <p:cNvSpPr txBox="1"/>
          <p:nvPr/>
        </p:nvSpPr>
        <p:spPr>
          <a:xfrm>
            <a:off x="365263" y="4686301"/>
            <a:ext cx="8542683" cy="230802"/>
          </a:xfrm>
          <a:prstGeom prst="rect">
            <a:avLst/>
          </a:prstGeom>
          <a:solidFill>
            <a:srgbClr val="009051"/>
          </a:solidFill>
          <a:ln cap="flat" cmpd="sng" w="25400">
            <a:solidFill>
              <a:schemeClr val="accent3"/>
            </a:solidFill>
            <a:prstDash val="solid"/>
            <a:round/>
            <a:headEnd len="sm" w="sm" type="none"/>
            <a:tailEnd len="sm" w="sm" type="none"/>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FFFF"/>
                </a:solidFill>
                <a:latin typeface="Arial"/>
                <a:ea typeface="Arial"/>
                <a:cs typeface="Arial"/>
                <a:sym typeface="Arial"/>
              </a:rPr>
              <a:t>www.osymigrant.org</a:t>
            </a:r>
            <a:endParaRPr b="0" i="0" sz="1050" u="none" cap="none" strike="noStrike">
              <a:solidFill>
                <a:srgbClr val="000000"/>
              </a:solidFill>
              <a:latin typeface="Arial"/>
              <a:ea typeface="Arial"/>
              <a:cs typeface="Arial"/>
              <a:sym typeface="Arial"/>
            </a:endParaRPr>
          </a:p>
        </p:txBody>
      </p:sp>
      <p:cxnSp>
        <p:nvCxnSpPr>
          <p:cNvPr id="94" name="Google Shape;94;p5"/>
          <p:cNvCxnSpPr/>
          <p:nvPr/>
        </p:nvCxnSpPr>
        <p:spPr>
          <a:xfrm>
            <a:off x="365263" y="924445"/>
            <a:ext cx="8341415" cy="0"/>
          </a:xfrm>
          <a:prstGeom prst="straightConnector1">
            <a:avLst/>
          </a:prstGeom>
          <a:noFill/>
          <a:ln cap="flat" cmpd="sng" w="38100">
            <a:solidFill>
              <a:srgbClr val="009051"/>
            </a:solidFill>
            <a:prstDash val="solid"/>
            <a:round/>
            <a:headEnd len="sm" w="sm" type="none"/>
            <a:tailEnd len="sm" w="sm" type="none"/>
          </a:ln>
          <a:effectLst>
            <a:outerShdw blurRad="40000" rotWithShape="0" dir="5400000" dist="23000">
              <a:srgbClr val="000000">
                <a:alpha val="34509"/>
              </a:srgbClr>
            </a:outerShdw>
          </a:effectLst>
        </p:spPr>
      </p:cxnSp>
      <p:pic>
        <p:nvPicPr>
          <p:cNvPr descr="A picture containing drawing&#10;&#10;Description automatically generated" id="95" name="Google Shape;95;p5"/>
          <p:cNvPicPr preferRelativeResize="0"/>
          <p:nvPr/>
        </p:nvPicPr>
        <p:blipFill rotWithShape="1">
          <a:blip r:embed="rId3">
            <a:alphaModFix/>
          </a:blip>
          <a:srcRect b="0" l="0" r="0" t="0"/>
          <a:stretch/>
        </p:blipFill>
        <p:spPr>
          <a:xfrm>
            <a:off x="372718" y="260903"/>
            <a:ext cx="1824937" cy="559868"/>
          </a:xfrm>
          <a:prstGeom prst="rect">
            <a:avLst/>
          </a:prstGeom>
          <a:noFill/>
          <a:ln>
            <a:noFill/>
          </a:ln>
        </p:spPr>
      </p:pic>
      <p:pic>
        <p:nvPicPr>
          <p:cNvPr id="96" name="Google Shape;96;p5"/>
          <p:cNvPicPr preferRelativeResize="0"/>
          <p:nvPr/>
        </p:nvPicPr>
        <p:blipFill rotWithShape="1">
          <a:blip r:embed="rId4">
            <a:alphaModFix/>
          </a:blip>
          <a:srcRect b="0" l="0" r="0" t="0"/>
          <a:stretch/>
        </p:blipFill>
        <p:spPr>
          <a:xfrm>
            <a:off x="1194525" y="1152475"/>
            <a:ext cx="2480550" cy="3416402"/>
          </a:xfrm>
          <a:prstGeom prst="rect">
            <a:avLst/>
          </a:prstGeom>
          <a:noFill/>
          <a:ln>
            <a:noFill/>
          </a:ln>
        </p:spPr>
      </p:pic>
      <p:pic>
        <p:nvPicPr>
          <p:cNvPr id="97" name="Google Shape;97;p5"/>
          <p:cNvPicPr preferRelativeResize="0"/>
          <p:nvPr/>
        </p:nvPicPr>
        <p:blipFill rotWithShape="1">
          <a:blip r:embed="rId5">
            <a:alphaModFix/>
          </a:blip>
          <a:srcRect b="0" l="0" r="0" t="0"/>
          <a:stretch/>
        </p:blipFill>
        <p:spPr>
          <a:xfrm>
            <a:off x="4142160" y="1295251"/>
            <a:ext cx="4075856" cy="313084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6"/>
          <p:cNvSpPr txBox="1"/>
          <p:nvPr/>
        </p:nvSpPr>
        <p:spPr>
          <a:xfrm>
            <a:off x="437322" y="289686"/>
            <a:ext cx="8333960" cy="561662"/>
          </a:xfrm>
          <a:prstGeom prst="rect">
            <a:avLst/>
          </a:prstGeom>
          <a:noFill/>
          <a:ln>
            <a:noFill/>
          </a:ln>
        </p:spPr>
        <p:txBody>
          <a:bodyPr anchorCtr="0" anchor="t" bIns="34275" lIns="68550" spcFirstLastPara="1" rIns="68550" wrap="square" tIns="34275">
            <a:spAutoFit/>
          </a:bodyPr>
          <a:lstStyle/>
          <a:p>
            <a:pPr indent="0" lvl="0" marL="0" marR="0" rtl="0" algn="r">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Examples of Art Project - Book Binding</a:t>
            </a:r>
            <a:endParaRPr b="0" i="0" sz="3200" u="none" cap="none" strike="noStrike">
              <a:solidFill>
                <a:srgbClr val="000000"/>
              </a:solidFill>
              <a:latin typeface="Calibri"/>
              <a:ea typeface="Calibri"/>
              <a:cs typeface="Calibri"/>
              <a:sym typeface="Calibri"/>
            </a:endParaRPr>
          </a:p>
        </p:txBody>
      </p:sp>
      <p:sp>
        <p:nvSpPr>
          <p:cNvPr id="104" name="Google Shape;104;p6"/>
          <p:cNvSpPr txBox="1"/>
          <p:nvPr/>
        </p:nvSpPr>
        <p:spPr>
          <a:xfrm>
            <a:off x="365263" y="4686301"/>
            <a:ext cx="8542683" cy="230802"/>
          </a:xfrm>
          <a:prstGeom prst="rect">
            <a:avLst/>
          </a:prstGeom>
          <a:solidFill>
            <a:srgbClr val="009051"/>
          </a:solidFill>
          <a:ln cap="flat" cmpd="sng" w="25400">
            <a:solidFill>
              <a:schemeClr val="accent3"/>
            </a:solidFill>
            <a:prstDash val="solid"/>
            <a:round/>
            <a:headEnd len="sm" w="sm" type="none"/>
            <a:tailEnd len="sm" w="sm" type="none"/>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FFFF"/>
                </a:solidFill>
                <a:latin typeface="Arial"/>
                <a:ea typeface="Arial"/>
                <a:cs typeface="Arial"/>
                <a:sym typeface="Arial"/>
              </a:rPr>
              <a:t>www.osymigrant.org</a:t>
            </a:r>
            <a:endParaRPr b="0" i="0" sz="1050" u="none" cap="none" strike="noStrike">
              <a:solidFill>
                <a:srgbClr val="000000"/>
              </a:solidFill>
              <a:latin typeface="Arial"/>
              <a:ea typeface="Arial"/>
              <a:cs typeface="Arial"/>
              <a:sym typeface="Arial"/>
            </a:endParaRPr>
          </a:p>
        </p:txBody>
      </p:sp>
      <p:cxnSp>
        <p:nvCxnSpPr>
          <p:cNvPr id="105" name="Google Shape;105;p6"/>
          <p:cNvCxnSpPr/>
          <p:nvPr/>
        </p:nvCxnSpPr>
        <p:spPr>
          <a:xfrm>
            <a:off x="365263" y="924445"/>
            <a:ext cx="8341415" cy="0"/>
          </a:xfrm>
          <a:prstGeom prst="straightConnector1">
            <a:avLst/>
          </a:prstGeom>
          <a:noFill/>
          <a:ln cap="flat" cmpd="sng" w="38100">
            <a:solidFill>
              <a:srgbClr val="009051"/>
            </a:solidFill>
            <a:prstDash val="solid"/>
            <a:round/>
            <a:headEnd len="sm" w="sm" type="none"/>
            <a:tailEnd len="sm" w="sm" type="none"/>
          </a:ln>
          <a:effectLst>
            <a:outerShdw blurRad="40000" rotWithShape="0" dir="5400000" dist="23000">
              <a:srgbClr val="000000">
                <a:alpha val="34509"/>
              </a:srgbClr>
            </a:outerShdw>
          </a:effectLst>
        </p:spPr>
      </p:cxnSp>
      <p:pic>
        <p:nvPicPr>
          <p:cNvPr descr="A picture containing drawing&#10;&#10;Description automatically generated" id="106" name="Google Shape;106;p6"/>
          <p:cNvPicPr preferRelativeResize="0"/>
          <p:nvPr/>
        </p:nvPicPr>
        <p:blipFill rotWithShape="1">
          <a:blip r:embed="rId3">
            <a:alphaModFix/>
          </a:blip>
          <a:srcRect b="0" l="0" r="0" t="0"/>
          <a:stretch/>
        </p:blipFill>
        <p:spPr>
          <a:xfrm>
            <a:off x="372718" y="260903"/>
            <a:ext cx="1824937" cy="559868"/>
          </a:xfrm>
          <a:prstGeom prst="rect">
            <a:avLst/>
          </a:prstGeom>
          <a:noFill/>
          <a:ln>
            <a:noFill/>
          </a:ln>
        </p:spPr>
      </p:pic>
      <p:sp>
        <p:nvSpPr>
          <p:cNvPr id="107" name="Google Shape;107;p6"/>
          <p:cNvSpPr txBox="1"/>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42900" lvl="0" marL="457200" marR="0" rtl="0" algn="l">
              <a:lnSpc>
                <a:spcPct val="100000"/>
              </a:lnSpc>
              <a:spcBef>
                <a:spcPts val="0"/>
              </a:spcBef>
              <a:spcAft>
                <a:spcPts val="0"/>
              </a:spcAft>
              <a:buClr>
                <a:srgbClr val="000000"/>
              </a:buClr>
              <a:buSzPts val="1800"/>
              <a:buFont typeface="Arial"/>
              <a:buChar char="●"/>
            </a:pPr>
            <a:r>
              <a:rPr b="0" i="0" lang="en-US" sz="1600" u="sng" cap="none" strike="noStrike">
                <a:solidFill>
                  <a:schemeClr val="hlink"/>
                </a:solidFill>
                <a:latin typeface="Calibri"/>
                <a:ea typeface="Calibri"/>
                <a:cs typeface="Calibri"/>
                <a:sym typeface="Calibri"/>
                <a:hlinkClick r:id="rId4"/>
              </a:rPr>
              <a:t>https://www.nysmigrant.org/resources/library/artworkshops/bookbinding</a:t>
            </a:r>
            <a:endParaRPr b="0" i="0" sz="1600" u="none" cap="none" strike="noStrike">
              <a:solidFill>
                <a:srgbClr val="000000"/>
              </a:solidFill>
              <a:latin typeface="Calibri"/>
              <a:ea typeface="Calibri"/>
              <a:cs typeface="Calibri"/>
              <a:sym typeface="Calibri"/>
            </a:endParaRPr>
          </a:p>
          <a:p>
            <a:pPr indent="-342900" lvl="0" marL="457200" marR="0" rtl="0" algn="l">
              <a:lnSpc>
                <a:spcPct val="100000"/>
              </a:lnSpc>
              <a:spcBef>
                <a:spcPts val="0"/>
              </a:spcBef>
              <a:spcAft>
                <a:spcPts val="0"/>
              </a:spcAft>
              <a:buClr>
                <a:srgbClr val="000000"/>
              </a:buClr>
              <a:buSzPts val="1800"/>
              <a:buFont typeface="Arial"/>
              <a:buChar char="●"/>
            </a:pPr>
            <a:r>
              <a:rPr b="0" i="0" lang="en-US" sz="1600" u="none" cap="none" strike="noStrike">
                <a:solidFill>
                  <a:srgbClr val="000000"/>
                </a:solidFill>
                <a:latin typeface="Calibri"/>
                <a:ea typeface="Calibri"/>
                <a:cs typeface="Calibri"/>
                <a:sym typeface="Calibri"/>
              </a:rPr>
              <a:t>Supplies list </a:t>
            </a:r>
            <a:endParaRPr/>
          </a:p>
          <a:p>
            <a:pPr indent="-301625" lvl="1" marL="914400" marR="0" rtl="0" algn="l">
              <a:lnSpc>
                <a:spcPct val="100000"/>
              </a:lnSpc>
              <a:spcBef>
                <a:spcPts val="0"/>
              </a:spcBef>
              <a:spcAft>
                <a:spcPts val="0"/>
              </a:spcAft>
              <a:buClr>
                <a:srgbClr val="1E1E1E"/>
              </a:buClr>
              <a:buSzPts val="1150"/>
              <a:buFont typeface="Arial"/>
              <a:buChar char="○"/>
            </a:pPr>
            <a:r>
              <a:rPr b="0" i="0" lang="en-US" sz="1600" u="none" cap="none" strike="noStrike">
                <a:solidFill>
                  <a:srgbClr val="1E1E1E"/>
                </a:solidFill>
                <a:highlight>
                  <a:srgbClr val="FFFFFF"/>
                </a:highlight>
                <a:latin typeface="Calibri"/>
                <a:ea typeface="Calibri"/>
                <a:cs typeface="Calibri"/>
                <a:sym typeface="Calibri"/>
              </a:rPr>
              <a:t>Canson "XL" Mixed Media paper:  11x14 or 18x24</a:t>
            </a:r>
            <a:endParaRPr/>
          </a:p>
          <a:p>
            <a:pPr indent="-301625" lvl="1" marL="914400" marR="0" rtl="0" algn="l">
              <a:lnSpc>
                <a:spcPct val="100000"/>
              </a:lnSpc>
              <a:spcBef>
                <a:spcPts val="0"/>
              </a:spcBef>
              <a:spcAft>
                <a:spcPts val="0"/>
              </a:spcAft>
              <a:buClr>
                <a:srgbClr val="1E1E1E"/>
              </a:buClr>
              <a:buSzPts val="1150"/>
              <a:buFont typeface="Arial"/>
              <a:buChar char="○"/>
            </a:pPr>
            <a:r>
              <a:rPr b="0" i="0" lang="en-US" sz="1600" u="none" cap="none" strike="noStrike">
                <a:solidFill>
                  <a:srgbClr val="1E1E1E"/>
                </a:solidFill>
                <a:highlight>
                  <a:srgbClr val="FFFFFF"/>
                </a:highlight>
                <a:latin typeface="Calibri"/>
                <a:ea typeface="Calibri"/>
                <a:cs typeface="Calibri"/>
                <a:sym typeface="Calibri"/>
              </a:rPr>
              <a:t>#2 pencil</a:t>
            </a:r>
            <a:endParaRPr/>
          </a:p>
          <a:p>
            <a:pPr indent="-301625" lvl="1" marL="914400" marR="0" rtl="0" algn="l">
              <a:lnSpc>
                <a:spcPct val="100000"/>
              </a:lnSpc>
              <a:spcBef>
                <a:spcPts val="0"/>
              </a:spcBef>
              <a:spcAft>
                <a:spcPts val="0"/>
              </a:spcAft>
              <a:buClr>
                <a:srgbClr val="1E1E1E"/>
              </a:buClr>
              <a:buSzPts val="1150"/>
              <a:buFont typeface="Arial"/>
              <a:buChar char="○"/>
            </a:pPr>
            <a:r>
              <a:rPr b="0" i="0" lang="en-US" sz="1600" u="none" cap="none" strike="noStrike">
                <a:solidFill>
                  <a:srgbClr val="1E1E1E"/>
                </a:solidFill>
                <a:highlight>
                  <a:srgbClr val="FFFFFF"/>
                </a:highlight>
                <a:latin typeface="Calibri"/>
                <a:ea typeface="Calibri"/>
                <a:cs typeface="Calibri"/>
                <a:sym typeface="Calibri"/>
              </a:rPr>
              <a:t>Yarn</a:t>
            </a:r>
            <a:endParaRPr/>
          </a:p>
          <a:p>
            <a:pPr indent="-301625" lvl="1" marL="914400" marR="0" rtl="0" algn="l">
              <a:lnSpc>
                <a:spcPct val="100000"/>
              </a:lnSpc>
              <a:spcBef>
                <a:spcPts val="0"/>
              </a:spcBef>
              <a:spcAft>
                <a:spcPts val="0"/>
              </a:spcAft>
              <a:buClr>
                <a:srgbClr val="1E1E1E"/>
              </a:buClr>
              <a:buSzPts val="1150"/>
              <a:buFont typeface="Arial"/>
              <a:buChar char="○"/>
            </a:pPr>
            <a:r>
              <a:rPr b="0" i="0" lang="en-US" sz="1600" u="none" cap="none" strike="noStrike">
                <a:solidFill>
                  <a:srgbClr val="1E1E1E"/>
                </a:solidFill>
                <a:highlight>
                  <a:srgbClr val="FFFFFF"/>
                </a:highlight>
                <a:latin typeface="Calibri"/>
                <a:ea typeface="Calibri"/>
                <a:cs typeface="Calibri"/>
                <a:sym typeface="Calibri"/>
              </a:rPr>
              <a:t>Colored pencils</a:t>
            </a:r>
            <a:endParaRPr/>
          </a:p>
          <a:p>
            <a:pPr indent="-301625" lvl="1" marL="914400" marR="0" rtl="0" algn="l">
              <a:lnSpc>
                <a:spcPct val="100000"/>
              </a:lnSpc>
              <a:spcBef>
                <a:spcPts val="0"/>
              </a:spcBef>
              <a:spcAft>
                <a:spcPts val="0"/>
              </a:spcAft>
              <a:buClr>
                <a:srgbClr val="1E1E1E"/>
              </a:buClr>
              <a:buSzPts val="1150"/>
              <a:buFont typeface="Arial"/>
              <a:buChar char="○"/>
            </a:pPr>
            <a:r>
              <a:rPr b="0" i="0" lang="en-US" sz="1600" u="none" cap="none" strike="noStrike">
                <a:solidFill>
                  <a:srgbClr val="1E1E1E"/>
                </a:solidFill>
                <a:highlight>
                  <a:srgbClr val="FFFFFF"/>
                </a:highlight>
                <a:latin typeface="Calibri"/>
                <a:ea typeface="Calibri"/>
                <a:cs typeface="Calibri"/>
                <a:sym typeface="Calibri"/>
              </a:rPr>
              <a:t>Scissors (optional)</a:t>
            </a:r>
            <a:endParaRPr/>
          </a:p>
          <a:p>
            <a:pPr indent="-301625" lvl="1" marL="914400" marR="0" rtl="0" algn="l">
              <a:lnSpc>
                <a:spcPct val="100000"/>
              </a:lnSpc>
              <a:spcBef>
                <a:spcPts val="0"/>
              </a:spcBef>
              <a:spcAft>
                <a:spcPts val="0"/>
              </a:spcAft>
              <a:buClr>
                <a:srgbClr val="1E1E1E"/>
              </a:buClr>
              <a:buSzPts val="1150"/>
              <a:buFont typeface="Arial"/>
              <a:buChar char="○"/>
            </a:pPr>
            <a:r>
              <a:rPr b="0" i="0" lang="en-US" sz="1600" u="none" cap="none" strike="noStrike">
                <a:solidFill>
                  <a:srgbClr val="1E1E1E"/>
                </a:solidFill>
                <a:highlight>
                  <a:srgbClr val="FFFFFF"/>
                </a:highlight>
                <a:latin typeface="Calibri"/>
                <a:ea typeface="Calibri"/>
                <a:cs typeface="Calibri"/>
                <a:sym typeface="Calibri"/>
              </a:rPr>
              <a:t>Scotch tape (optional)</a:t>
            </a:r>
            <a:endParaRPr/>
          </a:p>
          <a:p>
            <a:pPr indent="-342900" lvl="0" marL="457200" marR="0" rtl="0" algn="l">
              <a:lnSpc>
                <a:spcPct val="100000"/>
              </a:lnSpc>
              <a:spcBef>
                <a:spcPts val="0"/>
              </a:spcBef>
              <a:spcAft>
                <a:spcPts val="0"/>
              </a:spcAft>
              <a:buClr>
                <a:srgbClr val="000000"/>
              </a:buClr>
              <a:buSzPts val="1800"/>
              <a:buFont typeface="Arial"/>
              <a:buChar char="●"/>
            </a:pPr>
            <a:r>
              <a:rPr b="0" i="0" lang="en-US" sz="1600" u="none" cap="none" strike="noStrike">
                <a:solidFill>
                  <a:srgbClr val="000000"/>
                </a:solidFill>
                <a:latin typeface="Calibri"/>
                <a:ea typeface="Calibri"/>
                <a:cs typeface="Calibri"/>
                <a:sym typeface="Calibri"/>
              </a:rPr>
              <a:t>How to source supplies</a:t>
            </a:r>
            <a:endParaRPr/>
          </a:p>
          <a:p>
            <a:pPr indent="-317500" lvl="1" marL="914400" marR="0" rtl="0" algn="l">
              <a:lnSpc>
                <a:spcPct val="100000"/>
              </a:lnSpc>
              <a:spcBef>
                <a:spcPts val="0"/>
              </a:spcBef>
              <a:spcAft>
                <a:spcPts val="0"/>
              </a:spcAft>
              <a:buClr>
                <a:srgbClr val="000000"/>
              </a:buClr>
              <a:buSzPts val="1400"/>
              <a:buFont typeface="Arial"/>
              <a:buChar char="○"/>
            </a:pPr>
            <a:r>
              <a:rPr b="0" i="0" lang="en-US" sz="1600" u="none" cap="none" strike="noStrike">
                <a:solidFill>
                  <a:srgbClr val="000000"/>
                </a:solidFill>
                <a:latin typeface="Calibri"/>
                <a:ea typeface="Calibri"/>
                <a:cs typeface="Calibri"/>
                <a:sym typeface="Calibri"/>
              </a:rPr>
              <a:t>Dollar store- #2 pencil, colored pencils, yarn, scissors, tape</a:t>
            </a:r>
            <a:endParaRPr/>
          </a:p>
          <a:p>
            <a:pPr indent="-317500" lvl="1" marL="914400" marR="0" rtl="0" algn="l">
              <a:lnSpc>
                <a:spcPct val="100000"/>
              </a:lnSpc>
              <a:spcBef>
                <a:spcPts val="0"/>
              </a:spcBef>
              <a:spcAft>
                <a:spcPts val="0"/>
              </a:spcAft>
              <a:buClr>
                <a:srgbClr val="000000"/>
              </a:buClr>
              <a:buSzPts val="1400"/>
              <a:buFont typeface="Arial"/>
              <a:buChar char="○"/>
            </a:pPr>
            <a:r>
              <a:rPr b="0" i="0" lang="en-US" sz="1600" u="none" cap="none" strike="noStrike">
                <a:solidFill>
                  <a:srgbClr val="000000"/>
                </a:solidFill>
                <a:latin typeface="Calibri"/>
                <a:ea typeface="Calibri"/>
                <a:cs typeface="Calibri"/>
                <a:sym typeface="Calibri"/>
              </a:rPr>
              <a:t>Walmart- drawing paper, yarn </a:t>
            </a:r>
            <a:endParaRPr/>
          </a:p>
          <a:p>
            <a:pPr indent="-342900" lvl="0" marL="457200" marR="0" rtl="0" algn="l">
              <a:lnSpc>
                <a:spcPct val="100000"/>
              </a:lnSpc>
              <a:spcBef>
                <a:spcPts val="0"/>
              </a:spcBef>
              <a:spcAft>
                <a:spcPts val="0"/>
              </a:spcAft>
              <a:buClr>
                <a:srgbClr val="000000"/>
              </a:buClr>
              <a:buSzPts val="1800"/>
              <a:buFont typeface="Arial"/>
              <a:buChar char="●"/>
            </a:pPr>
            <a:r>
              <a:rPr b="0" i="0" lang="en-US" sz="1600" u="none" cap="none" strike="noStrike">
                <a:solidFill>
                  <a:srgbClr val="000000"/>
                </a:solidFill>
                <a:latin typeface="Calibri"/>
                <a:ea typeface="Calibri"/>
                <a:cs typeface="Calibri"/>
                <a:sym typeface="Calibri"/>
              </a:rPr>
              <a:t>Mailing/delivering supplies to OSY</a:t>
            </a:r>
            <a:endParaRPr/>
          </a:p>
          <a:p>
            <a:pPr indent="-317500" lvl="1" marL="914400" marR="0" rtl="0" algn="l">
              <a:lnSpc>
                <a:spcPct val="100000"/>
              </a:lnSpc>
              <a:spcBef>
                <a:spcPts val="0"/>
              </a:spcBef>
              <a:spcAft>
                <a:spcPts val="0"/>
              </a:spcAft>
              <a:buClr>
                <a:srgbClr val="000000"/>
              </a:buClr>
              <a:buSzPts val="1400"/>
              <a:buFont typeface="Arial"/>
              <a:buChar char="○"/>
            </a:pPr>
            <a:r>
              <a:rPr b="0" i="0" lang="en-US" sz="1600" u="none" cap="none" strike="noStrike">
                <a:solidFill>
                  <a:srgbClr val="000000"/>
                </a:solidFill>
                <a:latin typeface="Calibri"/>
                <a:ea typeface="Calibri"/>
                <a:cs typeface="Calibri"/>
                <a:sym typeface="Calibri"/>
              </a:rPr>
              <a:t>Manila envelopes or first class envelopes (free at US Post Office)</a:t>
            </a:r>
            <a:endParaRPr/>
          </a:p>
          <a:p>
            <a:pPr indent="0" lvl="0" marL="0" marR="0" rtl="0" algn="l">
              <a:lnSpc>
                <a:spcPct val="100000"/>
              </a:lnSpc>
              <a:spcBef>
                <a:spcPts val="1200"/>
              </a:spcBef>
              <a:spcAft>
                <a:spcPts val="1200"/>
              </a:spcAft>
              <a:buNone/>
            </a:pPr>
            <a:r>
              <a:t/>
            </a:r>
            <a:endParaRPr b="0" i="0" sz="1600" u="none" cap="none" strike="noStrike">
              <a:solidFill>
                <a:srgbClr val="000000"/>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7"/>
          <p:cNvSpPr txBox="1"/>
          <p:nvPr/>
        </p:nvSpPr>
        <p:spPr>
          <a:xfrm>
            <a:off x="437322" y="289686"/>
            <a:ext cx="8333960" cy="561662"/>
          </a:xfrm>
          <a:prstGeom prst="rect">
            <a:avLst/>
          </a:prstGeom>
          <a:noFill/>
          <a:ln>
            <a:noFill/>
          </a:ln>
        </p:spPr>
        <p:txBody>
          <a:bodyPr anchorCtr="0" anchor="t" bIns="34275" lIns="68550" spcFirstLastPara="1" rIns="68550" wrap="square" tIns="34275">
            <a:spAutoFit/>
          </a:bodyPr>
          <a:lstStyle/>
          <a:p>
            <a:pPr indent="0" lvl="0" marL="0" marR="0" rtl="0" algn="r">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Pros/Cons - Results</a:t>
            </a:r>
            <a:endParaRPr b="0" i="0" sz="3200" u="none" cap="none" strike="noStrike">
              <a:solidFill>
                <a:srgbClr val="000000"/>
              </a:solidFill>
              <a:latin typeface="Calibri"/>
              <a:ea typeface="Calibri"/>
              <a:cs typeface="Calibri"/>
              <a:sym typeface="Calibri"/>
            </a:endParaRPr>
          </a:p>
        </p:txBody>
      </p:sp>
      <p:sp>
        <p:nvSpPr>
          <p:cNvPr id="114" name="Google Shape;114;p7"/>
          <p:cNvSpPr txBox="1"/>
          <p:nvPr/>
        </p:nvSpPr>
        <p:spPr>
          <a:xfrm>
            <a:off x="365263" y="4686301"/>
            <a:ext cx="8542683" cy="230802"/>
          </a:xfrm>
          <a:prstGeom prst="rect">
            <a:avLst/>
          </a:prstGeom>
          <a:solidFill>
            <a:srgbClr val="009051"/>
          </a:solidFill>
          <a:ln cap="flat" cmpd="sng" w="25400">
            <a:solidFill>
              <a:schemeClr val="accent3"/>
            </a:solidFill>
            <a:prstDash val="solid"/>
            <a:round/>
            <a:headEnd len="sm" w="sm" type="none"/>
            <a:tailEnd len="sm" w="sm" type="none"/>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FFFF"/>
                </a:solidFill>
                <a:latin typeface="Arial"/>
                <a:ea typeface="Arial"/>
                <a:cs typeface="Arial"/>
                <a:sym typeface="Arial"/>
              </a:rPr>
              <a:t>www.osymigrant.org</a:t>
            </a:r>
            <a:endParaRPr b="0" i="0" sz="1050" u="none" cap="none" strike="noStrike">
              <a:solidFill>
                <a:srgbClr val="000000"/>
              </a:solidFill>
              <a:latin typeface="Arial"/>
              <a:ea typeface="Arial"/>
              <a:cs typeface="Arial"/>
              <a:sym typeface="Arial"/>
            </a:endParaRPr>
          </a:p>
        </p:txBody>
      </p:sp>
      <p:cxnSp>
        <p:nvCxnSpPr>
          <p:cNvPr id="115" name="Google Shape;115;p7"/>
          <p:cNvCxnSpPr/>
          <p:nvPr/>
        </p:nvCxnSpPr>
        <p:spPr>
          <a:xfrm>
            <a:off x="365263" y="924445"/>
            <a:ext cx="8341415" cy="0"/>
          </a:xfrm>
          <a:prstGeom prst="straightConnector1">
            <a:avLst/>
          </a:prstGeom>
          <a:noFill/>
          <a:ln cap="flat" cmpd="sng" w="38100">
            <a:solidFill>
              <a:srgbClr val="009051"/>
            </a:solidFill>
            <a:prstDash val="solid"/>
            <a:round/>
            <a:headEnd len="sm" w="sm" type="none"/>
            <a:tailEnd len="sm" w="sm" type="none"/>
          </a:ln>
          <a:effectLst>
            <a:outerShdw blurRad="40000" rotWithShape="0" dir="5400000" dist="23000">
              <a:srgbClr val="000000">
                <a:alpha val="34509"/>
              </a:srgbClr>
            </a:outerShdw>
          </a:effectLst>
        </p:spPr>
      </p:cxnSp>
      <p:pic>
        <p:nvPicPr>
          <p:cNvPr descr="A picture containing drawing&#10;&#10;Description automatically generated" id="116" name="Google Shape;116;p7"/>
          <p:cNvPicPr preferRelativeResize="0"/>
          <p:nvPr/>
        </p:nvPicPr>
        <p:blipFill rotWithShape="1">
          <a:blip r:embed="rId3">
            <a:alphaModFix/>
          </a:blip>
          <a:srcRect b="0" l="0" r="0" t="0"/>
          <a:stretch/>
        </p:blipFill>
        <p:spPr>
          <a:xfrm>
            <a:off x="372718" y="260903"/>
            <a:ext cx="1824937" cy="559868"/>
          </a:xfrm>
          <a:prstGeom prst="rect">
            <a:avLst/>
          </a:prstGeom>
          <a:noFill/>
          <a:ln>
            <a:noFill/>
          </a:ln>
        </p:spPr>
      </p:pic>
      <p:sp>
        <p:nvSpPr>
          <p:cNvPr id="117" name="Google Shape;117;p7"/>
          <p:cNvSpPr txBox="1"/>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0" i="0" lang="en-US" sz="1600" u="none" cap="none" strike="noStrike">
                <a:solidFill>
                  <a:srgbClr val="000000"/>
                </a:solidFill>
                <a:latin typeface="Calibri"/>
                <a:ea typeface="Calibri"/>
                <a:cs typeface="Calibri"/>
                <a:sym typeface="Calibri"/>
              </a:rPr>
              <a:t>Pros -</a:t>
            </a:r>
            <a:endParaRPr/>
          </a:p>
          <a:p>
            <a:pPr indent="-317182" lvl="0" marL="457200" marR="0" rtl="0" algn="l">
              <a:lnSpc>
                <a:spcPct val="100000"/>
              </a:lnSpc>
              <a:spcBef>
                <a:spcPts val="1200"/>
              </a:spcBef>
              <a:spcAft>
                <a:spcPts val="0"/>
              </a:spcAft>
              <a:buClr>
                <a:srgbClr val="000000"/>
              </a:buClr>
              <a:buSzPts val="1600"/>
              <a:buFont typeface="Arial"/>
              <a:buChar char="●"/>
            </a:pPr>
            <a:r>
              <a:rPr b="0" i="0" lang="en-US" sz="1600" u="none" cap="none" strike="noStrike">
                <a:solidFill>
                  <a:srgbClr val="000000"/>
                </a:solidFill>
                <a:latin typeface="Calibri"/>
                <a:ea typeface="Calibri"/>
                <a:cs typeface="Calibri"/>
                <a:sym typeface="Calibri"/>
              </a:rPr>
              <a:t>OSY will have something to take away from the lesson. </a:t>
            </a:r>
            <a:endParaRPr/>
          </a:p>
          <a:p>
            <a:pPr indent="-317182" lvl="0" marL="457200" marR="0" rtl="0" algn="l">
              <a:lnSpc>
                <a:spcPct val="100000"/>
              </a:lnSpc>
              <a:spcBef>
                <a:spcPts val="0"/>
              </a:spcBef>
              <a:spcAft>
                <a:spcPts val="0"/>
              </a:spcAft>
              <a:buClr>
                <a:srgbClr val="000000"/>
              </a:buClr>
              <a:buSzPts val="1600"/>
              <a:buFont typeface="Arial"/>
              <a:buChar char="●"/>
            </a:pPr>
            <a:r>
              <a:rPr b="0" i="0" lang="en-US" sz="1600" u="none" cap="none" strike="noStrike">
                <a:solidFill>
                  <a:srgbClr val="000000"/>
                </a:solidFill>
                <a:latin typeface="Calibri"/>
                <a:ea typeface="Calibri"/>
                <a:cs typeface="Calibri"/>
                <a:sym typeface="Calibri"/>
              </a:rPr>
              <a:t>Engaging OSY in services - have OSY pick something they are interested in, helps to engage in further services.</a:t>
            </a:r>
            <a:endParaRPr/>
          </a:p>
          <a:p>
            <a:pPr indent="-317182" lvl="0" marL="457200" marR="0" rtl="0" algn="l">
              <a:lnSpc>
                <a:spcPct val="100000"/>
              </a:lnSpc>
              <a:spcBef>
                <a:spcPts val="0"/>
              </a:spcBef>
              <a:spcAft>
                <a:spcPts val="0"/>
              </a:spcAft>
              <a:buClr>
                <a:srgbClr val="000000"/>
              </a:buClr>
              <a:buSzPts val="1600"/>
              <a:buFont typeface="Arial"/>
              <a:buChar char="●"/>
            </a:pPr>
            <a:r>
              <a:rPr b="0" i="0" lang="en-US" sz="1600" u="none" cap="none" strike="noStrike">
                <a:solidFill>
                  <a:srgbClr val="000000"/>
                </a:solidFill>
                <a:latin typeface="Calibri"/>
                <a:ea typeface="Calibri"/>
                <a:cs typeface="Calibri"/>
                <a:sym typeface="Calibri"/>
              </a:rPr>
              <a:t>Engaging to service provider – this is something different to offer OSY that may be here for a short period of time. </a:t>
            </a:r>
            <a:endParaRPr/>
          </a:p>
          <a:p>
            <a:pPr indent="-317182" lvl="0" marL="457200" marR="0" rtl="0" algn="l">
              <a:lnSpc>
                <a:spcPct val="100000"/>
              </a:lnSpc>
              <a:spcBef>
                <a:spcPts val="0"/>
              </a:spcBef>
              <a:spcAft>
                <a:spcPts val="0"/>
              </a:spcAft>
              <a:buClr>
                <a:srgbClr val="000000"/>
              </a:buClr>
              <a:buSzPts val="1600"/>
              <a:buFont typeface="Arial"/>
              <a:buChar char="●"/>
            </a:pPr>
            <a:r>
              <a:rPr b="0" i="0" lang="en-US" sz="1600" u="none" cap="none" strike="noStrike">
                <a:solidFill>
                  <a:srgbClr val="000000"/>
                </a:solidFill>
                <a:latin typeface="Calibri"/>
                <a:ea typeface="Calibri"/>
                <a:cs typeface="Calibri"/>
                <a:sym typeface="Calibri"/>
              </a:rPr>
              <a:t>Save time and money in gas driving to have OSY not available or weather factors play a role.</a:t>
            </a:r>
            <a:endParaRPr/>
          </a:p>
          <a:p>
            <a:pPr indent="0" lvl="0" marL="0" marR="0" rtl="0" algn="l">
              <a:lnSpc>
                <a:spcPct val="100000"/>
              </a:lnSpc>
              <a:spcBef>
                <a:spcPts val="1200"/>
              </a:spcBef>
              <a:spcAft>
                <a:spcPts val="0"/>
              </a:spcAft>
              <a:buNone/>
            </a:pPr>
            <a:r>
              <a:rPr b="0" i="0" lang="en-US" sz="1600" u="none" cap="none" strike="noStrike">
                <a:solidFill>
                  <a:srgbClr val="000000"/>
                </a:solidFill>
                <a:latin typeface="Calibri"/>
                <a:ea typeface="Calibri"/>
                <a:cs typeface="Calibri"/>
                <a:sym typeface="Calibri"/>
              </a:rPr>
              <a:t>Cons - </a:t>
            </a:r>
            <a:endParaRPr/>
          </a:p>
          <a:p>
            <a:pPr indent="-317182" lvl="0" marL="457200" marR="0" rtl="0" algn="l">
              <a:lnSpc>
                <a:spcPct val="100000"/>
              </a:lnSpc>
              <a:spcBef>
                <a:spcPts val="1200"/>
              </a:spcBef>
              <a:spcAft>
                <a:spcPts val="0"/>
              </a:spcAft>
              <a:buClr>
                <a:srgbClr val="000000"/>
              </a:buClr>
              <a:buSzPts val="1600"/>
              <a:buFont typeface="Arial"/>
              <a:buChar char="●"/>
            </a:pPr>
            <a:r>
              <a:rPr b="0" i="0" lang="en-US" sz="1600" u="none" cap="none" strike="noStrike">
                <a:solidFill>
                  <a:srgbClr val="000000"/>
                </a:solidFill>
                <a:latin typeface="Calibri"/>
                <a:ea typeface="Calibri"/>
                <a:cs typeface="Calibri"/>
                <a:sym typeface="Calibri"/>
              </a:rPr>
              <a:t>Costs are associated with supplies and mailing if necessary.</a:t>
            </a:r>
            <a:endParaRPr/>
          </a:p>
          <a:p>
            <a:pPr indent="-317182" lvl="0" marL="457200" marR="0" rtl="0" algn="l">
              <a:lnSpc>
                <a:spcPct val="100000"/>
              </a:lnSpc>
              <a:spcBef>
                <a:spcPts val="0"/>
              </a:spcBef>
              <a:spcAft>
                <a:spcPts val="0"/>
              </a:spcAft>
              <a:buClr>
                <a:srgbClr val="000000"/>
              </a:buClr>
              <a:buSzPts val="1600"/>
              <a:buFont typeface="Arial"/>
              <a:buChar char="●"/>
            </a:pPr>
            <a:r>
              <a:rPr b="0" i="0" lang="en-US" sz="1600" u="none" cap="none" strike="noStrike">
                <a:solidFill>
                  <a:srgbClr val="000000"/>
                </a:solidFill>
                <a:latin typeface="Calibri"/>
                <a:ea typeface="Calibri"/>
                <a:cs typeface="Calibri"/>
                <a:sym typeface="Calibri"/>
              </a:rPr>
              <a:t>Short window of time to offer this service if mailing supplies is needed.</a:t>
            </a:r>
            <a:endParaRPr/>
          </a:p>
          <a:p>
            <a:pPr indent="-317182" lvl="0" marL="457200" marR="0" rtl="0" algn="l">
              <a:lnSpc>
                <a:spcPct val="100000"/>
              </a:lnSpc>
              <a:spcBef>
                <a:spcPts val="0"/>
              </a:spcBef>
              <a:spcAft>
                <a:spcPts val="0"/>
              </a:spcAft>
              <a:buClr>
                <a:srgbClr val="000000"/>
              </a:buClr>
              <a:buSzPts val="1600"/>
              <a:buFont typeface="Arial"/>
              <a:buChar char="●"/>
            </a:pPr>
            <a:r>
              <a:rPr b="0" i="0" lang="en-US" sz="1600" u="none" cap="none" strike="noStrike">
                <a:solidFill>
                  <a:srgbClr val="000000"/>
                </a:solidFill>
                <a:latin typeface="Calibri"/>
                <a:ea typeface="Calibri"/>
                <a:cs typeface="Calibri"/>
                <a:sym typeface="Calibri"/>
              </a:rPr>
              <a:t>Internet connection is necessary.</a:t>
            </a:r>
            <a:endParaRPr/>
          </a:p>
          <a:p>
            <a:pPr indent="0" lvl="0" marL="0" marR="0" rtl="0" algn="l">
              <a:lnSpc>
                <a:spcPct val="100000"/>
              </a:lnSpc>
              <a:spcBef>
                <a:spcPts val="1200"/>
              </a:spcBef>
              <a:spcAft>
                <a:spcPts val="1200"/>
              </a:spcAft>
              <a:buNone/>
            </a:pPr>
            <a:r>
              <a:t/>
            </a:r>
            <a:endParaRPr b="0" i="0" sz="1600" u="none" cap="none" strike="noStrike">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8"/>
          <p:cNvSpPr txBox="1"/>
          <p:nvPr/>
        </p:nvSpPr>
        <p:spPr>
          <a:xfrm>
            <a:off x="365263" y="953991"/>
            <a:ext cx="8333960" cy="438551"/>
          </a:xfrm>
          <a:prstGeom prst="rect">
            <a:avLst/>
          </a:prstGeom>
          <a:noFill/>
          <a:ln>
            <a:noFill/>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2400" u="none" cap="none" strike="noStrike">
                <a:solidFill>
                  <a:srgbClr val="000000"/>
                </a:solidFill>
                <a:latin typeface="Calibri"/>
                <a:ea typeface="Calibri"/>
                <a:cs typeface="Calibri"/>
                <a:sym typeface="Calibri"/>
              </a:rPr>
              <a:t>Problem Solving for Offering Hybrid Lessons &amp; Using Technology</a:t>
            </a:r>
            <a:endParaRPr b="0" i="0" sz="2400" u="none" cap="none" strike="noStrike">
              <a:solidFill>
                <a:srgbClr val="000000"/>
              </a:solidFill>
              <a:latin typeface="Calibri"/>
              <a:ea typeface="Calibri"/>
              <a:cs typeface="Calibri"/>
              <a:sym typeface="Calibri"/>
            </a:endParaRPr>
          </a:p>
        </p:txBody>
      </p:sp>
      <p:sp>
        <p:nvSpPr>
          <p:cNvPr id="124" name="Google Shape;124;p8"/>
          <p:cNvSpPr txBox="1"/>
          <p:nvPr/>
        </p:nvSpPr>
        <p:spPr>
          <a:xfrm>
            <a:off x="365263" y="4686301"/>
            <a:ext cx="8542683" cy="230802"/>
          </a:xfrm>
          <a:prstGeom prst="rect">
            <a:avLst/>
          </a:prstGeom>
          <a:solidFill>
            <a:srgbClr val="009051"/>
          </a:solidFill>
          <a:ln cap="flat" cmpd="sng" w="25400">
            <a:solidFill>
              <a:schemeClr val="accent3"/>
            </a:solidFill>
            <a:prstDash val="solid"/>
            <a:round/>
            <a:headEnd len="sm" w="sm" type="none"/>
            <a:tailEnd len="sm" w="sm" type="none"/>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1050" u="none" cap="none" strike="noStrike">
                <a:solidFill>
                  <a:srgbClr val="FFFFFF"/>
                </a:solidFill>
                <a:latin typeface="Arial"/>
                <a:ea typeface="Arial"/>
                <a:cs typeface="Arial"/>
                <a:sym typeface="Arial"/>
              </a:rPr>
              <a:t>www.osymigrant.org</a:t>
            </a:r>
            <a:endParaRPr b="0" i="0" sz="1050" u="none" cap="none" strike="noStrike">
              <a:solidFill>
                <a:srgbClr val="000000"/>
              </a:solidFill>
              <a:latin typeface="Arial"/>
              <a:ea typeface="Arial"/>
              <a:cs typeface="Arial"/>
              <a:sym typeface="Arial"/>
            </a:endParaRPr>
          </a:p>
        </p:txBody>
      </p:sp>
      <p:cxnSp>
        <p:nvCxnSpPr>
          <p:cNvPr id="125" name="Google Shape;125;p8"/>
          <p:cNvCxnSpPr/>
          <p:nvPr/>
        </p:nvCxnSpPr>
        <p:spPr>
          <a:xfrm>
            <a:off x="365263" y="924445"/>
            <a:ext cx="8341415" cy="0"/>
          </a:xfrm>
          <a:prstGeom prst="straightConnector1">
            <a:avLst/>
          </a:prstGeom>
          <a:noFill/>
          <a:ln cap="flat" cmpd="sng" w="38100">
            <a:solidFill>
              <a:srgbClr val="009051"/>
            </a:solidFill>
            <a:prstDash val="solid"/>
            <a:round/>
            <a:headEnd len="sm" w="sm" type="none"/>
            <a:tailEnd len="sm" w="sm" type="none"/>
          </a:ln>
          <a:effectLst>
            <a:outerShdw blurRad="40000" rotWithShape="0" dir="5400000" dist="23000">
              <a:srgbClr val="000000">
                <a:alpha val="34509"/>
              </a:srgbClr>
            </a:outerShdw>
          </a:effectLst>
        </p:spPr>
      </p:cxnSp>
      <p:pic>
        <p:nvPicPr>
          <p:cNvPr descr="A picture containing drawing&#10;&#10;Description automatically generated" id="126" name="Google Shape;126;p8"/>
          <p:cNvPicPr preferRelativeResize="0"/>
          <p:nvPr/>
        </p:nvPicPr>
        <p:blipFill rotWithShape="1">
          <a:blip r:embed="rId3">
            <a:alphaModFix/>
          </a:blip>
          <a:srcRect b="0" l="0" r="0" t="0"/>
          <a:stretch/>
        </p:blipFill>
        <p:spPr>
          <a:xfrm>
            <a:off x="372718" y="260903"/>
            <a:ext cx="1824937" cy="559868"/>
          </a:xfrm>
          <a:prstGeom prst="rect">
            <a:avLst/>
          </a:prstGeom>
          <a:noFill/>
          <a:ln>
            <a:noFill/>
          </a:ln>
        </p:spPr>
      </p:pic>
      <p:sp>
        <p:nvSpPr>
          <p:cNvPr id="127" name="Google Shape;127;p8"/>
          <p:cNvSpPr txBox="1"/>
          <p:nvPr/>
        </p:nvSpPr>
        <p:spPr>
          <a:xfrm>
            <a:off x="311700" y="1422086"/>
            <a:ext cx="8520600" cy="3292663"/>
          </a:xfrm>
          <a:prstGeom prst="rect">
            <a:avLst/>
          </a:prstGeom>
          <a:noFill/>
          <a:ln>
            <a:noFill/>
          </a:ln>
        </p:spPr>
        <p:txBody>
          <a:bodyPr anchorCtr="0" anchor="t" bIns="91425" lIns="91425" spcFirstLastPara="1" rIns="91425" wrap="square" tIns="91425">
            <a:noAutofit/>
          </a:bodyPr>
          <a:lstStyle/>
          <a:p>
            <a:pPr indent="-334327" lvl="0" marL="457200" marR="0" rtl="0" algn="l">
              <a:lnSpc>
                <a:spcPct val="100000"/>
              </a:lnSpc>
              <a:spcBef>
                <a:spcPts val="0"/>
              </a:spcBef>
              <a:spcAft>
                <a:spcPts val="0"/>
              </a:spcAft>
              <a:buClr>
                <a:srgbClr val="000000"/>
              </a:buClr>
              <a:buSzPts val="1700"/>
              <a:buFont typeface="Arial"/>
              <a:buChar char="●"/>
            </a:pPr>
            <a:r>
              <a:rPr b="0" i="0" lang="en-US" sz="1700" u="none" cap="none" strike="noStrike">
                <a:solidFill>
                  <a:srgbClr val="000000"/>
                </a:solidFill>
                <a:latin typeface="Calibri"/>
                <a:ea typeface="Calibri"/>
                <a:cs typeface="Calibri"/>
                <a:sym typeface="Calibri"/>
              </a:rPr>
              <a:t>To mitigate costs, try sourcing materials for less or having learners use basic materials they have at home, e.g., paper, pencils, markers, etc. </a:t>
            </a:r>
            <a:endParaRPr/>
          </a:p>
          <a:p>
            <a:pPr indent="-334327" lvl="0" marL="457200" marR="0" rtl="0" algn="l">
              <a:lnSpc>
                <a:spcPct val="100000"/>
              </a:lnSpc>
              <a:spcBef>
                <a:spcPts val="0"/>
              </a:spcBef>
              <a:spcAft>
                <a:spcPts val="0"/>
              </a:spcAft>
              <a:buClr>
                <a:srgbClr val="000000"/>
              </a:buClr>
              <a:buSzPts val="1700"/>
              <a:buFont typeface="Arial"/>
              <a:buChar char="●"/>
            </a:pPr>
            <a:r>
              <a:rPr b="0" i="0" lang="en-US" sz="1700" u="none" cap="none" strike="noStrike">
                <a:solidFill>
                  <a:srgbClr val="000000"/>
                </a:solidFill>
                <a:latin typeface="Calibri"/>
                <a:ea typeface="Calibri"/>
                <a:cs typeface="Calibri"/>
                <a:sym typeface="Calibri"/>
              </a:rPr>
              <a:t>Choose an alternative lesson, e.g. family tree activity that only needs paper and pencil; a photo-based project only requires a cell phone.</a:t>
            </a:r>
            <a:endParaRPr/>
          </a:p>
          <a:p>
            <a:pPr indent="-334327" lvl="0" marL="457200" marR="0" rtl="0" algn="l">
              <a:lnSpc>
                <a:spcPct val="100000"/>
              </a:lnSpc>
              <a:spcBef>
                <a:spcPts val="0"/>
              </a:spcBef>
              <a:spcAft>
                <a:spcPts val="0"/>
              </a:spcAft>
              <a:buClr>
                <a:srgbClr val="000000"/>
              </a:buClr>
              <a:buSzPts val="1700"/>
              <a:buFont typeface="Arial"/>
              <a:buChar char="●"/>
            </a:pPr>
            <a:r>
              <a:rPr b="0" i="0" lang="en-US" sz="1700" u="none" cap="none" strike="noStrike">
                <a:solidFill>
                  <a:srgbClr val="000000"/>
                </a:solidFill>
                <a:latin typeface="Calibri"/>
                <a:ea typeface="Calibri"/>
                <a:cs typeface="Calibri"/>
                <a:sym typeface="Calibri"/>
              </a:rPr>
              <a:t>Use your network - mail supplies to a service provider/recruiter that lives in the area to deliver.</a:t>
            </a:r>
            <a:endParaRPr/>
          </a:p>
          <a:p>
            <a:pPr indent="-334327" lvl="0" marL="457200" marR="0" rtl="0" algn="l">
              <a:lnSpc>
                <a:spcPct val="100000"/>
              </a:lnSpc>
              <a:spcBef>
                <a:spcPts val="0"/>
              </a:spcBef>
              <a:spcAft>
                <a:spcPts val="0"/>
              </a:spcAft>
              <a:buClr>
                <a:srgbClr val="000000"/>
              </a:buClr>
              <a:buSzPts val="1700"/>
              <a:buFont typeface="Arial"/>
              <a:buChar char="●"/>
            </a:pPr>
            <a:r>
              <a:rPr b="0" i="0" lang="en-US" sz="1700" u="none" cap="none" strike="noStrike">
                <a:solidFill>
                  <a:srgbClr val="000000"/>
                </a:solidFill>
                <a:latin typeface="Calibri"/>
                <a:ea typeface="Calibri"/>
                <a:cs typeface="Calibri"/>
                <a:sym typeface="Calibri"/>
              </a:rPr>
              <a:t>Consider in-person lessons if you find internet connection is an issue. </a:t>
            </a:r>
            <a:endParaRPr/>
          </a:p>
          <a:p>
            <a:pPr indent="-334327" lvl="0" marL="457200" marR="0" rtl="0" algn="l">
              <a:lnSpc>
                <a:spcPct val="100000"/>
              </a:lnSpc>
              <a:spcBef>
                <a:spcPts val="0"/>
              </a:spcBef>
              <a:spcAft>
                <a:spcPts val="0"/>
              </a:spcAft>
              <a:buClr>
                <a:srgbClr val="000000"/>
              </a:buClr>
              <a:buSzPts val="1700"/>
              <a:buFont typeface="Arial"/>
              <a:buChar char="●"/>
            </a:pPr>
            <a:r>
              <a:rPr b="0" i="0" lang="en-US" sz="1700" u="none" cap="none" strike="noStrike">
                <a:solidFill>
                  <a:srgbClr val="000000"/>
                </a:solidFill>
                <a:latin typeface="Calibri"/>
                <a:ea typeface="Calibri"/>
                <a:cs typeface="Calibri"/>
                <a:sym typeface="Calibri"/>
              </a:rPr>
              <a:t>Print resources, including visual guides and/or English/Spanish instructions provided with each lesson to send to learner and offer the lesson by phone if internet is not an option.</a:t>
            </a:r>
            <a:endParaRPr/>
          </a:p>
          <a:p>
            <a:pPr indent="-334327" lvl="0" marL="457200" marR="0" rtl="0" algn="l">
              <a:lnSpc>
                <a:spcPct val="100000"/>
              </a:lnSpc>
              <a:spcBef>
                <a:spcPts val="0"/>
              </a:spcBef>
              <a:spcAft>
                <a:spcPts val="0"/>
              </a:spcAft>
              <a:buClr>
                <a:srgbClr val="000000"/>
              </a:buClr>
              <a:buSzPts val="1700"/>
              <a:buFont typeface="Arial"/>
              <a:buChar char="●"/>
            </a:pPr>
            <a:r>
              <a:rPr b="0" i="0" lang="en-US" sz="1700" u="none" cap="none" strike="noStrike">
                <a:solidFill>
                  <a:srgbClr val="000000"/>
                </a:solidFill>
                <a:latin typeface="Calibri"/>
                <a:ea typeface="Calibri"/>
                <a:cs typeface="Calibri"/>
                <a:sym typeface="Calibri"/>
              </a:rPr>
              <a:t>Find out what works well for the learner, e.g. uploading videos to YouTube, sending links to videos to watch ahead of lesson, learner can use wifi at library, etc.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9"/>
          <p:cNvSpPr txBox="1"/>
          <p:nvPr/>
        </p:nvSpPr>
        <p:spPr>
          <a:xfrm>
            <a:off x="365263" y="953991"/>
            <a:ext cx="8333960" cy="423162"/>
          </a:xfrm>
          <a:prstGeom prst="rect">
            <a:avLst/>
          </a:prstGeom>
          <a:noFill/>
          <a:ln>
            <a:noFill/>
          </a:ln>
        </p:spPr>
        <p:txBody>
          <a:bodyPr anchorCtr="0" anchor="t" bIns="34275" lIns="68550" spcFirstLastPara="1" rIns="68550" wrap="square" tIns="34275">
            <a:spAutoFit/>
          </a:bodyPr>
          <a:lstStyle/>
          <a:p>
            <a:pPr indent="0" lvl="0" marL="0" marR="0" rtl="0" algn="ctr">
              <a:lnSpc>
                <a:spcPct val="100000"/>
              </a:lnSpc>
              <a:spcBef>
                <a:spcPts val="0"/>
              </a:spcBef>
              <a:spcAft>
                <a:spcPts val="0"/>
              </a:spcAft>
              <a:buNone/>
            </a:pPr>
            <a:r>
              <a:rPr b="0" i="0" lang="en-US" sz="2300" u="none" cap="none" strike="noStrike">
                <a:solidFill>
                  <a:srgbClr val="000000"/>
                </a:solidFill>
                <a:latin typeface="Calibri"/>
                <a:ea typeface="Calibri"/>
                <a:cs typeface="Calibri"/>
                <a:sym typeface="Calibri"/>
              </a:rPr>
              <a:t>Extension Activities Using Language Experience Approach Techniques</a:t>
            </a:r>
            <a:endParaRPr b="0" i="0" sz="2300" u="none" cap="none" strike="noStrike">
              <a:solidFill>
                <a:srgbClr val="000000"/>
              </a:solidFill>
              <a:latin typeface="Calibri"/>
              <a:ea typeface="Calibri"/>
              <a:cs typeface="Calibri"/>
              <a:sym typeface="Calibri"/>
            </a:endParaRPr>
          </a:p>
        </p:txBody>
      </p:sp>
      <p:cxnSp>
        <p:nvCxnSpPr>
          <p:cNvPr id="134" name="Google Shape;134;p9"/>
          <p:cNvCxnSpPr/>
          <p:nvPr/>
        </p:nvCxnSpPr>
        <p:spPr>
          <a:xfrm>
            <a:off x="365263" y="924445"/>
            <a:ext cx="8341415" cy="0"/>
          </a:xfrm>
          <a:prstGeom prst="straightConnector1">
            <a:avLst/>
          </a:prstGeom>
          <a:noFill/>
          <a:ln cap="flat" cmpd="sng" w="38100">
            <a:solidFill>
              <a:srgbClr val="009051"/>
            </a:solidFill>
            <a:prstDash val="solid"/>
            <a:round/>
            <a:headEnd len="sm" w="sm" type="none"/>
            <a:tailEnd len="sm" w="sm" type="none"/>
          </a:ln>
          <a:effectLst>
            <a:outerShdw blurRad="40000" rotWithShape="0" dir="5400000" dist="23000">
              <a:srgbClr val="000000">
                <a:alpha val="34509"/>
              </a:srgbClr>
            </a:outerShdw>
          </a:effectLst>
        </p:spPr>
      </p:cxnSp>
      <p:pic>
        <p:nvPicPr>
          <p:cNvPr descr="A picture containing drawing&#10;&#10;Description automatically generated" id="135" name="Google Shape;135;p9"/>
          <p:cNvPicPr preferRelativeResize="0"/>
          <p:nvPr/>
        </p:nvPicPr>
        <p:blipFill rotWithShape="1">
          <a:blip r:embed="rId3">
            <a:alphaModFix/>
          </a:blip>
          <a:srcRect b="0" l="0" r="0" t="0"/>
          <a:stretch/>
        </p:blipFill>
        <p:spPr>
          <a:xfrm>
            <a:off x="372718" y="260903"/>
            <a:ext cx="1824937" cy="559868"/>
          </a:xfrm>
          <a:prstGeom prst="rect">
            <a:avLst/>
          </a:prstGeom>
          <a:noFill/>
          <a:ln>
            <a:noFill/>
          </a:ln>
        </p:spPr>
      </p:pic>
      <p:sp>
        <p:nvSpPr>
          <p:cNvPr id="136" name="Google Shape;136;p9"/>
          <p:cNvSpPr txBox="1"/>
          <p:nvPr/>
        </p:nvSpPr>
        <p:spPr>
          <a:xfrm>
            <a:off x="311700" y="1463039"/>
            <a:ext cx="8520600" cy="3105835"/>
          </a:xfrm>
          <a:prstGeom prst="rect">
            <a:avLst/>
          </a:prstGeom>
          <a:noFill/>
          <a:ln>
            <a:noFill/>
          </a:ln>
        </p:spPr>
        <p:txBody>
          <a:bodyPr anchorCtr="0" anchor="t" bIns="91425" lIns="91425" spcFirstLastPara="1" rIns="91425" wrap="square" tIns="91425">
            <a:noAutofit/>
          </a:bodyPr>
          <a:lstStyle/>
          <a:p>
            <a:pPr indent="-334327"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Calibri"/>
                <a:ea typeface="Calibri"/>
                <a:cs typeface="Calibri"/>
                <a:sym typeface="Calibri"/>
              </a:rPr>
              <a:t>Choose the experience you want learners to have</a:t>
            </a:r>
            <a:endParaRPr/>
          </a:p>
          <a:p>
            <a:pPr indent="-310832" lvl="1" marL="914400" marR="0" rtl="0" algn="l">
              <a:lnSpc>
                <a:spcPct val="100000"/>
              </a:lnSpc>
              <a:spcBef>
                <a:spcPts val="0"/>
              </a:spcBef>
              <a:spcAft>
                <a:spcPts val="0"/>
              </a:spcAft>
              <a:buClr>
                <a:srgbClr val="000000"/>
              </a:buClr>
              <a:buSzPts val="1400"/>
              <a:buFont typeface="Arial"/>
              <a:buAutoNum type="alphaLcPeriod"/>
            </a:pPr>
            <a:r>
              <a:rPr b="0" i="0" lang="en-US" sz="1400" u="none" cap="none" strike="noStrike">
                <a:solidFill>
                  <a:srgbClr val="000000"/>
                </a:solidFill>
                <a:latin typeface="Calibri"/>
                <a:ea typeface="Calibri"/>
                <a:cs typeface="Calibri"/>
                <a:sym typeface="Calibri"/>
              </a:rPr>
              <a:t>Examples could include book binding, photo journaling, shape poetry, drawing, collage-making, etc.</a:t>
            </a:r>
            <a:endParaRPr/>
          </a:p>
          <a:p>
            <a:pPr indent="-334327"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Calibri"/>
                <a:ea typeface="Calibri"/>
                <a:cs typeface="Calibri"/>
                <a:sym typeface="Calibri"/>
              </a:rPr>
              <a:t>Organize the activity </a:t>
            </a:r>
            <a:endParaRPr/>
          </a:p>
          <a:p>
            <a:pPr indent="-310832" lvl="1" marL="914400" marR="0" rtl="0" algn="l">
              <a:lnSpc>
                <a:spcPct val="100000"/>
              </a:lnSpc>
              <a:spcBef>
                <a:spcPts val="0"/>
              </a:spcBef>
              <a:spcAft>
                <a:spcPts val="0"/>
              </a:spcAft>
              <a:buClr>
                <a:srgbClr val="000000"/>
              </a:buClr>
              <a:buSzPts val="1400"/>
              <a:buFont typeface="Arial"/>
              <a:buAutoNum type="alphaLcPeriod"/>
            </a:pPr>
            <a:r>
              <a:rPr b="0" i="0" lang="en-US" sz="1400" u="none" cap="none" strike="noStrike">
                <a:solidFill>
                  <a:srgbClr val="000000"/>
                </a:solidFill>
                <a:latin typeface="Calibri"/>
                <a:ea typeface="Calibri"/>
                <a:cs typeface="Calibri"/>
                <a:sym typeface="Calibri"/>
              </a:rPr>
              <a:t>Curate supplies and provide them to the learner (porch drop, USPS mail, in person, etc.)</a:t>
            </a:r>
            <a:endParaRPr/>
          </a:p>
          <a:p>
            <a:pPr indent="-310832" lvl="1" marL="914400" marR="0" rtl="0" algn="l">
              <a:lnSpc>
                <a:spcPct val="100000"/>
              </a:lnSpc>
              <a:spcBef>
                <a:spcPts val="0"/>
              </a:spcBef>
              <a:spcAft>
                <a:spcPts val="0"/>
              </a:spcAft>
              <a:buClr>
                <a:srgbClr val="000000"/>
              </a:buClr>
              <a:buSzPts val="1400"/>
              <a:buFont typeface="Arial"/>
              <a:buAutoNum type="alphaLcPeriod"/>
            </a:pPr>
            <a:r>
              <a:rPr b="0" i="0" lang="en-US" sz="1400" u="none" cap="none" strike="noStrike">
                <a:solidFill>
                  <a:srgbClr val="000000"/>
                </a:solidFill>
                <a:latin typeface="Calibri"/>
                <a:ea typeface="Calibri"/>
                <a:cs typeface="Calibri"/>
                <a:sym typeface="Calibri"/>
              </a:rPr>
              <a:t>Set a date/time to meet; have a “Plan B” if internet doesn’t work, e.g., text pictures of project, speak by phone, etc. </a:t>
            </a:r>
            <a:endParaRPr/>
          </a:p>
          <a:p>
            <a:pPr indent="-310832" lvl="1" marL="914400" marR="0" rtl="0" algn="l">
              <a:lnSpc>
                <a:spcPct val="100000"/>
              </a:lnSpc>
              <a:spcBef>
                <a:spcPts val="0"/>
              </a:spcBef>
              <a:spcAft>
                <a:spcPts val="0"/>
              </a:spcAft>
              <a:buClr>
                <a:srgbClr val="000000"/>
              </a:buClr>
              <a:buSzPts val="1400"/>
              <a:buFont typeface="Arial"/>
              <a:buAutoNum type="alphaLcPeriod"/>
            </a:pPr>
            <a:r>
              <a:rPr b="0" i="0" lang="en-US" sz="1400" u="none" cap="none" strike="noStrike">
                <a:solidFill>
                  <a:srgbClr val="000000"/>
                </a:solidFill>
                <a:latin typeface="Calibri"/>
                <a:ea typeface="Calibri"/>
                <a:cs typeface="Calibri"/>
                <a:sym typeface="Calibri"/>
              </a:rPr>
              <a:t>Share resources with the learner, e.g., videos, instructions, visual guides, exemplars, etc.</a:t>
            </a:r>
            <a:endParaRPr/>
          </a:p>
          <a:p>
            <a:pPr indent="-334327"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Calibri"/>
                <a:ea typeface="Calibri"/>
                <a:cs typeface="Calibri"/>
                <a:sym typeface="Calibri"/>
              </a:rPr>
              <a:t>Conduct the experience </a:t>
            </a:r>
            <a:endParaRPr/>
          </a:p>
          <a:p>
            <a:pPr indent="-310832" lvl="1" marL="914400" marR="0" rtl="0" algn="l">
              <a:lnSpc>
                <a:spcPct val="100000"/>
              </a:lnSpc>
              <a:spcBef>
                <a:spcPts val="0"/>
              </a:spcBef>
              <a:spcAft>
                <a:spcPts val="0"/>
              </a:spcAft>
              <a:buClr>
                <a:srgbClr val="000000"/>
              </a:buClr>
              <a:buSzPts val="1400"/>
              <a:buFont typeface="Arial"/>
              <a:buAutoNum type="alphaLcPeriod"/>
            </a:pPr>
            <a:r>
              <a:rPr b="0" i="0" lang="en-US" sz="1400" u="none" cap="none" strike="noStrike">
                <a:solidFill>
                  <a:srgbClr val="000000"/>
                </a:solidFill>
                <a:latin typeface="Calibri"/>
                <a:ea typeface="Calibri"/>
                <a:cs typeface="Calibri"/>
                <a:sym typeface="Calibri"/>
              </a:rPr>
              <a:t>Learner does the activity (ideally with a service provider, but he may work alone, in a group, virtually, etc.) </a:t>
            </a:r>
            <a:endParaRPr/>
          </a:p>
          <a:p>
            <a:pPr indent="-334327"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Calibri"/>
                <a:ea typeface="Calibri"/>
                <a:cs typeface="Calibri"/>
                <a:sym typeface="Calibri"/>
              </a:rPr>
              <a:t>Discuss the experience </a:t>
            </a:r>
            <a:endParaRPr/>
          </a:p>
          <a:p>
            <a:pPr indent="-310832" lvl="1" marL="914400" marR="0" rtl="0" algn="l">
              <a:lnSpc>
                <a:spcPct val="100000"/>
              </a:lnSpc>
              <a:spcBef>
                <a:spcPts val="0"/>
              </a:spcBef>
              <a:spcAft>
                <a:spcPts val="0"/>
              </a:spcAft>
              <a:buClr>
                <a:srgbClr val="000000"/>
              </a:buClr>
              <a:buSzPts val="1400"/>
              <a:buFont typeface="Arial"/>
              <a:buAutoNum type="alphaLcPeriod"/>
            </a:pPr>
            <a:r>
              <a:rPr b="0" i="0" lang="en-US" sz="1400" u="none" cap="none" strike="noStrike">
                <a:solidFill>
                  <a:srgbClr val="000000"/>
                </a:solidFill>
                <a:latin typeface="Calibri"/>
                <a:ea typeface="Calibri"/>
                <a:cs typeface="Calibri"/>
                <a:sym typeface="Calibri"/>
              </a:rPr>
              <a:t>Talk with the learner about what he did during the activity. Have the learner explain the steps he went through to complete the project. Let the learner share questions, funny anecdotes, what was easy or hard.  It is okay to prompt the learner with questions, hints, or cues if he is a reluctant speaker.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