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486" r:id="rId39"/>
    <p:sldId id="294"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Lato" panose="020F0502020204030203" pitchFamily="34"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q93Mj/MGFwKc1x1sv8JsbUhN9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inlpcenter.org/self-awareness-tes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The purpose of this presentation is to provide Migrant Education Service Providers with strategies and support practices that are trauma-informed. </a:t>
            </a:r>
            <a:endParaRPr sz="1100"/>
          </a:p>
          <a:p>
            <a:pPr marL="0" lvl="0" indent="0" algn="l" rtl="0">
              <a:lnSpc>
                <a:spcPct val="115000"/>
              </a:lnSpc>
              <a:spcBef>
                <a:spcPts val="0"/>
              </a:spcBef>
              <a:spcAft>
                <a:spcPts val="0"/>
              </a:spcAft>
              <a:buClr>
                <a:schemeClr val="dk1"/>
              </a:buClr>
              <a:buSzPts val="1100"/>
              <a:buFont typeface="Arial"/>
              <a:buNone/>
            </a:pPr>
            <a:r>
              <a:rPr lang="en-US" sz="1100"/>
              <a:t>The strategies we will present have been carefully chosen as they can be taught or modeled with students. </a:t>
            </a:r>
            <a:endParaRPr sz="1100"/>
          </a:p>
          <a:p>
            <a:pPr marL="0" lvl="0" indent="0" algn="l" rtl="0">
              <a:lnSpc>
                <a:spcPct val="115000"/>
              </a:lnSpc>
              <a:spcBef>
                <a:spcPts val="0"/>
              </a:spcBef>
              <a:spcAft>
                <a:spcPts val="0"/>
              </a:spcAft>
              <a:buClr>
                <a:schemeClr val="dk1"/>
              </a:buClr>
              <a:buSzPts val="1100"/>
              <a:buFont typeface="Arial"/>
              <a:buNone/>
            </a:pPr>
            <a:r>
              <a:rPr lang="en-US" sz="1100"/>
              <a:t>There is a good chance you are familiar with Adverse Childhood Experiences – or ACEs – and understand the effects of trauma. </a:t>
            </a:r>
            <a:endParaRPr sz="1100"/>
          </a:p>
          <a:p>
            <a:pPr marL="0" lvl="0" indent="0" algn="l" rtl="0">
              <a:lnSpc>
                <a:spcPct val="115000"/>
              </a:lnSpc>
              <a:spcBef>
                <a:spcPts val="0"/>
              </a:spcBef>
              <a:spcAft>
                <a:spcPts val="0"/>
              </a:spcAft>
              <a:buClr>
                <a:schemeClr val="dk1"/>
              </a:buClr>
              <a:buSzPts val="1100"/>
              <a:buFont typeface="Arial"/>
              <a:buNone/>
            </a:pPr>
            <a:r>
              <a:rPr lang="en-US" sz="1100"/>
              <a:t>This presentation is focused on what you can do now to help.</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7000"/>
              </a:lnSpc>
              <a:spcBef>
                <a:spcPts val="0"/>
              </a:spcBef>
              <a:spcAft>
                <a:spcPts val="0"/>
              </a:spcAft>
              <a:buNone/>
            </a:pPr>
            <a:r>
              <a:rPr lang="en-US" sz="1200">
                <a:latin typeface="Arial"/>
                <a:ea typeface="Arial"/>
                <a:cs typeface="Arial"/>
                <a:sym typeface="Arial"/>
              </a:rPr>
              <a:t>When our brain's right hemisphere (emotional) has control, it does not always communicate with our left (logical) hemisphere. </a:t>
            </a:r>
            <a:endParaRPr/>
          </a:p>
          <a:p>
            <a:pPr marL="0" marR="0" lvl="0" indent="0" algn="l" rtl="0">
              <a:lnSpc>
                <a:spcPct val="107000"/>
              </a:lnSpc>
              <a:spcBef>
                <a:spcPts val="800"/>
              </a:spcBef>
              <a:spcAft>
                <a:spcPts val="0"/>
              </a:spcAft>
              <a:buNone/>
            </a:pPr>
            <a:r>
              <a:rPr lang="en-US" sz="1200">
                <a:latin typeface="Arial"/>
                <a:ea typeface="Arial"/>
                <a:cs typeface="Arial"/>
                <a:sym typeface="Arial"/>
              </a:rPr>
              <a:t>When we are flooded with emotions, there is little space for the logical reasoning of the left brain. Although it may be tempting for us to respond to an emotional student in a way that applies primarily logic and reason to a situation, this approach will most likely lead to frustration for everyone. </a:t>
            </a:r>
            <a:endParaRPr/>
          </a:p>
          <a:p>
            <a:pPr marL="0" marR="0" lvl="0" indent="0" algn="l" rtl="0">
              <a:lnSpc>
                <a:spcPct val="107000"/>
              </a:lnSpc>
              <a:spcBef>
                <a:spcPts val="800"/>
              </a:spcBef>
              <a:spcAft>
                <a:spcPts val="0"/>
              </a:spcAft>
              <a:buNone/>
            </a:pPr>
            <a:r>
              <a:rPr lang="en-US" sz="1200">
                <a:latin typeface="Arial"/>
                <a:ea typeface="Arial"/>
                <a:cs typeface="Arial"/>
                <a:sym typeface="Arial"/>
              </a:rPr>
              <a:t>Analysis and strategic thinking are activities dominated by the left brain. In the throes of emotion, there’s little access to that left brain. </a:t>
            </a:r>
            <a:endParaRPr sz="1200">
              <a:latin typeface="Arial"/>
              <a:ea typeface="Arial"/>
              <a:cs typeface="Arial"/>
              <a:sym typeface="Arial"/>
            </a:endParaRPr>
          </a:p>
          <a:p>
            <a:pPr marL="0" marR="0" lvl="0" indent="0" algn="l" rtl="0">
              <a:lnSpc>
                <a:spcPct val="107000"/>
              </a:lnSpc>
              <a:spcBef>
                <a:spcPts val="800"/>
              </a:spcBef>
              <a:spcAft>
                <a:spcPts val="0"/>
              </a:spcAft>
              <a:buNone/>
            </a:pPr>
            <a:r>
              <a:rPr lang="en-US" sz="1200">
                <a:latin typeface="Arial"/>
                <a:ea typeface="Arial"/>
                <a:cs typeface="Arial"/>
                <a:sym typeface="Arial"/>
              </a:rPr>
              <a:t>According to the ”Connect and Redirect" strategy, we must first use our right brain (empathy) to connect with their situation, i.e. acknowledge and empathize with the student’s feelings. </a:t>
            </a:r>
            <a:endParaRPr/>
          </a:p>
          <a:p>
            <a:pPr marL="0" marR="0" lvl="0" indent="0" algn="l" rtl="0">
              <a:lnSpc>
                <a:spcPct val="107000"/>
              </a:lnSpc>
              <a:spcBef>
                <a:spcPts val="800"/>
              </a:spcBef>
              <a:spcAft>
                <a:spcPts val="0"/>
              </a:spcAft>
              <a:buNone/>
            </a:pPr>
            <a:r>
              <a:rPr lang="en-US" sz="1200">
                <a:latin typeface="Arial"/>
                <a:ea typeface="Arial"/>
                <a:cs typeface="Arial"/>
                <a:sym typeface="Arial"/>
              </a:rPr>
              <a:t>Empathy allows them to "feel felt" and relax. Once the student has calmed down, the left hemisphere is more available to participate in the crisis.</a:t>
            </a:r>
            <a:endParaRPr/>
          </a:p>
          <a:p>
            <a:pPr marL="0" marR="0" lvl="0" indent="0" algn="l" rtl="0">
              <a:lnSpc>
                <a:spcPct val="107000"/>
              </a:lnSpc>
              <a:spcBef>
                <a:spcPts val="800"/>
              </a:spcBef>
              <a:spcAft>
                <a:spcPts val="0"/>
              </a:spcAft>
              <a:buNone/>
            </a:pPr>
            <a:r>
              <a:rPr lang="en-US" sz="1200">
                <a:latin typeface="Arial"/>
                <a:ea typeface="Arial"/>
                <a:cs typeface="Arial"/>
                <a:sym typeface="Arial"/>
              </a:rPr>
              <a:t> It might not be possible until several hours later, or perhaps even the next day. </a:t>
            </a:r>
            <a:endParaRPr/>
          </a:p>
          <a:p>
            <a:pPr marL="0" marR="0" lvl="0" indent="0" algn="l" rtl="0">
              <a:lnSpc>
                <a:spcPct val="107000"/>
              </a:lnSpc>
              <a:spcBef>
                <a:spcPts val="800"/>
              </a:spcBef>
              <a:spcAft>
                <a:spcPts val="0"/>
              </a:spcAft>
              <a:buNone/>
            </a:pPr>
            <a:r>
              <a:rPr lang="en-US" sz="1200">
                <a:latin typeface="Arial"/>
                <a:ea typeface="Arial"/>
                <a:cs typeface="Arial"/>
                <a:sym typeface="Arial"/>
              </a:rPr>
              <a:t>Only when the emotional flooding has subsided, and the student has calmed down, can we redirect them by helping them analyze what happened. </a:t>
            </a:r>
            <a:endParaRPr/>
          </a:p>
          <a:p>
            <a:pPr marL="0" marR="0" lvl="0" indent="0" algn="l" rtl="0">
              <a:lnSpc>
                <a:spcPct val="107000"/>
              </a:lnSpc>
              <a:spcBef>
                <a:spcPts val="800"/>
              </a:spcBef>
              <a:spcAft>
                <a:spcPts val="0"/>
              </a:spcAft>
              <a:buNone/>
            </a:pPr>
            <a:r>
              <a:rPr lang="en-US" sz="1200">
                <a:latin typeface="Arial"/>
                <a:ea typeface="Arial"/>
                <a:cs typeface="Arial"/>
                <a:sym typeface="Arial"/>
              </a:rPr>
              <a:t>By connecting with the right brain and subsequently redirecting with the left brain, we integrate both sides of the brain, training the neuropathways to do this independently somewhere down the road.</a:t>
            </a:r>
            <a:endParaRPr sz="1200">
              <a:latin typeface="Arial"/>
              <a:ea typeface="Arial"/>
              <a:cs typeface="Arial"/>
              <a:sym typeface="Arial"/>
            </a:endParaRPr>
          </a:p>
          <a:p>
            <a:pPr marL="0" marR="0" lvl="0" indent="0" algn="l" rtl="0">
              <a:lnSpc>
                <a:spcPct val="107000"/>
              </a:lnSpc>
              <a:spcBef>
                <a:spcPts val="1040"/>
              </a:spcBef>
              <a:spcAft>
                <a:spcPts val="0"/>
              </a:spcAft>
              <a:buNone/>
            </a:pPr>
            <a:r>
              <a:rPr lang="en-US" sz="1200">
                <a:solidFill>
                  <a:srgbClr val="666660"/>
                </a:solidFill>
                <a:latin typeface="Arial"/>
                <a:ea typeface="Arial"/>
                <a:cs typeface="Arial"/>
                <a:sym typeface="Arial"/>
              </a:rPr>
              <a:t>To summarize the second step, when the student can name an accurate emotion, and not just any emotion, this will further help to calm the brain and help them make sense of their feelings.</a:t>
            </a:r>
            <a:endParaRPr sz="1200">
              <a:latin typeface="Arial"/>
              <a:ea typeface="Arial"/>
              <a:cs typeface="Arial"/>
              <a:sym typeface="Arial"/>
            </a:endParaRPr>
          </a:p>
          <a:p>
            <a:pPr marL="0" marR="0" lvl="0" indent="0" algn="l" rtl="0">
              <a:lnSpc>
                <a:spcPct val="107000"/>
              </a:lnSpc>
              <a:spcBef>
                <a:spcPts val="1320"/>
              </a:spcBef>
              <a:spcAft>
                <a:spcPts val="0"/>
              </a:spcAft>
              <a:buClr>
                <a:srgbClr val="000000"/>
              </a:buClr>
              <a:buSzPts val="1400"/>
              <a:buFont typeface="Arial"/>
              <a:buNone/>
            </a:pPr>
            <a:r>
              <a:rPr lang="en-US" sz="1200">
                <a:latin typeface="Arial"/>
                <a:ea typeface="Arial"/>
                <a:cs typeface="Arial"/>
                <a:sym typeface="Arial"/>
              </a:rPr>
              <a:t>There is something powerful about understanding the science of how this works. When we have such understanding, we are more likely to use it.</a:t>
            </a:r>
            <a:endParaRPr sz="1200">
              <a:latin typeface="Arial"/>
              <a:ea typeface="Arial"/>
              <a:cs typeface="Arial"/>
              <a:sym typeface="Arial"/>
            </a:endParaRPr>
          </a:p>
          <a:p>
            <a:pPr marL="0" marR="0" lvl="0" indent="0" algn="l" rtl="0">
              <a:lnSpc>
                <a:spcPct val="107000"/>
              </a:lnSpc>
              <a:spcBef>
                <a:spcPts val="1320"/>
              </a:spcBef>
              <a:spcAft>
                <a:spcPts val="0"/>
              </a:spcAft>
              <a:buNone/>
            </a:pPr>
            <a:endParaRPr sz="1200">
              <a:solidFill>
                <a:srgbClr val="666660"/>
              </a:solidFill>
              <a:latin typeface="Arial"/>
              <a:ea typeface="Arial"/>
              <a:cs typeface="Arial"/>
              <a:sym typeface="Arial"/>
            </a:endParaRPr>
          </a:p>
          <a:p>
            <a:pPr marL="0" marR="0" lvl="0" indent="0" algn="l" rtl="0">
              <a:lnSpc>
                <a:spcPct val="107000"/>
              </a:lnSpc>
              <a:spcBef>
                <a:spcPts val="1320"/>
              </a:spcBef>
              <a:spcAft>
                <a:spcPts val="0"/>
              </a:spcAft>
              <a:buNone/>
            </a:pPr>
            <a:endParaRPr sz="1200">
              <a:solidFill>
                <a:srgbClr val="666660"/>
              </a:solidFill>
              <a:latin typeface="Arial"/>
              <a:ea typeface="Arial"/>
              <a:cs typeface="Arial"/>
              <a:sym typeface="Arial"/>
            </a:endParaRPr>
          </a:p>
          <a:p>
            <a:pPr marL="0" marR="0" lvl="0" indent="0" algn="l" rtl="0">
              <a:lnSpc>
                <a:spcPct val="107000"/>
              </a:lnSpc>
              <a:spcBef>
                <a:spcPts val="1320"/>
              </a:spcBef>
              <a:spcAft>
                <a:spcPts val="0"/>
              </a:spcAft>
              <a:buNone/>
            </a:pPr>
            <a:endParaRPr sz="1200">
              <a:latin typeface="Arial"/>
              <a:ea typeface="Arial"/>
              <a:cs typeface="Arial"/>
              <a:sym typeface="Arial"/>
            </a:endParaRPr>
          </a:p>
          <a:p>
            <a:pPr marL="0" lvl="0" indent="0" algn="l" rtl="0">
              <a:spcBef>
                <a:spcPts val="108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188" name="Google Shape;18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As stated earlier, redirection can happen only when one has already helped the student connect to their feelings. </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It is important to wait until the student is ready to understand why the behavior happened and is ready to consider what to do next.</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Connection (aka relationships) can do wonders to keep lines of communications open and </a:t>
            </a:r>
            <a:r>
              <a:rPr lang="en-US" sz="1800">
                <a:latin typeface="Arial"/>
                <a:ea typeface="Arial"/>
                <a:cs typeface="Arial"/>
                <a:sym typeface="Arial"/>
              </a:rPr>
              <a:t>support the emotional development of students.</a:t>
            </a:r>
            <a:endParaRPr sz="18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a:latin typeface="Arial"/>
                <a:ea typeface="Arial"/>
                <a:cs typeface="Arial"/>
                <a:sym typeface="Arial"/>
              </a:rPr>
              <a:t>By using these scientific findings, we can guide students to navigate emotional issues, help wire their brains to deal with similar future situations, and improve our connection with them.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199" name="Google Shape;19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SIFTing is another right-brain/left-brain strategy that students can apply to themselves. It also comes from Dr. Dan Siegel’s work, </a:t>
            </a:r>
            <a:endParaRPr>
              <a:latin typeface="Arial"/>
              <a:ea typeface="Arial"/>
              <a:cs typeface="Arial"/>
              <a:sym typeface="Arial"/>
            </a:endParaRPr>
          </a:p>
          <a:p>
            <a:pPr marL="0" lvl="0" indent="0" algn="l" rtl="0">
              <a:spcBef>
                <a:spcPts val="0"/>
              </a:spcBef>
              <a:spcAft>
                <a:spcPts val="0"/>
              </a:spcAft>
              <a:buNone/>
            </a:pPr>
            <a:endParaRPr/>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0">
                <a:latin typeface="Arial"/>
                <a:ea typeface="Arial"/>
                <a:cs typeface="Arial"/>
                <a:sym typeface="Arial"/>
              </a:rPr>
              <a:t>With SIFTing, one is intentionally taking a moment to consciously calm the brain's instinctual reaction.</a:t>
            </a:r>
            <a:endParaRPr/>
          </a:p>
          <a:p>
            <a:pPr marL="0" lvl="0" indent="0" algn="l" rtl="0">
              <a:lnSpc>
                <a:spcPct val="100000"/>
              </a:lnSpc>
              <a:spcBef>
                <a:spcPts val="0"/>
              </a:spcBef>
              <a:spcAft>
                <a:spcPts val="0"/>
              </a:spcAft>
              <a:buClr>
                <a:schemeClr val="dk1"/>
              </a:buClr>
              <a:buSzPts val="1400"/>
              <a:buFont typeface="Arial"/>
              <a:buNone/>
            </a:pPr>
            <a:r>
              <a:rPr lang="en-US" b="0">
                <a:latin typeface="Arial"/>
                <a:ea typeface="Arial"/>
                <a:cs typeface="Arial"/>
                <a:sym typeface="Arial"/>
              </a:rPr>
              <a:t>Because of neuroplasticity, over time and with repetition SIFTing can teach the brain to be less reactive and remain in a responsive mode. </a:t>
            </a:r>
            <a:endParaRPr/>
          </a:p>
          <a:p>
            <a:pPr marL="0" lvl="0" indent="0" algn="l" rtl="0">
              <a:lnSpc>
                <a:spcPct val="100000"/>
              </a:lnSpc>
              <a:spcBef>
                <a:spcPts val="0"/>
              </a:spcBef>
              <a:spcAft>
                <a:spcPts val="0"/>
              </a:spcAft>
              <a:buClr>
                <a:schemeClr val="dk1"/>
              </a:buClr>
              <a:buSzPts val="1400"/>
              <a:buFont typeface="Arial"/>
              <a:buNone/>
            </a:pPr>
            <a:r>
              <a:rPr lang="en-US" b="0">
                <a:latin typeface="Arial"/>
                <a:ea typeface="Arial"/>
                <a:cs typeface="Arial"/>
                <a:sym typeface="Arial"/>
              </a:rPr>
              <a:t>It is really a mindfulness practice.</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SIFTing was originally developed for parents/adults to take a moment before they act or interact with a child/student. </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It is a strategy that students can be taught to do when those feelings resulting from trauma arise. </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It requires them to take a pause when they are experiencing difficulties. </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Basically, the method is training the brain to have new connections when faced with adversity -  the process is called neuroplasticity.</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W</a:t>
            </a:r>
            <a:r>
              <a:rPr lang="en-US" sz="1200" b="0" i="0" u="none" strike="noStrike" cap="none">
                <a:solidFill>
                  <a:schemeClr val="dk1"/>
                </a:solidFill>
                <a:latin typeface="Arial"/>
                <a:ea typeface="Arial"/>
                <a:cs typeface="Arial"/>
                <a:sym typeface="Arial"/>
              </a:rPr>
              <a:t>ith repetition over time t</a:t>
            </a:r>
            <a:r>
              <a:rPr lang="en-US">
                <a:latin typeface="Arial"/>
                <a:ea typeface="Arial"/>
                <a:cs typeface="Arial"/>
                <a:sym typeface="Arial"/>
              </a:rPr>
              <a:t>he brain can continue to experience neuroplasticity at any age. </a:t>
            </a:r>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219" name="Google Shape;219;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sz="1200" b="0">
                <a:latin typeface="Arial"/>
                <a:ea typeface="Arial"/>
                <a:cs typeface="Arial"/>
                <a:sym typeface="Arial"/>
              </a:rPr>
              <a:t>The brain has two basic settings, reactive and responsive. </a:t>
            </a:r>
            <a:endParaRPr/>
          </a:p>
          <a:p>
            <a:pPr marL="0" lvl="0" indent="0" algn="l" rtl="0">
              <a:spcBef>
                <a:spcPts val="0"/>
              </a:spcBef>
              <a:spcAft>
                <a:spcPts val="0"/>
              </a:spcAft>
              <a:buClr>
                <a:schemeClr val="dk1"/>
              </a:buClr>
              <a:buSzPts val="1200"/>
              <a:buFont typeface="Arial"/>
              <a:buNone/>
            </a:pPr>
            <a:r>
              <a:rPr lang="en-US" sz="1200" b="0">
                <a:latin typeface="Arial"/>
                <a:ea typeface="Arial"/>
                <a:cs typeface="Arial"/>
                <a:sym typeface="Arial"/>
              </a:rPr>
              <a:t>Reactive is the mode that is wired into our DNA – survival mode. This is the fight or flight response that helped our ancestors survive but may have negative consequences for us. </a:t>
            </a:r>
            <a:endParaRPr/>
          </a:p>
          <a:p>
            <a:pPr marL="0" lvl="0" indent="0" algn="l" rtl="0">
              <a:spcBef>
                <a:spcPts val="0"/>
              </a:spcBef>
              <a:spcAft>
                <a:spcPts val="0"/>
              </a:spcAft>
              <a:buClr>
                <a:schemeClr val="dk1"/>
              </a:buClr>
              <a:buSzPts val="1200"/>
              <a:buFont typeface="Arial"/>
              <a:buNone/>
            </a:pPr>
            <a:r>
              <a:rPr lang="en-US" sz="1200" b="0">
                <a:latin typeface="Arial"/>
                <a:ea typeface="Arial"/>
                <a:cs typeface="Arial"/>
                <a:sym typeface="Arial"/>
              </a:rPr>
              <a:t>A responsive brain is actually the goal. This creates a calm brain, making one </a:t>
            </a:r>
            <a:r>
              <a:rPr lang="en-US" sz="1200" b="0" i="0" u="none" strike="noStrike" cap="none">
                <a:solidFill>
                  <a:schemeClr val="dk1"/>
                </a:solidFill>
                <a:latin typeface="Arial"/>
                <a:ea typeface="Arial"/>
                <a:cs typeface="Arial"/>
                <a:sym typeface="Arial"/>
              </a:rPr>
              <a:t>feel safe, relaxed, and peaceful. </a:t>
            </a:r>
            <a:endParaRPr/>
          </a:p>
          <a:p>
            <a:pPr marL="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The four-step process is called SIFTing. </a:t>
            </a:r>
            <a:endParaRPr/>
          </a:p>
          <a:p>
            <a:pPr marL="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It is a process of intentionally taking a moment to consciously calm the brain’s instinctual reaction: </a:t>
            </a: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Sensations – Be aware of your body’s reactions. Is your heart rate raising? Are you flushed? </a:t>
            </a:r>
            <a:endParaRPr/>
          </a:p>
          <a:p>
            <a:pPr marL="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Images – What images are running through your head? Do they relate to past experiences? Become aware of and identify any images that exist so that you can have greater control over them. Question their authenticity for you and reframe them if needed.</a:t>
            </a:r>
            <a:endParaRPr/>
          </a:p>
          <a:p>
            <a:pPr marL="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Feelings – What feeling do you experience when you have these sensations and images? It is important to name our feelings as a way of diffusing them. Work on accepting and exploring your feelings — not judging them.</a:t>
            </a:r>
            <a:endParaRPr/>
          </a:p>
          <a:p>
            <a:pPr marL="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Thoughts – Observe and identify your thoughts. Why are you reacting this way? Are the thoughts valid? </a:t>
            </a:r>
            <a:endParaRPr/>
          </a:p>
          <a:p>
            <a:pPr marL="0" lvl="0" indent="0" algn="l" rtl="0">
              <a:spcBef>
                <a:spcPts val="0"/>
              </a:spcBef>
              <a:spcAft>
                <a:spcPts val="0"/>
              </a:spcAft>
              <a:buClr>
                <a:schemeClr val="dk1"/>
              </a:buClr>
              <a:buSzPts val="1200"/>
              <a:buFont typeface="Arial"/>
              <a:buNone/>
            </a:pPr>
            <a:r>
              <a:rPr lang="en-US" sz="1200" b="0">
                <a:latin typeface="Arial"/>
                <a:ea typeface="Arial"/>
                <a:cs typeface="Arial"/>
                <a:sym typeface="Arial"/>
              </a:rPr>
              <a:t>With SIFTing, one may learn to calm the brain and body in a specific moment.</a:t>
            </a: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b="0">
              <a:latin typeface="Arial"/>
              <a:ea typeface="Arial"/>
              <a:cs typeface="Arial"/>
              <a:sym typeface="Arial"/>
            </a:endParaRPr>
          </a:p>
        </p:txBody>
      </p:sp>
      <p:sp>
        <p:nvSpPr>
          <p:cNvPr id="229" name="Google Shape;229;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Co-Regulation is the idea that one person can influence another person’s regulation by modeling regulation in themselves. </a:t>
            </a:r>
            <a:endParaRPr sz="12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The purpose of this activity is, again, to take a moment to calm the brain.</a:t>
            </a:r>
            <a:endParaRPr/>
          </a:p>
          <a:p>
            <a:pPr marL="0" lvl="0" indent="0" algn="l" rtl="0">
              <a:spcBef>
                <a:spcPts val="0"/>
              </a:spcBef>
              <a:spcAft>
                <a:spcPts val="0"/>
              </a:spcAft>
              <a:buNone/>
            </a:pPr>
            <a:r>
              <a:rPr lang="en-US" sz="1200">
                <a:solidFill>
                  <a:schemeClr val="dk1"/>
                </a:solidFill>
                <a:latin typeface="Arial"/>
                <a:ea typeface="Arial"/>
                <a:cs typeface="Arial"/>
                <a:sym typeface="Arial"/>
              </a:rPr>
              <a:t>Participants may close their eyes if they choose to do so.</a:t>
            </a:r>
            <a:endParaRPr/>
          </a:p>
          <a:p>
            <a:pPr marL="0" lvl="0" indent="0" algn="l" rtl="0">
              <a:spcBef>
                <a:spcPts val="0"/>
              </a:spcBef>
              <a:spcAft>
                <a:spcPts val="0"/>
              </a:spcAft>
              <a:buNone/>
            </a:pPr>
            <a:r>
              <a:rPr lang="en-US" sz="1200">
                <a:solidFill>
                  <a:schemeClr val="dk1"/>
                </a:solidFill>
                <a:latin typeface="Arial"/>
                <a:ea typeface="Arial"/>
                <a:cs typeface="Arial"/>
                <a:sym typeface="Arial"/>
              </a:rPr>
              <a:t>Guide the participants: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Register your sensations. Is your heart racing?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Identify the images that are running through your head in this moment. Do they relate to past experiences? Are they valid?</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Name your feelings related to your thoughts and images.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Observe and identify your thoughts.</a:t>
            </a:r>
            <a:endParaRPr/>
          </a:p>
          <a:p>
            <a:pPr marL="0" lvl="0" indent="0" algn="l" rtl="0">
              <a:spcBef>
                <a:spcPts val="0"/>
              </a:spcBef>
              <a:spcAft>
                <a:spcPts val="0"/>
              </a:spcAft>
              <a:buNone/>
            </a:pPr>
            <a:r>
              <a:rPr lang="en-US" sz="1200">
                <a:solidFill>
                  <a:schemeClr val="dk1"/>
                </a:solidFill>
                <a:latin typeface="Arial"/>
                <a:ea typeface="Arial"/>
                <a:cs typeface="Arial"/>
                <a:sym typeface="Arial"/>
              </a:rPr>
              <a:t>Discuss: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This technique was originally created for parents and other adults to calm their brains before speaking to their children.</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With time and practice, brains can be rewired through repetition. This rewiring of the brain is called neuroplasticity. </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How can this practice be helpful when working with students? </a:t>
            </a:r>
            <a:endParaRPr/>
          </a:p>
          <a:p>
            <a:pPr marL="0" lvl="0" indent="0" algn="l" rtl="0">
              <a:spcBef>
                <a:spcPts val="0"/>
              </a:spcBef>
              <a:spcAft>
                <a:spcPts val="0"/>
              </a:spcAft>
              <a:buNone/>
            </a:pPr>
            <a:endParaRPr sz="1200">
              <a:latin typeface="Arial"/>
              <a:ea typeface="Arial"/>
              <a:cs typeface="Arial"/>
              <a:sym typeface="Arial"/>
            </a:endParaRPr>
          </a:p>
        </p:txBody>
      </p:sp>
      <p:sp>
        <p:nvSpPr>
          <p:cNvPr id="241" name="Google Shape;2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Self-Regulation is the ability to manage thoughts and feelings to enable actions that are needed to succeed in education and life.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Co-regulation is a process between an adult and student to encourage self-regulation.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It is helpful for the student to become aware of their early signs of de-regulation, as well as the emotions involved. </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250" name="Google Shape;250;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The brain is a social organ. People can help others regulate their emotions by sharing their own.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The most important point is being able to assure the students that they are safe by building a relationship with them.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[Later in the presentation we’ll go into creating safe spaces.]</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Co-Regulation is based on the concept of mirror neurons – when someone performs an action and another observes the behavior, that action may be “mirrored”  in the person observing. </a:t>
            </a:r>
            <a:endParaRPr sz="12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261" name="Google Shape;261;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Co-Regulation in youth or young adults is fostered by: </a:t>
            </a:r>
            <a:endParaRPr/>
          </a:p>
          <a:p>
            <a:pPr marL="342898" marR="0" lvl="0" indent="-342898" algn="l" rtl="0">
              <a:lnSpc>
                <a:spcPct val="100000"/>
              </a:lnSpc>
              <a:spcBef>
                <a:spcPts val="0"/>
              </a:spcBef>
              <a:spcAft>
                <a:spcPts val="0"/>
              </a:spcAft>
              <a:buClr>
                <a:srgbClr val="000000"/>
              </a:buClr>
              <a:buSzPts val="3200"/>
              <a:buFont typeface="Arial"/>
              <a:buChar char="•"/>
            </a:pPr>
            <a:r>
              <a:rPr lang="en-US" sz="1200" b="0" i="0" u="none" strike="noStrike" cap="none">
                <a:solidFill>
                  <a:srgbClr val="000000"/>
                </a:solidFill>
                <a:latin typeface="Arial"/>
                <a:ea typeface="Arial"/>
                <a:cs typeface="Arial"/>
                <a:sym typeface="Arial"/>
              </a:rPr>
              <a:t>Providing a warm, supportive relationship </a:t>
            </a:r>
            <a:endParaRPr/>
          </a:p>
          <a:p>
            <a:pPr marL="342898" marR="0" lvl="0" indent="-342898" algn="l" rtl="0">
              <a:lnSpc>
                <a:spcPct val="100000"/>
              </a:lnSpc>
              <a:spcBef>
                <a:spcPts val="640"/>
              </a:spcBef>
              <a:spcAft>
                <a:spcPts val="0"/>
              </a:spcAft>
              <a:buClr>
                <a:srgbClr val="000000"/>
              </a:buClr>
              <a:buSzPts val="3200"/>
              <a:buFont typeface="Arial"/>
              <a:buChar char="•"/>
            </a:pPr>
            <a:r>
              <a:rPr lang="en-US" sz="1200" b="0" i="0" u="none" strike="noStrike" cap="none">
                <a:solidFill>
                  <a:srgbClr val="000000"/>
                </a:solidFill>
                <a:latin typeface="Arial"/>
                <a:ea typeface="Arial"/>
                <a:cs typeface="Arial"/>
                <a:sym typeface="Arial"/>
              </a:rPr>
              <a:t>Providing comfort and empathy; prompt and supportive coping strategies </a:t>
            </a:r>
            <a:endParaRPr/>
          </a:p>
          <a:p>
            <a:pPr marL="342898" marR="0" lvl="0" indent="-342898" algn="l" rtl="0">
              <a:lnSpc>
                <a:spcPct val="100000"/>
              </a:lnSpc>
              <a:spcBef>
                <a:spcPts val="640"/>
              </a:spcBef>
              <a:spcAft>
                <a:spcPts val="0"/>
              </a:spcAft>
              <a:buClr>
                <a:srgbClr val="000000"/>
              </a:buClr>
              <a:buSzPts val="3200"/>
              <a:buFont typeface="Arial"/>
              <a:buChar char="•"/>
            </a:pPr>
            <a:r>
              <a:rPr lang="en-US" sz="1200" b="0" i="0" u="none" strike="noStrike" cap="none">
                <a:solidFill>
                  <a:srgbClr val="000000"/>
                </a:solidFill>
                <a:latin typeface="Arial"/>
                <a:ea typeface="Arial"/>
                <a:cs typeface="Arial"/>
                <a:sym typeface="Arial"/>
              </a:rPr>
              <a:t>Encouraging effective planning, awareness of consequences, and task completion</a:t>
            </a:r>
            <a:endParaRPr/>
          </a:p>
          <a:p>
            <a:pPr marL="342898" marR="0" lvl="0" indent="-342898" algn="l" rtl="0">
              <a:lnSpc>
                <a:spcPct val="100000"/>
              </a:lnSpc>
              <a:spcBef>
                <a:spcPts val="640"/>
              </a:spcBef>
              <a:spcAft>
                <a:spcPts val="0"/>
              </a:spcAft>
              <a:buClr>
                <a:srgbClr val="000000"/>
              </a:buClr>
              <a:buSzPts val="3200"/>
              <a:buFont typeface="Arial"/>
              <a:buChar char="•"/>
            </a:pPr>
            <a:r>
              <a:rPr lang="en-US" sz="1200" b="0" i="0" u="none" strike="noStrike" cap="none">
                <a:solidFill>
                  <a:srgbClr val="000000"/>
                </a:solidFill>
                <a:latin typeface="Arial"/>
                <a:ea typeface="Arial"/>
                <a:cs typeface="Arial"/>
                <a:sym typeface="Arial"/>
              </a:rPr>
              <a:t>Sharing perspective and providing coaching for complex problem-solving and decision-making </a:t>
            </a:r>
            <a:endParaRPr/>
          </a:p>
          <a:p>
            <a:pPr marL="342898" marR="0" lvl="0" indent="-342898" algn="l" rtl="0">
              <a:lnSpc>
                <a:spcPct val="100000"/>
              </a:lnSpc>
              <a:spcBef>
                <a:spcPts val="640"/>
              </a:spcBef>
              <a:spcAft>
                <a:spcPts val="0"/>
              </a:spcAft>
              <a:buClr>
                <a:srgbClr val="000000"/>
              </a:buClr>
              <a:buSzPts val="3200"/>
              <a:buFont typeface="Arial"/>
              <a:buChar char="•"/>
            </a:pPr>
            <a:r>
              <a:rPr lang="en-US" sz="1200" b="0" i="0" u="none" strike="noStrike" cap="none">
                <a:solidFill>
                  <a:srgbClr val="000000"/>
                </a:solidFill>
                <a:latin typeface="Arial"/>
                <a:ea typeface="Arial"/>
                <a:cs typeface="Arial"/>
                <a:sym typeface="Arial"/>
              </a:rPr>
              <a:t>Allowing space for the student to make their own decisions and experience the consequences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72" name="Google Shape;272;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Reflect on circumstances that make you feel out of control and overwhelmed or that, conversely, relax you to the point of stopping you on your tracks.  </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r>
              <a:rPr lang="en-US" sz="1200">
                <a:solidFill>
                  <a:schemeClr val="dk1"/>
                </a:solidFill>
                <a:latin typeface="Arial"/>
                <a:ea typeface="Arial"/>
                <a:cs typeface="Arial"/>
                <a:sym typeface="Arial"/>
              </a:rPr>
              <a:t>Steps: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Print a copy of the Freezing and Boiling Point Handouts for each participant.</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Ask the participants to think about the prior month. </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What things made them upset, out of control, and overwhelmed (i.e. having to teach my child while working from home)?</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What things made them relax, but also froze them from the outside world (i.e. checking social media)?</a:t>
            </a:r>
            <a:endParaRPr/>
          </a:p>
          <a:p>
            <a:pPr marL="0" lvl="0" indent="0" algn="l" rtl="0">
              <a:spcBef>
                <a:spcPts val="0"/>
              </a:spcBef>
              <a:spcAft>
                <a:spcPts val="0"/>
              </a:spcAft>
              <a:buNone/>
            </a:pPr>
            <a:r>
              <a:rPr lang="en-US" sz="1200">
                <a:solidFill>
                  <a:schemeClr val="dk1"/>
                </a:solidFill>
                <a:latin typeface="Arial"/>
                <a:ea typeface="Arial"/>
                <a:cs typeface="Arial"/>
                <a:sym typeface="Arial"/>
              </a:rPr>
              <a:t>Discuss: </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Sometimes when we are in either of these extremes, we need to recharge our batteries. That may mean finding alone time or doing some breathing/grounding exercises, doing something we love, or pausing to see the big picture. </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Co-regulation is about helping someone else regulate. In order to be prepared for this, we need to self-regulate first. </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Ask participants to think about how it would be useful in their work with migratory students to identify these extremes. </a:t>
            </a:r>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282" name="Google Shape;28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In today’s training we will learn about strategies to use with students who have experienced trauma.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right- and left-brain functions will be presented as they relate to students experiencing an initial trauma, as well as a trigger or retraumatizing event that occurs later.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evidence-based supports and practices that we will learn about are: </a:t>
            </a:r>
            <a:endParaRPr>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Connect and Redirect</a:t>
            </a: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SIFTing</a:t>
            </a: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Co-Regulation</a:t>
            </a: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HEAL</a:t>
            </a: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Building Self-Awareness</a:t>
            </a:r>
            <a:endParaRPr sz="11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and</a:t>
            </a:r>
            <a:endParaRPr>
              <a:latin typeface="Arial"/>
              <a:ea typeface="Arial"/>
              <a:cs typeface="Arial"/>
              <a:sym typeface="Arial"/>
            </a:endParaRPr>
          </a:p>
          <a:p>
            <a:pPr marL="457200" lvl="0" indent="0" algn="l" rtl="0">
              <a:lnSpc>
                <a:spcPct val="115000"/>
              </a:lnSpc>
              <a:spcBef>
                <a:spcPts val="0"/>
              </a:spcBef>
              <a:spcAft>
                <a:spcPts val="0"/>
              </a:spcAft>
              <a:buSzPts val="1100"/>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Creating Safe Spaces</a:t>
            </a:r>
            <a:endParaRPr>
              <a:latin typeface="Arial"/>
              <a:ea typeface="Arial"/>
              <a:cs typeface="Arial"/>
              <a:sym typeface="Arial"/>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0:notes"/>
          <p:cNvSpPr txBox="1">
            <a:spLocks noGrp="1"/>
          </p:cNvSpPr>
          <p:nvPr>
            <p:ph type="body" idx="1"/>
          </p:nvPr>
        </p:nvSpPr>
        <p:spPr>
          <a:xfrm>
            <a:off x="701040" y="4473893"/>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Let’s watch this video to learn about the difference between empathy vs. sympathy. We aim for empathy. It’s all about connection.</a:t>
            </a:r>
            <a:endParaRPr sz="1200">
              <a:latin typeface="Arial"/>
              <a:ea typeface="Arial"/>
              <a:cs typeface="Arial"/>
              <a:sym typeface="Arial"/>
            </a:endParaRPr>
          </a:p>
        </p:txBody>
      </p:sp>
      <p:sp>
        <p:nvSpPr>
          <p:cNvPr id="293" name="Google Shape;293;p20:notes"/>
          <p:cNvSpPr txBox="1">
            <a:spLocks noGrp="1"/>
          </p:cNvSpPr>
          <p:nvPr>
            <p:ph type="sldNum" idx="12"/>
          </p:nvPr>
        </p:nvSpPr>
        <p:spPr>
          <a:xfrm>
            <a:off x="3970938" y="8829967"/>
            <a:ext cx="3037800" cy="4662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Social psychologist Brené Brown suggests one key to growing deeper relationships is to understand the differences of empathy vs. sympathy. </a:t>
            </a:r>
            <a:endParaRPr/>
          </a:p>
          <a:p>
            <a:pPr marL="0" marR="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While the concepts are similar and definitely related, there are crucial differences that lead to very different outcomes.</a:t>
            </a:r>
            <a:endParaRPr/>
          </a:p>
          <a:p>
            <a:pPr marL="0" marR="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According to Brown: “Empathy fuels connection, and sympathy drives disconnection.”</a:t>
            </a:r>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304" name="Google Shape;30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Connections make a difference in improving outcomes for students who experience an adverse event. </a:t>
            </a:r>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Take the perspective of the student. </a:t>
            </a:r>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Do not make judgments or assumptions. </a:t>
            </a:r>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Make sure to recognize their valid emotions and do not just look to point out a “silver lining” as that can be hurtful. </a:t>
            </a:r>
            <a:endParaRPr/>
          </a:p>
          <a:p>
            <a:pPr marL="50800" lvl="0" indent="0" algn="l" rtl="0">
              <a:lnSpc>
                <a:spcPct val="100000"/>
              </a:lnSpc>
              <a:spcBef>
                <a:spcPts val="560"/>
              </a:spcBef>
              <a:spcAft>
                <a:spcPts val="0"/>
              </a:spcAft>
              <a:buClr>
                <a:schemeClr val="dk1"/>
              </a:buClr>
              <a:buSzPts val="2800"/>
              <a:buFont typeface="Arial"/>
              <a:buNone/>
            </a:pPr>
            <a:r>
              <a:rPr lang="en-US" sz="1200">
                <a:latin typeface="Arial"/>
                <a:ea typeface="Arial"/>
                <a:cs typeface="Arial"/>
                <a:sym typeface="Arial"/>
              </a:rPr>
              <a:t>Say: </a:t>
            </a:r>
            <a:endParaRPr/>
          </a:p>
          <a:p>
            <a:pPr marL="222250" lvl="0" indent="-177800" algn="l" rtl="0">
              <a:lnSpc>
                <a:spcPct val="100000"/>
              </a:lnSpc>
              <a:spcBef>
                <a:spcPts val="560"/>
              </a:spcBef>
              <a:spcAft>
                <a:spcPts val="0"/>
              </a:spcAft>
              <a:buClr>
                <a:schemeClr val="dk1"/>
              </a:buClr>
              <a:buSzPts val="2800"/>
              <a:buFont typeface="Arial"/>
              <a:buChar char="•"/>
            </a:pPr>
            <a:r>
              <a:rPr lang="en-US" sz="1200">
                <a:latin typeface="Arial"/>
                <a:ea typeface="Arial"/>
                <a:cs typeface="Arial"/>
                <a:sym typeface="Arial"/>
              </a:rPr>
              <a:t>“I don’t know what to say, but I’m glad you told me.” </a:t>
            </a:r>
            <a:endParaRPr/>
          </a:p>
          <a:p>
            <a:pPr marL="222250" lvl="0" indent="-177800" algn="l" rtl="0">
              <a:lnSpc>
                <a:spcPct val="100000"/>
              </a:lnSpc>
              <a:spcBef>
                <a:spcPts val="0"/>
              </a:spcBef>
              <a:spcAft>
                <a:spcPts val="0"/>
              </a:spcAft>
              <a:buClr>
                <a:schemeClr val="dk1"/>
              </a:buClr>
              <a:buSzPts val="2800"/>
              <a:buFont typeface="Arial"/>
              <a:buChar char="•"/>
            </a:pPr>
            <a:r>
              <a:rPr lang="en-US" sz="1200">
                <a:latin typeface="Arial"/>
                <a:ea typeface="Arial"/>
                <a:cs typeface="Arial"/>
                <a:sym typeface="Arial"/>
              </a:rPr>
              <a:t>“I can’t imagine…”</a:t>
            </a:r>
            <a:endParaRPr/>
          </a:p>
          <a:p>
            <a:pPr marL="222250" lvl="0" indent="-177800" algn="l" rtl="0">
              <a:lnSpc>
                <a:spcPct val="100000"/>
              </a:lnSpc>
              <a:spcBef>
                <a:spcPts val="0"/>
              </a:spcBef>
              <a:spcAft>
                <a:spcPts val="0"/>
              </a:spcAft>
              <a:buClr>
                <a:schemeClr val="dk1"/>
              </a:buClr>
              <a:buSzPts val="2800"/>
              <a:buFont typeface="Arial"/>
              <a:buChar char="•"/>
            </a:pPr>
            <a:r>
              <a:rPr lang="en-US" sz="1200">
                <a:latin typeface="Arial"/>
                <a:ea typeface="Arial"/>
                <a:cs typeface="Arial"/>
                <a:sym typeface="Arial"/>
              </a:rPr>
              <a:t>“That sounds so…”</a:t>
            </a:r>
            <a:endParaRPr/>
          </a:p>
          <a:p>
            <a:pPr marL="222250" lvl="0" indent="-177800" algn="l" rtl="0">
              <a:lnSpc>
                <a:spcPct val="100000"/>
              </a:lnSpc>
              <a:spcBef>
                <a:spcPts val="0"/>
              </a:spcBef>
              <a:spcAft>
                <a:spcPts val="0"/>
              </a:spcAft>
              <a:buClr>
                <a:schemeClr val="dk1"/>
              </a:buClr>
              <a:buSzPts val="2800"/>
              <a:buFont typeface="Arial"/>
              <a:buChar char="•"/>
            </a:pPr>
            <a:r>
              <a:rPr lang="en-US" sz="1200">
                <a:latin typeface="Arial"/>
                <a:ea typeface="Arial"/>
                <a:cs typeface="Arial"/>
                <a:sym typeface="Arial"/>
              </a:rPr>
              <a:t>“I’m here to support you.”</a:t>
            </a:r>
            <a:endParaRPr/>
          </a:p>
          <a:p>
            <a:pPr marL="50800" lvl="0" indent="0" algn="l" rtl="0">
              <a:lnSpc>
                <a:spcPct val="100000"/>
              </a:lnSpc>
              <a:spcBef>
                <a:spcPts val="0"/>
              </a:spcBef>
              <a:spcAft>
                <a:spcPts val="0"/>
              </a:spcAft>
              <a:buClr>
                <a:schemeClr val="dk1"/>
              </a:buClr>
              <a:buSzPts val="2800"/>
              <a:buFont typeface="Arial"/>
              <a:buNone/>
            </a:pPr>
            <a:r>
              <a:rPr lang="en-US" sz="1200">
                <a:latin typeface="Arial"/>
                <a:ea typeface="Arial"/>
                <a:cs typeface="Arial"/>
                <a:sym typeface="Arial"/>
              </a:rPr>
              <a:t>Make sure not to over-empathize as that can make matters worse for you and for them. </a:t>
            </a:r>
            <a:endParaRPr/>
          </a:p>
          <a:p>
            <a:pPr marL="50800" lvl="0" indent="0" algn="l" rtl="0">
              <a:lnSpc>
                <a:spcPct val="100000"/>
              </a:lnSpc>
              <a:spcBef>
                <a:spcPts val="0"/>
              </a:spcBef>
              <a:spcAft>
                <a:spcPts val="0"/>
              </a:spcAft>
              <a:buClr>
                <a:schemeClr val="dk1"/>
              </a:buClr>
              <a:buSzPts val="2800"/>
              <a:buFont typeface="Arial"/>
              <a:buNone/>
            </a:pPr>
            <a:r>
              <a:rPr lang="en-US" sz="1200">
                <a:latin typeface="Arial"/>
                <a:ea typeface="Arial"/>
                <a:cs typeface="Arial"/>
                <a:sym typeface="Arial"/>
              </a:rPr>
              <a:t>Do not project your own feelings onto a student. </a:t>
            </a:r>
            <a:endParaRPr/>
          </a:p>
          <a:p>
            <a:pPr marL="50800" lvl="0" indent="0" algn="l" rtl="0">
              <a:lnSpc>
                <a:spcPct val="100000"/>
              </a:lnSpc>
              <a:spcBef>
                <a:spcPts val="0"/>
              </a:spcBef>
              <a:spcAft>
                <a:spcPts val="0"/>
              </a:spcAft>
              <a:buClr>
                <a:schemeClr val="dk1"/>
              </a:buClr>
              <a:buSzPts val="2800"/>
              <a:buFont typeface="Arial"/>
              <a:buNone/>
            </a:pPr>
            <a:r>
              <a:rPr lang="en-US" sz="1200">
                <a:latin typeface="Arial"/>
                <a:ea typeface="Arial"/>
                <a:cs typeface="Arial"/>
                <a:sym typeface="Arial"/>
              </a:rPr>
              <a:t>Remember that everyone’s experience is different. </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314" name="Google Shape;314;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The HEAL strategy deals with mindfully “taking in the good” to promote positivity and brain resilience. </a:t>
            </a:r>
            <a:endParaRPr sz="1200">
              <a:latin typeface="Arial"/>
              <a:ea typeface="Arial"/>
              <a:cs typeface="Arial"/>
              <a:sym typeface="Arial"/>
            </a:endParaRPr>
          </a:p>
        </p:txBody>
      </p:sp>
      <p:sp>
        <p:nvSpPr>
          <p:cNvPr id="327" name="Google Shape;32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14300" lvl="0" indent="0" algn="l" rtl="0">
              <a:lnSpc>
                <a:spcPct val="100000"/>
              </a:lnSpc>
              <a:spcBef>
                <a:spcPts val="360"/>
              </a:spcBef>
              <a:spcAft>
                <a:spcPts val="0"/>
              </a:spcAft>
              <a:buClr>
                <a:schemeClr val="dk1"/>
              </a:buClr>
              <a:buSzPts val="1800"/>
              <a:buFont typeface="Arial"/>
              <a:buNone/>
            </a:pPr>
            <a:r>
              <a:rPr lang="en-US" sz="1200" b="0" i="0" u="none" strike="noStrike" cap="none">
                <a:solidFill>
                  <a:schemeClr val="dk1"/>
                </a:solidFill>
                <a:latin typeface="Arial"/>
                <a:ea typeface="Arial"/>
                <a:cs typeface="Arial"/>
                <a:sym typeface="Arial"/>
              </a:rPr>
              <a:t>Your mind gives more importance and reacts more intensely to unpleasant experiences than to pleasant ones. </a:t>
            </a:r>
            <a:endParaRPr/>
          </a:p>
          <a:p>
            <a:pPr marL="114300" lvl="0" indent="0" algn="l" rtl="0">
              <a:lnSpc>
                <a:spcPct val="100000"/>
              </a:lnSpc>
              <a:spcBef>
                <a:spcPts val="360"/>
              </a:spcBef>
              <a:spcAft>
                <a:spcPts val="0"/>
              </a:spcAft>
              <a:buClr>
                <a:schemeClr val="dk1"/>
              </a:buClr>
              <a:buSzPts val="1800"/>
              <a:buFont typeface="Arial"/>
              <a:buNone/>
            </a:pPr>
            <a:r>
              <a:rPr lang="en-US" sz="1200">
                <a:latin typeface="Arial"/>
                <a:ea typeface="Arial"/>
                <a:cs typeface="Arial"/>
                <a:sym typeface="Arial"/>
              </a:rPr>
              <a:t>We can train our brains to be more responsive by intentionally internalizing positive experiences into our brains. </a:t>
            </a:r>
            <a:endParaRPr/>
          </a:p>
          <a:p>
            <a:pPr marL="114300" lvl="0" indent="0" algn="l" rtl="0">
              <a:lnSpc>
                <a:spcPct val="100000"/>
              </a:lnSpc>
              <a:spcBef>
                <a:spcPts val="360"/>
              </a:spcBef>
              <a:spcAft>
                <a:spcPts val="0"/>
              </a:spcAft>
              <a:buClr>
                <a:schemeClr val="dk1"/>
              </a:buClr>
              <a:buSzPts val="1800"/>
              <a:buFont typeface="Arial"/>
              <a:buNone/>
            </a:pPr>
            <a:r>
              <a:rPr lang="en-US" sz="1200">
                <a:latin typeface="Arial"/>
                <a:ea typeface="Arial"/>
                <a:cs typeface="Arial"/>
                <a:sym typeface="Arial"/>
              </a:rPr>
              <a:t>The four-step process for “taking in the good” is:  </a:t>
            </a:r>
            <a:endParaRPr sz="1200" b="1">
              <a:latin typeface="Arial"/>
              <a:ea typeface="Arial"/>
              <a:cs typeface="Arial"/>
              <a:sym typeface="Arial"/>
            </a:endParaRPr>
          </a:p>
          <a:p>
            <a:pPr marL="114300" lvl="0" indent="0" algn="l" rtl="0">
              <a:lnSpc>
                <a:spcPct val="100000"/>
              </a:lnSpc>
              <a:spcBef>
                <a:spcPts val="360"/>
              </a:spcBef>
              <a:spcAft>
                <a:spcPts val="0"/>
              </a:spcAft>
              <a:buClr>
                <a:schemeClr val="dk1"/>
              </a:buClr>
              <a:buSzPts val="1800"/>
              <a:buFont typeface="Arial"/>
              <a:buNone/>
            </a:pPr>
            <a:r>
              <a:rPr lang="en-US" sz="1200" b="1">
                <a:latin typeface="Arial"/>
                <a:ea typeface="Arial"/>
                <a:cs typeface="Arial"/>
                <a:sym typeface="Arial"/>
              </a:rPr>
              <a:t>H</a:t>
            </a:r>
            <a:r>
              <a:rPr lang="en-US" sz="1200">
                <a:latin typeface="Arial"/>
                <a:ea typeface="Arial"/>
                <a:cs typeface="Arial"/>
                <a:sym typeface="Arial"/>
              </a:rPr>
              <a:t>ave a positive experience – Notice a positive experience in the present or actively create one by becoming aware of positive situations or experiences in your life. </a:t>
            </a:r>
            <a:endParaRPr sz="1200">
              <a:latin typeface="Arial"/>
              <a:ea typeface="Arial"/>
              <a:cs typeface="Arial"/>
              <a:sym typeface="Arial"/>
            </a:endParaRPr>
          </a:p>
          <a:p>
            <a:pPr marL="114300" lvl="0" indent="0" algn="l" rtl="0">
              <a:lnSpc>
                <a:spcPct val="100000"/>
              </a:lnSpc>
              <a:spcBef>
                <a:spcPts val="360"/>
              </a:spcBef>
              <a:spcAft>
                <a:spcPts val="0"/>
              </a:spcAft>
              <a:buClr>
                <a:schemeClr val="dk1"/>
              </a:buClr>
              <a:buSzPts val="1800"/>
              <a:buFont typeface="Arial"/>
              <a:buNone/>
            </a:pPr>
            <a:r>
              <a:rPr lang="en-US" sz="1200" b="1">
                <a:latin typeface="Arial"/>
                <a:ea typeface="Arial"/>
                <a:cs typeface="Arial"/>
                <a:sym typeface="Arial"/>
              </a:rPr>
              <a:t>E</a:t>
            </a:r>
            <a:r>
              <a:rPr lang="en-US" sz="1200">
                <a:latin typeface="Arial"/>
                <a:ea typeface="Arial"/>
                <a:cs typeface="Arial"/>
                <a:sym typeface="Arial"/>
              </a:rPr>
              <a:t>nrich it – Once you have identified the experience, apply attention to it and sustain it. </a:t>
            </a:r>
            <a:endParaRPr sz="1200">
              <a:latin typeface="Arial"/>
              <a:ea typeface="Arial"/>
              <a:cs typeface="Arial"/>
              <a:sym typeface="Arial"/>
            </a:endParaRPr>
          </a:p>
          <a:p>
            <a:pPr marL="114300" lvl="0" indent="0" algn="l" rtl="0">
              <a:lnSpc>
                <a:spcPct val="100000"/>
              </a:lnSpc>
              <a:spcBef>
                <a:spcPts val="360"/>
              </a:spcBef>
              <a:spcAft>
                <a:spcPts val="0"/>
              </a:spcAft>
              <a:buClr>
                <a:schemeClr val="dk1"/>
              </a:buClr>
              <a:buSzPts val="1800"/>
              <a:buFont typeface="Arial"/>
              <a:buNone/>
            </a:pPr>
            <a:r>
              <a:rPr lang="en-US" sz="1200" b="1">
                <a:latin typeface="Arial"/>
                <a:ea typeface="Arial"/>
                <a:cs typeface="Arial"/>
                <a:sym typeface="Arial"/>
              </a:rPr>
              <a:t>A</a:t>
            </a:r>
            <a:r>
              <a:rPr lang="en-US" sz="1200">
                <a:latin typeface="Arial"/>
                <a:ea typeface="Arial"/>
                <a:cs typeface="Arial"/>
                <a:sym typeface="Arial"/>
              </a:rPr>
              <a:t>bsorb it – Heighten the positive experience </a:t>
            </a:r>
            <a:r>
              <a:rPr lang="en-US" sz="1200" b="0" i="0" u="none" strike="noStrike" cap="none">
                <a:solidFill>
                  <a:schemeClr val="dk1"/>
                </a:solidFill>
                <a:latin typeface="Arial"/>
                <a:ea typeface="Arial"/>
                <a:cs typeface="Arial"/>
                <a:sym typeface="Arial"/>
              </a:rPr>
              <a:t>by prolonging and intensifying it. Sense or visualize the good. Taking in the good is like building a fire. Step 1 is lighting it. Step 2 is adding fuel to keep it going, and step 3 is feeling its warmth.</a:t>
            </a:r>
            <a:endParaRPr/>
          </a:p>
          <a:p>
            <a:pPr marL="114300" lvl="0" indent="0" algn="l" rtl="0">
              <a:lnSpc>
                <a:spcPct val="100000"/>
              </a:lnSpc>
              <a:spcBef>
                <a:spcPts val="360"/>
              </a:spcBef>
              <a:spcAft>
                <a:spcPts val="0"/>
              </a:spcAft>
              <a:buClr>
                <a:schemeClr val="dk1"/>
              </a:buClr>
              <a:buSzPts val="1800"/>
              <a:buFont typeface="Arial"/>
              <a:buNone/>
            </a:pPr>
            <a:r>
              <a:rPr lang="en-US" sz="1200" b="1">
                <a:latin typeface="Arial"/>
                <a:ea typeface="Arial"/>
                <a:cs typeface="Arial"/>
                <a:sym typeface="Arial"/>
              </a:rPr>
              <a:t>L</a:t>
            </a:r>
            <a:r>
              <a:rPr lang="en-US" sz="1200">
                <a:latin typeface="Arial"/>
                <a:ea typeface="Arial"/>
                <a:cs typeface="Arial"/>
                <a:sym typeface="Arial"/>
              </a:rPr>
              <a:t>ink positive and negative material – It’s normal to have positive and negative feelings all at once. Be aware that they are not mutually exclusive. Practice keeping the positive experience more prominently in your thoughts. </a:t>
            </a:r>
            <a:endParaRPr/>
          </a:p>
          <a:p>
            <a:pPr marL="114300" lvl="0" indent="0" algn="l" rtl="0">
              <a:lnSpc>
                <a:spcPct val="100000"/>
              </a:lnSpc>
              <a:spcBef>
                <a:spcPts val="360"/>
              </a:spcBef>
              <a:spcAft>
                <a:spcPts val="0"/>
              </a:spcAft>
              <a:buClr>
                <a:schemeClr val="dk1"/>
              </a:buClr>
              <a:buSzPts val="1800"/>
              <a:buFont typeface="Arial"/>
              <a:buNone/>
            </a:pPr>
            <a:r>
              <a:rPr lang="en-US" sz="1200">
                <a:latin typeface="Arial"/>
                <a:ea typeface="Arial"/>
                <a:cs typeface="Arial"/>
                <a:sym typeface="Arial"/>
              </a:rPr>
              <a:t>By practicing the HEAL strategy, you will enable neuroplasticity to help your brain move from reactive to responsive. </a:t>
            </a:r>
            <a:endParaRPr sz="1200">
              <a:latin typeface="Arial"/>
              <a:ea typeface="Arial"/>
              <a:cs typeface="Arial"/>
              <a:sym typeface="Arial"/>
            </a:endParaRPr>
          </a:p>
          <a:p>
            <a:pPr marL="114300" lvl="0" indent="0" algn="l" rtl="0">
              <a:lnSpc>
                <a:spcPct val="100000"/>
              </a:lnSpc>
              <a:spcBef>
                <a:spcPts val="360"/>
              </a:spcBef>
              <a:spcAft>
                <a:spcPts val="0"/>
              </a:spcAft>
              <a:buClr>
                <a:schemeClr val="dk1"/>
              </a:buClr>
              <a:buSzPts val="18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336" name="Google Shape;336;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Self-awareness means being in “the now” and calming our thoughts and feelings when we are experiencing adversity. </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347" name="Google Shape;34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There are several self-awareness techniques that involve breathing: </a:t>
            </a:r>
            <a:endParaRPr/>
          </a:p>
          <a:p>
            <a:pPr marL="228600" lvl="0" indent="-228600" algn="l" rtl="0">
              <a:lnSpc>
                <a:spcPct val="100000"/>
              </a:lnSpc>
              <a:spcBef>
                <a:spcPts val="0"/>
              </a:spcBef>
              <a:spcAft>
                <a:spcPts val="0"/>
              </a:spcAft>
              <a:buClr>
                <a:schemeClr val="dk1"/>
              </a:buClr>
              <a:buSzPts val="1400"/>
              <a:buFont typeface="Calibri"/>
              <a:buAutoNum type="arabicPeriod"/>
            </a:pPr>
            <a:r>
              <a:rPr lang="en-US" sz="1200">
                <a:latin typeface="Arial"/>
                <a:ea typeface="Arial"/>
                <a:cs typeface="Arial"/>
                <a:sym typeface="Arial"/>
              </a:rPr>
              <a:t>Inhale for 4, hold for 5, exhale for 6</a:t>
            </a:r>
            <a:endParaRPr/>
          </a:p>
          <a:p>
            <a:pPr marL="228600" lvl="0" indent="-228600" algn="l" rtl="0">
              <a:lnSpc>
                <a:spcPct val="100000"/>
              </a:lnSpc>
              <a:spcBef>
                <a:spcPts val="0"/>
              </a:spcBef>
              <a:spcAft>
                <a:spcPts val="0"/>
              </a:spcAft>
              <a:buClr>
                <a:schemeClr val="dk1"/>
              </a:buClr>
              <a:buSzPts val="1400"/>
              <a:buFont typeface="Calibri"/>
              <a:buAutoNum type="arabicPeriod"/>
            </a:pPr>
            <a:r>
              <a:rPr lang="en-US" sz="1200">
                <a:latin typeface="Arial"/>
                <a:ea typeface="Arial"/>
                <a:cs typeface="Arial"/>
                <a:sym typeface="Arial"/>
              </a:rPr>
              <a:t>5-finger breathing technique – trace each finger, inhale as you go up, exhale as you go down</a:t>
            </a:r>
            <a:endParaRPr/>
          </a:p>
          <a:p>
            <a:pPr marL="171450" lvl="0" indent="-82550" algn="l" rtl="0">
              <a:lnSpc>
                <a:spcPct val="100000"/>
              </a:lnSpc>
              <a:spcBef>
                <a:spcPts val="0"/>
              </a:spcBef>
              <a:spcAft>
                <a:spcPts val="0"/>
              </a:spcAft>
              <a:buClr>
                <a:schemeClr val="dk1"/>
              </a:buClr>
              <a:buSzPts val="1400"/>
              <a:buFont typeface="Arial"/>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The 5-4-3-2-1 technique uses all 5 senses and includes noticing:</a:t>
            </a:r>
            <a:endParaRPr/>
          </a:p>
          <a:p>
            <a:pPr marL="742947" lvl="1" indent="-285748" algn="l" rtl="0">
              <a:lnSpc>
                <a:spcPct val="100000"/>
              </a:lnSpc>
              <a:spcBef>
                <a:spcPts val="480"/>
              </a:spcBef>
              <a:spcAft>
                <a:spcPts val="0"/>
              </a:spcAft>
              <a:buClr>
                <a:schemeClr val="dk1"/>
              </a:buClr>
              <a:buSzPts val="2400"/>
              <a:buFont typeface="Arial"/>
              <a:buChar char="–"/>
            </a:pPr>
            <a:r>
              <a:rPr lang="en-US" sz="1200">
                <a:latin typeface="Arial"/>
                <a:ea typeface="Arial"/>
                <a:cs typeface="Arial"/>
                <a:sym typeface="Arial"/>
              </a:rPr>
              <a:t>5 things you can see</a:t>
            </a:r>
            <a:endParaRPr/>
          </a:p>
          <a:p>
            <a:pPr marL="742947" lvl="1" indent="-285748" algn="l" rtl="0">
              <a:lnSpc>
                <a:spcPct val="100000"/>
              </a:lnSpc>
              <a:spcBef>
                <a:spcPts val="480"/>
              </a:spcBef>
              <a:spcAft>
                <a:spcPts val="0"/>
              </a:spcAft>
              <a:buClr>
                <a:schemeClr val="dk1"/>
              </a:buClr>
              <a:buSzPts val="2400"/>
              <a:buFont typeface="Arial"/>
              <a:buChar char="–"/>
            </a:pPr>
            <a:r>
              <a:rPr lang="en-US" sz="1200">
                <a:latin typeface="Arial"/>
                <a:ea typeface="Arial"/>
                <a:cs typeface="Arial"/>
                <a:sym typeface="Arial"/>
              </a:rPr>
              <a:t>4 things you can feel (touch)</a:t>
            </a:r>
            <a:endParaRPr/>
          </a:p>
          <a:p>
            <a:pPr marL="742947" lvl="1" indent="-285748" algn="l" rtl="0">
              <a:lnSpc>
                <a:spcPct val="100000"/>
              </a:lnSpc>
              <a:spcBef>
                <a:spcPts val="480"/>
              </a:spcBef>
              <a:spcAft>
                <a:spcPts val="0"/>
              </a:spcAft>
              <a:buClr>
                <a:schemeClr val="dk1"/>
              </a:buClr>
              <a:buSzPts val="2400"/>
              <a:buFont typeface="Arial"/>
              <a:buChar char="–"/>
            </a:pPr>
            <a:r>
              <a:rPr lang="en-US" sz="1200">
                <a:latin typeface="Arial"/>
                <a:ea typeface="Arial"/>
                <a:cs typeface="Arial"/>
                <a:sym typeface="Arial"/>
              </a:rPr>
              <a:t>3 things you can hear</a:t>
            </a:r>
            <a:endParaRPr/>
          </a:p>
          <a:p>
            <a:pPr marL="742947" lvl="1" indent="-285748" algn="l" rtl="0">
              <a:lnSpc>
                <a:spcPct val="100000"/>
              </a:lnSpc>
              <a:spcBef>
                <a:spcPts val="480"/>
              </a:spcBef>
              <a:spcAft>
                <a:spcPts val="0"/>
              </a:spcAft>
              <a:buClr>
                <a:schemeClr val="dk1"/>
              </a:buClr>
              <a:buSzPts val="2400"/>
              <a:buFont typeface="Arial"/>
              <a:buChar char="–"/>
            </a:pPr>
            <a:r>
              <a:rPr lang="en-US" sz="1200">
                <a:latin typeface="Arial"/>
                <a:ea typeface="Arial"/>
                <a:cs typeface="Arial"/>
                <a:sym typeface="Arial"/>
              </a:rPr>
              <a:t>2 things you can smell</a:t>
            </a:r>
            <a:endParaRPr/>
          </a:p>
          <a:p>
            <a:pPr marL="742947" lvl="1" indent="-285748" algn="l" rtl="0">
              <a:lnSpc>
                <a:spcPct val="100000"/>
              </a:lnSpc>
              <a:spcBef>
                <a:spcPts val="480"/>
              </a:spcBef>
              <a:spcAft>
                <a:spcPts val="0"/>
              </a:spcAft>
              <a:buClr>
                <a:schemeClr val="dk1"/>
              </a:buClr>
              <a:buSzPts val="2400"/>
              <a:buFont typeface="Arial"/>
              <a:buChar char="–"/>
            </a:pPr>
            <a:r>
              <a:rPr lang="en-US" sz="1200">
                <a:latin typeface="Arial"/>
                <a:ea typeface="Arial"/>
                <a:cs typeface="Arial"/>
                <a:sym typeface="Arial"/>
              </a:rPr>
              <a:t>1 thing you can taste</a:t>
            </a:r>
            <a:endParaRPr/>
          </a:p>
        </p:txBody>
      </p:sp>
      <p:sp>
        <p:nvSpPr>
          <p:cNvPr id="356" name="Google Shape;356;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As already discussed in some of the techniques, negative thoughts are our most common and prominent thoughts.</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Negative thoughts must be challenged.</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Affirmations are the best way to change your thoughts.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You can identify your negative thought and then replace it with a balanced one.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Affirmations, also called self-affirmations, are thoughts you intentionally come up with to support, encourage, and calm your brain and body in the moment.</a:t>
            </a:r>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371" name="Google Shape;371;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There are several good affirmations you can say to yourself to enhance your positivity. Here are some examples: </a:t>
            </a:r>
            <a:endParaRPr/>
          </a:p>
          <a:p>
            <a:pPr marL="457200" lvl="0" indent="-342900" algn="l" rtl="0">
              <a:lnSpc>
                <a:spcPct val="100000"/>
              </a:lnSpc>
              <a:spcBef>
                <a:spcPts val="360"/>
              </a:spcBef>
              <a:spcAft>
                <a:spcPts val="0"/>
              </a:spcAft>
              <a:buClr>
                <a:schemeClr val="dk1"/>
              </a:buClr>
              <a:buSzPts val="1800"/>
              <a:buFont typeface="Arial"/>
              <a:buChar char="•"/>
            </a:pPr>
            <a:r>
              <a:rPr lang="en-US">
                <a:latin typeface="Arial"/>
                <a:ea typeface="Arial"/>
                <a:cs typeface="Arial"/>
                <a:sym typeface="Arial"/>
              </a:rPr>
              <a:t>I am strong and resilient.</a:t>
            </a:r>
            <a:endParaRPr/>
          </a:p>
          <a:p>
            <a:pPr marL="457200" lvl="0" indent="-342900" algn="l" rtl="0">
              <a:lnSpc>
                <a:spcPct val="100000"/>
              </a:lnSpc>
              <a:spcBef>
                <a:spcPts val="0"/>
              </a:spcBef>
              <a:spcAft>
                <a:spcPts val="0"/>
              </a:spcAft>
              <a:buClr>
                <a:schemeClr val="dk1"/>
              </a:buClr>
              <a:buSzPts val="1800"/>
              <a:buFont typeface="Arial"/>
              <a:buChar char="•"/>
            </a:pPr>
            <a:r>
              <a:rPr lang="en-US">
                <a:latin typeface="Arial"/>
                <a:ea typeface="Arial"/>
                <a:cs typeface="Arial"/>
                <a:sym typeface="Arial"/>
              </a:rPr>
              <a:t>I will get through this!</a:t>
            </a:r>
            <a:endParaRPr/>
          </a:p>
          <a:p>
            <a:pPr marL="457200" lvl="0" indent="-342900" algn="l" rtl="0">
              <a:lnSpc>
                <a:spcPct val="100000"/>
              </a:lnSpc>
              <a:spcBef>
                <a:spcPts val="0"/>
              </a:spcBef>
              <a:spcAft>
                <a:spcPts val="0"/>
              </a:spcAft>
              <a:buClr>
                <a:schemeClr val="dk1"/>
              </a:buClr>
              <a:buSzPts val="1800"/>
              <a:buFont typeface="Arial"/>
              <a:buChar char="•"/>
            </a:pPr>
            <a:r>
              <a:rPr lang="en-US">
                <a:latin typeface="Arial"/>
                <a:ea typeface="Arial"/>
                <a:cs typeface="Arial"/>
                <a:sym typeface="Arial"/>
              </a:rPr>
              <a:t>It’s okay not to be okay.</a:t>
            </a:r>
            <a:endParaRPr/>
          </a:p>
          <a:p>
            <a:pPr marL="457200" lvl="0" indent="-342900" algn="l" rtl="0">
              <a:lnSpc>
                <a:spcPct val="100000"/>
              </a:lnSpc>
              <a:spcBef>
                <a:spcPts val="0"/>
              </a:spcBef>
              <a:spcAft>
                <a:spcPts val="0"/>
              </a:spcAft>
              <a:buClr>
                <a:schemeClr val="dk1"/>
              </a:buClr>
              <a:buSzPts val="1800"/>
              <a:buFont typeface="Arial"/>
              <a:buChar char="•"/>
            </a:pPr>
            <a:r>
              <a:rPr lang="en-US">
                <a:latin typeface="Arial"/>
                <a:ea typeface="Arial"/>
                <a:cs typeface="Arial"/>
                <a:sym typeface="Arial"/>
              </a:rPr>
              <a:t>I am safe.</a:t>
            </a:r>
            <a:endParaRPr/>
          </a:p>
          <a:p>
            <a:pPr marL="457200" lvl="0" indent="-342900" algn="l" rtl="0">
              <a:lnSpc>
                <a:spcPct val="100000"/>
              </a:lnSpc>
              <a:spcBef>
                <a:spcPts val="0"/>
              </a:spcBef>
              <a:spcAft>
                <a:spcPts val="0"/>
              </a:spcAft>
              <a:buClr>
                <a:schemeClr val="dk1"/>
              </a:buClr>
              <a:buSzPts val="1800"/>
              <a:buFont typeface="Arial"/>
              <a:buChar char="•"/>
            </a:pPr>
            <a:r>
              <a:rPr lang="en-US">
                <a:latin typeface="Arial"/>
                <a:ea typeface="Arial"/>
                <a:cs typeface="Arial"/>
                <a:sym typeface="Arial"/>
              </a:rPr>
              <a:t>Tomorrow is another day.</a:t>
            </a:r>
            <a:endParaRPr/>
          </a:p>
          <a:p>
            <a:pPr marL="457200" lvl="0" indent="-342900" algn="l" rtl="0">
              <a:lnSpc>
                <a:spcPct val="100000"/>
              </a:lnSpc>
              <a:spcBef>
                <a:spcPts val="0"/>
              </a:spcBef>
              <a:spcAft>
                <a:spcPts val="0"/>
              </a:spcAft>
              <a:buClr>
                <a:schemeClr val="dk1"/>
              </a:buClr>
              <a:buSzPts val="1800"/>
              <a:buFont typeface="Arial"/>
              <a:buChar char="•"/>
            </a:pPr>
            <a:r>
              <a:rPr lang="en-US">
                <a:latin typeface="Arial"/>
                <a:ea typeface="Arial"/>
                <a:cs typeface="Arial"/>
                <a:sym typeface="Arial"/>
              </a:rPr>
              <a:t>My mistakes do not define me.</a:t>
            </a:r>
            <a:endParaRPr/>
          </a:p>
          <a:p>
            <a:pPr marL="0" lvl="0" indent="0" algn="l" rtl="0">
              <a:lnSpc>
                <a:spcPct val="100000"/>
              </a:lnSpc>
              <a:spcBef>
                <a:spcPts val="360"/>
              </a:spcBef>
              <a:spcAft>
                <a:spcPts val="0"/>
              </a:spcAft>
              <a:buClr>
                <a:schemeClr val="dk1"/>
              </a:buClr>
              <a:buSzPts val="1800"/>
              <a:buFont typeface="Arial"/>
              <a:buNone/>
            </a:pPr>
            <a:r>
              <a:rPr lang="en-US">
                <a:latin typeface="Arial"/>
                <a:ea typeface="Arial"/>
                <a:cs typeface="Arial"/>
                <a:sym typeface="Arial"/>
              </a:rPr>
              <a:t>Let’s take a moment to come up with some more.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382" name="Google Shape;382;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a:t>
            </a:r>
            <a:endParaRPr/>
          </a:p>
          <a:p>
            <a:pPr marL="0" lvl="0" indent="0" algn="l" rtl="0">
              <a:lnSpc>
                <a:spcPct val="100000"/>
              </a:lnSpc>
              <a:spcBef>
                <a:spcPts val="360"/>
              </a:spcBef>
              <a:spcAft>
                <a:spcPts val="0"/>
              </a:spcAft>
              <a:buClr>
                <a:schemeClr val="dk1"/>
              </a:buClr>
              <a:buSzPts val="1800"/>
              <a:buFont typeface="Arial"/>
              <a:buNone/>
            </a:pPr>
            <a:r>
              <a:rPr lang="en-US" sz="1200">
                <a:latin typeface="Arial"/>
                <a:ea typeface="Arial"/>
                <a:cs typeface="Arial"/>
                <a:sym typeface="Arial"/>
              </a:rPr>
              <a:t>Using the Unhelpful Thoughts worksheet, think of a negative thought that often crosses your mind. </a:t>
            </a:r>
            <a:endParaRPr/>
          </a:p>
          <a:p>
            <a:pPr marL="0" lvl="0" indent="0" algn="l" rtl="0">
              <a:lnSpc>
                <a:spcPct val="100000"/>
              </a:lnSpc>
              <a:spcBef>
                <a:spcPts val="360"/>
              </a:spcBef>
              <a:spcAft>
                <a:spcPts val="0"/>
              </a:spcAft>
              <a:buClr>
                <a:schemeClr val="dk1"/>
              </a:buClr>
              <a:buSzPts val="1800"/>
              <a:buFont typeface="Arial"/>
              <a:buNone/>
            </a:pPr>
            <a:r>
              <a:rPr lang="en-US" sz="1200">
                <a:latin typeface="Arial"/>
                <a:ea typeface="Arial"/>
                <a:cs typeface="Arial"/>
                <a:sym typeface="Arial"/>
              </a:rPr>
              <a:t>Can you identify:</a:t>
            </a:r>
            <a:endParaRPr/>
          </a:p>
          <a:p>
            <a:pPr marL="457200" lvl="0" indent="-342900" algn="l" rtl="0">
              <a:lnSpc>
                <a:spcPct val="100000"/>
              </a:lnSpc>
              <a:spcBef>
                <a:spcPts val="360"/>
              </a:spcBef>
              <a:spcAft>
                <a:spcPts val="0"/>
              </a:spcAft>
              <a:buClr>
                <a:schemeClr val="dk1"/>
              </a:buClr>
              <a:buSzPts val="1800"/>
              <a:buFont typeface="Arial"/>
              <a:buChar char="•"/>
            </a:pPr>
            <a:r>
              <a:rPr lang="en-US" sz="1200">
                <a:latin typeface="Arial"/>
                <a:ea typeface="Arial"/>
                <a:cs typeface="Arial"/>
                <a:sym typeface="Arial"/>
              </a:rPr>
              <a:t>Evidence to contradict?</a:t>
            </a:r>
            <a:endParaRPr/>
          </a:p>
          <a:p>
            <a:pPr marL="457200" lvl="0" indent="-342900" algn="l" rtl="0">
              <a:lnSpc>
                <a:spcPct val="100000"/>
              </a:lnSpc>
              <a:spcBef>
                <a:spcPts val="0"/>
              </a:spcBef>
              <a:spcAft>
                <a:spcPts val="0"/>
              </a:spcAft>
              <a:buClr>
                <a:schemeClr val="dk1"/>
              </a:buClr>
              <a:buSzPts val="1800"/>
              <a:buFont typeface="Arial"/>
              <a:buChar char="•"/>
            </a:pPr>
            <a:r>
              <a:rPr lang="en-US" sz="1200">
                <a:latin typeface="Arial"/>
                <a:ea typeface="Arial"/>
                <a:cs typeface="Arial"/>
                <a:sym typeface="Arial"/>
              </a:rPr>
              <a:t>Patterns?</a:t>
            </a:r>
            <a:endParaRPr/>
          </a:p>
          <a:p>
            <a:pPr marL="457200" lvl="0" indent="-342900" algn="l" rtl="0">
              <a:lnSpc>
                <a:spcPct val="100000"/>
              </a:lnSpc>
              <a:spcBef>
                <a:spcPts val="0"/>
              </a:spcBef>
              <a:spcAft>
                <a:spcPts val="0"/>
              </a:spcAft>
              <a:buClr>
                <a:schemeClr val="dk1"/>
              </a:buClr>
              <a:buSzPts val="1800"/>
              <a:buFont typeface="Arial"/>
              <a:buChar char="•"/>
            </a:pPr>
            <a:r>
              <a:rPr lang="en-US" sz="1200">
                <a:latin typeface="Arial"/>
                <a:ea typeface="Arial"/>
                <a:cs typeface="Arial"/>
                <a:sym typeface="Arial"/>
              </a:rPr>
              <a:t>Would you say this to a friend?</a:t>
            </a:r>
            <a:endParaRPr/>
          </a:p>
          <a:p>
            <a:pPr marL="457200" lvl="0" indent="-342900" algn="l" rtl="0">
              <a:lnSpc>
                <a:spcPct val="100000"/>
              </a:lnSpc>
              <a:spcBef>
                <a:spcPts val="0"/>
              </a:spcBef>
              <a:spcAft>
                <a:spcPts val="0"/>
              </a:spcAft>
              <a:buClr>
                <a:schemeClr val="dk1"/>
              </a:buClr>
              <a:buSzPts val="1800"/>
              <a:buFont typeface="Arial"/>
              <a:buChar char="•"/>
            </a:pPr>
            <a:r>
              <a:rPr lang="en-US" sz="1200">
                <a:latin typeface="Arial"/>
                <a:ea typeface="Arial"/>
                <a:cs typeface="Arial"/>
                <a:sym typeface="Arial"/>
              </a:rPr>
              <a:t>Benefits/costs of this thinking?</a:t>
            </a:r>
            <a:endParaRPr/>
          </a:p>
          <a:p>
            <a:pPr marL="457200" lvl="0" indent="-342900" algn="l" rtl="0">
              <a:lnSpc>
                <a:spcPct val="100000"/>
              </a:lnSpc>
              <a:spcBef>
                <a:spcPts val="0"/>
              </a:spcBef>
              <a:spcAft>
                <a:spcPts val="0"/>
              </a:spcAft>
              <a:buClr>
                <a:schemeClr val="dk1"/>
              </a:buClr>
              <a:buSzPts val="1800"/>
              <a:buFont typeface="Arial"/>
              <a:buChar char="•"/>
            </a:pPr>
            <a:r>
              <a:rPr lang="en-US" sz="1200">
                <a:latin typeface="Arial"/>
                <a:ea typeface="Arial"/>
                <a:cs typeface="Arial"/>
                <a:sym typeface="Arial"/>
              </a:rPr>
              <a:t>How will you feel in 6 months?</a:t>
            </a:r>
            <a:endParaRPr/>
          </a:p>
          <a:p>
            <a:pPr marL="457200" lvl="0" indent="-342900" algn="l" rtl="0">
              <a:lnSpc>
                <a:spcPct val="100000"/>
              </a:lnSpc>
              <a:spcBef>
                <a:spcPts val="0"/>
              </a:spcBef>
              <a:spcAft>
                <a:spcPts val="0"/>
              </a:spcAft>
              <a:buClr>
                <a:schemeClr val="dk1"/>
              </a:buClr>
              <a:buSzPts val="1800"/>
              <a:buFont typeface="Arial"/>
              <a:buChar char="•"/>
            </a:pPr>
            <a:r>
              <a:rPr lang="en-US" sz="1200">
                <a:latin typeface="Arial"/>
                <a:ea typeface="Arial"/>
                <a:cs typeface="Arial"/>
                <a:sym typeface="Arial"/>
              </a:rPr>
              <a:t>Is there another way to look at it?</a:t>
            </a:r>
            <a:endParaRPr/>
          </a:p>
          <a:p>
            <a:pPr marL="0" marR="0" lvl="0" indent="0" algn="l" rtl="0">
              <a:lnSpc>
                <a:spcPct val="100000"/>
              </a:lnSpc>
              <a:spcBef>
                <a:spcPts val="360"/>
              </a:spcBef>
              <a:spcAft>
                <a:spcPts val="0"/>
              </a:spcAft>
              <a:buClr>
                <a:srgbClr val="000000"/>
              </a:buClr>
              <a:buSzPts val="3200"/>
              <a:buFont typeface="Arial"/>
              <a:buNone/>
            </a:pPr>
            <a:r>
              <a:rPr lang="en-US" sz="1200">
                <a:latin typeface="Arial"/>
                <a:ea typeface="Arial"/>
                <a:cs typeface="Arial"/>
                <a:sym typeface="Arial"/>
              </a:rPr>
              <a:t>Here’s an example:</a:t>
            </a:r>
            <a:endParaRPr/>
          </a:p>
          <a:p>
            <a:pPr marL="0" marR="0" lvl="0" indent="0" algn="l" rtl="0">
              <a:lnSpc>
                <a:spcPct val="100000"/>
              </a:lnSpc>
              <a:spcBef>
                <a:spcPts val="360"/>
              </a:spcBef>
              <a:spcAft>
                <a:spcPts val="0"/>
              </a:spcAft>
              <a:buClr>
                <a:srgbClr val="000000"/>
              </a:buClr>
              <a:buSzPts val="3200"/>
              <a:buFont typeface="Arial"/>
              <a:buNone/>
            </a:pPr>
            <a:r>
              <a:rPr lang="en-US" sz="1200" b="0" i="0" u="none" strike="noStrike" cap="none">
                <a:solidFill>
                  <a:schemeClr val="dk1"/>
                </a:solidFill>
                <a:latin typeface="Arial"/>
                <a:ea typeface="Arial"/>
                <a:cs typeface="Arial"/>
                <a:sym typeface="Arial"/>
              </a:rPr>
              <a:t>“I am fat."</a:t>
            </a:r>
            <a:endParaRPr sz="12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1200" b="0" i="0" u="none" strike="noStrike" cap="none">
                <a:solidFill>
                  <a:srgbClr val="FF0000"/>
                </a:solidFill>
                <a:latin typeface="Arial"/>
                <a:ea typeface="Arial"/>
                <a:cs typeface="Arial"/>
                <a:sym typeface="Arial"/>
              </a:rPr>
              <a:t>Now: Can you come up with a balanced thought?</a:t>
            </a:r>
            <a:endParaRPr/>
          </a:p>
          <a:p>
            <a:pPr marL="0" marR="0" lvl="0" indent="0" algn="l" rtl="0">
              <a:lnSpc>
                <a:spcPct val="100000"/>
              </a:lnSpc>
              <a:spcBef>
                <a:spcPts val="0"/>
              </a:spcBef>
              <a:spcAft>
                <a:spcPts val="0"/>
              </a:spcAft>
              <a:buClr>
                <a:srgbClr val="000000"/>
              </a:buClr>
              <a:buSzPts val="2800"/>
              <a:buFont typeface="Arial"/>
              <a:buNone/>
            </a:pPr>
            <a:r>
              <a:rPr lang="en-US" sz="1200" b="0" i="0" u="none" strike="noStrike" cap="none">
                <a:solidFill>
                  <a:srgbClr val="000000"/>
                </a:solidFill>
                <a:latin typeface="Arial"/>
                <a:ea typeface="Arial"/>
                <a:cs typeface="Arial"/>
                <a:sym typeface="Arial"/>
              </a:rPr>
              <a:t>Ex. “I have curves in all the right places!”</a:t>
            </a:r>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393" name="Google Shape;393;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The right and left brain have different functions. </a:t>
            </a:r>
            <a:endParaRPr/>
          </a:p>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Let’s learn about the different hemispheres of the brain. </a:t>
            </a:r>
            <a:endParaRPr sz="1200">
              <a:latin typeface="Arial"/>
              <a:ea typeface="Arial"/>
              <a:cs typeface="Arial"/>
              <a:sym typeface="Arial"/>
            </a:endParaRPr>
          </a:p>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It is important to be self-aware and dig deep to determine why we feel the way we do. </a:t>
            </a:r>
            <a:endParaRPr/>
          </a:p>
          <a:p>
            <a:pPr marL="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We need to be specific.</a:t>
            </a:r>
            <a:endParaRPr/>
          </a:p>
          <a:p>
            <a:pPr marL="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This is important for growth. </a:t>
            </a:r>
            <a:endParaRPr/>
          </a:p>
          <a:p>
            <a:pPr marL="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When you have a feeling, ask yourself a question about it, remembering that our feelings are just the tip of the iceberg.</a:t>
            </a:r>
            <a:endParaRPr/>
          </a:p>
          <a:p>
            <a:pPr marL="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Activity: Complete the self-awareness test on </a:t>
            </a:r>
            <a:r>
              <a:rPr lang="en-US" sz="1200" u="sng">
                <a:solidFill>
                  <a:schemeClr val="hlink"/>
                </a:solidFill>
                <a:latin typeface="Arial"/>
                <a:ea typeface="Arial"/>
                <a:cs typeface="Arial"/>
                <a:sym typeface="Arial"/>
                <a:hlinkClick r:id="rId3"/>
              </a:rPr>
              <a:t>https://inlpcenter.org/self-awareness-test/</a:t>
            </a:r>
            <a:r>
              <a:rPr lang="en-US" sz="1200">
                <a:latin typeface="Arial"/>
                <a:ea typeface="Arial"/>
                <a:cs typeface="Arial"/>
                <a:sym typeface="Arial"/>
              </a:rPr>
              <a:t> </a:t>
            </a:r>
            <a:r>
              <a:rPr lang="en-US" sz="1200" b="0" i="0" u="none" strike="noStrike" cap="none">
                <a:solidFill>
                  <a:schemeClr val="dk1"/>
                </a:solidFill>
                <a:latin typeface="Arial"/>
                <a:ea typeface="Arial"/>
                <a:cs typeface="Arial"/>
                <a:sym typeface="Arial"/>
              </a:rPr>
              <a:t>(requires each participant to be in a device and connected to the internet). </a:t>
            </a:r>
            <a:endParaRPr/>
          </a:p>
          <a:p>
            <a:pPr marL="0" lvl="0" indent="0" algn="l" rtl="0">
              <a:lnSpc>
                <a:spcPct val="100000"/>
              </a:lnSpc>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Takes 15-20 minutes.</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407" name="Google Shape;407;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You can be a safe space or promote a safe space by ensuring a student’s thoughts can be shared freely within that space.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417" name="Google Shape;41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Students who have experienced trauma have trouble trusting others.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They lack trust and have their defenses up (just like a porcupine).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One strategy to wear down those defenses is creating a safe space.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303336"/>
                </a:solidFill>
                <a:latin typeface="Arial"/>
                <a:ea typeface="Arial"/>
                <a:cs typeface="Arial"/>
                <a:sym typeface="Arial"/>
              </a:rPr>
              <a:t>A safe space is place free of bias, conflict, criticism, or potentially threatening actions, ideas, or conversations.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303336"/>
                </a:solidFill>
                <a:latin typeface="Arial"/>
                <a:ea typeface="Arial"/>
                <a:cs typeface="Arial"/>
                <a:sym typeface="Arial"/>
              </a:rPr>
              <a:t>You can be a “safe space.”</a:t>
            </a:r>
            <a:endParaRPr sz="12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426" name="Google Shape;426;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There are 3 tips to create safe spaces: </a:t>
            </a:r>
            <a:endParaRPr/>
          </a:p>
          <a:p>
            <a:pPr marL="171450" lvl="0" indent="-171450" algn="l" rtl="0">
              <a:lnSpc>
                <a:spcPct val="100000"/>
              </a:lnSpc>
              <a:spcBef>
                <a:spcPts val="0"/>
              </a:spcBef>
              <a:spcAft>
                <a:spcPts val="0"/>
              </a:spcAft>
              <a:buClr>
                <a:schemeClr val="dk1"/>
              </a:buClr>
              <a:buSzPts val="1400"/>
              <a:buFont typeface="Arial"/>
              <a:buChar char="•"/>
            </a:pPr>
            <a:r>
              <a:rPr lang="en-US" sz="1200">
                <a:latin typeface="Arial"/>
                <a:ea typeface="Arial"/>
                <a:cs typeface="Arial"/>
                <a:sym typeface="Arial"/>
              </a:rPr>
              <a:t>Create ground rules</a:t>
            </a:r>
            <a:endParaRPr/>
          </a:p>
          <a:p>
            <a:pPr marL="171450" lvl="0" indent="-171450" algn="l" rtl="0">
              <a:lnSpc>
                <a:spcPct val="100000"/>
              </a:lnSpc>
              <a:spcBef>
                <a:spcPts val="0"/>
              </a:spcBef>
              <a:spcAft>
                <a:spcPts val="0"/>
              </a:spcAft>
              <a:buClr>
                <a:schemeClr val="dk1"/>
              </a:buClr>
              <a:buSzPts val="1400"/>
              <a:buFont typeface="Arial"/>
              <a:buChar char="•"/>
            </a:pPr>
            <a:r>
              <a:rPr lang="en-US" sz="1200">
                <a:latin typeface="Arial"/>
                <a:ea typeface="Arial"/>
                <a:cs typeface="Arial"/>
                <a:sym typeface="Arial"/>
              </a:rPr>
              <a:t>Foster a caring culture</a:t>
            </a:r>
            <a:endParaRPr/>
          </a:p>
          <a:p>
            <a:pPr marL="171450" lvl="0" indent="-171450" algn="l" rtl="0">
              <a:lnSpc>
                <a:spcPct val="100000"/>
              </a:lnSpc>
              <a:spcBef>
                <a:spcPts val="0"/>
              </a:spcBef>
              <a:spcAft>
                <a:spcPts val="0"/>
              </a:spcAft>
              <a:buClr>
                <a:schemeClr val="dk1"/>
              </a:buClr>
              <a:buSzPts val="1400"/>
              <a:buFont typeface="Arial"/>
              <a:buChar char="•"/>
            </a:pPr>
            <a:r>
              <a:rPr lang="en-US" sz="1200">
                <a:latin typeface="Arial"/>
                <a:ea typeface="Arial"/>
                <a:cs typeface="Arial"/>
                <a:sym typeface="Arial"/>
              </a:rPr>
              <a:t>Be equitable and inclusive</a:t>
            </a:r>
            <a:endParaRPr/>
          </a:p>
          <a:p>
            <a:pPr marL="171450" lvl="0" indent="-82550" algn="l" rtl="0">
              <a:lnSpc>
                <a:spcPct val="100000"/>
              </a:lnSpc>
              <a:spcBef>
                <a:spcPts val="0"/>
              </a:spcBef>
              <a:spcAft>
                <a:spcPts val="0"/>
              </a:spcAft>
              <a:buClr>
                <a:schemeClr val="dk1"/>
              </a:buClr>
              <a:buSzPts val="1400"/>
              <a:buFont typeface="Arial"/>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Ground rules are important. Make sure everyone has a right to be heard, to be respected, and to know that whatever they share in that space remains in that space. </a:t>
            </a:r>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Foster a caring culture where words and actions matter and the student feels comfortable/safe sharing their struggles.</a:t>
            </a:r>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Make an effort to treat everyone equally. They should be aware of themselves, their own value, and the value of others. </a:t>
            </a:r>
            <a:endParaRPr sz="1200">
              <a:latin typeface="Arial"/>
              <a:ea typeface="Arial"/>
              <a:cs typeface="Arial"/>
              <a:sym typeface="Arial"/>
            </a:endParaRPr>
          </a:p>
          <a:p>
            <a:pPr marL="171450" lvl="0" indent="-82550" algn="l" rtl="0">
              <a:lnSpc>
                <a:spcPct val="100000"/>
              </a:lnSpc>
              <a:spcBef>
                <a:spcPts val="0"/>
              </a:spcBef>
              <a:spcAft>
                <a:spcPts val="0"/>
              </a:spcAft>
              <a:buClr>
                <a:schemeClr val="dk1"/>
              </a:buClr>
              <a:buSzPts val="1400"/>
              <a:buFont typeface="Arial"/>
              <a:buNone/>
            </a:pPr>
            <a:endParaRPr sz="1200">
              <a:latin typeface="Arial"/>
              <a:ea typeface="Arial"/>
              <a:cs typeface="Arial"/>
              <a:sym typeface="Arial"/>
            </a:endParaRPr>
          </a:p>
        </p:txBody>
      </p:sp>
      <p:sp>
        <p:nvSpPr>
          <p:cNvPr id="441" name="Google Shape;441;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It is important to reach out for help as needed so we can continue to develop, grow, and thrive. </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456" name="Google Shape;45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Pass out paper and writing utensils to each participant.</a:t>
            </a:r>
            <a:endParaRPr/>
          </a:p>
          <a:p>
            <a:pPr marL="0" lvl="0" indent="0" algn="l" rtl="0">
              <a:spcBef>
                <a:spcPts val="0"/>
              </a:spcBef>
              <a:spcAft>
                <a:spcPts val="0"/>
              </a:spcAft>
              <a:buNone/>
            </a:pPr>
            <a:r>
              <a:rPr lang="en-US" sz="1200">
                <a:solidFill>
                  <a:schemeClr val="dk1"/>
                </a:solidFill>
                <a:latin typeface="Arial"/>
                <a:ea typeface="Arial"/>
                <a:cs typeface="Arial"/>
                <a:sym typeface="Arial"/>
              </a:rPr>
              <a:t>Explain the power of visualizing our feelings.</a:t>
            </a:r>
            <a:endParaRPr/>
          </a:p>
          <a:p>
            <a:pPr marL="0" lvl="0" indent="0" algn="l" rtl="0">
              <a:spcBef>
                <a:spcPts val="0"/>
              </a:spcBef>
              <a:spcAft>
                <a:spcPts val="0"/>
              </a:spcAft>
              <a:buNone/>
            </a:pPr>
            <a:r>
              <a:rPr lang="en-US" sz="1200">
                <a:solidFill>
                  <a:schemeClr val="dk1"/>
                </a:solidFill>
                <a:latin typeface="Arial"/>
                <a:ea typeface="Arial"/>
                <a:cs typeface="Arial"/>
                <a:sym typeface="Arial"/>
              </a:rPr>
              <a:t>Use one of the following prompts and give participants a chance to get creative: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If your feeling was a landscape, it would look like…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If your feeling was music, it would sound like…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If your feeling was an object, it would be…</a:t>
            </a:r>
            <a:endParaRPr/>
          </a:p>
          <a:p>
            <a:pPr marL="0" lvl="0" indent="0" algn="l" rtl="0">
              <a:spcBef>
                <a:spcPts val="0"/>
              </a:spcBef>
              <a:spcAft>
                <a:spcPts val="0"/>
              </a:spcAft>
              <a:buNone/>
            </a:pPr>
            <a:r>
              <a:rPr lang="en-US" sz="1200">
                <a:solidFill>
                  <a:schemeClr val="dk1"/>
                </a:solidFill>
                <a:latin typeface="Arial"/>
                <a:ea typeface="Arial"/>
                <a:cs typeface="Arial"/>
                <a:sym typeface="Arial"/>
              </a:rPr>
              <a:t>Discuss sensations: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How does this feeling make your body feel?</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Name the sensation (i.e. smooth, chill, vibrating, twitchy, dull, sharp, achy, jagged, airy, trembling, shivering, etc.).</a:t>
            </a:r>
            <a:endParaRPr/>
          </a:p>
          <a:p>
            <a:pPr marL="0" lvl="0" indent="0" algn="l" rtl="0">
              <a:spcBef>
                <a:spcPts val="0"/>
              </a:spcBef>
              <a:spcAft>
                <a:spcPts val="0"/>
              </a:spcAft>
              <a:buNone/>
            </a:pPr>
            <a:r>
              <a:rPr lang="en-US" sz="1200">
                <a:solidFill>
                  <a:schemeClr val="dk1"/>
                </a:solidFill>
                <a:latin typeface="Arial"/>
                <a:ea typeface="Arial"/>
                <a:cs typeface="Arial"/>
                <a:sym typeface="Arial"/>
              </a:rPr>
              <a:t>Have participants share their image with their table groups and discuss what they learned.</a:t>
            </a:r>
            <a:endParaRPr/>
          </a:p>
          <a:p>
            <a:pPr marL="0" lvl="0" indent="0" algn="l" rtl="0">
              <a:spcBef>
                <a:spcPts val="0"/>
              </a:spcBef>
              <a:spcAft>
                <a:spcPts val="0"/>
              </a:spcAft>
              <a:buNone/>
            </a:pPr>
            <a:r>
              <a:rPr lang="en-US" sz="1200">
                <a:solidFill>
                  <a:schemeClr val="dk1"/>
                </a:solidFill>
                <a:latin typeface="Arial"/>
                <a:ea typeface="Arial"/>
                <a:cs typeface="Arial"/>
                <a:sym typeface="Arial"/>
              </a:rPr>
              <a:t>As a group, look at the feeling wheel graphic and have participants name the feeling that is portrayed in their image. </a:t>
            </a:r>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466" name="Google Shape;46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Give the participants paper and writing utensils and direct them to draw their happy place.</a:t>
            </a:r>
            <a:endParaRPr/>
          </a:p>
          <a:p>
            <a:pPr marL="0" lvl="0" indent="0" algn="l" rtl="0">
              <a:spcBef>
                <a:spcPts val="0"/>
              </a:spcBef>
              <a:spcAft>
                <a:spcPts val="0"/>
              </a:spcAft>
              <a:buNone/>
            </a:pPr>
            <a:r>
              <a:rPr lang="en-US" sz="1200">
                <a:solidFill>
                  <a:schemeClr val="dk1"/>
                </a:solidFill>
                <a:latin typeface="Arial"/>
                <a:ea typeface="Arial"/>
                <a:cs typeface="Arial"/>
                <a:sym typeface="Arial"/>
              </a:rPr>
              <a:t>Have participants share why this is their happy place. </a:t>
            </a:r>
            <a:endParaRPr/>
          </a:p>
          <a:p>
            <a:pPr marL="0" lvl="0" indent="0" algn="l" rtl="0">
              <a:spcBef>
                <a:spcPts val="0"/>
              </a:spcBef>
              <a:spcAft>
                <a:spcPts val="0"/>
              </a:spcAft>
              <a:buNone/>
            </a:pPr>
            <a:r>
              <a:rPr lang="en-US" sz="1200">
                <a:solidFill>
                  <a:schemeClr val="dk1"/>
                </a:solidFill>
                <a:latin typeface="Arial"/>
                <a:ea typeface="Arial"/>
                <a:cs typeface="Arial"/>
                <a:sym typeface="Arial"/>
              </a:rPr>
              <a:t>Discuss whether there are any commonalities in the different happy places shared.</a:t>
            </a:r>
            <a:endParaRPr/>
          </a:p>
          <a:p>
            <a:pPr marL="0" lvl="0" indent="0" algn="l" rtl="0">
              <a:spcBef>
                <a:spcPts val="0"/>
              </a:spcBef>
              <a:spcAft>
                <a:spcPts val="0"/>
              </a:spcAft>
              <a:buNone/>
            </a:pPr>
            <a:r>
              <a:rPr lang="en-US" sz="1200">
                <a:solidFill>
                  <a:schemeClr val="dk1"/>
                </a:solidFill>
                <a:latin typeface="Arial"/>
                <a:ea typeface="Arial"/>
                <a:cs typeface="Arial"/>
                <a:sym typeface="Arial"/>
              </a:rPr>
              <a:t>Discuss: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In a stressful situation (i.e. taking a test), taking a brief moment to go to that happy place can put one in a better mind frame to work through it.</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Arial"/>
                <a:ea typeface="Arial"/>
                <a:cs typeface="Arial"/>
                <a:sym typeface="Arial"/>
              </a:rPr>
              <a:t>How could this be helpful in their work with students?</a:t>
            </a:r>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477" name="Google Shape;47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Emotional support can come from your family, a trusted friend or mentor, or a professional.</a:t>
            </a:r>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Know people you can reach out to who will help you with your struggles.</a:t>
            </a:r>
            <a:endParaRPr/>
          </a:p>
          <a:p>
            <a:pPr marL="0" lvl="0" indent="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Think about when it is enough to seek help from your network versus when additional support is needed from a counselor or other professional. </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200">
              <a:latin typeface="Arial"/>
              <a:ea typeface="Arial"/>
              <a:cs typeface="Arial"/>
              <a:sym typeface="Arial"/>
            </a:endParaRPr>
          </a:p>
        </p:txBody>
      </p:sp>
      <p:sp>
        <p:nvSpPr>
          <p:cNvPr id="487" name="Google Shape;48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appreciate your time and attention to this presentation about the importance of ACEs in the lives of migratory students. Your honest feedback is vital to our focus and efforts as iSOSY continues to move forward in the area of personal wellness and mental health. Please take just a moment to use the QR code on the screen to access a brief evaluation. Thank you.</a:t>
            </a:r>
            <a:r>
              <a:rPr lang="en-US" dirty="0">
                <a:effectLst/>
              </a:rPr>
              <a:t>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0510DA-CDBB-1D46-8368-59ECDF1E9332}" type="slidenum">
              <a:rPr lang="en-US" smtClean="0"/>
              <a:t>38</a:t>
            </a:fld>
            <a:endParaRPr lang="en-US"/>
          </a:p>
        </p:txBody>
      </p:sp>
    </p:spTree>
    <p:extLst>
      <p:ext uri="{BB962C8B-B14F-4D97-AF65-F5344CB8AC3E}">
        <p14:creationId xmlns:p14="http://schemas.microsoft.com/office/powerpoint/2010/main" val="909798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Thank you so much for your time and attention. Any questions/comments?</a:t>
            </a:r>
            <a:endParaRPr/>
          </a:p>
          <a:p>
            <a:pPr marL="0" lvl="0" indent="0" algn="l" rtl="0">
              <a:spcBef>
                <a:spcPts val="0"/>
              </a:spcBef>
              <a:spcAft>
                <a:spcPts val="0"/>
              </a:spcAft>
              <a:buNone/>
            </a:pPr>
            <a:endParaRPr/>
          </a:p>
        </p:txBody>
      </p:sp>
      <p:sp>
        <p:nvSpPr>
          <p:cNvPr id="511" name="Google Shape;51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These are the different functions of the brain that control both the emotions and logic: </a:t>
            </a:r>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Right Brain –  Emotion:  responsible for sending and receiving non-verbal communications, like facial expressions, tone of voice, or gestures. It also specializes in understanding the big picture of an experience, its meaning and general feel, as well as images and personal memories.</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Left Brain – Logic: logical, literal, likes words, and is linear, that is, it likes to put things in order. It excels in understanding cause and effect (“I push this button and the cow pops up.”), naming and labeling objects, and being clear about personal actions (“I ate the cookie; I didn’t chew it.”).</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A person experiencing a traumatizing or retraumatizing event operates initially out of the right brain. </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That means that they are most likely not able to think logically or understand the consequences of their behavior in the moment. </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In order to help the student, we have to wait to provide logical strategies until they are no longer working out of right brain. </a:t>
            </a:r>
            <a:endParaRPr/>
          </a:p>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The strategies that follow can be taught to the students we work with so they can use the tools when they need them in the future.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120" name="Google Shape;12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Young minds are right-brain dominant.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Emotions and living in the moment trump the left brain’s emerging efforts to use language and logic to navigate the world.</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The extent and strength of the connections between brain cells and parts of the brain, and how well they are integrated, can be influenced heavily by experience (nurturing, learning, interactions). </a:t>
            </a:r>
            <a:endParaRPr/>
          </a:p>
          <a:p>
            <a:pPr marL="0" marR="0" lvl="0" indent="0" algn="l" rtl="0">
              <a:lnSpc>
                <a:spcPct val="100000"/>
              </a:lnSpc>
              <a:spcBef>
                <a:spcPts val="0"/>
              </a:spcBef>
              <a:spcAft>
                <a:spcPts val="0"/>
              </a:spcAft>
              <a:buClr>
                <a:srgbClr val="000000"/>
              </a:buClr>
              <a:buSzPts val="1400"/>
              <a:buFont typeface="Arial"/>
              <a:buNone/>
            </a:pPr>
            <a:r>
              <a:rPr lang="en-US" sz="1200">
                <a:latin typeface="Arial"/>
                <a:ea typeface="Arial"/>
                <a:cs typeface="Arial"/>
                <a:sym typeface="Arial"/>
              </a:rPr>
              <a:t>Relationships are key. You can make a difference. </a:t>
            </a: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133" name="Google Shape;13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Objective:</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Illustrate the difficulty in engaging in left-brain (logical) activities when a person is operating under the right-brain (emotions) due to adverse circumstances or trauma.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Materials:</a:t>
            </a:r>
            <a:endParaRPr sz="110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Two short literary passages from a non-fiction book or article</a:t>
            </a:r>
            <a:endParaRPr sz="110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Noise makers (i.e. drums, bells, whistles, etc.)</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 Steps:</a:t>
            </a:r>
            <a:endParaRPr sz="1100">
              <a:solidFill>
                <a:schemeClr val="dk1"/>
              </a:solidFill>
              <a:latin typeface="Arial"/>
              <a:ea typeface="Arial"/>
              <a:cs typeface="Arial"/>
              <a:sym typeface="Arial"/>
            </a:endParaRPr>
          </a:p>
          <a:p>
            <a:pPr marL="228600" lvl="0" indent="-228600" algn="l" rtl="0">
              <a:spcBef>
                <a:spcPts val="0"/>
              </a:spcBef>
              <a:spcAft>
                <a:spcPts val="0"/>
              </a:spcAft>
              <a:buClr>
                <a:schemeClr val="dk1"/>
              </a:buClr>
              <a:buSzPts val="1200"/>
              <a:buFont typeface="Arial"/>
              <a:buAutoNum type="arabicPeriod"/>
            </a:pPr>
            <a:r>
              <a:rPr lang="en-US" sz="1200">
                <a:solidFill>
                  <a:schemeClr val="dk1"/>
                </a:solidFill>
                <a:latin typeface="Arial"/>
                <a:ea typeface="Arial"/>
                <a:cs typeface="Arial"/>
                <a:sym typeface="Arial"/>
              </a:rPr>
              <a:t>Ask one participant to read one of the passages without interruption. </a:t>
            </a:r>
            <a:endParaRPr sz="1100">
              <a:solidFill>
                <a:schemeClr val="dk1"/>
              </a:solidFill>
              <a:latin typeface="Arial"/>
              <a:ea typeface="Arial"/>
              <a:cs typeface="Arial"/>
              <a:sym typeface="Arial"/>
            </a:endParaRPr>
          </a:p>
          <a:p>
            <a:pPr marL="228600" lvl="0" indent="-228600" algn="l" rtl="0">
              <a:spcBef>
                <a:spcPts val="0"/>
              </a:spcBef>
              <a:spcAft>
                <a:spcPts val="0"/>
              </a:spcAft>
              <a:buClr>
                <a:schemeClr val="dk1"/>
              </a:buClr>
              <a:buSzPts val="1200"/>
              <a:buFont typeface="Arial"/>
              <a:buAutoNum type="arabicPeriod"/>
            </a:pPr>
            <a:r>
              <a:rPr lang="en-US" sz="1200">
                <a:solidFill>
                  <a:schemeClr val="dk1"/>
                </a:solidFill>
                <a:latin typeface="Arial"/>
                <a:ea typeface="Arial"/>
                <a:cs typeface="Arial"/>
                <a:sym typeface="Arial"/>
              </a:rPr>
              <a:t>Ask the reader to summarize the paragraph.</a:t>
            </a:r>
            <a:endParaRPr sz="1100">
              <a:solidFill>
                <a:schemeClr val="dk1"/>
              </a:solidFill>
              <a:latin typeface="Arial"/>
              <a:ea typeface="Arial"/>
              <a:cs typeface="Arial"/>
              <a:sym typeface="Arial"/>
            </a:endParaRPr>
          </a:p>
          <a:p>
            <a:pPr marL="228600" lvl="0" indent="-228600" algn="l" rtl="0">
              <a:spcBef>
                <a:spcPts val="0"/>
              </a:spcBef>
              <a:spcAft>
                <a:spcPts val="0"/>
              </a:spcAft>
              <a:buClr>
                <a:schemeClr val="dk1"/>
              </a:buClr>
              <a:buSzPts val="1200"/>
              <a:buFont typeface="Arial"/>
              <a:buAutoNum type="arabicPeriod"/>
            </a:pPr>
            <a:r>
              <a:rPr lang="en-US" sz="1200">
                <a:solidFill>
                  <a:schemeClr val="dk1"/>
                </a:solidFill>
                <a:latin typeface="Arial"/>
                <a:ea typeface="Arial"/>
                <a:cs typeface="Arial"/>
                <a:sym typeface="Arial"/>
              </a:rPr>
              <a:t>Ask the same participant to read another passage, this time with at least two other participants making distracting noises nearby.</a:t>
            </a:r>
            <a:endParaRPr sz="1100">
              <a:solidFill>
                <a:schemeClr val="dk1"/>
              </a:solidFill>
              <a:latin typeface="Arial"/>
              <a:ea typeface="Arial"/>
              <a:cs typeface="Arial"/>
              <a:sym typeface="Arial"/>
            </a:endParaRPr>
          </a:p>
          <a:p>
            <a:pPr marL="228600" lvl="0" indent="-228600" algn="l" rtl="0">
              <a:spcBef>
                <a:spcPts val="0"/>
              </a:spcBef>
              <a:spcAft>
                <a:spcPts val="0"/>
              </a:spcAft>
              <a:buClr>
                <a:schemeClr val="dk1"/>
              </a:buClr>
              <a:buSzPts val="1200"/>
              <a:buFont typeface="Arial"/>
              <a:buAutoNum type="arabicPeriod"/>
            </a:pPr>
            <a:r>
              <a:rPr lang="en-US" sz="1200">
                <a:solidFill>
                  <a:schemeClr val="dk1"/>
                </a:solidFill>
                <a:latin typeface="Arial"/>
                <a:ea typeface="Arial"/>
                <a:cs typeface="Arial"/>
                <a:sym typeface="Arial"/>
              </a:rPr>
              <a:t>Ask the reader to summarize the passage.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Discuss: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The distractions illustrated that it is very difficult to learn or think logically when the brain is operating out of the right hemisphere (emotions).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Ask the reader: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How difficult was concentrating with all the noise?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Ask audience:</a:t>
            </a:r>
            <a:endParaRPr/>
          </a:p>
          <a:p>
            <a:pPr marL="0" lvl="0" indent="0" algn="l" rtl="0">
              <a:spcBef>
                <a:spcPts val="0"/>
              </a:spcBef>
              <a:spcAft>
                <a:spcPts val="0"/>
              </a:spcAft>
              <a:buNone/>
            </a:pPr>
            <a:r>
              <a:rPr lang="en-US" sz="1200">
                <a:solidFill>
                  <a:schemeClr val="dk1"/>
                </a:solidFill>
                <a:latin typeface="Arial"/>
                <a:ea typeface="Arial"/>
                <a:cs typeface="Arial"/>
                <a:sym typeface="Arial"/>
              </a:rPr>
              <a:t>How does this illustrate the likelihood that students are ready to learn if they are having/have had traumatic experiences? </a:t>
            </a: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144" name="Google Shape;14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 first strategy that we’re going to talk about is Connect, Then Redirect. </a:t>
            </a: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strategy enables you to connect with the student in an emotional way (right brain) before introducing logic (left brain) to modify response and behavior.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This strategy was first discussed in Daniel Siegel's book </a:t>
            </a:r>
            <a:r>
              <a:rPr lang="en-US" i="1">
                <a:latin typeface="Arial"/>
                <a:ea typeface="Arial"/>
                <a:cs typeface="Arial"/>
                <a:sym typeface="Arial"/>
              </a:rPr>
              <a:t>The Whole Brain Child. </a:t>
            </a:r>
            <a:endParaRPr/>
          </a:p>
          <a:p>
            <a:pPr marL="0" marR="0" lvl="0" indent="0" algn="l" rtl="0">
              <a:lnSpc>
                <a:spcPct val="100000"/>
              </a:lnSpc>
              <a:spcBef>
                <a:spcPts val="0"/>
              </a:spcBef>
              <a:spcAft>
                <a:spcPts val="0"/>
              </a:spcAft>
              <a:buClr>
                <a:srgbClr val="000000"/>
              </a:buClr>
              <a:buSzPts val="1400"/>
              <a:buFont typeface="Arial"/>
              <a:buNone/>
            </a:pPr>
            <a:r>
              <a:rPr lang="en-US" i="0">
                <a:latin typeface="Arial"/>
                <a:ea typeface="Arial"/>
                <a:cs typeface="Arial"/>
                <a:sym typeface="Arial"/>
              </a:rPr>
              <a:t>As stated previously, connecting first to the emotions (right brain) allows the student to calm down before you introduce discussion about ways to apply logic and cause/effect (left brain). </a:t>
            </a:r>
            <a:endParaRPr/>
          </a:p>
          <a:p>
            <a:pPr marL="0" marR="0" lvl="0" indent="0" algn="l" rtl="0">
              <a:lnSpc>
                <a:spcPct val="100000"/>
              </a:lnSpc>
              <a:spcBef>
                <a:spcPts val="0"/>
              </a:spcBef>
              <a:spcAft>
                <a:spcPts val="0"/>
              </a:spcAft>
              <a:buClr>
                <a:srgbClr val="000000"/>
              </a:buClr>
              <a:buSzPts val="1400"/>
              <a:buFont typeface="Arial"/>
              <a:buNone/>
            </a:pPr>
            <a:r>
              <a:rPr lang="en-US" i="0">
                <a:latin typeface="Arial"/>
                <a:ea typeface="Arial"/>
                <a:cs typeface="Arial"/>
                <a:sym typeface="Arial"/>
              </a:rPr>
              <a:t>You may need to prompt a student to open the discussion. “You look like you’re feeling sort of mad.” If you receive an affirmative response, ask what they are mad about. </a:t>
            </a:r>
            <a:endParaRPr/>
          </a:p>
          <a:p>
            <a:pPr marL="0" marR="0" lvl="0" indent="0" algn="l" rtl="0">
              <a:lnSpc>
                <a:spcPct val="100000"/>
              </a:lnSpc>
              <a:spcBef>
                <a:spcPts val="0"/>
              </a:spcBef>
              <a:spcAft>
                <a:spcPts val="0"/>
              </a:spcAft>
              <a:buClr>
                <a:srgbClr val="000000"/>
              </a:buClr>
              <a:buSzPts val="1400"/>
              <a:buFont typeface="Arial"/>
              <a:buNone/>
            </a:pPr>
            <a:r>
              <a:rPr lang="en-US" i="0">
                <a:latin typeface="Arial"/>
                <a:ea typeface="Arial"/>
                <a:cs typeface="Arial"/>
                <a:sym typeface="Arial"/>
              </a:rPr>
              <a:t>Provide an empathetic response and then normalize their feeling. The m</a:t>
            </a:r>
            <a:r>
              <a:rPr lang="en-US">
                <a:latin typeface="Arial"/>
                <a:ea typeface="Arial"/>
                <a:cs typeface="Arial"/>
                <a:sym typeface="Arial"/>
              </a:rPr>
              <a:t>essage is, “I see you and I hear you.” </a:t>
            </a:r>
            <a:endParaRPr/>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167" name="Google Shape;16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7000"/>
              </a:lnSpc>
              <a:spcBef>
                <a:spcPts val="0"/>
              </a:spcBef>
              <a:spcAft>
                <a:spcPts val="0"/>
              </a:spcAft>
              <a:buNone/>
            </a:pPr>
            <a:r>
              <a:rPr lang="en-US" sz="1200">
                <a:latin typeface="Arial"/>
                <a:ea typeface="Arial"/>
                <a:cs typeface="Arial"/>
                <a:sym typeface="Arial"/>
              </a:rPr>
              <a:t>In order to understand this strategy, we start with a basic review of brain structure and function. </a:t>
            </a:r>
            <a:endParaRPr/>
          </a:p>
          <a:p>
            <a:pPr marL="0" marR="0" lvl="0" indent="0" algn="l" rtl="0">
              <a:lnSpc>
                <a:spcPct val="107000"/>
              </a:lnSpc>
              <a:spcBef>
                <a:spcPts val="800"/>
              </a:spcBef>
              <a:spcAft>
                <a:spcPts val="0"/>
              </a:spcAft>
              <a:buNone/>
            </a:pPr>
            <a:r>
              <a:rPr lang="en-US" sz="1200">
                <a:latin typeface="Arial"/>
                <a:ea typeface="Arial"/>
                <a:cs typeface="Arial"/>
                <a:sym typeface="Arial"/>
              </a:rPr>
              <a:t>Our brain has two hemispheres, the left and the right, which are connected through a pathway of nerves. </a:t>
            </a:r>
            <a:endParaRPr/>
          </a:p>
          <a:p>
            <a:pPr marL="0" marR="0" lvl="0" indent="0" algn="l" rtl="0">
              <a:lnSpc>
                <a:spcPct val="107000"/>
              </a:lnSpc>
              <a:spcBef>
                <a:spcPts val="800"/>
              </a:spcBef>
              <a:spcAft>
                <a:spcPts val="0"/>
              </a:spcAft>
              <a:buNone/>
            </a:pPr>
            <a:r>
              <a:rPr lang="en-US" sz="1200">
                <a:latin typeface="Arial"/>
                <a:ea typeface="Arial"/>
                <a:cs typeface="Arial"/>
                <a:sym typeface="Arial"/>
              </a:rPr>
              <a:t>Although no task, action, or thinking process is conducted solely in one hemisphere, each hemisphere has an expertise or a type of processing which it dominates. </a:t>
            </a:r>
            <a:endParaRPr sz="1200">
              <a:latin typeface="Arial"/>
              <a:ea typeface="Arial"/>
              <a:cs typeface="Arial"/>
              <a:sym typeface="Arial"/>
            </a:endParaRPr>
          </a:p>
          <a:p>
            <a:pPr marL="0" marR="0" lvl="0" indent="0" algn="l" rtl="0">
              <a:lnSpc>
                <a:spcPct val="107000"/>
              </a:lnSpc>
              <a:spcBef>
                <a:spcPts val="800"/>
              </a:spcBef>
              <a:spcAft>
                <a:spcPts val="0"/>
              </a:spcAft>
              <a:buNone/>
            </a:pPr>
            <a:r>
              <a:rPr lang="en-US" sz="1200">
                <a:latin typeface="Arial"/>
                <a:ea typeface="Arial"/>
                <a:cs typeface="Arial"/>
                <a:sym typeface="Arial"/>
              </a:rPr>
              <a:t>The left hemisphere tends to dominate linear, literal, and logical thinking. It likes to solve puzzles, especially using order and reason, and serves in linguistic expression. </a:t>
            </a:r>
            <a:endParaRPr/>
          </a:p>
          <a:p>
            <a:pPr marL="0" marR="0" lvl="0" indent="0" algn="l" rtl="0">
              <a:lnSpc>
                <a:spcPct val="107000"/>
              </a:lnSpc>
              <a:spcBef>
                <a:spcPts val="800"/>
              </a:spcBef>
              <a:spcAft>
                <a:spcPts val="0"/>
              </a:spcAft>
              <a:buNone/>
            </a:pPr>
            <a:r>
              <a:rPr lang="en-US" sz="1200">
                <a:latin typeface="Arial"/>
                <a:ea typeface="Arial"/>
                <a:cs typeface="Arial"/>
                <a:sym typeface="Arial"/>
              </a:rPr>
              <a:t>The right hemisphere is often thought of as the more creative side of the brain. It dominates non-verbal communication, emotions, and creative expression through activities such as art or dance.</a:t>
            </a:r>
            <a:endParaRPr sz="1200">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endParaRPr sz="1200">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en-US" sz="1200">
                <a:solidFill>
                  <a:schemeClr val="dk1"/>
                </a:solidFill>
                <a:latin typeface="Arial"/>
                <a:ea typeface="Arial"/>
                <a:cs typeface="Arial"/>
                <a:sym typeface="Arial"/>
              </a:rPr>
              <a:t>The </a:t>
            </a:r>
            <a:r>
              <a:rPr lang="en-US" sz="1800">
                <a:solidFill>
                  <a:srgbClr val="666660"/>
                </a:solidFill>
                <a:latin typeface="Arial"/>
                <a:ea typeface="Arial"/>
                <a:cs typeface="Arial"/>
                <a:sym typeface="Arial"/>
              </a:rPr>
              <a:t>Connection part of the process creates calm for the student’s emotions and allows them to feel, and name, whatever emotion they are experiencing. </a:t>
            </a:r>
            <a:endParaRPr/>
          </a:p>
          <a:p>
            <a:pPr marL="0" marR="0" lvl="0" indent="0" algn="l" rtl="0">
              <a:lnSpc>
                <a:spcPct val="107000"/>
              </a:lnSpc>
              <a:spcBef>
                <a:spcPts val="800"/>
              </a:spcBef>
              <a:spcAft>
                <a:spcPts val="0"/>
              </a:spcAft>
              <a:buNone/>
            </a:pPr>
            <a:r>
              <a:rPr lang="en-US" sz="1800">
                <a:solidFill>
                  <a:srgbClr val="666660"/>
                </a:solidFill>
                <a:latin typeface="Arial"/>
                <a:ea typeface="Arial"/>
                <a:cs typeface="Arial"/>
                <a:sym typeface="Arial"/>
              </a:rPr>
              <a:t>That increasing calm offers the ability to soothe the student. </a:t>
            </a:r>
            <a:endParaRPr/>
          </a:p>
          <a:p>
            <a:pPr marL="0" marR="0" lvl="0" indent="0" algn="l" rtl="0">
              <a:lnSpc>
                <a:spcPct val="107000"/>
              </a:lnSpc>
              <a:spcBef>
                <a:spcPts val="800"/>
              </a:spcBef>
              <a:spcAft>
                <a:spcPts val="0"/>
              </a:spcAft>
              <a:buNone/>
            </a:pPr>
            <a:r>
              <a:rPr lang="en-US" sz="1800">
                <a:solidFill>
                  <a:srgbClr val="666660"/>
                </a:solidFill>
                <a:latin typeface="Arial"/>
                <a:ea typeface="Arial"/>
                <a:cs typeface="Arial"/>
                <a:sym typeface="Arial"/>
              </a:rPr>
              <a:t>Nonverbal cues are often effective. </a:t>
            </a:r>
            <a:endParaRPr/>
          </a:p>
          <a:p>
            <a:pPr marL="0" marR="0" lvl="0" indent="0" algn="l" rtl="0">
              <a:lnSpc>
                <a:spcPct val="107000"/>
              </a:lnSpc>
              <a:spcBef>
                <a:spcPts val="800"/>
              </a:spcBef>
              <a:spcAft>
                <a:spcPts val="0"/>
              </a:spcAft>
              <a:buNone/>
            </a:pPr>
            <a:r>
              <a:rPr lang="en-US" sz="1800">
                <a:solidFill>
                  <a:srgbClr val="666660"/>
                </a:solidFill>
                <a:latin typeface="Arial"/>
                <a:ea typeface="Arial"/>
                <a:cs typeface="Arial"/>
                <a:sym typeface="Arial"/>
              </a:rPr>
              <a:t>Then you can engage in the next step of introducing logic..</a:t>
            </a:r>
            <a:endParaRPr sz="1800">
              <a:latin typeface="Arial"/>
              <a:ea typeface="Arial"/>
              <a:cs typeface="Arial"/>
              <a:sym typeface="Arial"/>
            </a:endParaRPr>
          </a:p>
          <a:p>
            <a:pPr marL="0" lvl="0" indent="0" algn="l" rtl="0">
              <a:spcBef>
                <a:spcPts val="80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p:txBody>
      </p:sp>
      <p:sp>
        <p:nvSpPr>
          <p:cNvPr id="177" name="Google Shape;17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1Evwgu369Jw"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6000" dirty="0"/>
              <a:t>i</a:t>
            </a:r>
            <a:r>
              <a:rPr lang="en-US" sz="6000" dirty="0">
                <a:latin typeface="Calibri"/>
                <a:ea typeface="Calibri"/>
                <a:cs typeface="Calibri"/>
                <a:sym typeface="Calibri"/>
              </a:rPr>
              <a:t>SOSY Personal Wellness</a:t>
            </a:r>
            <a:endParaRPr dirty="0"/>
          </a:p>
        </p:txBody>
      </p:sp>
      <p:cxnSp>
        <p:nvCxnSpPr>
          <p:cNvPr id="90" name="Google Shape;90;p1"/>
          <p:cNvCxnSpPr/>
          <p:nvPr/>
        </p:nvCxnSpPr>
        <p:spPr>
          <a:xfrm>
            <a:off x="526773" y="1524000"/>
            <a:ext cx="11211339" cy="0"/>
          </a:xfrm>
          <a:prstGeom prst="straightConnector1">
            <a:avLst/>
          </a:prstGeom>
          <a:noFill/>
          <a:ln w="57150" cap="flat" cmpd="sng">
            <a:solidFill>
              <a:schemeClr val="accent3"/>
            </a:solidFill>
            <a:prstDash val="solid"/>
            <a:miter lim="800000"/>
            <a:headEnd type="none" w="sm" len="sm"/>
            <a:tailEnd type="none" w="sm" len="sm"/>
          </a:ln>
        </p:spPr>
      </p:cxnSp>
      <p:sp>
        <p:nvSpPr>
          <p:cNvPr id="91" name="Google Shape;91;p1"/>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www.osymigrant.org</a:t>
            </a:r>
            <a:endParaRPr sz="1800" b="0" i="0" u="none" strike="noStrike" cap="none">
              <a:solidFill>
                <a:schemeClr val="dk1"/>
              </a:solidFill>
              <a:latin typeface="Calibri"/>
              <a:ea typeface="Calibri"/>
              <a:cs typeface="Calibri"/>
              <a:sym typeface="Calibri"/>
            </a:endParaRPr>
          </a:p>
        </p:txBody>
      </p:sp>
      <p:sp>
        <p:nvSpPr>
          <p:cNvPr id="92" name="Google Shape;92;p1"/>
          <p:cNvSpPr/>
          <p:nvPr/>
        </p:nvSpPr>
        <p:spPr>
          <a:xfrm>
            <a:off x="3043237" y="2508349"/>
            <a:ext cx="9148763" cy="27699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Trauma-Informed Support and Practices for Young Adults</a:t>
            </a:r>
            <a:endParaRPr sz="40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en-US" sz="4000" b="0" i="1" u="none" strike="noStrike" cap="none">
                <a:solidFill>
                  <a:srgbClr val="000000"/>
                </a:solidFill>
                <a:latin typeface="Arial"/>
                <a:ea typeface="Arial"/>
                <a:cs typeface="Arial"/>
                <a:sym typeface="Arial"/>
              </a:rPr>
              <a:t>There’s Hope!</a:t>
            </a:r>
            <a:endParaRPr sz="4000" b="1" i="1"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5400" b="0" i="0" u="none" strike="noStrike" cap="none">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8733" y="217626"/>
            <a:ext cx="1048595" cy="1219200"/>
          </a:xfrm>
          <a:prstGeom prst="rect">
            <a:avLst/>
          </a:prstGeom>
          <a:noFill/>
          <a:ln>
            <a:noFill/>
          </a:ln>
        </p:spPr>
      </p:pic>
      <p:sp>
        <p:nvSpPr>
          <p:cNvPr id="94" name="Google Shape;94;p1"/>
          <p:cNvSpPr txBox="1"/>
          <p:nvPr/>
        </p:nvSpPr>
        <p:spPr>
          <a:xfrm>
            <a:off x="1707328" y="5334000"/>
            <a:ext cx="8534400" cy="7415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800" b="0" i="0" u="none" strike="noStrike" cap="none">
                <a:solidFill>
                  <a:srgbClr val="A5A5A5"/>
                </a:solidFill>
                <a:latin typeface="Arial"/>
                <a:ea typeface="Arial"/>
                <a:cs typeface="Arial"/>
                <a:sym typeface="Arial"/>
              </a:rPr>
              <a:t>Presenter, title, organization</a:t>
            </a:r>
            <a:endParaRPr sz="2800" b="0" i="0" u="none" strike="noStrike" cap="none">
              <a:solidFill>
                <a:srgbClr val="A5A5A5"/>
              </a:solidFill>
              <a:latin typeface="Calibri"/>
              <a:ea typeface="Calibri"/>
              <a:cs typeface="Calibri"/>
              <a:sym typeface="Calibri"/>
            </a:endParaRPr>
          </a:p>
          <a:p>
            <a:pPr marL="228600" marR="0" lvl="0" indent="-76200" algn="l" rtl="0">
              <a:lnSpc>
                <a:spcPct val="90000"/>
              </a:lnSpc>
              <a:spcBef>
                <a:spcPts val="480"/>
              </a:spcBef>
              <a:spcAft>
                <a:spcPts val="0"/>
              </a:spcAft>
              <a:buClr>
                <a:schemeClr val="dk1"/>
              </a:buClr>
              <a:buSzPts val="2400"/>
              <a:buFont typeface="Arial"/>
              <a:buNone/>
            </a:pPr>
            <a:endParaRPr sz="2800" b="0" i="0" u="none" strike="noStrike" cap="none">
              <a:solidFill>
                <a:schemeClr val="dk1"/>
              </a:solidFill>
              <a:latin typeface="Calibri"/>
              <a:ea typeface="Calibri"/>
              <a:cs typeface="Calibri"/>
              <a:sym typeface="Calibri"/>
            </a:endParaRPr>
          </a:p>
        </p:txBody>
      </p:sp>
      <p:pic>
        <p:nvPicPr>
          <p:cNvPr id="95" name="Google Shape;95;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8733" y="1838187"/>
            <a:ext cx="3359425" cy="32964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227415" y="1234401"/>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Calibri"/>
              <a:buNone/>
            </a:pPr>
            <a:r>
              <a:rPr lang="en-US" sz="3200">
                <a:solidFill>
                  <a:srgbClr val="000000"/>
                </a:solidFill>
                <a:latin typeface="Calibri"/>
                <a:ea typeface="Calibri"/>
                <a:cs typeface="Calibri"/>
                <a:sym typeface="Calibri"/>
              </a:rPr>
              <a:t>Redirect with the Left Brain  </a:t>
            </a:r>
            <a:r>
              <a:rPr lang="en-US" sz="3200" b="1"/>
              <a:t>(Logical, Linguistic, Literal)</a:t>
            </a:r>
            <a:endParaRPr sz="3200">
              <a:latin typeface="Calibri"/>
              <a:ea typeface="Calibri"/>
              <a:cs typeface="Calibri"/>
              <a:sym typeface="Calibri"/>
            </a:endParaRPr>
          </a:p>
        </p:txBody>
      </p:sp>
      <p:sp>
        <p:nvSpPr>
          <p:cNvPr id="191" name="Google Shape;191;p10"/>
          <p:cNvSpPr txBox="1">
            <a:spLocks noGrp="1"/>
          </p:cNvSpPr>
          <p:nvPr>
            <p:ph type="body" idx="2"/>
          </p:nvPr>
        </p:nvSpPr>
        <p:spPr>
          <a:xfrm>
            <a:off x="751566" y="2135952"/>
            <a:ext cx="8092806" cy="315253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2500"/>
              <a:buChar char="•"/>
            </a:pPr>
            <a:r>
              <a:rPr lang="en-US" sz="2500" dirty="0"/>
              <a:t>“Name It to Tame It”</a:t>
            </a:r>
            <a:endParaRPr dirty="0"/>
          </a:p>
          <a:p>
            <a:pPr marL="228600" lvl="0" indent="-228600" algn="l" rtl="0">
              <a:lnSpc>
                <a:spcPct val="90000"/>
              </a:lnSpc>
              <a:spcBef>
                <a:spcPts val="1000"/>
              </a:spcBef>
              <a:spcAft>
                <a:spcPts val="0"/>
              </a:spcAft>
              <a:buClr>
                <a:schemeClr val="dk1"/>
              </a:buClr>
              <a:buSzPts val="2500"/>
              <a:buChar char="•"/>
            </a:pPr>
            <a:r>
              <a:rPr lang="en-US" sz="2500" dirty="0"/>
              <a:t>Sometimes the emotional waves just need to crash until the storm passes.</a:t>
            </a:r>
            <a:endParaRPr dirty="0"/>
          </a:p>
          <a:p>
            <a:pPr marL="228600" lvl="0" indent="-228600" algn="l" rtl="0">
              <a:lnSpc>
                <a:spcPct val="90000"/>
              </a:lnSpc>
              <a:spcBef>
                <a:spcPts val="1000"/>
              </a:spcBef>
              <a:spcAft>
                <a:spcPts val="0"/>
              </a:spcAft>
              <a:buClr>
                <a:schemeClr val="dk1"/>
              </a:buClr>
              <a:buSzPts val="2500"/>
              <a:buChar char="•"/>
            </a:pPr>
            <a:r>
              <a:rPr lang="en-US" sz="2500" dirty="0"/>
              <a:t>Student may simply need to eat or get some sleep.</a:t>
            </a:r>
            <a:endParaRPr dirty="0"/>
          </a:p>
          <a:p>
            <a:pPr marL="228600" lvl="0" indent="-228600" algn="l" rtl="0">
              <a:lnSpc>
                <a:spcPct val="90000"/>
              </a:lnSpc>
              <a:spcBef>
                <a:spcPts val="1000"/>
              </a:spcBef>
              <a:spcAft>
                <a:spcPts val="0"/>
              </a:spcAft>
              <a:buClr>
                <a:schemeClr val="dk1"/>
              </a:buClr>
              <a:buSzPts val="2500"/>
              <a:buChar char="•"/>
            </a:pPr>
            <a:r>
              <a:rPr lang="en-US" sz="2500" dirty="0"/>
              <a:t>Rules about respect and behavior still apply.</a:t>
            </a:r>
            <a:endParaRPr dirty="0"/>
          </a:p>
          <a:p>
            <a:pPr marL="228600" lvl="0" indent="-228600" algn="l" rtl="0">
              <a:lnSpc>
                <a:spcPct val="90000"/>
              </a:lnSpc>
              <a:spcBef>
                <a:spcPts val="1000"/>
              </a:spcBef>
              <a:spcAft>
                <a:spcPts val="0"/>
              </a:spcAft>
              <a:buClr>
                <a:schemeClr val="dk1"/>
              </a:buClr>
              <a:buSzPts val="2500"/>
              <a:buChar char="•"/>
            </a:pPr>
            <a:r>
              <a:rPr lang="en-US" sz="2500" dirty="0"/>
              <a:t>Inappropriate behavior remains off-limits even in moments of high emotion.</a:t>
            </a:r>
            <a:endParaRPr dirty="0"/>
          </a:p>
          <a:p>
            <a:pPr marL="228600" lvl="0" indent="-228600" algn="l" rtl="0">
              <a:lnSpc>
                <a:spcPct val="90000"/>
              </a:lnSpc>
              <a:spcBef>
                <a:spcPts val="1000"/>
              </a:spcBef>
              <a:spcAft>
                <a:spcPts val="0"/>
              </a:spcAft>
              <a:buClr>
                <a:schemeClr val="dk1"/>
              </a:buClr>
              <a:buSzPts val="2500"/>
              <a:buChar char="•"/>
            </a:pPr>
            <a:r>
              <a:rPr lang="en-US" sz="2500" dirty="0"/>
              <a:t>Good idea to discuss misbehavior and its consequences after the student has calmed down.</a:t>
            </a:r>
            <a:endParaRPr dirty="0"/>
          </a:p>
          <a:p>
            <a:pPr marL="0" lvl="0" indent="0" algn="l" rtl="0">
              <a:lnSpc>
                <a:spcPct val="51428"/>
              </a:lnSpc>
              <a:spcBef>
                <a:spcPts val="0"/>
              </a:spcBef>
              <a:spcAft>
                <a:spcPts val="800"/>
              </a:spcAft>
              <a:buClr>
                <a:schemeClr val="dk1"/>
              </a:buClr>
              <a:buSzPts val="2800"/>
              <a:buNone/>
            </a:pPr>
            <a:endParaRPr dirty="0">
              <a:solidFill>
                <a:srgbClr val="000000"/>
              </a:solidFill>
              <a:latin typeface="Lato"/>
              <a:ea typeface="Lato"/>
              <a:cs typeface="Lato"/>
              <a:sym typeface="Lato"/>
            </a:endParaRPr>
          </a:p>
        </p:txBody>
      </p:sp>
      <p:pic>
        <p:nvPicPr>
          <p:cNvPr id="192" name="Google Shape;192;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193" name="Google Shape;193;p10"/>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194" name="Google Shape;194;p10"/>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195" name="Google Shape;195;p10"/>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pic>
        <p:nvPicPr>
          <p:cNvPr id="196" name="Google Shape;196;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7546729" y="2370810"/>
            <a:ext cx="4274210" cy="31322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a:spLocks noGrp="1"/>
          </p:cNvSpPr>
          <p:nvPr>
            <p:ph type="title"/>
          </p:nvPr>
        </p:nvSpPr>
        <p:spPr>
          <a:xfrm>
            <a:off x="1133897" y="1383863"/>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Connect, Then Redirect</a:t>
            </a:r>
            <a:endParaRPr b="1"/>
          </a:p>
        </p:txBody>
      </p:sp>
      <p:sp>
        <p:nvSpPr>
          <p:cNvPr id="202" name="Google Shape;202;p11"/>
          <p:cNvSpPr txBox="1">
            <a:spLocks noGrp="1"/>
          </p:cNvSpPr>
          <p:nvPr>
            <p:ph type="body" idx="2"/>
          </p:nvPr>
        </p:nvSpPr>
        <p:spPr>
          <a:xfrm>
            <a:off x="593993" y="2473369"/>
            <a:ext cx="11144119" cy="41772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US" sz="3000"/>
              <a:t>It is important to integrate words into emotions and name the feelings.</a:t>
            </a:r>
            <a:endParaRPr/>
          </a:p>
          <a:p>
            <a:pPr marL="228600" lvl="0" indent="-228600" algn="l" rtl="0">
              <a:lnSpc>
                <a:spcPct val="90000"/>
              </a:lnSpc>
              <a:spcBef>
                <a:spcPts val="640"/>
              </a:spcBef>
              <a:spcAft>
                <a:spcPts val="0"/>
              </a:spcAft>
              <a:buClr>
                <a:schemeClr val="dk1"/>
              </a:buClr>
              <a:buSzPts val="3200"/>
              <a:buChar char="•"/>
            </a:pPr>
            <a:r>
              <a:rPr lang="en-US" sz="3000"/>
              <a:t>Only redirect once you have connected to the feelings.</a:t>
            </a:r>
            <a:endParaRPr/>
          </a:p>
          <a:p>
            <a:pPr marL="228600" lvl="0" indent="-228600" algn="l" rtl="0">
              <a:lnSpc>
                <a:spcPct val="90000"/>
              </a:lnSpc>
              <a:spcBef>
                <a:spcPts val="640"/>
              </a:spcBef>
              <a:spcAft>
                <a:spcPts val="0"/>
              </a:spcAft>
              <a:buClr>
                <a:schemeClr val="dk1"/>
              </a:buClr>
              <a:buSzPts val="3200"/>
              <a:buChar char="•"/>
            </a:pPr>
            <a:r>
              <a:rPr lang="en-US" sz="3000"/>
              <a:t>Later you can figure out: </a:t>
            </a:r>
            <a:endParaRPr/>
          </a:p>
          <a:p>
            <a:pPr marL="685800" lvl="1" indent="-228600" algn="l" rtl="0">
              <a:lnSpc>
                <a:spcPct val="90000"/>
              </a:lnSpc>
              <a:spcBef>
                <a:spcPts val="640"/>
              </a:spcBef>
              <a:spcAft>
                <a:spcPts val="0"/>
              </a:spcAft>
              <a:buClr>
                <a:schemeClr val="dk1"/>
              </a:buClr>
              <a:buSzPts val="3200"/>
              <a:buChar char="•"/>
            </a:pPr>
            <a:r>
              <a:rPr lang="en-US" sz="3000"/>
              <a:t>Why did the student act this way?</a:t>
            </a:r>
            <a:endParaRPr/>
          </a:p>
          <a:p>
            <a:pPr marL="685800" lvl="1" indent="-228600" algn="l" rtl="0">
              <a:lnSpc>
                <a:spcPct val="90000"/>
              </a:lnSpc>
              <a:spcBef>
                <a:spcPts val="640"/>
              </a:spcBef>
              <a:spcAft>
                <a:spcPts val="0"/>
              </a:spcAft>
              <a:buClr>
                <a:schemeClr val="dk1"/>
              </a:buClr>
              <a:buSzPts val="3200"/>
              <a:buChar char="•"/>
            </a:pPr>
            <a:r>
              <a:rPr lang="en-US" sz="3000"/>
              <a:t>What coping strategy do I want to teach?</a:t>
            </a:r>
            <a:endParaRPr/>
          </a:p>
          <a:p>
            <a:pPr marL="685800" lvl="1" indent="-228600" algn="l" rtl="0">
              <a:lnSpc>
                <a:spcPct val="90000"/>
              </a:lnSpc>
              <a:spcBef>
                <a:spcPts val="640"/>
              </a:spcBef>
              <a:spcAft>
                <a:spcPts val="0"/>
              </a:spcAft>
              <a:buClr>
                <a:schemeClr val="dk1"/>
              </a:buClr>
              <a:buSzPts val="3200"/>
              <a:buChar char="•"/>
            </a:pPr>
            <a:r>
              <a:rPr lang="en-US" sz="3000"/>
              <a:t>How can I best teach it? </a:t>
            </a:r>
            <a:endParaRPr/>
          </a:p>
        </p:txBody>
      </p:sp>
      <p:pic>
        <p:nvPicPr>
          <p:cNvPr id="203" name="Google Shape;203;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204" name="Google Shape;204;p11"/>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205" name="Google Shape;205;p11"/>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206" name="Google Shape;206;p11"/>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213" name="Google Shape;213;p12"/>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214" name="Google Shape;214;p12"/>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215" name="Google Shape;215;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216" name="Google Shape;216;p12"/>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a:solidFill>
                  <a:schemeClr val="dk1"/>
                </a:solidFill>
                <a:latin typeface="Calibri"/>
                <a:ea typeface="Calibri"/>
                <a:cs typeface="Calibri"/>
                <a:sym typeface="Calibri"/>
              </a:rPr>
              <a:t>Part III: SIFTing</a:t>
            </a:r>
            <a:endParaRPr sz="4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title"/>
          </p:nvPr>
        </p:nvSpPr>
        <p:spPr>
          <a:xfrm>
            <a:off x="1133897" y="1383863"/>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dirty="0"/>
              <a:t>Activity: </a:t>
            </a:r>
            <a:r>
              <a:rPr lang="en-US" b="1" dirty="0" err="1"/>
              <a:t>SIFTing</a:t>
            </a:r>
            <a:r>
              <a:rPr lang="en-US" b="1" dirty="0"/>
              <a:t> to Calm Your Brain</a:t>
            </a:r>
            <a:endParaRPr b="1" dirty="0"/>
          </a:p>
        </p:txBody>
      </p:sp>
      <p:sp>
        <p:nvSpPr>
          <p:cNvPr id="222" name="Google Shape;222;p13"/>
          <p:cNvSpPr txBox="1">
            <a:spLocks noGrp="1"/>
          </p:cNvSpPr>
          <p:nvPr>
            <p:ph type="body" idx="2"/>
          </p:nvPr>
        </p:nvSpPr>
        <p:spPr>
          <a:xfrm>
            <a:off x="593993" y="2473369"/>
            <a:ext cx="11144119" cy="417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3200"/>
              <a:buNone/>
            </a:pPr>
            <a:r>
              <a:rPr lang="en-US" sz="3200" dirty="0" err="1"/>
              <a:t>SIFTing</a:t>
            </a:r>
            <a:r>
              <a:rPr lang="en-US" sz="3200" dirty="0"/>
              <a:t> is:</a:t>
            </a:r>
            <a:endParaRPr dirty="0"/>
          </a:p>
          <a:p>
            <a:pPr marL="228600" lvl="0" indent="-228600" algn="l" rtl="0">
              <a:lnSpc>
                <a:spcPct val="90000"/>
              </a:lnSpc>
              <a:spcBef>
                <a:spcPts val="1000"/>
              </a:spcBef>
              <a:spcAft>
                <a:spcPts val="0"/>
              </a:spcAft>
              <a:buClr>
                <a:schemeClr val="dk1"/>
              </a:buClr>
              <a:buSzPts val="3200"/>
              <a:buChar char="•"/>
            </a:pPr>
            <a:r>
              <a:rPr lang="en-US" sz="3200" dirty="0"/>
              <a:t>Training your brain to pause and allow the rational brain (frontal lobe) to give guidance to the emotional brain (limbic system) </a:t>
            </a:r>
            <a:endParaRPr dirty="0"/>
          </a:p>
          <a:p>
            <a:pPr marL="228600" lvl="0" indent="-228600" algn="l" rtl="0">
              <a:lnSpc>
                <a:spcPct val="90000"/>
              </a:lnSpc>
              <a:spcBef>
                <a:spcPts val="0"/>
              </a:spcBef>
              <a:spcAft>
                <a:spcPts val="0"/>
              </a:spcAft>
              <a:buClr>
                <a:schemeClr val="dk1"/>
              </a:buClr>
              <a:buSzPts val="3200"/>
              <a:buChar char="•"/>
            </a:pPr>
            <a:r>
              <a:rPr lang="en-US" sz="3200" dirty="0"/>
              <a:t>Intentionally taking a moment to consciously calm your brain’s instinctual reaction</a:t>
            </a:r>
            <a:endParaRPr dirty="0"/>
          </a:p>
          <a:p>
            <a:pPr marL="228600" lvl="0" indent="-228600" algn="l" rtl="0">
              <a:lnSpc>
                <a:spcPct val="90000"/>
              </a:lnSpc>
              <a:spcBef>
                <a:spcPts val="0"/>
              </a:spcBef>
              <a:spcAft>
                <a:spcPts val="0"/>
              </a:spcAft>
              <a:buClr>
                <a:schemeClr val="dk1"/>
              </a:buClr>
              <a:buSzPts val="3200"/>
              <a:buChar char="•"/>
            </a:pPr>
            <a:r>
              <a:rPr lang="en-US" sz="3200" dirty="0"/>
              <a:t>Based on the concept of neuroplasticity</a:t>
            </a:r>
            <a:endParaRPr dirty="0"/>
          </a:p>
        </p:txBody>
      </p:sp>
      <p:pic>
        <p:nvPicPr>
          <p:cNvPr id="223" name="Google Shape;223;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224" name="Google Shape;224;p13"/>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225" name="Google Shape;225;p13"/>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226" name="Google Shape;226;p13"/>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1133897" y="1383863"/>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SIFTing to Calm Your Brain</a:t>
            </a:r>
            <a:endParaRPr b="1"/>
          </a:p>
        </p:txBody>
      </p:sp>
      <p:sp>
        <p:nvSpPr>
          <p:cNvPr id="232" name="Google Shape;232;p14"/>
          <p:cNvSpPr txBox="1">
            <a:spLocks noGrp="1"/>
          </p:cNvSpPr>
          <p:nvPr>
            <p:ph type="body" idx="2"/>
          </p:nvPr>
        </p:nvSpPr>
        <p:spPr>
          <a:xfrm>
            <a:off x="593993" y="2473369"/>
            <a:ext cx="11144119" cy="417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60"/>
              </a:spcBef>
              <a:spcAft>
                <a:spcPts val="0"/>
              </a:spcAft>
              <a:buClr>
                <a:schemeClr val="dk1"/>
              </a:buClr>
              <a:buSzPts val="3000"/>
              <a:buNone/>
            </a:pPr>
            <a:r>
              <a:rPr lang="en-US" sz="3000" dirty="0"/>
              <a:t>The four-step exercise to </a:t>
            </a:r>
            <a:r>
              <a:rPr lang="en-US" sz="3200" dirty="0"/>
              <a:t>teach your brain to be less reactive and remain in a responsive mode</a:t>
            </a:r>
            <a:r>
              <a:rPr lang="en-US" sz="3000" dirty="0"/>
              <a:t>: </a:t>
            </a:r>
            <a:endParaRPr dirty="0"/>
          </a:p>
          <a:p>
            <a:pPr marL="0" lvl="0" indent="0" algn="ctr" rtl="0">
              <a:lnSpc>
                <a:spcPct val="90000"/>
              </a:lnSpc>
              <a:spcBef>
                <a:spcPts val="360"/>
              </a:spcBef>
              <a:spcAft>
                <a:spcPts val="0"/>
              </a:spcAft>
              <a:buClr>
                <a:schemeClr val="dk1"/>
              </a:buClr>
              <a:buSzPts val="3600"/>
              <a:buNone/>
            </a:pPr>
            <a:r>
              <a:rPr lang="en-US" sz="3600" b="1" dirty="0"/>
              <a:t>S</a:t>
            </a:r>
            <a:r>
              <a:rPr lang="en-US" sz="3600" dirty="0"/>
              <a:t>ensations</a:t>
            </a:r>
            <a:endParaRPr lang="en-US" dirty="0"/>
          </a:p>
          <a:p>
            <a:pPr marL="0" lvl="0" indent="0" algn="ctr" rtl="0">
              <a:lnSpc>
                <a:spcPct val="90000"/>
              </a:lnSpc>
              <a:spcBef>
                <a:spcPts val="360"/>
              </a:spcBef>
              <a:spcAft>
                <a:spcPts val="0"/>
              </a:spcAft>
              <a:buClr>
                <a:schemeClr val="dk1"/>
              </a:buClr>
              <a:buSzPts val="3600"/>
              <a:buNone/>
            </a:pPr>
            <a:r>
              <a:rPr lang="en-US" sz="3600" b="1" dirty="0"/>
              <a:t>I</a:t>
            </a:r>
            <a:r>
              <a:rPr lang="en-US" sz="3600" dirty="0"/>
              <a:t>mages</a:t>
            </a:r>
            <a:endParaRPr dirty="0"/>
          </a:p>
          <a:p>
            <a:pPr marL="0" lvl="0" indent="0" algn="ctr" rtl="0">
              <a:lnSpc>
                <a:spcPct val="90000"/>
              </a:lnSpc>
              <a:spcBef>
                <a:spcPts val="360"/>
              </a:spcBef>
              <a:spcAft>
                <a:spcPts val="0"/>
              </a:spcAft>
              <a:buClr>
                <a:schemeClr val="dk1"/>
              </a:buClr>
              <a:buSzPts val="3600"/>
              <a:buNone/>
            </a:pPr>
            <a:r>
              <a:rPr lang="en-US" sz="3600" b="1" dirty="0"/>
              <a:t>F</a:t>
            </a:r>
            <a:r>
              <a:rPr lang="en-US" sz="3600" dirty="0"/>
              <a:t>eelings</a:t>
            </a:r>
            <a:endParaRPr dirty="0"/>
          </a:p>
          <a:p>
            <a:pPr marL="0" lvl="0" indent="0" algn="ctr" rtl="0">
              <a:lnSpc>
                <a:spcPct val="90000"/>
              </a:lnSpc>
              <a:spcBef>
                <a:spcPts val="360"/>
              </a:spcBef>
              <a:spcAft>
                <a:spcPts val="0"/>
              </a:spcAft>
              <a:buClr>
                <a:schemeClr val="dk1"/>
              </a:buClr>
              <a:buSzPts val="3600"/>
              <a:buNone/>
            </a:pPr>
            <a:r>
              <a:rPr lang="en-US" sz="3600" b="1" dirty="0"/>
              <a:t>T</a:t>
            </a:r>
            <a:r>
              <a:rPr lang="en-US" sz="3600" dirty="0"/>
              <a:t>houghts</a:t>
            </a:r>
            <a:endParaRPr dirty="0"/>
          </a:p>
        </p:txBody>
      </p:sp>
      <p:pic>
        <p:nvPicPr>
          <p:cNvPr id="233" name="Google Shape;233;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234" name="Google Shape;234;p14"/>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235" name="Google Shape;235;p14"/>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236" name="Google Shape;236;p14"/>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pic>
        <p:nvPicPr>
          <p:cNvPr id="237" name="Google Shape;237;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41038" y="3543304"/>
            <a:ext cx="2143122" cy="27431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244" name="Google Shape;244;p15"/>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245" name="Google Shape;245;p15"/>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246" name="Google Shape;246;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247" name="Google Shape;247;p15"/>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a:solidFill>
                  <a:schemeClr val="dk1"/>
                </a:solidFill>
                <a:latin typeface="Calibri"/>
                <a:ea typeface="Calibri"/>
                <a:cs typeface="Calibri"/>
                <a:sym typeface="Calibri"/>
              </a:rPr>
              <a:t>Part IV: Co-Regulation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1133897" y="1383863"/>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Co-Regulation</a:t>
            </a:r>
            <a:endParaRPr b="1"/>
          </a:p>
        </p:txBody>
      </p:sp>
      <p:sp>
        <p:nvSpPr>
          <p:cNvPr id="253" name="Google Shape;253;p16"/>
          <p:cNvSpPr txBox="1">
            <a:spLocks noGrp="1"/>
          </p:cNvSpPr>
          <p:nvPr>
            <p:ph type="body" idx="2"/>
          </p:nvPr>
        </p:nvSpPr>
        <p:spPr>
          <a:xfrm>
            <a:off x="593993" y="2473369"/>
            <a:ext cx="11144119" cy="4177200"/>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0"/>
              </a:spcBef>
              <a:spcAft>
                <a:spcPts val="0"/>
              </a:spcAft>
              <a:buClr>
                <a:schemeClr val="dk1"/>
              </a:buClr>
              <a:buSzPts val="3200"/>
              <a:buChar char="•"/>
            </a:pPr>
            <a:r>
              <a:rPr lang="en-US" sz="3200" dirty="0"/>
              <a:t>Self-regulation is the ability to manage thoughts and feelings in yourself. </a:t>
            </a:r>
            <a:endParaRPr dirty="0"/>
          </a:p>
          <a:p>
            <a:pPr marL="342898" lvl="0" indent="-342898" algn="l" rtl="0">
              <a:lnSpc>
                <a:spcPct val="100000"/>
              </a:lnSpc>
              <a:spcBef>
                <a:spcPts val="640"/>
              </a:spcBef>
              <a:spcAft>
                <a:spcPts val="0"/>
              </a:spcAft>
              <a:buClr>
                <a:schemeClr val="dk1"/>
              </a:buClr>
              <a:buSzPts val="3200"/>
              <a:buChar char="•"/>
            </a:pPr>
            <a:r>
              <a:rPr lang="en-US" sz="3200" dirty="0"/>
              <a:t>Co-regulation is the supportive process between caring adults and youth that fosters self-regulation development.</a:t>
            </a:r>
            <a:endParaRPr dirty="0"/>
          </a:p>
          <a:p>
            <a:pPr marL="342898" lvl="0" indent="-342898" algn="l" rtl="0">
              <a:lnSpc>
                <a:spcPct val="100000"/>
              </a:lnSpc>
              <a:spcBef>
                <a:spcPts val="640"/>
              </a:spcBef>
              <a:spcAft>
                <a:spcPts val="0"/>
              </a:spcAft>
              <a:buClr>
                <a:schemeClr val="dk1"/>
              </a:buClr>
              <a:buSzPts val="3200"/>
              <a:buChar char="•"/>
            </a:pPr>
            <a:r>
              <a:rPr lang="en-US" sz="3200" dirty="0"/>
              <a:t>Help the student recognize early signs, physical indicators, thought patterns, and emotions.</a:t>
            </a:r>
            <a:endParaRPr dirty="0"/>
          </a:p>
        </p:txBody>
      </p:sp>
      <p:pic>
        <p:nvPicPr>
          <p:cNvPr id="254" name="Google Shape;254;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255" name="Google Shape;255;p16"/>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256" name="Google Shape;256;p16"/>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257" name="Google Shape;257;p16"/>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258" name="Google Shape;258;p16"/>
          <p:cNvSpPr txBox="1"/>
          <p:nvPr/>
        </p:nvSpPr>
        <p:spPr>
          <a:xfrm>
            <a:off x="609600" y="5788264"/>
            <a:ext cx="11111989"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chemeClr val="dk1"/>
                </a:solidFill>
                <a:latin typeface="Arial"/>
                <a:ea typeface="Arial"/>
                <a:cs typeface="Arial"/>
                <a:sym typeface="Arial"/>
              </a:rPr>
              <a:t>Source:  </a:t>
            </a:r>
            <a:r>
              <a:rPr lang="en-US" sz="1400" b="0" i="1" u="none" strike="noStrike" cap="none">
                <a:solidFill>
                  <a:schemeClr val="dk1"/>
                </a:solidFill>
                <a:latin typeface="Arial"/>
                <a:ea typeface="Arial"/>
                <a:cs typeface="Arial"/>
                <a:sym typeface="Arial"/>
              </a:rPr>
              <a:t>Duke Center for Child and Family Policy for the Administration for Children and Families (ACF)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1133897" y="1383863"/>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Co-Regulation</a:t>
            </a:r>
            <a:endParaRPr b="1"/>
          </a:p>
        </p:txBody>
      </p:sp>
      <p:sp>
        <p:nvSpPr>
          <p:cNvPr id="264" name="Google Shape;264;p17"/>
          <p:cNvSpPr txBox="1">
            <a:spLocks noGrp="1"/>
          </p:cNvSpPr>
          <p:nvPr>
            <p:ph type="body" idx="2"/>
          </p:nvPr>
        </p:nvSpPr>
        <p:spPr>
          <a:xfrm>
            <a:off x="921027" y="2473369"/>
            <a:ext cx="11144119" cy="4177200"/>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640"/>
              </a:spcBef>
              <a:spcAft>
                <a:spcPts val="0"/>
              </a:spcAft>
              <a:buClr>
                <a:schemeClr val="dk1"/>
              </a:buClr>
              <a:buSzPts val="3200"/>
              <a:buChar char="•"/>
            </a:pPr>
            <a:r>
              <a:rPr lang="en-US" sz="3200" dirty="0"/>
              <a:t>Message: “You’re safe with me.” </a:t>
            </a:r>
            <a:endParaRPr dirty="0"/>
          </a:p>
          <a:p>
            <a:pPr marL="342898" lvl="0" indent="-342898" algn="l" rtl="0">
              <a:lnSpc>
                <a:spcPct val="100000"/>
              </a:lnSpc>
              <a:spcBef>
                <a:spcPts val="640"/>
              </a:spcBef>
              <a:spcAft>
                <a:spcPts val="0"/>
              </a:spcAft>
              <a:buClr>
                <a:schemeClr val="dk1"/>
              </a:buClr>
              <a:buSzPts val="3200"/>
              <a:buChar char="•"/>
            </a:pPr>
            <a:r>
              <a:rPr lang="en-US" sz="3200" dirty="0"/>
              <a:t>How? </a:t>
            </a:r>
            <a:endParaRPr dirty="0"/>
          </a:p>
          <a:p>
            <a:pPr marL="800098" lvl="1" indent="-342898" algn="l" rtl="0">
              <a:lnSpc>
                <a:spcPct val="100000"/>
              </a:lnSpc>
              <a:spcBef>
                <a:spcPts val="640"/>
              </a:spcBef>
              <a:spcAft>
                <a:spcPts val="0"/>
              </a:spcAft>
              <a:buClr>
                <a:schemeClr val="dk1"/>
              </a:buClr>
              <a:buSzPts val="3200"/>
              <a:buChar char="•"/>
            </a:pPr>
            <a:r>
              <a:rPr lang="en-US" sz="3200" dirty="0"/>
              <a:t>Responsive/warm relationship</a:t>
            </a:r>
            <a:endParaRPr dirty="0"/>
          </a:p>
          <a:p>
            <a:pPr marL="800098" lvl="1" indent="-342898" algn="l" rtl="0">
              <a:lnSpc>
                <a:spcPct val="100000"/>
              </a:lnSpc>
              <a:spcBef>
                <a:spcPts val="640"/>
              </a:spcBef>
              <a:spcAft>
                <a:spcPts val="0"/>
              </a:spcAft>
              <a:buClr>
                <a:schemeClr val="dk1"/>
              </a:buClr>
              <a:buSzPts val="3200"/>
              <a:buChar char="•"/>
            </a:pPr>
            <a:r>
              <a:rPr lang="en-US" sz="3200" dirty="0"/>
              <a:t>Structured environment</a:t>
            </a:r>
            <a:endParaRPr dirty="0"/>
          </a:p>
          <a:p>
            <a:pPr marL="800098" lvl="1" indent="-342898" algn="l" rtl="0">
              <a:lnSpc>
                <a:spcPct val="100000"/>
              </a:lnSpc>
              <a:spcBef>
                <a:spcPts val="640"/>
              </a:spcBef>
              <a:spcAft>
                <a:spcPts val="0"/>
              </a:spcAft>
              <a:buClr>
                <a:schemeClr val="dk1"/>
              </a:buClr>
              <a:buSzPts val="3200"/>
              <a:buChar char="•"/>
            </a:pPr>
            <a:r>
              <a:rPr lang="en-US" sz="3200" dirty="0"/>
              <a:t>Teach/coach self-regulation skills</a:t>
            </a:r>
            <a:endParaRPr dirty="0"/>
          </a:p>
          <a:p>
            <a:pPr marL="342898" lvl="0" indent="-342898" algn="l" rtl="0">
              <a:lnSpc>
                <a:spcPct val="100000"/>
              </a:lnSpc>
              <a:spcBef>
                <a:spcPts val="640"/>
              </a:spcBef>
              <a:spcAft>
                <a:spcPts val="0"/>
              </a:spcAft>
              <a:buClr>
                <a:schemeClr val="dk1"/>
              </a:buClr>
              <a:buSzPts val="3200"/>
              <a:buChar char="•"/>
            </a:pPr>
            <a:r>
              <a:rPr lang="en-US" sz="3200" dirty="0"/>
              <a:t>Mirror neurons</a:t>
            </a:r>
            <a:endParaRPr dirty="0"/>
          </a:p>
        </p:txBody>
      </p:sp>
      <p:pic>
        <p:nvPicPr>
          <p:cNvPr id="265" name="Google Shape;265;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266" name="Google Shape;266;p17"/>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267" name="Google Shape;267;p17"/>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268" name="Google Shape;268;p17"/>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pic>
        <p:nvPicPr>
          <p:cNvPr id="269" name="Google Shape;269;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83304" y="1411573"/>
            <a:ext cx="4537635" cy="46023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title"/>
          </p:nvPr>
        </p:nvSpPr>
        <p:spPr>
          <a:xfrm>
            <a:off x="1320800" y="1254842"/>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Co-Regulation for Young Adults</a:t>
            </a:r>
            <a:endParaRPr b="1"/>
          </a:p>
        </p:txBody>
      </p:sp>
      <p:sp>
        <p:nvSpPr>
          <p:cNvPr id="275" name="Google Shape;275;p18"/>
          <p:cNvSpPr txBox="1">
            <a:spLocks noGrp="1"/>
          </p:cNvSpPr>
          <p:nvPr>
            <p:ph type="body" idx="2"/>
          </p:nvPr>
        </p:nvSpPr>
        <p:spPr>
          <a:xfrm>
            <a:off x="609600" y="2112135"/>
            <a:ext cx="11144119" cy="4177200"/>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0"/>
              </a:spcBef>
              <a:spcAft>
                <a:spcPts val="0"/>
              </a:spcAft>
              <a:buClr>
                <a:schemeClr val="dk1"/>
              </a:buClr>
              <a:buSzPts val="3200"/>
              <a:buChar char="•"/>
            </a:pPr>
            <a:r>
              <a:rPr lang="en-US" sz="2600"/>
              <a:t>Provide a warm, supportive relationship.</a:t>
            </a:r>
            <a:endParaRPr/>
          </a:p>
          <a:p>
            <a:pPr marL="342898" lvl="0" indent="-342898" algn="l" rtl="0">
              <a:lnSpc>
                <a:spcPct val="100000"/>
              </a:lnSpc>
              <a:spcBef>
                <a:spcPts val="640"/>
              </a:spcBef>
              <a:spcAft>
                <a:spcPts val="0"/>
              </a:spcAft>
              <a:buClr>
                <a:schemeClr val="dk1"/>
              </a:buClr>
              <a:buSzPts val="3200"/>
              <a:buChar char="•"/>
            </a:pPr>
            <a:r>
              <a:rPr lang="en-US" sz="2600"/>
              <a:t>Provide comfort and empathy; provide prompt and supportive coping strategies. </a:t>
            </a:r>
            <a:endParaRPr/>
          </a:p>
          <a:p>
            <a:pPr marL="342898" lvl="0" indent="-342898" algn="l" rtl="0">
              <a:lnSpc>
                <a:spcPct val="100000"/>
              </a:lnSpc>
              <a:spcBef>
                <a:spcPts val="640"/>
              </a:spcBef>
              <a:spcAft>
                <a:spcPts val="0"/>
              </a:spcAft>
              <a:buClr>
                <a:schemeClr val="dk1"/>
              </a:buClr>
              <a:buSzPts val="3200"/>
              <a:buChar char="•"/>
            </a:pPr>
            <a:r>
              <a:rPr lang="en-US" sz="2600"/>
              <a:t>Encourage effective planning, awareness of consequences, and task completion. </a:t>
            </a:r>
            <a:endParaRPr/>
          </a:p>
          <a:p>
            <a:pPr marL="342898" lvl="0" indent="-342898" algn="l" rtl="0">
              <a:lnSpc>
                <a:spcPct val="100000"/>
              </a:lnSpc>
              <a:spcBef>
                <a:spcPts val="640"/>
              </a:spcBef>
              <a:spcAft>
                <a:spcPts val="0"/>
              </a:spcAft>
              <a:buClr>
                <a:schemeClr val="dk1"/>
              </a:buClr>
              <a:buSzPts val="3200"/>
              <a:buChar char="•"/>
            </a:pPr>
            <a:r>
              <a:rPr lang="en-US" sz="2600"/>
              <a:t>Share perspective and provide coaching for complex problem-solving and decision-making.</a:t>
            </a:r>
            <a:endParaRPr/>
          </a:p>
          <a:p>
            <a:pPr marL="342898" lvl="0" indent="-342898" algn="l" rtl="0">
              <a:lnSpc>
                <a:spcPct val="100000"/>
              </a:lnSpc>
              <a:spcBef>
                <a:spcPts val="640"/>
              </a:spcBef>
              <a:spcAft>
                <a:spcPts val="0"/>
              </a:spcAft>
              <a:buClr>
                <a:schemeClr val="dk1"/>
              </a:buClr>
              <a:buSzPts val="3200"/>
              <a:buChar char="•"/>
            </a:pPr>
            <a:r>
              <a:rPr lang="en-US" sz="2600"/>
              <a:t>Allow space for the young adult to make his or her own decisions and experience the consequences.</a:t>
            </a:r>
            <a:endParaRPr/>
          </a:p>
        </p:txBody>
      </p:sp>
      <p:pic>
        <p:nvPicPr>
          <p:cNvPr id="276" name="Google Shape;27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277" name="Google Shape;277;p18"/>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278" name="Google Shape;278;p18"/>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279" name="Google Shape;279;p18"/>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9" descr="A close up of a 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71124" y="1294245"/>
            <a:ext cx="4567525" cy="5182755"/>
          </a:xfrm>
          <a:prstGeom prst="rect">
            <a:avLst/>
          </a:prstGeom>
          <a:noFill/>
          <a:ln>
            <a:noFill/>
          </a:ln>
        </p:spPr>
      </p:pic>
      <p:sp>
        <p:nvSpPr>
          <p:cNvPr id="285" name="Google Shape;285;p19"/>
          <p:cNvSpPr txBox="1">
            <a:spLocks noGrp="1"/>
          </p:cNvSpPr>
          <p:nvPr>
            <p:ph type="title"/>
          </p:nvPr>
        </p:nvSpPr>
        <p:spPr>
          <a:xfrm>
            <a:off x="1405283" y="3140722"/>
            <a:ext cx="49657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dirty="0"/>
              <a:t>Activity:</a:t>
            </a:r>
            <a:br>
              <a:rPr lang="en-US" b="1" dirty="0"/>
            </a:br>
            <a:r>
              <a:rPr lang="en-US" b="1" dirty="0"/>
              <a:t>Co-Regulation - Recognizing</a:t>
            </a:r>
            <a:br>
              <a:rPr lang="en-US" b="1" dirty="0"/>
            </a:br>
            <a:r>
              <a:rPr lang="en-US" b="1" dirty="0"/>
              <a:t>Freezing and Boiling</a:t>
            </a:r>
            <a:br>
              <a:rPr lang="en-US" b="1" dirty="0"/>
            </a:br>
            <a:r>
              <a:rPr lang="en-US" b="1" dirty="0"/>
              <a:t>Points</a:t>
            </a:r>
            <a:endParaRPr b="1" dirty="0"/>
          </a:p>
        </p:txBody>
      </p:sp>
      <p:pic>
        <p:nvPicPr>
          <p:cNvPr id="286" name="Google Shape;286;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287" name="Google Shape;287;p19"/>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288" name="Google Shape;288;p19"/>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289" name="Google Shape;289;p19"/>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102" name="Google Shape;102;p2"/>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www.osymigrant.org</a:t>
            </a:r>
            <a:endParaRPr sz="1800" b="0" i="0" u="none" strike="noStrike" cap="none">
              <a:solidFill>
                <a:schemeClr val="dk1"/>
              </a:solidFill>
              <a:latin typeface="Calibri"/>
              <a:ea typeface="Calibri"/>
              <a:cs typeface="Calibri"/>
              <a:sym typeface="Calibri"/>
            </a:endParaRPr>
          </a:p>
        </p:txBody>
      </p:sp>
      <p:sp>
        <p:nvSpPr>
          <p:cNvPr id="103" name="Google Shape;103;p2"/>
          <p:cNvSpPr/>
          <p:nvPr/>
        </p:nvSpPr>
        <p:spPr>
          <a:xfrm>
            <a:off x="990600" y="1523997"/>
            <a:ext cx="105951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rgbClr val="000000"/>
                </a:solidFill>
                <a:latin typeface="Arial"/>
                <a:ea typeface="Arial"/>
                <a:cs typeface="Arial"/>
                <a:sym typeface="Arial"/>
              </a:rPr>
              <a:t>Today you will learn:</a:t>
            </a:r>
            <a:endParaRPr sz="5400" b="0" i="0" u="none" strike="noStrike" cap="none">
              <a:solidFill>
                <a:schemeClr val="dk1"/>
              </a:solidFill>
              <a:latin typeface="Calibri"/>
              <a:ea typeface="Calibri"/>
              <a:cs typeface="Calibri"/>
              <a:sym typeface="Calibri"/>
            </a:endParaRPr>
          </a:p>
        </p:txBody>
      </p:sp>
      <p:sp>
        <p:nvSpPr>
          <p:cNvPr id="104" name="Google Shape;104;p2"/>
          <p:cNvSpPr/>
          <p:nvPr/>
        </p:nvSpPr>
        <p:spPr>
          <a:xfrm>
            <a:off x="1138212" y="2425038"/>
            <a:ext cx="9915600" cy="39087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400" b="0" i="0" u="none" strike="noStrike" cap="none">
                <a:solidFill>
                  <a:schemeClr val="dk1"/>
                </a:solidFill>
                <a:latin typeface="Calibri"/>
                <a:ea typeface="Calibri"/>
                <a:cs typeface="Calibri"/>
                <a:sym typeface="Calibri"/>
              </a:rPr>
              <a:t>The right- and left-brain functions/relation to trauma</a:t>
            </a:r>
            <a:endParaRPr/>
          </a:p>
          <a:p>
            <a:pPr marL="457200" marR="0" lvl="0" indent="-457200" algn="l" rtl="0">
              <a:spcBef>
                <a:spcPts val="0"/>
              </a:spcBef>
              <a:spcAft>
                <a:spcPts val="0"/>
              </a:spcAft>
              <a:buClr>
                <a:schemeClr val="dk1"/>
              </a:buClr>
              <a:buSzPts val="2800"/>
              <a:buFont typeface="Arial"/>
              <a:buChar char="•"/>
            </a:pPr>
            <a:r>
              <a:rPr lang="en-US" sz="2400" b="0" i="0" u="none" strike="noStrike" cap="none">
                <a:solidFill>
                  <a:schemeClr val="dk1"/>
                </a:solidFill>
                <a:latin typeface="Calibri"/>
                <a:ea typeface="Calibri"/>
                <a:cs typeface="Calibri"/>
                <a:sym typeface="Calibri"/>
              </a:rPr>
              <a:t>Evidence-based strategies for working with young adults who have experienced trauma:</a:t>
            </a:r>
            <a:endParaRPr/>
          </a:p>
          <a:p>
            <a:pPr marL="457200" marR="0" lvl="0" indent="-279400" algn="l" rtl="0">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400" b="0" i="0" u="none" strike="noStrike" cap="none">
                <a:solidFill>
                  <a:schemeClr val="dk1"/>
                </a:solidFill>
                <a:latin typeface="Calibri"/>
                <a:ea typeface="Calibri"/>
                <a:cs typeface="Calibri"/>
                <a:sym typeface="Calibri"/>
              </a:rPr>
              <a:t>Resources available for emotional support</a:t>
            </a:r>
            <a:endParaRPr/>
          </a:p>
          <a:p>
            <a:pPr marL="0" marR="0" lvl="0" indent="0" algn="l" rtl="0">
              <a:spcBef>
                <a:spcPts val="0"/>
              </a:spcBef>
              <a:spcAft>
                <a:spcPts val="0"/>
              </a:spcAft>
              <a:buNone/>
            </a:pPr>
            <a:endParaRPr sz="3200" b="0" i="0" u="none" strike="noStrike" cap="none">
              <a:solidFill>
                <a:schemeClr val="dk1"/>
              </a:solidFill>
              <a:latin typeface="Calibri"/>
              <a:ea typeface="Calibri"/>
              <a:cs typeface="Calibri"/>
              <a:sym typeface="Calibri"/>
            </a:endParaRPr>
          </a:p>
        </p:txBody>
      </p:sp>
      <p:cxnSp>
        <p:nvCxnSpPr>
          <p:cNvPr id="105" name="Google Shape;105;p2"/>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106" name="Google Shape;106;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8733" y="217626"/>
            <a:ext cx="1048595" cy="1219200"/>
          </a:xfrm>
          <a:prstGeom prst="rect">
            <a:avLst/>
          </a:prstGeom>
          <a:noFill/>
          <a:ln>
            <a:noFill/>
          </a:ln>
        </p:spPr>
      </p:pic>
      <p:sp>
        <p:nvSpPr>
          <p:cNvPr id="107" name="Google Shape;107;p2"/>
          <p:cNvSpPr/>
          <p:nvPr/>
        </p:nvSpPr>
        <p:spPr>
          <a:xfrm>
            <a:off x="4168334" y="3463139"/>
            <a:ext cx="6096000" cy="2308200"/>
          </a:xfrm>
          <a:prstGeom prst="rect">
            <a:avLst/>
          </a:prstGeom>
          <a:noFill/>
          <a:ln>
            <a:noFill/>
          </a:ln>
        </p:spPr>
        <p:txBody>
          <a:bodyPr spcFirstLastPara="1" wrap="square" lIns="91425" tIns="45700" rIns="91425" bIns="45700" anchor="t" anchorCtr="0">
            <a:spAutoFit/>
          </a:bodyPr>
          <a:lstStyle/>
          <a:p>
            <a:pPr marL="914400" marR="0" lvl="1" indent="-425450" algn="l" rtl="0">
              <a:spcBef>
                <a:spcPts val="0"/>
              </a:spcBef>
              <a:spcAft>
                <a:spcPts val="0"/>
              </a:spcAft>
              <a:buClr>
                <a:schemeClr val="dk1"/>
              </a:buClr>
              <a:buSzPts val="2300"/>
              <a:buFont typeface="Arial"/>
              <a:buChar char="•"/>
            </a:pPr>
            <a:r>
              <a:rPr lang="en-US" sz="1900" b="0" i="0" u="none" strike="noStrike" cap="none">
                <a:solidFill>
                  <a:schemeClr val="dk1"/>
                </a:solidFill>
                <a:latin typeface="Calibri"/>
                <a:ea typeface="Calibri"/>
                <a:cs typeface="Calibri"/>
                <a:sym typeface="Calibri"/>
              </a:rPr>
              <a:t>Connect and Redirect</a:t>
            </a:r>
            <a:endParaRPr sz="900"/>
          </a:p>
          <a:p>
            <a:pPr marL="914400" marR="0" lvl="1" indent="-425450" algn="l" rtl="0">
              <a:spcBef>
                <a:spcPts val="0"/>
              </a:spcBef>
              <a:spcAft>
                <a:spcPts val="0"/>
              </a:spcAft>
              <a:buClr>
                <a:schemeClr val="dk1"/>
              </a:buClr>
              <a:buSzPts val="2300"/>
              <a:buFont typeface="Arial"/>
              <a:buChar char="•"/>
            </a:pPr>
            <a:r>
              <a:rPr lang="en-US" sz="1900" b="0" i="0" u="none" strike="noStrike" cap="none">
                <a:solidFill>
                  <a:schemeClr val="dk1"/>
                </a:solidFill>
                <a:latin typeface="Calibri"/>
                <a:ea typeface="Calibri"/>
                <a:cs typeface="Calibri"/>
                <a:sym typeface="Calibri"/>
              </a:rPr>
              <a:t>SIFTing</a:t>
            </a:r>
            <a:endParaRPr sz="1900" b="0" i="0" u="none" strike="noStrike" cap="none">
              <a:solidFill>
                <a:schemeClr val="dk1"/>
              </a:solidFill>
              <a:latin typeface="Calibri"/>
              <a:ea typeface="Calibri"/>
              <a:cs typeface="Calibri"/>
              <a:sym typeface="Calibri"/>
            </a:endParaRPr>
          </a:p>
          <a:p>
            <a:pPr marL="914400" marR="0" lvl="1" indent="-425450" algn="l" rtl="0">
              <a:spcBef>
                <a:spcPts val="0"/>
              </a:spcBef>
              <a:spcAft>
                <a:spcPts val="0"/>
              </a:spcAft>
              <a:buClr>
                <a:schemeClr val="dk1"/>
              </a:buClr>
              <a:buSzPts val="2300"/>
              <a:buFont typeface="Arial"/>
              <a:buChar char="•"/>
            </a:pPr>
            <a:r>
              <a:rPr lang="en-US" sz="1900" b="0" i="0" u="none" strike="noStrike" cap="none">
                <a:solidFill>
                  <a:schemeClr val="dk1"/>
                </a:solidFill>
                <a:latin typeface="Calibri"/>
                <a:ea typeface="Calibri"/>
                <a:cs typeface="Calibri"/>
                <a:sym typeface="Calibri"/>
              </a:rPr>
              <a:t>Co-Regulation</a:t>
            </a:r>
            <a:endParaRPr sz="1900" b="0" i="0" u="none" strike="noStrike" cap="none">
              <a:solidFill>
                <a:schemeClr val="dk1"/>
              </a:solidFill>
              <a:latin typeface="Calibri"/>
              <a:ea typeface="Calibri"/>
              <a:cs typeface="Calibri"/>
              <a:sym typeface="Calibri"/>
            </a:endParaRPr>
          </a:p>
          <a:p>
            <a:pPr marL="914400" marR="0" lvl="1" indent="-425450" algn="l" rtl="0">
              <a:spcBef>
                <a:spcPts val="0"/>
              </a:spcBef>
              <a:spcAft>
                <a:spcPts val="0"/>
              </a:spcAft>
              <a:buClr>
                <a:schemeClr val="dk1"/>
              </a:buClr>
              <a:buSzPts val="2300"/>
              <a:buFont typeface="Arial"/>
              <a:buChar char="•"/>
            </a:pPr>
            <a:r>
              <a:rPr lang="en-US" sz="1900" b="0" i="0" u="none" strike="noStrike" cap="none">
                <a:solidFill>
                  <a:schemeClr val="dk1"/>
                </a:solidFill>
                <a:latin typeface="Calibri"/>
                <a:ea typeface="Calibri"/>
                <a:cs typeface="Calibri"/>
                <a:sym typeface="Calibri"/>
              </a:rPr>
              <a:t>HEAL</a:t>
            </a:r>
            <a:endParaRPr sz="900"/>
          </a:p>
          <a:p>
            <a:pPr marL="914400" marR="0" lvl="1" indent="-425450" algn="l" rtl="0">
              <a:spcBef>
                <a:spcPts val="0"/>
              </a:spcBef>
              <a:spcAft>
                <a:spcPts val="0"/>
              </a:spcAft>
              <a:buClr>
                <a:schemeClr val="dk1"/>
              </a:buClr>
              <a:buSzPts val="2300"/>
              <a:buFont typeface="Arial"/>
              <a:buChar char="•"/>
            </a:pPr>
            <a:r>
              <a:rPr lang="en-US" sz="1900" b="0" i="0" u="none" strike="noStrike" cap="none">
                <a:solidFill>
                  <a:schemeClr val="dk1"/>
                </a:solidFill>
                <a:latin typeface="Calibri"/>
                <a:ea typeface="Calibri"/>
                <a:cs typeface="Calibri"/>
                <a:sym typeface="Calibri"/>
              </a:rPr>
              <a:t>Building Self-Awareness</a:t>
            </a:r>
            <a:endParaRPr sz="900"/>
          </a:p>
          <a:p>
            <a:pPr marL="914400" marR="0" lvl="1" indent="-425450" algn="l" rtl="0">
              <a:spcBef>
                <a:spcPts val="0"/>
              </a:spcBef>
              <a:spcAft>
                <a:spcPts val="0"/>
              </a:spcAft>
              <a:buClr>
                <a:schemeClr val="dk1"/>
              </a:buClr>
              <a:buSzPts val="2300"/>
              <a:buFont typeface="Arial"/>
              <a:buChar char="•"/>
            </a:pPr>
            <a:r>
              <a:rPr lang="en-US" sz="1900" b="0" i="0" u="none" strike="noStrike" cap="none">
                <a:solidFill>
                  <a:schemeClr val="dk1"/>
                </a:solidFill>
                <a:latin typeface="Calibri"/>
                <a:ea typeface="Calibri"/>
                <a:cs typeface="Calibri"/>
                <a:sym typeface="Calibri"/>
              </a:rPr>
              <a:t>Creating Safe Spaces</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609595" y="2931961"/>
            <a:ext cx="322454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dirty="0"/>
              <a:t>Activity:</a:t>
            </a:r>
            <a:br>
              <a:rPr lang="en-US" b="1" dirty="0"/>
            </a:br>
            <a:r>
              <a:rPr lang="en-US" b="1" dirty="0"/>
              <a:t>Empathy vs. Sympathy </a:t>
            </a:r>
            <a:br>
              <a:rPr lang="en-US" b="1" dirty="0"/>
            </a:br>
            <a:r>
              <a:rPr lang="en-US" b="1" dirty="0"/>
              <a:t>Video</a:t>
            </a:r>
            <a:endParaRPr b="1" dirty="0"/>
          </a:p>
        </p:txBody>
      </p:sp>
      <p:sp>
        <p:nvSpPr>
          <p:cNvPr id="296" name="Google Shape;296;p20"/>
          <p:cNvSpPr txBox="1">
            <a:spLocks noGrp="1"/>
          </p:cNvSpPr>
          <p:nvPr>
            <p:ph type="sldNum" idx="12"/>
          </p:nvPr>
        </p:nvSpPr>
        <p:spPr>
          <a:xfrm>
            <a:off x="8737600" y="6356352"/>
            <a:ext cx="284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pic>
        <p:nvPicPr>
          <p:cNvPr id="297" name="Google Shape;297;p20"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pbXk4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Find out more about the RSA: http://www.thersa.org &#10;Follow the RSA on Twitter: http://www.twitter.com/thersaorg&#10;Like the RSA on Facebook: http://www.facebook.com/thersaorg" title="Brené Brown on Empathy">
            <a:hlinkClick r:id="rId3"/>
          </p:cNvPr>
          <p:cNvPicPr preferRelativeResize="0"/>
          <p:nvPr/>
        </p:nvPicPr>
        <p:blipFill rotWithShape="1">
          <a:blip r:embed="rId4">
            <a:alphaModFix/>
          </a:blip>
          <a:srcRect/>
          <a:stretch/>
        </p:blipFill>
        <p:spPr>
          <a:xfrm>
            <a:off x="4018877" y="1435817"/>
            <a:ext cx="7089005" cy="5301537"/>
          </a:xfrm>
          <a:prstGeom prst="rect">
            <a:avLst/>
          </a:prstGeom>
          <a:noFill/>
          <a:ln>
            <a:noFill/>
          </a:ln>
        </p:spPr>
      </p:pic>
      <p:sp>
        <p:nvSpPr>
          <p:cNvPr id="298" name="Google Shape;298;p20"/>
          <p:cNvSpPr txBox="1"/>
          <p:nvPr/>
        </p:nvSpPr>
        <p:spPr>
          <a:xfrm>
            <a:off x="490326" y="634045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299" name="Google Shape;299;p20"/>
          <p:cNvCxnSpPr/>
          <p:nvPr/>
        </p:nvCxnSpPr>
        <p:spPr>
          <a:xfrm>
            <a:off x="609595" y="1435817"/>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00" name="Google Shape;300;p20"/>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pic>
        <p:nvPicPr>
          <p:cNvPr id="301" name="Google Shape;301;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1"/>
          <p:cNvSpPr txBox="1">
            <a:spLocks noGrp="1"/>
          </p:cNvSpPr>
          <p:nvPr>
            <p:ph type="title"/>
          </p:nvPr>
        </p:nvSpPr>
        <p:spPr>
          <a:xfrm>
            <a:off x="1320800" y="1254842"/>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Empathy vs. Sympathy</a:t>
            </a:r>
            <a:endParaRPr b="1"/>
          </a:p>
        </p:txBody>
      </p:sp>
      <p:sp>
        <p:nvSpPr>
          <p:cNvPr id="307" name="Google Shape;307;p21"/>
          <p:cNvSpPr txBox="1">
            <a:spLocks noGrp="1"/>
          </p:cNvSpPr>
          <p:nvPr>
            <p:ph type="body" idx="2"/>
          </p:nvPr>
        </p:nvSpPr>
        <p:spPr>
          <a:xfrm>
            <a:off x="609600" y="2112135"/>
            <a:ext cx="11144119" cy="417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800"/>
              <a:buNone/>
            </a:pPr>
            <a:r>
              <a:rPr lang="en-US"/>
              <a:t>According to the work of Dr. Brené Brown, to grow deeper relationships one must understand the difference: </a:t>
            </a:r>
            <a:endParaRPr/>
          </a:p>
          <a:p>
            <a:pPr marL="571500" lvl="0" indent="-457200" algn="l" rtl="0">
              <a:lnSpc>
                <a:spcPct val="100000"/>
              </a:lnSpc>
              <a:spcBef>
                <a:spcPts val="360"/>
              </a:spcBef>
              <a:spcAft>
                <a:spcPts val="0"/>
              </a:spcAft>
              <a:buClr>
                <a:schemeClr val="dk1"/>
              </a:buClr>
              <a:buSzPts val="2800"/>
              <a:buChar char="•"/>
            </a:pPr>
            <a:r>
              <a:rPr lang="en-US" b="1"/>
              <a:t>Empathy</a:t>
            </a:r>
            <a:r>
              <a:rPr lang="en-US"/>
              <a:t> - </a:t>
            </a:r>
            <a:r>
              <a:rPr lang="en-US" i="1"/>
              <a:t>experiencing</a:t>
            </a:r>
            <a:r>
              <a:rPr lang="en-US"/>
              <a:t> someone else’s feelings. It comes from the German Einfühlung, or ‘feeling into.’ It requires an emotional component of really feeling what the other person is feeling.</a:t>
            </a:r>
            <a:endParaRPr/>
          </a:p>
          <a:p>
            <a:pPr marL="571500" lvl="0" indent="-457200" algn="l" rtl="0">
              <a:lnSpc>
                <a:spcPct val="100000"/>
              </a:lnSpc>
              <a:spcBef>
                <a:spcPts val="0"/>
              </a:spcBef>
              <a:spcAft>
                <a:spcPts val="0"/>
              </a:spcAft>
              <a:buClr>
                <a:schemeClr val="dk1"/>
              </a:buClr>
              <a:buSzPts val="2800"/>
              <a:buChar char="•"/>
            </a:pPr>
            <a:r>
              <a:rPr lang="en-US" b="1"/>
              <a:t>Sympathy</a:t>
            </a:r>
            <a:r>
              <a:rPr lang="en-US"/>
              <a:t> - </a:t>
            </a:r>
            <a:r>
              <a:rPr lang="en-US" i="1"/>
              <a:t>understanding </a:t>
            </a:r>
            <a:r>
              <a:rPr lang="en-US"/>
              <a:t>someone else’s suffering. It is more cognitive in nature and keeps a certain distance.</a:t>
            </a:r>
            <a:endParaRPr/>
          </a:p>
          <a:p>
            <a:pPr marL="0" lvl="0" indent="0" algn="ctr" rtl="0">
              <a:lnSpc>
                <a:spcPct val="100000"/>
              </a:lnSpc>
              <a:spcBef>
                <a:spcPts val="360"/>
              </a:spcBef>
              <a:spcAft>
                <a:spcPts val="0"/>
              </a:spcAft>
              <a:buClr>
                <a:schemeClr val="dk1"/>
              </a:buClr>
              <a:buSzPts val="1800"/>
              <a:buNone/>
            </a:pPr>
            <a:r>
              <a:rPr lang="en-US" i="1"/>
              <a:t>“Empathy fuels connection, and sympathy drives disconnection.”</a:t>
            </a:r>
            <a:endParaRPr/>
          </a:p>
        </p:txBody>
      </p:sp>
      <p:pic>
        <p:nvPicPr>
          <p:cNvPr id="308" name="Google Shape;30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309" name="Google Shape;309;p21"/>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10" name="Google Shape;310;p21"/>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311" name="Google Shape;311;p21"/>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2"/>
          <p:cNvSpPr txBox="1">
            <a:spLocks noGrp="1"/>
          </p:cNvSpPr>
          <p:nvPr>
            <p:ph type="title"/>
          </p:nvPr>
        </p:nvSpPr>
        <p:spPr>
          <a:xfrm>
            <a:off x="1320800" y="1254842"/>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Empathy Characteristics</a:t>
            </a:r>
            <a:endParaRPr b="1"/>
          </a:p>
        </p:txBody>
      </p:sp>
      <p:sp>
        <p:nvSpPr>
          <p:cNvPr id="317" name="Google Shape;317;p22"/>
          <p:cNvSpPr txBox="1">
            <a:spLocks noGrp="1"/>
          </p:cNvSpPr>
          <p:nvPr>
            <p:ph type="body" idx="2"/>
          </p:nvPr>
        </p:nvSpPr>
        <p:spPr>
          <a:xfrm>
            <a:off x="609600" y="2112135"/>
            <a:ext cx="5739245" cy="4177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560"/>
              </a:spcBef>
              <a:spcAft>
                <a:spcPts val="0"/>
              </a:spcAft>
              <a:buClr>
                <a:schemeClr val="dk1"/>
              </a:buClr>
              <a:buSzPts val="2800"/>
              <a:buChar char="•"/>
            </a:pPr>
            <a:r>
              <a:rPr lang="en-US" dirty="0"/>
              <a:t>Develop perspective </a:t>
            </a:r>
            <a:endParaRPr dirty="0"/>
          </a:p>
          <a:p>
            <a:pPr marL="457200" lvl="0" indent="-406400" algn="l" rtl="0">
              <a:lnSpc>
                <a:spcPct val="100000"/>
              </a:lnSpc>
              <a:spcBef>
                <a:spcPts val="0"/>
              </a:spcBef>
              <a:spcAft>
                <a:spcPts val="0"/>
              </a:spcAft>
              <a:buClr>
                <a:schemeClr val="dk1"/>
              </a:buClr>
              <a:buSzPts val="2800"/>
              <a:buChar char="•"/>
            </a:pPr>
            <a:r>
              <a:rPr lang="en-US" dirty="0"/>
              <a:t>Stay out of judgment</a:t>
            </a:r>
            <a:endParaRPr dirty="0"/>
          </a:p>
          <a:p>
            <a:pPr marL="457200" lvl="0" indent="-406400" algn="l" rtl="0">
              <a:lnSpc>
                <a:spcPct val="100000"/>
              </a:lnSpc>
              <a:spcBef>
                <a:spcPts val="0"/>
              </a:spcBef>
              <a:spcAft>
                <a:spcPts val="0"/>
              </a:spcAft>
              <a:buClr>
                <a:schemeClr val="dk1"/>
              </a:buClr>
              <a:buSzPts val="2800"/>
              <a:buChar char="•"/>
            </a:pPr>
            <a:r>
              <a:rPr lang="en-US" dirty="0"/>
              <a:t>Recognize the emotions</a:t>
            </a:r>
            <a:endParaRPr dirty="0"/>
          </a:p>
          <a:p>
            <a:pPr marL="0" lvl="0" indent="0" algn="l" rtl="0">
              <a:lnSpc>
                <a:spcPct val="100000"/>
              </a:lnSpc>
              <a:spcBef>
                <a:spcPts val="560"/>
              </a:spcBef>
              <a:spcAft>
                <a:spcPts val="0"/>
              </a:spcAft>
              <a:buClr>
                <a:schemeClr val="dk1"/>
              </a:buClr>
              <a:buSzPts val="2800"/>
              <a:buNone/>
            </a:pPr>
            <a:r>
              <a:rPr lang="en-US" i="1" dirty="0"/>
              <a:t>What makes something better is the connection!</a:t>
            </a:r>
            <a:endParaRPr dirty="0"/>
          </a:p>
          <a:p>
            <a:pPr marL="0" lvl="0" indent="0" algn="l" rtl="0">
              <a:lnSpc>
                <a:spcPct val="100000"/>
              </a:lnSpc>
              <a:spcBef>
                <a:spcPts val="560"/>
              </a:spcBef>
              <a:spcAft>
                <a:spcPts val="0"/>
              </a:spcAft>
              <a:buClr>
                <a:schemeClr val="dk1"/>
              </a:buClr>
              <a:buSzPts val="2800"/>
              <a:buNone/>
            </a:pPr>
            <a:r>
              <a:rPr lang="en-US" dirty="0"/>
              <a:t>Use empathy with balance - your personal story can lend to over/  under involvement! </a:t>
            </a:r>
            <a:r>
              <a:rPr lang="en-US" sz="2400" dirty="0"/>
              <a:t>(excessive response)</a:t>
            </a:r>
            <a:endParaRPr dirty="0"/>
          </a:p>
        </p:txBody>
      </p:sp>
      <p:pic>
        <p:nvPicPr>
          <p:cNvPr id="318" name="Google Shape;318;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319" name="Google Shape;319;p22"/>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20" name="Google Shape;320;p22"/>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321" name="Google Shape;321;p22"/>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322" name="Google Shape;322;p22"/>
          <p:cNvSpPr/>
          <p:nvPr/>
        </p:nvSpPr>
        <p:spPr>
          <a:xfrm>
            <a:off x="7060045" y="2295681"/>
            <a:ext cx="4204703" cy="3616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Say:</a:t>
            </a:r>
            <a:endParaRPr/>
          </a:p>
          <a:p>
            <a:pPr marL="457200" marR="0" lvl="0" indent="-406400" algn="l" rtl="0">
              <a:spcBef>
                <a:spcPts val="56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 don’t know what to say, but I’m glad you told me.” </a:t>
            </a:r>
            <a:endParaRPr/>
          </a:p>
          <a:p>
            <a:pPr marL="457200" marR="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 can’t imagine…”</a:t>
            </a:r>
            <a:endParaRPr/>
          </a:p>
          <a:p>
            <a:pPr marL="457200" marR="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“That sounds so…”</a:t>
            </a:r>
            <a:endParaRPr/>
          </a:p>
          <a:p>
            <a:pPr marL="457200" marR="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“I’m here to support you.”</a:t>
            </a:r>
            <a:endParaRPr/>
          </a:p>
        </p:txBody>
      </p:sp>
      <p:cxnSp>
        <p:nvCxnSpPr>
          <p:cNvPr id="323" name="Google Shape;323;p22"/>
          <p:cNvCxnSpPr/>
          <p:nvPr/>
        </p:nvCxnSpPr>
        <p:spPr>
          <a:xfrm flipH="1">
            <a:off x="6348845" y="2204312"/>
            <a:ext cx="22138" cy="3707943"/>
          </a:xfrm>
          <a:prstGeom prst="straightConnector1">
            <a:avLst/>
          </a:prstGeom>
          <a:noFill/>
          <a:ln w="57150" cap="flat" cmpd="sng">
            <a:solidFill>
              <a:srgbClr val="6B9BD1"/>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330" name="Google Shape;330;p23"/>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31" name="Google Shape;331;p23"/>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332" name="Google Shape;332;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333" name="Google Shape;333;p23"/>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a:solidFill>
                  <a:schemeClr val="dk1"/>
                </a:solidFill>
                <a:latin typeface="Calibri"/>
                <a:ea typeface="Calibri"/>
                <a:cs typeface="Calibri"/>
                <a:sym typeface="Calibri"/>
              </a:rPr>
              <a:t>Part V: HEAL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a:spLocks noGrp="1"/>
          </p:cNvSpPr>
          <p:nvPr>
            <p:ph type="title"/>
          </p:nvPr>
        </p:nvSpPr>
        <p:spPr>
          <a:xfrm>
            <a:off x="609600" y="1459673"/>
            <a:ext cx="1121133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dirty="0"/>
              <a:t>Activity: HEAL - Changing Your Brain </a:t>
            </a:r>
            <a:br>
              <a:rPr lang="en-US" b="1" dirty="0"/>
            </a:br>
            <a:r>
              <a:rPr lang="en-US" b="1" dirty="0"/>
              <a:t>from Reactive to Responsive</a:t>
            </a:r>
            <a:endParaRPr b="1" dirty="0"/>
          </a:p>
        </p:txBody>
      </p:sp>
      <p:sp>
        <p:nvSpPr>
          <p:cNvPr id="339" name="Google Shape;339;p24"/>
          <p:cNvSpPr txBox="1">
            <a:spLocks noGrp="1"/>
          </p:cNvSpPr>
          <p:nvPr>
            <p:ph type="body" idx="2"/>
          </p:nvPr>
        </p:nvSpPr>
        <p:spPr>
          <a:xfrm>
            <a:off x="587700" y="2678482"/>
            <a:ext cx="11144119" cy="4177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2800"/>
              <a:buChar char="•"/>
            </a:pPr>
            <a:r>
              <a:rPr lang="en-US" dirty="0"/>
              <a:t>The HEAL technique is another strategy to change the brain from reactive to responsive.</a:t>
            </a:r>
            <a:endParaRPr dirty="0"/>
          </a:p>
          <a:p>
            <a:pPr marL="457200" lvl="0" indent="-342900" algn="l" rtl="0">
              <a:lnSpc>
                <a:spcPct val="100000"/>
              </a:lnSpc>
              <a:spcBef>
                <a:spcPts val="0"/>
              </a:spcBef>
              <a:spcAft>
                <a:spcPts val="0"/>
              </a:spcAft>
              <a:buClr>
                <a:schemeClr val="dk1"/>
              </a:buClr>
              <a:buSzPts val="2800"/>
              <a:buChar char="•"/>
            </a:pPr>
            <a:r>
              <a:rPr lang="en-US" dirty="0"/>
              <a:t>The four-step process for “taking in the good” is:  </a:t>
            </a:r>
            <a:endParaRPr b="1" dirty="0"/>
          </a:p>
          <a:p>
            <a:pPr marL="114300" lvl="0" indent="0" algn="ctr" rtl="0">
              <a:lnSpc>
                <a:spcPct val="100000"/>
              </a:lnSpc>
              <a:spcBef>
                <a:spcPts val="0"/>
              </a:spcBef>
              <a:spcAft>
                <a:spcPts val="0"/>
              </a:spcAft>
              <a:buClr>
                <a:schemeClr val="dk1"/>
              </a:buClr>
              <a:buSzPts val="2800"/>
              <a:buNone/>
            </a:pPr>
            <a:r>
              <a:rPr lang="en-US" b="1" dirty="0"/>
              <a:t>H</a:t>
            </a:r>
            <a:r>
              <a:rPr lang="en-US" dirty="0"/>
              <a:t>ave a positive experience</a:t>
            </a:r>
            <a:endParaRPr dirty="0"/>
          </a:p>
          <a:p>
            <a:pPr marL="114300" lvl="0" indent="0" algn="ctr" rtl="0">
              <a:lnSpc>
                <a:spcPct val="100000"/>
              </a:lnSpc>
              <a:spcBef>
                <a:spcPts val="0"/>
              </a:spcBef>
              <a:spcAft>
                <a:spcPts val="0"/>
              </a:spcAft>
              <a:buClr>
                <a:schemeClr val="dk1"/>
              </a:buClr>
              <a:buSzPts val="2800"/>
              <a:buNone/>
            </a:pPr>
            <a:r>
              <a:rPr lang="en-US" b="1" dirty="0"/>
              <a:t>E</a:t>
            </a:r>
            <a:r>
              <a:rPr lang="en-US" dirty="0"/>
              <a:t>nrich it</a:t>
            </a:r>
            <a:endParaRPr dirty="0"/>
          </a:p>
          <a:p>
            <a:pPr marL="114300" lvl="0" indent="0" algn="ctr" rtl="0">
              <a:lnSpc>
                <a:spcPct val="100000"/>
              </a:lnSpc>
              <a:spcBef>
                <a:spcPts val="0"/>
              </a:spcBef>
              <a:spcAft>
                <a:spcPts val="0"/>
              </a:spcAft>
              <a:buClr>
                <a:schemeClr val="dk1"/>
              </a:buClr>
              <a:buSzPts val="2800"/>
              <a:buNone/>
            </a:pPr>
            <a:r>
              <a:rPr lang="en-US" b="1" dirty="0"/>
              <a:t>A</a:t>
            </a:r>
            <a:r>
              <a:rPr lang="en-US" dirty="0"/>
              <a:t>bsorb it</a:t>
            </a:r>
            <a:endParaRPr dirty="0"/>
          </a:p>
          <a:p>
            <a:pPr marL="114300" lvl="0" indent="0" algn="ctr" rtl="0">
              <a:lnSpc>
                <a:spcPct val="100000"/>
              </a:lnSpc>
              <a:spcBef>
                <a:spcPts val="0"/>
              </a:spcBef>
              <a:spcAft>
                <a:spcPts val="0"/>
              </a:spcAft>
              <a:buClr>
                <a:schemeClr val="dk1"/>
              </a:buClr>
              <a:buSzPts val="2800"/>
              <a:buNone/>
            </a:pPr>
            <a:r>
              <a:rPr lang="en-US" b="1" dirty="0"/>
              <a:t>L</a:t>
            </a:r>
            <a:r>
              <a:rPr lang="en-US" dirty="0"/>
              <a:t>ink positive and negative material</a:t>
            </a:r>
            <a:endParaRPr dirty="0"/>
          </a:p>
          <a:p>
            <a:pPr marL="114300" lvl="0" indent="0" algn="ctr" rtl="0">
              <a:lnSpc>
                <a:spcPct val="100000"/>
              </a:lnSpc>
              <a:spcBef>
                <a:spcPts val="0"/>
              </a:spcBef>
              <a:spcAft>
                <a:spcPts val="0"/>
              </a:spcAft>
              <a:buClr>
                <a:schemeClr val="dk1"/>
              </a:buClr>
              <a:buSzPts val="1400"/>
              <a:buNone/>
            </a:pPr>
            <a:endParaRPr sz="1400" dirty="0"/>
          </a:p>
          <a:p>
            <a:pPr marL="114300" lvl="0" indent="0" algn="ctr" rtl="0">
              <a:lnSpc>
                <a:spcPct val="100000"/>
              </a:lnSpc>
              <a:spcBef>
                <a:spcPts val="0"/>
              </a:spcBef>
              <a:spcAft>
                <a:spcPts val="0"/>
              </a:spcAft>
              <a:buClr>
                <a:schemeClr val="dk1"/>
              </a:buClr>
              <a:buSzPts val="1400"/>
              <a:buNone/>
            </a:pPr>
            <a:r>
              <a:rPr lang="en-US" sz="1400" dirty="0"/>
              <a:t>Based on Dr. Rick Hanson’s Hardwiring Happiness: The New Brain Science of Contentment, Calm, and Confidence</a:t>
            </a:r>
            <a:endParaRPr dirty="0"/>
          </a:p>
          <a:p>
            <a:pPr marL="114300" lvl="0" indent="0" algn="ctr" rtl="0">
              <a:lnSpc>
                <a:spcPct val="100000"/>
              </a:lnSpc>
              <a:spcBef>
                <a:spcPts val="0"/>
              </a:spcBef>
              <a:spcAft>
                <a:spcPts val="0"/>
              </a:spcAft>
              <a:buClr>
                <a:schemeClr val="dk1"/>
              </a:buClr>
              <a:buSzPts val="2400"/>
              <a:buNone/>
            </a:pPr>
            <a:endParaRPr sz="2400" dirty="0"/>
          </a:p>
        </p:txBody>
      </p:sp>
      <p:pic>
        <p:nvPicPr>
          <p:cNvPr id="340" name="Google Shape;340;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341" name="Google Shape;341;p24"/>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42" name="Google Shape;342;p24"/>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343" name="Google Shape;343;p24"/>
          <p:cNvSpPr txBox="1"/>
          <p:nvPr/>
        </p:nvSpPr>
        <p:spPr>
          <a:xfrm>
            <a:off x="520480" y="6269569"/>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350" name="Google Shape;350;p25"/>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51" name="Google Shape;351;p25"/>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352" name="Google Shape;352;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353" name="Google Shape;353;p25"/>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a:solidFill>
                  <a:schemeClr val="dk1"/>
                </a:solidFill>
                <a:latin typeface="Calibri"/>
                <a:ea typeface="Calibri"/>
                <a:cs typeface="Calibri"/>
                <a:sym typeface="Calibri"/>
              </a:rPr>
              <a:t>Part VI: Promoting Self-Awareness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6"/>
          <p:cNvSpPr txBox="1">
            <a:spLocks noGrp="1"/>
          </p:cNvSpPr>
          <p:nvPr>
            <p:ph type="title"/>
          </p:nvPr>
        </p:nvSpPr>
        <p:spPr>
          <a:xfrm>
            <a:off x="1320800" y="1193365"/>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dirty="0"/>
              <a:t>Activity: Teach Self-Awareness</a:t>
            </a:r>
            <a:endParaRPr b="1" dirty="0"/>
          </a:p>
        </p:txBody>
      </p:sp>
      <p:sp>
        <p:nvSpPr>
          <p:cNvPr id="359" name="Google Shape;359;p26"/>
          <p:cNvSpPr txBox="1">
            <a:spLocks noGrp="1"/>
          </p:cNvSpPr>
          <p:nvPr>
            <p:ph type="body" idx="2"/>
          </p:nvPr>
        </p:nvSpPr>
        <p:spPr>
          <a:xfrm>
            <a:off x="453888" y="2156186"/>
            <a:ext cx="4357104" cy="4130314"/>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0"/>
              </a:spcBef>
              <a:spcAft>
                <a:spcPts val="0"/>
              </a:spcAft>
              <a:buClr>
                <a:schemeClr val="dk1"/>
              </a:buClr>
              <a:buSzPts val="2800"/>
              <a:buChar char="•"/>
            </a:pPr>
            <a:r>
              <a:rPr lang="en-US"/>
              <a:t>5-4-3-2-1 grounding technique using all senses:</a:t>
            </a:r>
            <a:endParaRPr/>
          </a:p>
          <a:p>
            <a:pPr marL="742947" lvl="1" indent="-285748" algn="l" rtl="0">
              <a:lnSpc>
                <a:spcPct val="100000"/>
              </a:lnSpc>
              <a:spcBef>
                <a:spcPts val="480"/>
              </a:spcBef>
              <a:spcAft>
                <a:spcPts val="0"/>
              </a:spcAft>
              <a:buClr>
                <a:schemeClr val="dk1"/>
              </a:buClr>
              <a:buSzPts val="2400"/>
              <a:buChar char="–"/>
            </a:pPr>
            <a:r>
              <a:rPr lang="en-US"/>
              <a:t>5 things you can see</a:t>
            </a:r>
            <a:endParaRPr/>
          </a:p>
          <a:p>
            <a:pPr marL="742947" lvl="1" indent="-285748" algn="l" rtl="0">
              <a:lnSpc>
                <a:spcPct val="100000"/>
              </a:lnSpc>
              <a:spcBef>
                <a:spcPts val="480"/>
              </a:spcBef>
              <a:spcAft>
                <a:spcPts val="0"/>
              </a:spcAft>
              <a:buClr>
                <a:schemeClr val="dk1"/>
              </a:buClr>
              <a:buSzPts val="2400"/>
              <a:buChar char="–"/>
            </a:pPr>
            <a:r>
              <a:rPr lang="en-US"/>
              <a:t>4 things you can feel</a:t>
            </a:r>
            <a:endParaRPr/>
          </a:p>
          <a:p>
            <a:pPr marL="742947" lvl="1" indent="-285748" algn="l" rtl="0">
              <a:lnSpc>
                <a:spcPct val="100000"/>
              </a:lnSpc>
              <a:spcBef>
                <a:spcPts val="480"/>
              </a:spcBef>
              <a:spcAft>
                <a:spcPts val="0"/>
              </a:spcAft>
              <a:buClr>
                <a:schemeClr val="dk1"/>
              </a:buClr>
              <a:buSzPts val="2400"/>
              <a:buChar char="–"/>
            </a:pPr>
            <a:r>
              <a:rPr lang="en-US"/>
              <a:t>3 things you can hear</a:t>
            </a:r>
            <a:endParaRPr/>
          </a:p>
          <a:p>
            <a:pPr marL="742947" lvl="1" indent="-285748" algn="l" rtl="0">
              <a:lnSpc>
                <a:spcPct val="100000"/>
              </a:lnSpc>
              <a:spcBef>
                <a:spcPts val="480"/>
              </a:spcBef>
              <a:spcAft>
                <a:spcPts val="0"/>
              </a:spcAft>
              <a:buClr>
                <a:schemeClr val="dk1"/>
              </a:buClr>
              <a:buSzPts val="2400"/>
              <a:buChar char="–"/>
            </a:pPr>
            <a:r>
              <a:rPr lang="en-US"/>
              <a:t>2 things you can smell</a:t>
            </a:r>
            <a:endParaRPr/>
          </a:p>
          <a:p>
            <a:pPr marL="742947" lvl="1" indent="-285748" algn="l" rtl="0">
              <a:lnSpc>
                <a:spcPct val="100000"/>
              </a:lnSpc>
              <a:spcBef>
                <a:spcPts val="480"/>
              </a:spcBef>
              <a:spcAft>
                <a:spcPts val="0"/>
              </a:spcAft>
              <a:buClr>
                <a:schemeClr val="dk1"/>
              </a:buClr>
              <a:buSzPts val="2400"/>
              <a:buChar char="–"/>
            </a:pPr>
            <a:r>
              <a:rPr lang="en-US"/>
              <a:t>1 thing you can taste</a:t>
            </a:r>
            <a:endParaRPr/>
          </a:p>
        </p:txBody>
      </p:sp>
      <p:pic>
        <p:nvPicPr>
          <p:cNvPr id="360" name="Google Shape;360;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361" name="Google Shape;361;p26"/>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62" name="Google Shape;362;p26"/>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363" name="Google Shape;363;p26"/>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364" name="Google Shape;364;p26"/>
          <p:cNvSpPr txBox="1"/>
          <p:nvPr/>
        </p:nvSpPr>
        <p:spPr>
          <a:xfrm>
            <a:off x="4850978" y="2197557"/>
            <a:ext cx="2764282" cy="3984060"/>
          </a:xfrm>
          <a:prstGeom prst="rect">
            <a:avLst/>
          </a:prstGeom>
          <a:noFill/>
          <a:ln>
            <a:noFill/>
          </a:ln>
        </p:spPr>
        <p:txBody>
          <a:bodyPr spcFirstLastPara="1" wrap="square" lIns="91425" tIns="45700" rIns="91425" bIns="45700" anchor="t" anchorCtr="0">
            <a:noAutofit/>
          </a:bodyPr>
          <a:lstStyle/>
          <a:p>
            <a:pPr marL="342898" marR="0" lvl="0" indent="-342898" algn="l" rtl="0">
              <a:lnSpc>
                <a:spcPct val="100000"/>
              </a:lnSpc>
              <a:spcBef>
                <a:spcPts val="56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Breathing technique:</a:t>
            </a:r>
            <a:endParaRPr/>
          </a:p>
          <a:p>
            <a:pPr marL="742947" marR="0" lvl="1" indent="-285748"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Inhale for 4</a:t>
            </a:r>
            <a:endParaRPr/>
          </a:p>
          <a:p>
            <a:pPr marL="742947" marR="0" lvl="1" indent="-285748"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Hold for 5</a:t>
            </a:r>
            <a:endParaRPr/>
          </a:p>
          <a:p>
            <a:pPr marL="742947" marR="0" lvl="1" indent="-285748"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Exhale for 6</a:t>
            </a:r>
            <a:endParaRPr/>
          </a:p>
        </p:txBody>
      </p:sp>
      <p:sp>
        <p:nvSpPr>
          <p:cNvPr id="365" name="Google Shape;365;p26"/>
          <p:cNvSpPr txBox="1"/>
          <p:nvPr/>
        </p:nvSpPr>
        <p:spPr>
          <a:xfrm>
            <a:off x="7980218" y="2136917"/>
            <a:ext cx="3757894" cy="4130315"/>
          </a:xfrm>
          <a:prstGeom prst="rect">
            <a:avLst/>
          </a:prstGeom>
          <a:noFill/>
          <a:ln>
            <a:noFill/>
          </a:ln>
        </p:spPr>
        <p:txBody>
          <a:bodyPr spcFirstLastPara="1" wrap="square" lIns="91425" tIns="45700" rIns="91425" bIns="45700" anchor="t" anchorCtr="0">
            <a:noAutofit/>
          </a:bodyPr>
          <a:lstStyle/>
          <a:p>
            <a:pPr marL="342898" marR="0" lvl="0" indent="-342898" algn="l" rtl="0">
              <a:lnSpc>
                <a:spcPct val="10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5-finger breathing technique: </a:t>
            </a:r>
            <a:endParaRPr/>
          </a:p>
          <a:p>
            <a:pPr marL="0" marR="0" lvl="0" indent="0" algn="l" rtl="0">
              <a:lnSpc>
                <a:spcPct val="100000"/>
              </a:lnSpc>
              <a:spcBef>
                <a:spcPts val="0"/>
              </a:spcBef>
              <a:spcAft>
                <a:spcPts val="0"/>
              </a:spcAft>
              <a:buClr>
                <a:schemeClr val="dk1"/>
              </a:buClr>
              <a:buSzPts val="2800"/>
              <a:buFont typeface="Arial"/>
              <a:buNone/>
            </a:pPr>
            <a:r>
              <a:rPr lang="en-US" sz="2400">
                <a:solidFill>
                  <a:schemeClr val="dk1"/>
                </a:solidFill>
                <a:latin typeface="Calibri"/>
                <a:ea typeface="Calibri"/>
                <a:cs typeface="Calibri"/>
                <a:sym typeface="Calibri"/>
              </a:rPr>
              <a:t>Trace each finger with a finger from the opposing hand, inhale every time you go up, exhale each time you go down. </a:t>
            </a:r>
            <a:endParaRPr/>
          </a:p>
        </p:txBody>
      </p:sp>
      <p:cxnSp>
        <p:nvCxnSpPr>
          <p:cNvPr id="366" name="Google Shape;366;p26"/>
          <p:cNvCxnSpPr/>
          <p:nvPr/>
        </p:nvCxnSpPr>
        <p:spPr>
          <a:xfrm flipH="1">
            <a:off x="4684346" y="2197557"/>
            <a:ext cx="22138" cy="3707943"/>
          </a:xfrm>
          <a:prstGeom prst="straightConnector1">
            <a:avLst/>
          </a:prstGeom>
          <a:noFill/>
          <a:ln w="57150" cap="flat" cmpd="sng">
            <a:solidFill>
              <a:srgbClr val="6B9BD1"/>
            </a:solidFill>
            <a:prstDash val="solid"/>
            <a:miter lim="800000"/>
            <a:headEnd type="none" w="sm" len="sm"/>
            <a:tailEnd type="none" w="sm" len="sm"/>
          </a:ln>
        </p:spPr>
      </p:cxnSp>
      <p:cxnSp>
        <p:nvCxnSpPr>
          <p:cNvPr id="367" name="Google Shape;367;p26"/>
          <p:cNvCxnSpPr/>
          <p:nvPr/>
        </p:nvCxnSpPr>
        <p:spPr>
          <a:xfrm flipH="1">
            <a:off x="7719768" y="2156186"/>
            <a:ext cx="22138" cy="3707943"/>
          </a:xfrm>
          <a:prstGeom prst="straightConnector1">
            <a:avLst/>
          </a:prstGeom>
          <a:noFill/>
          <a:ln w="57150" cap="flat" cmpd="sng">
            <a:solidFill>
              <a:srgbClr val="6B9BD1"/>
            </a:solidFill>
            <a:prstDash val="solid"/>
            <a:miter lim="800000"/>
            <a:headEnd type="none" w="sm" len="sm"/>
            <a:tailEnd type="none" w="sm" len="sm"/>
          </a:ln>
        </p:spPr>
      </p:cxnSp>
      <p:pic>
        <p:nvPicPr>
          <p:cNvPr id="368" name="Google Shape;368;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29291" y="4528667"/>
            <a:ext cx="1495464" cy="19492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a:spLocks noGrp="1"/>
          </p:cNvSpPr>
          <p:nvPr>
            <p:ph type="title"/>
          </p:nvPr>
        </p:nvSpPr>
        <p:spPr>
          <a:xfrm>
            <a:off x="1320800" y="1254842"/>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Challenging Unhelpful Thoughts</a:t>
            </a:r>
            <a:endParaRPr b="1"/>
          </a:p>
        </p:txBody>
      </p:sp>
      <p:sp>
        <p:nvSpPr>
          <p:cNvPr id="374" name="Google Shape;374;p27"/>
          <p:cNvSpPr txBox="1">
            <a:spLocks noGrp="1"/>
          </p:cNvSpPr>
          <p:nvPr>
            <p:ph type="body" idx="2"/>
          </p:nvPr>
        </p:nvSpPr>
        <p:spPr>
          <a:xfrm>
            <a:off x="609600" y="2425551"/>
            <a:ext cx="11144119" cy="3863784"/>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3200"/>
              <a:buChar char="•"/>
            </a:pPr>
            <a:r>
              <a:rPr lang="en-US" sz="3200" dirty="0"/>
              <a:t>Unhelpful or negative thoughts should be </a:t>
            </a:r>
            <a:endParaRPr dirty="0"/>
          </a:p>
          <a:p>
            <a:pPr marL="114300" lvl="0" indent="0" algn="l" rtl="0">
              <a:lnSpc>
                <a:spcPct val="100000"/>
              </a:lnSpc>
              <a:spcBef>
                <a:spcPts val="360"/>
              </a:spcBef>
              <a:spcAft>
                <a:spcPts val="0"/>
              </a:spcAft>
              <a:buClr>
                <a:schemeClr val="dk1"/>
              </a:buClr>
              <a:buSzPts val="3200"/>
              <a:buNone/>
            </a:pPr>
            <a:r>
              <a:rPr lang="en-US" sz="3200" dirty="0"/>
              <a:t>challenged and replaced with balanced thoughts.</a:t>
            </a:r>
            <a:endParaRPr dirty="0"/>
          </a:p>
          <a:p>
            <a:pPr marL="457200" lvl="0" indent="-342900" algn="l" rtl="0">
              <a:lnSpc>
                <a:spcPct val="100000"/>
              </a:lnSpc>
              <a:spcBef>
                <a:spcPts val="0"/>
              </a:spcBef>
              <a:spcAft>
                <a:spcPts val="0"/>
              </a:spcAft>
              <a:buClr>
                <a:schemeClr val="dk1"/>
              </a:buClr>
              <a:buSzPts val="3200"/>
              <a:buChar char="•"/>
            </a:pPr>
            <a:r>
              <a:rPr lang="en-US" sz="3200" dirty="0"/>
              <a:t>The best way to change your thoughts in the </a:t>
            </a:r>
            <a:endParaRPr dirty="0"/>
          </a:p>
          <a:p>
            <a:pPr marL="114300" lvl="0" indent="0" algn="l" rtl="0">
              <a:lnSpc>
                <a:spcPct val="100000"/>
              </a:lnSpc>
              <a:spcBef>
                <a:spcPts val="0"/>
              </a:spcBef>
              <a:spcAft>
                <a:spcPts val="0"/>
              </a:spcAft>
              <a:buClr>
                <a:schemeClr val="dk1"/>
              </a:buClr>
              <a:buSzPts val="3200"/>
              <a:buNone/>
            </a:pPr>
            <a:r>
              <a:rPr lang="en-US" sz="3200" dirty="0"/>
              <a:t>moment is through affirmations (thoughts you </a:t>
            </a:r>
            <a:endParaRPr dirty="0"/>
          </a:p>
          <a:p>
            <a:pPr marL="114300" lvl="0" indent="0" algn="l" rtl="0">
              <a:lnSpc>
                <a:spcPct val="100000"/>
              </a:lnSpc>
              <a:spcBef>
                <a:spcPts val="0"/>
              </a:spcBef>
              <a:spcAft>
                <a:spcPts val="0"/>
              </a:spcAft>
              <a:buClr>
                <a:schemeClr val="dk1"/>
              </a:buClr>
              <a:buSzPts val="3200"/>
              <a:buNone/>
            </a:pPr>
            <a:r>
              <a:rPr lang="en-US" sz="3200" dirty="0"/>
              <a:t>intentionally come up with). </a:t>
            </a:r>
            <a:endParaRPr dirty="0"/>
          </a:p>
          <a:p>
            <a:pPr marL="457200" lvl="0" indent="-342900" algn="l" rtl="0">
              <a:lnSpc>
                <a:spcPct val="100000"/>
              </a:lnSpc>
              <a:spcBef>
                <a:spcPts val="0"/>
              </a:spcBef>
              <a:spcAft>
                <a:spcPts val="0"/>
              </a:spcAft>
              <a:buClr>
                <a:schemeClr val="dk1"/>
              </a:buClr>
              <a:buSzPts val="3200"/>
              <a:buChar char="•"/>
            </a:pPr>
            <a:r>
              <a:rPr lang="en-US" sz="3200" dirty="0"/>
              <a:t>Coupled with a visualization, affirmations can change your</a:t>
            </a:r>
            <a:endParaRPr dirty="0"/>
          </a:p>
          <a:p>
            <a:pPr marL="114300" lvl="0" indent="0" algn="l" rtl="0">
              <a:lnSpc>
                <a:spcPct val="100000"/>
              </a:lnSpc>
              <a:spcBef>
                <a:spcPts val="0"/>
              </a:spcBef>
              <a:spcAft>
                <a:spcPts val="0"/>
              </a:spcAft>
              <a:buClr>
                <a:schemeClr val="dk1"/>
              </a:buClr>
              <a:buSzPts val="3200"/>
              <a:buNone/>
            </a:pPr>
            <a:r>
              <a:rPr lang="en-US" sz="3200" dirty="0"/>
              <a:t>mood.</a:t>
            </a:r>
            <a:endParaRPr dirty="0"/>
          </a:p>
        </p:txBody>
      </p:sp>
      <p:pic>
        <p:nvPicPr>
          <p:cNvPr id="375" name="Google Shape;375;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376" name="Google Shape;376;p27"/>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77" name="Google Shape;377;p27"/>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378" name="Google Shape;378;p27"/>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pic>
        <p:nvPicPr>
          <p:cNvPr id="379" name="Google Shape;379;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171709" y="2070724"/>
            <a:ext cx="2410691" cy="266007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title"/>
          </p:nvPr>
        </p:nvSpPr>
        <p:spPr>
          <a:xfrm>
            <a:off x="1320800" y="1254842"/>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Affirmation Examples</a:t>
            </a:r>
            <a:endParaRPr b="1"/>
          </a:p>
        </p:txBody>
      </p:sp>
      <p:sp>
        <p:nvSpPr>
          <p:cNvPr id="385" name="Google Shape;385;p28"/>
          <p:cNvSpPr txBox="1">
            <a:spLocks noGrp="1"/>
          </p:cNvSpPr>
          <p:nvPr>
            <p:ph type="body" idx="2"/>
          </p:nvPr>
        </p:nvSpPr>
        <p:spPr>
          <a:xfrm>
            <a:off x="3653498" y="2315029"/>
            <a:ext cx="7284028" cy="3863784"/>
          </a:xfrm>
          <a:prstGeom prst="rect">
            <a:avLst/>
          </a:prstGeom>
          <a:noFill/>
          <a:ln>
            <a:noFill/>
          </a:ln>
        </p:spPr>
        <p:txBody>
          <a:bodyPr spcFirstLastPara="1" wrap="square" lIns="91425" tIns="45700" rIns="91425" bIns="45700" anchor="t" anchorCtr="0">
            <a:noAutofit/>
          </a:bodyPr>
          <a:lstStyle/>
          <a:p>
            <a:pPr>
              <a:lnSpc>
                <a:spcPct val="100000"/>
              </a:lnSpc>
              <a:spcBef>
                <a:spcPts val="360"/>
              </a:spcBef>
              <a:buFont typeface="Wingdings" pitchFamily="2" charset="2"/>
              <a:buChar char="Ø"/>
            </a:pPr>
            <a:r>
              <a:rPr lang="en-US" sz="3200" i="1" dirty="0"/>
              <a:t>I am strong and resilient!</a:t>
            </a:r>
            <a:endParaRPr dirty="0"/>
          </a:p>
          <a:p>
            <a:pPr>
              <a:lnSpc>
                <a:spcPct val="100000"/>
              </a:lnSpc>
              <a:spcBef>
                <a:spcPts val="0"/>
              </a:spcBef>
              <a:buFont typeface="Wingdings" pitchFamily="2" charset="2"/>
              <a:buChar char="Ø"/>
            </a:pPr>
            <a:r>
              <a:rPr lang="en-US" sz="3200" i="1" dirty="0"/>
              <a:t>I will get through this!</a:t>
            </a:r>
            <a:endParaRPr dirty="0"/>
          </a:p>
          <a:p>
            <a:pPr>
              <a:lnSpc>
                <a:spcPct val="100000"/>
              </a:lnSpc>
              <a:spcBef>
                <a:spcPts val="0"/>
              </a:spcBef>
              <a:buFont typeface="Wingdings" pitchFamily="2" charset="2"/>
              <a:buChar char="Ø"/>
            </a:pPr>
            <a:r>
              <a:rPr lang="en-US" sz="3200" i="1" dirty="0"/>
              <a:t>It’s okay not to be okay.</a:t>
            </a:r>
            <a:endParaRPr dirty="0"/>
          </a:p>
          <a:p>
            <a:pPr>
              <a:lnSpc>
                <a:spcPct val="100000"/>
              </a:lnSpc>
              <a:spcBef>
                <a:spcPts val="0"/>
              </a:spcBef>
              <a:buFont typeface="Wingdings" pitchFamily="2" charset="2"/>
              <a:buChar char="Ø"/>
            </a:pPr>
            <a:r>
              <a:rPr lang="en-US" sz="3200" i="1" dirty="0"/>
              <a:t>I am safe.</a:t>
            </a:r>
            <a:endParaRPr dirty="0"/>
          </a:p>
          <a:p>
            <a:pPr>
              <a:lnSpc>
                <a:spcPct val="100000"/>
              </a:lnSpc>
              <a:spcBef>
                <a:spcPts val="0"/>
              </a:spcBef>
              <a:buFont typeface="Wingdings" pitchFamily="2" charset="2"/>
              <a:buChar char="Ø"/>
            </a:pPr>
            <a:r>
              <a:rPr lang="en-US" sz="3200" i="1" dirty="0"/>
              <a:t>Tomorrow is another day.</a:t>
            </a:r>
            <a:endParaRPr dirty="0"/>
          </a:p>
          <a:p>
            <a:pPr>
              <a:lnSpc>
                <a:spcPct val="100000"/>
              </a:lnSpc>
              <a:spcBef>
                <a:spcPts val="0"/>
              </a:spcBef>
              <a:buFont typeface="Wingdings" pitchFamily="2" charset="2"/>
              <a:buChar char="Ø"/>
            </a:pPr>
            <a:r>
              <a:rPr lang="en-US" sz="3200" i="1" dirty="0"/>
              <a:t>My mistakes do not define me.</a:t>
            </a:r>
            <a:endParaRPr dirty="0"/>
          </a:p>
          <a:p>
            <a:pPr marL="0" lvl="0" indent="0" algn="l" rtl="0">
              <a:lnSpc>
                <a:spcPct val="100000"/>
              </a:lnSpc>
              <a:spcBef>
                <a:spcPts val="360"/>
              </a:spcBef>
              <a:spcAft>
                <a:spcPts val="0"/>
              </a:spcAft>
              <a:buClr>
                <a:schemeClr val="dk1"/>
              </a:buClr>
              <a:buSzPts val="1800"/>
              <a:buNone/>
            </a:pPr>
            <a:r>
              <a:rPr lang="en-US" sz="3200" dirty="0"/>
              <a:t>Can you come up with some more? </a:t>
            </a:r>
            <a:endParaRPr dirty="0"/>
          </a:p>
        </p:txBody>
      </p:sp>
      <p:pic>
        <p:nvPicPr>
          <p:cNvPr id="386" name="Google Shape;386;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387" name="Google Shape;387;p28"/>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88" name="Google Shape;388;p28"/>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389" name="Google Shape;389;p28"/>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pic>
        <p:nvPicPr>
          <p:cNvPr id="390" name="Google Shape;390;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921027" y="2179898"/>
            <a:ext cx="2332698" cy="25740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29"/>
          <p:cNvSpPr txBox="1">
            <a:spLocks noGrp="1"/>
          </p:cNvSpPr>
          <p:nvPr>
            <p:ph type="body" idx="2"/>
          </p:nvPr>
        </p:nvSpPr>
        <p:spPr>
          <a:xfrm>
            <a:off x="437966" y="1456607"/>
            <a:ext cx="11300146" cy="16609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Clr>
                <a:schemeClr val="dk1"/>
              </a:buClr>
              <a:buSzPts val="1800"/>
              <a:buNone/>
            </a:pPr>
            <a:r>
              <a:rPr lang="en-US" sz="2400" dirty="0"/>
              <a:t>Activity: Think of something unhelpful that often crosses your mind. </a:t>
            </a:r>
            <a:endParaRPr dirty="0"/>
          </a:p>
          <a:p>
            <a:pPr marL="0" lvl="0" indent="0" algn="ctr" rtl="0">
              <a:lnSpc>
                <a:spcPct val="100000"/>
              </a:lnSpc>
              <a:spcBef>
                <a:spcPts val="360"/>
              </a:spcBef>
              <a:spcAft>
                <a:spcPts val="0"/>
              </a:spcAft>
              <a:buClr>
                <a:schemeClr val="dk1"/>
              </a:buClr>
              <a:buSzPts val="1800"/>
              <a:buNone/>
            </a:pPr>
            <a:r>
              <a:rPr lang="en-US" dirty="0"/>
              <a:t>Can you identify:</a:t>
            </a:r>
            <a:endParaRPr dirty="0"/>
          </a:p>
        </p:txBody>
      </p:sp>
      <p:pic>
        <p:nvPicPr>
          <p:cNvPr id="397" name="Google Shape;397;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398" name="Google Shape;398;p29"/>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399" name="Google Shape;399;p29"/>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400" name="Google Shape;400;p29"/>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401" name="Google Shape;401;p29"/>
          <p:cNvSpPr txBox="1"/>
          <p:nvPr/>
        </p:nvSpPr>
        <p:spPr>
          <a:xfrm>
            <a:off x="3226862" y="2940757"/>
            <a:ext cx="11150412" cy="166091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36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Evidence to contradict?</a:t>
            </a:r>
            <a:endParaRPr dirty="0"/>
          </a:p>
          <a:p>
            <a:pPr marL="457200" marR="0" lvl="0" indent="-342900" algn="l" rtl="0">
              <a:lnSpc>
                <a:spcPct val="100000"/>
              </a:lnSpc>
              <a:spcBef>
                <a:spcPts val="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Patterns?</a:t>
            </a:r>
            <a:endParaRPr dirty="0"/>
          </a:p>
          <a:p>
            <a:pPr marL="457200" marR="0" lvl="0" indent="-342900" algn="l" rtl="0">
              <a:lnSpc>
                <a:spcPct val="100000"/>
              </a:lnSpc>
              <a:spcBef>
                <a:spcPts val="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Would you say this to a friend?</a:t>
            </a:r>
            <a:endParaRPr dirty="0"/>
          </a:p>
          <a:p>
            <a:pPr marL="457200" marR="0" lvl="0" indent="-342900" algn="l" rtl="0">
              <a:lnSpc>
                <a:spcPct val="100000"/>
              </a:lnSpc>
              <a:spcBef>
                <a:spcPts val="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Benefits/costs of this thinking?</a:t>
            </a:r>
            <a:endParaRPr dirty="0"/>
          </a:p>
          <a:p>
            <a:pPr marL="457200" marR="0" lvl="0" indent="-342900" algn="l" rtl="0">
              <a:lnSpc>
                <a:spcPct val="100000"/>
              </a:lnSpc>
              <a:spcBef>
                <a:spcPts val="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How will you feel in six months?</a:t>
            </a:r>
            <a:endParaRPr dirty="0"/>
          </a:p>
          <a:p>
            <a:pPr marL="457200" marR="0" lvl="0" indent="-342900" algn="l" rtl="0">
              <a:lnSpc>
                <a:spcPct val="100000"/>
              </a:lnSpc>
              <a:spcBef>
                <a:spcPts val="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Is there another way to look at it?</a:t>
            </a:r>
            <a:endParaRPr dirty="0"/>
          </a:p>
        </p:txBody>
      </p:sp>
      <p:sp>
        <p:nvSpPr>
          <p:cNvPr id="402" name="Google Shape;402;p29"/>
          <p:cNvSpPr txBox="1"/>
          <p:nvPr/>
        </p:nvSpPr>
        <p:spPr>
          <a:xfrm>
            <a:off x="8869590" y="3286174"/>
            <a:ext cx="2972711" cy="16609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chemeClr val="dk1"/>
              </a:buClr>
              <a:buSzPts val="1800"/>
              <a:buFont typeface="Arial"/>
              <a:buNone/>
            </a:pPr>
            <a:r>
              <a:rPr lang="en-US" sz="2000" b="1" dirty="0">
                <a:solidFill>
                  <a:schemeClr val="dk1"/>
                </a:solidFill>
                <a:latin typeface="Calibri"/>
                <a:ea typeface="Calibri"/>
                <a:cs typeface="Calibri"/>
                <a:sym typeface="Calibri"/>
              </a:rPr>
              <a:t>Balanced thought: “I have curves in all the right places!”</a:t>
            </a:r>
            <a:endParaRPr sz="2000" b="1" dirty="0">
              <a:solidFill>
                <a:schemeClr val="dk1"/>
              </a:solidFill>
              <a:latin typeface="Calibri"/>
              <a:ea typeface="Calibri"/>
              <a:cs typeface="Calibri"/>
              <a:sym typeface="Calibri"/>
            </a:endParaRPr>
          </a:p>
        </p:txBody>
      </p:sp>
      <p:pic>
        <p:nvPicPr>
          <p:cNvPr id="403" name="Google Shape;403;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85366" y="4511477"/>
            <a:ext cx="1432791" cy="1432791"/>
          </a:xfrm>
          <a:prstGeom prst="rect">
            <a:avLst/>
          </a:prstGeom>
          <a:noFill/>
          <a:ln>
            <a:noFill/>
          </a:ln>
        </p:spPr>
      </p:pic>
      <p:pic>
        <p:nvPicPr>
          <p:cNvPr id="404" name="Google Shape;404;p2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39549" y="4611850"/>
            <a:ext cx="1432791" cy="1432791"/>
          </a:xfrm>
          <a:prstGeom prst="rect">
            <a:avLst/>
          </a:prstGeom>
          <a:noFill/>
          <a:ln>
            <a:noFill/>
          </a:ln>
        </p:spPr>
      </p:pic>
      <p:sp>
        <p:nvSpPr>
          <p:cNvPr id="2" name="TextBox 1">
            <a:extLst>
              <a:ext uri="{FF2B5EF4-FFF2-40B4-BE49-F238E27FC236}">
                <a16:creationId xmlns:a16="http://schemas.microsoft.com/office/drawing/2014/main" id="{2C383970-76D6-324B-888F-F580AC5B9E56}"/>
              </a:ext>
            </a:extLst>
          </p:cNvPr>
          <p:cNvSpPr txBox="1"/>
          <p:nvPr/>
        </p:nvSpPr>
        <p:spPr>
          <a:xfrm>
            <a:off x="1206410" y="3759927"/>
            <a:ext cx="1535731" cy="615553"/>
          </a:xfrm>
          <a:prstGeom prst="rect">
            <a:avLst/>
          </a:prstGeom>
          <a:noFill/>
        </p:spPr>
        <p:txBody>
          <a:bodyPr wrap="square" rtlCol="0">
            <a:spAutoFit/>
          </a:bodyPr>
          <a:lstStyle/>
          <a:p>
            <a:pPr algn="ctr"/>
            <a:r>
              <a:rPr lang="en-US" sz="2000" b="1" dirty="0">
                <a:solidFill>
                  <a:schemeClr val="dk1"/>
                </a:solidFill>
                <a:latin typeface="Calibri"/>
                <a:ea typeface="Calibri"/>
                <a:cs typeface="Calibri"/>
                <a:sym typeface="Calibri"/>
              </a:rPr>
              <a:t>”I am fat.”</a:t>
            </a:r>
            <a:endParaRPr lang="en-US" sz="2000"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114" name="Google Shape;114;p3"/>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www.osymigrant.org</a:t>
            </a:r>
            <a:endParaRPr sz="1800" b="0" i="0" u="none" strike="noStrike" cap="none">
              <a:solidFill>
                <a:schemeClr val="dk1"/>
              </a:solidFill>
              <a:latin typeface="Calibri"/>
              <a:ea typeface="Calibri"/>
              <a:cs typeface="Calibri"/>
              <a:sym typeface="Calibri"/>
            </a:endParaRPr>
          </a:p>
        </p:txBody>
      </p:sp>
      <p:cxnSp>
        <p:nvCxnSpPr>
          <p:cNvPr id="115" name="Google Shape;115;p3"/>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116" name="Google Shape;116;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117" name="Google Shape;117;p3"/>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b="0" i="0" u="none" strike="noStrike" cap="none">
                <a:solidFill>
                  <a:schemeClr val="dk1"/>
                </a:solidFill>
                <a:latin typeface="Calibri"/>
                <a:ea typeface="Calibri"/>
                <a:cs typeface="Calibri"/>
                <a:sym typeface="Calibri"/>
              </a:rPr>
              <a:t>Part I: Right Brain and Left Brain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0"/>
          <p:cNvSpPr txBox="1">
            <a:spLocks noGrp="1"/>
          </p:cNvSpPr>
          <p:nvPr>
            <p:ph type="title"/>
          </p:nvPr>
        </p:nvSpPr>
        <p:spPr>
          <a:xfrm>
            <a:off x="392961" y="3217156"/>
            <a:ext cx="3807417"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dirty="0"/>
              <a:t>Activity:</a:t>
            </a:r>
            <a:br>
              <a:rPr lang="en-US" b="1" dirty="0"/>
            </a:br>
            <a:r>
              <a:rPr lang="en-US" b="1" dirty="0"/>
              <a:t>Self-Awareness </a:t>
            </a:r>
            <a:br>
              <a:rPr lang="en-US" b="1" dirty="0"/>
            </a:br>
            <a:r>
              <a:rPr lang="en-US" b="1" dirty="0"/>
              <a:t>- Uncovering What’s Below the Surface</a:t>
            </a:r>
            <a:endParaRPr b="1" dirty="0"/>
          </a:p>
        </p:txBody>
      </p:sp>
      <p:pic>
        <p:nvPicPr>
          <p:cNvPr id="410" name="Google Shape;410;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411" name="Google Shape;411;p30"/>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412" name="Google Shape;412;p30"/>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pic>
        <p:nvPicPr>
          <p:cNvPr id="413" name="Google Shape;413;p30" descr="self awareness test"/>
          <p:cNvPicPr preferRelativeResize="0">
            <a:picLocks noGrp="1"/>
          </p:cNvPicPr>
          <p:nvPr>
            <p:ph type="body" idx="1"/>
          </p:nvPr>
        </p:nvPicPr>
        <p:blipFill rotWithShape="1">
          <a:blip r:embed="rId4">
            <a:alphaModFix/>
          </a:blip>
          <a:srcRect/>
          <a:stretch/>
        </p:blipFill>
        <p:spPr>
          <a:xfrm>
            <a:off x="4417016" y="1506683"/>
            <a:ext cx="7382023" cy="52324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1"/>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420" name="Google Shape;420;p31"/>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421" name="Google Shape;421;p31"/>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422" name="Google Shape;422;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423" name="Google Shape;423;p31"/>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a:solidFill>
                  <a:schemeClr val="dk1"/>
                </a:solidFill>
                <a:latin typeface="Calibri"/>
                <a:ea typeface="Calibri"/>
                <a:cs typeface="Calibri"/>
                <a:sym typeface="Calibri"/>
              </a:rPr>
              <a:t>Part VII: Creating Safe Spaces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2"/>
          <p:cNvPicPr preferRelativeResize="0"/>
          <p:nvPr/>
        </p:nvPicPr>
        <p:blipFill rotWithShape="1">
          <a:blip r:embed="rId3">
            <a:alphaModFix/>
          </a:blip>
          <a:srcRect/>
          <a:stretch/>
        </p:blipFill>
        <p:spPr>
          <a:xfrm flipH="1">
            <a:off x="8828480" y="4087813"/>
            <a:ext cx="2674255" cy="2217675"/>
          </a:xfrm>
          <a:prstGeom prst="rect">
            <a:avLst/>
          </a:prstGeom>
          <a:noFill/>
          <a:ln>
            <a:noFill/>
          </a:ln>
        </p:spPr>
      </p:pic>
      <p:sp>
        <p:nvSpPr>
          <p:cNvPr id="429" name="Google Shape;429;p32"/>
          <p:cNvSpPr txBox="1">
            <a:spLocks noGrp="1"/>
          </p:cNvSpPr>
          <p:nvPr>
            <p:ph type="title"/>
          </p:nvPr>
        </p:nvSpPr>
        <p:spPr>
          <a:xfrm>
            <a:off x="1320800" y="1193365"/>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Trauma and Attachment</a:t>
            </a:r>
            <a:endParaRPr b="1"/>
          </a:p>
        </p:txBody>
      </p:sp>
      <p:sp>
        <p:nvSpPr>
          <p:cNvPr id="430" name="Google Shape;430;p32"/>
          <p:cNvSpPr txBox="1">
            <a:spLocks noGrp="1"/>
          </p:cNvSpPr>
          <p:nvPr>
            <p:ph type="body" idx="2"/>
          </p:nvPr>
        </p:nvSpPr>
        <p:spPr>
          <a:xfrm>
            <a:off x="453888" y="2156186"/>
            <a:ext cx="5489712" cy="4130314"/>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0"/>
              </a:spcBef>
              <a:spcAft>
                <a:spcPts val="0"/>
              </a:spcAft>
              <a:buClr>
                <a:schemeClr val="dk1"/>
              </a:buClr>
              <a:buSzPts val="2800"/>
              <a:buChar char="•"/>
            </a:pPr>
            <a:r>
              <a:rPr lang="en-US" sz="2400" dirty="0"/>
              <a:t>Young adults who have their defenses up usually have had these experiences: </a:t>
            </a:r>
            <a:endParaRPr dirty="0"/>
          </a:p>
          <a:p>
            <a:pPr marL="800099" lvl="1">
              <a:lnSpc>
                <a:spcPct val="100000"/>
              </a:lnSpc>
              <a:spcBef>
                <a:spcPts val="480"/>
              </a:spcBef>
              <a:buSzPts val="2400"/>
              <a:buFont typeface="Courier New" panose="02070309020205020404" pitchFamily="49" charset="0"/>
              <a:buChar char="o"/>
            </a:pPr>
            <a:r>
              <a:rPr lang="en-US" dirty="0"/>
              <a:t>Unreliable, untrustworthy adults</a:t>
            </a:r>
            <a:endParaRPr dirty="0"/>
          </a:p>
          <a:p>
            <a:pPr marL="800099" lvl="1">
              <a:lnSpc>
                <a:spcPct val="100000"/>
              </a:lnSpc>
              <a:spcBef>
                <a:spcPts val="480"/>
              </a:spcBef>
              <a:buSzPts val="2400"/>
              <a:buFont typeface="Courier New" panose="02070309020205020404" pitchFamily="49" charset="0"/>
              <a:buChar char="o"/>
            </a:pPr>
            <a:r>
              <a:rPr lang="en-US" dirty="0"/>
              <a:t>Adults who are not dependable and not to be trusted</a:t>
            </a:r>
            <a:endParaRPr dirty="0"/>
          </a:p>
          <a:p>
            <a:pPr marL="800099" lvl="1">
              <a:lnSpc>
                <a:spcPct val="100000"/>
              </a:lnSpc>
              <a:spcBef>
                <a:spcPts val="480"/>
              </a:spcBef>
              <a:buSzPts val="2400"/>
              <a:buFont typeface="Courier New" panose="02070309020205020404" pitchFamily="49" charset="0"/>
              <a:buChar char="o"/>
            </a:pPr>
            <a:r>
              <a:rPr lang="en-US" dirty="0"/>
              <a:t>Do not know how to ask for help</a:t>
            </a:r>
            <a:endParaRPr dirty="0"/>
          </a:p>
          <a:p>
            <a:pPr marL="342898" lvl="0" indent="-342898" algn="l" rtl="0">
              <a:lnSpc>
                <a:spcPct val="100000"/>
              </a:lnSpc>
              <a:spcBef>
                <a:spcPts val="560"/>
              </a:spcBef>
              <a:spcAft>
                <a:spcPts val="0"/>
              </a:spcAft>
              <a:buClr>
                <a:schemeClr val="dk1"/>
              </a:buClr>
              <a:buSzPts val="2800"/>
              <a:buChar char="•"/>
            </a:pPr>
            <a:r>
              <a:rPr lang="en-US" sz="2400" dirty="0"/>
              <a:t>As a result, they act like porcupines – pushing people away; they have their “quills” (defenses) up.</a:t>
            </a:r>
            <a:endParaRPr dirty="0"/>
          </a:p>
        </p:txBody>
      </p:sp>
      <p:pic>
        <p:nvPicPr>
          <p:cNvPr id="431" name="Google Shape;431;p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432" name="Google Shape;432;p32"/>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433" name="Google Shape;433;p32"/>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434" name="Google Shape;434;p32"/>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435" name="Google Shape;435;p32"/>
          <p:cNvSpPr txBox="1"/>
          <p:nvPr/>
        </p:nvSpPr>
        <p:spPr>
          <a:xfrm>
            <a:off x="6370983" y="2130580"/>
            <a:ext cx="5536069" cy="41303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2800"/>
              <a:buFont typeface="Arial"/>
              <a:buChar char="•"/>
            </a:pPr>
            <a:r>
              <a:rPr lang="en-US" sz="2400" dirty="0">
                <a:solidFill>
                  <a:schemeClr val="dk1"/>
                </a:solidFill>
                <a:latin typeface="Calibri"/>
                <a:ea typeface="Calibri"/>
                <a:cs typeface="Calibri"/>
                <a:sym typeface="Calibri"/>
              </a:rPr>
              <a:t>Creating safe spaces is a must to wear down those defenses.</a:t>
            </a:r>
            <a:endParaRPr sz="1200"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rgbClr val="000000"/>
              </a:buClr>
              <a:buSzPts val="2800"/>
              <a:buFont typeface="Arial"/>
              <a:buChar char="•"/>
            </a:pPr>
            <a:r>
              <a:rPr lang="en-US" sz="2400" dirty="0">
                <a:solidFill>
                  <a:schemeClr val="dk1"/>
                </a:solidFill>
                <a:latin typeface="Calibri"/>
                <a:ea typeface="Calibri"/>
                <a:cs typeface="Calibri"/>
                <a:sym typeface="Calibri"/>
              </a:rPr>
              <a:t>A safe space is place free of bias, conflict, criticism, or potentially threatening actions, ideas, or conversations.</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p:txBody>
      </p:sp>
      <p:cxnSp>
        <p:nvCxnSpPr>
          <p:cNvPr id="436" name="Google Shape;436;p32"/>
          <p:cNvCxnSpPr/>
          <p:nvPr/>
        </p:nvCxnSpPr>
        <p:spPr>
          <a:xfrm flipH="1">
            <a:off x="6084930" y="2156186"/>
            <a:ext cx="22138" cy="3707943"/>
          </a:xfrm>
          <a:prstGeom prst="straightConnector1">
            <a:avLst/>
          </a:prstGeom>
          <a:noFill/>
          <a:ln w="57150" cap="flat" cmpd="sng">
            <a:solidFill>
              <a:srgbClr val="6B9BD1"/>
            </a:solidFill>
            <a:prstDash val="solid"/>
            <a:miter lim="800000"/>
            <a:headEnd type="none" w="sm" len="sm"/>
            <a:tailEnd type="none" w="sm" len="sm"/>
          </a:ln>
        </p:spPr>
      </p:cxnSp>
      <p:sp>
        <p:nvSpPr>
          <p:cNvPr id="437" name="Google Shape;437;p32"/>
          <p:cNvSpPr txBox="1"/>
          <p:nvPr/>
        </p:nvSpPr>
        <p:spPr>
          <a:xfrm>
            <a:off x="6453386" y="4195738"/>
            <a:ext cx="226508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A person can be a “safe space.” </a:t>
            </a:r>
            <a:endParaRPr sz="2800" b="0" i="0" u="none" strike="noStrike" cap="none">
              <a:solidFill>
                <a:schemeClr val="dk1"/>
              </a:solidFill>
              <a:latin typeface="Arial"/>
              <a:ea typeface="Arial"/>
              <a:cs typeface="Arial"/>
              <a:sym typeface="Arial"/>
            </a:endParaRPr>
          </a:p>
        </p:txBody>
      </p:sp>
      <p:sp>
        <p:nvSpPr>
          <p:cNvPr id="438" name="Google Shape;438;p32"/>
          <p:cNvSpPr txBox="1"/>
          <p:nvPr/>
        </p:nvSpPr>
        <p:spPr>
          <a:xfrm>
            <a:off x="3691995" y="5805511"/>
            <a:ext cx="488089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a:solidFill>
                  <a:schemeClr val="dk1"/>
                </a:solidFill>
                <a:latin typeface="Arial"/>
                <a:ea typeface="Arial"/>
                <a:cs typeface="Arial"/>
                <a:sym typeface="Arial"/>
              </a:rPr>
              <a:t>Adapted from The Body Keeps the Score by B Van Der Kolt</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3"/>
          <p:cNvSpPr txBox="1">
            <a:spLocks noGrp="1"/>
          </p:cNvSpPr>
          <p:nvPr>
            <p:ph type="title"/>
          </p:nvPr>
        </p:nvSpPr>
        <p:spPr>
          <a:xfrm>
            <a:off x="1320800" y="1193365"/>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Tips for Creating Safe Spaces</a:t>
            </a:r>
            <a:endParaRPr b="1"/>
          </a:p>
        </p:txBody>
      </p:sp>
      <p:sp>
        <p:nvSpPr>
          <p:cNvPr id="444" name="Google Shape;444;p33"/>
          <p:cNvSpPr txBox="1">
            <a:spLocks noGrp="1"/>
          </p:cNvSpPr>
          <p:nvPr>
            <p:ph type="body" idx="2"/>
          </p:nvPr>
        </p:nvSpPr>
        <p:spPr>
          <a:xfrm>
            <a:off x="832960" y="2156186"/>
            <a:ext cx="5110640" cy="4130314"/>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0"/>
              </a:spcBef>
              <a:spcAft>
                <a:spcPts val="0"/>
              </a:spcAft>
              <a:buClr>
                <a:schemeClr val="dk1"/>
              </a:buClr>
              <a:buSzPts val="2800"/>
              <a:buChar char="•"/>
            </a:pPr>
            <a:r>
              <a:rPr lang="en-US" dirty="0"/>
              <a:t>Create ground rules</a:t>
            </a:r>
            <a:endParaRPr dirty="0"/>
          </a:p>
          <a:p>
            <a:pPr marL="800099" lvl="1">
              <a:lnSpc>
                <a:spcPct val="100000"/>
              </a:lnSpc>
              <a:spcBef>
                <a:spcPts val="480"/>
              </a:spcBef>
              <a:buSzPts val="2400"/>
              <a:buFont typeface="Courier New" panose="02070309020205020404" pitchFamily="49" charset="0"/>
              <a:buChar char="o"/>
            </a:pPr>
            <a:r>
              <a:rPr lang="en-US" dirty="0"/>
              <a:t>Right to be heard</a:t>
            </a:r>
            <a:endParaRPr dirty="0"/>
          </a:p>
          <a:p>
            <a:pPr marL="800099" lvl="1">
              <a:lnSpc>
                <a:spcPct val="100000"/>
              </a:lnSpc>
              <a:spcBef>
                <a:spcPts val="480"/>
              </a:spcBef>
              <a:buSzPts val="2400"/>
              <a:buFont typeface="Courier New" panose="02070309020205020404" pitchFamily="49" charset="0"/>
              <a:buChar char="o"/>
            </a:pPr>
            <a:r>
              <a:rPr lang="en-US" dirty="0"/>
              <a:t>Respect</a:t>
            </a:r>
            <a:endParaRPr dirty="0"/>
          </a:p>
          <a:p>
            <a:pPr marL="800099" lvl="1">
              <a:lnSpc>
                <a:spcPct val="100000"/>
              </a:lnSpc>
              <a:spcBef>
                <a:spcPts val="480"/>
              </a:spcBef>
              <a:buSzPts val="2400"/>
              <a:buFont typeface="Courier New" panose="02070309020205020404" pitchFamily="49" charset="0"/>
              <a:buChar char="o"/>
            </a:pPr>
            <a:r>
              <a:rPr lang="en-US" dirty="0"/>
              <a:t>Confidentiality</a:t>
            </a:r>
            <a:endParaRPr dirty="0"/>
          </a:p>
          <a:p>
            <a:pPr marL="342898" lvl="0" indent="-342898" algn="l" rtl="0">
              <a:lnSpc>
                <a:spcPct val="100000"/>
              </a:lnSpc>
              <a:spcBef>
                <a:spcPts val="560"/>
              </a:spcBef>
              <a:spcAft>
                <a:spcPts val="0"/>
              </a:spcAft>
              <a:buClr>
                <a:schemeClr val="dk1"/>
              </a:buClr>
              <a:buSzPts val="2800"/>
              <a:buChar char="•"/>
            </a:pPr>
            <a:r>
              <a:rPr lang="en-US" dirty="0"/>
              <a:t>Foster a caring culture</a:t>
            </a:r>
            <a:endParaRPr dirty="0"/>
          </a:p>
          <a:p>
            <a:pPr marL="800099" lvl="1" algn="l" rtl="0">
              <a:lnSpc>
                <a:spcPct val="100000"/>
              </a:lnSpc>
              <a:spcBef>
                <a:spcPts val="480"/>
              </a:spcBef>
              <a:spcAft>
                <a:spcPts val="0"/>
              </a:spcAft>
              <a:buClr>
                <a:schemeClr val="dk1"/>
              </a:buClr>
              <a:buSzPts val="2400"/>
              <a:buFont typeface="Courier New" panose="02070309020205020404" pitchFamily="49" charset="0"/>
              <a:buChar char="o"/>
            </a:pPr>
            <a:r>
              <a:rPr lang="en-US" dirty="0"/>
              <a:t>Words</a:t>
            </a:r>
            <a:endParaRPr dirty="0"/>
          </a:p>
          <a:p>
            <a:pPr marL="800099" lvl="1" algn="l" rtl="0">
              <a:lnSpc>
                <a:spcPct val="100000"/>
              </a:lnSpc>
              <a:spcBef>
                <a:spcPts val="480"/>
              </a:spcBef>
              <a:spcAft>
                <a:spcPts val="0"/>
              </a:spcAft>
              <a:buClr>
                <a:schemeClr val="dk1"/>
              </a:buClr>
              <a:buSzPts val="2400"/>
              <a:buFont typeface="Courier New" panose="02070309020205020404" pitchFamily="49" charset="0"/>
              <a:buChar char="o"/>
            </a:pPr>
            <a:r>
              <a:rPr lang="en-US" dirty="0"/>
              <a:t>Actions </a:t>
            </a:r>
            <a:endParaRPr dirty="0"/>
          </a:p>
          <a:p>
            <a:pPr marL="800099" lvl="1" algn="l" rtl="0">
              <a:lnSpc>
                <a:spcPct val="100000"/>
              </a:lnSpc>
              <a:spcBef>
                <a:spcPts val="480"/>
              </a:spcBef>
              <a:spcAft>
                <a:spcPts val="0"/>
              </a:spcAft>
              <a:buClr>
                <a:schemeClr val="dk1"/>
              </a:buClr>
              <a:buSzPts val="2400"/>
              <a:buFont typeface="Courier New" panose="02070309020205020404" pitchFamily="49" charset="0"/>
              <a:buChar char="o"/>
            </a:pPr>
            <a:r>
              <a:rPr lang="en-US" dirty="0"/>
              <a:t>Struggles</a:t>
            </a:r>
            <a:endParaRPr dirty="0"/>
          </a:p>
        </p:txBody>
      </p:sp>
      <p:pic>
        <p:nvPicPr>
          <p:cNvPr id="445" name="Google Shape;445;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446" name="Google Shape;446;p33"/>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447" name="Google Shape;447;p33"/>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448" name="Google Shape;448;p33"/>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449" name="Google Shape;449;p33"/>
          <p:cNvSpPr txBox="1"/>
          <p:nvPr/>
        </p:nvSpPr>
        <p:spPr>
          <a:xfrm>
            <a:off x="6318351" y="2176435"/>
            <a:ext cx="5536069" cy="4130315"/>
          </a:xfrm>
          <a:prstGeom prst="rect">
            <a:avLst/>
          </a:prstGeom>
          <a:noFill/>
          <a:ln>
            <a:noFill/>
          </a:ln>
        </p:spPr>
        <p:txBody>
          <a:bodyPr spcFirstLastPara="1" wrap="square" lIns="91425" tIns="45700" rIns="91425" bIns="45700" anchor="t" anchorCtr="0">
            <a:noAutofit/>
          </a:bodyPr>
          <a:lstStyle/>
          <a:p>
            <a:pPr marL="342898" marR="0" lvl="0" indent="-342898" algn="l" rtl="0">
              <a:lnSpc>
                <a:spcPct val="100000"/>
              </a:lnSpc>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equitable and inclusive</a:t>
            </a:r>
            <a:endParaRPr dirty="0"/>
          </a:p>
          <a:p>
            <a:pPr marL="800099" marR="0" lvl="1" indent="-342900" algn="l" rtl="0">
              <a:lnSpc>
                <a:spcPct val="100000"/>
              </a:lnSpc>
              <a:spcBef>
                <a:spcPts val="480"/>
              </a:spcBef>
              <a:spcAft>
                <a:spcPts val="0"/>
              </a:spcAft>
              <a:buClr>
                <a:schemeClr val="dk1"/>
              </a:buClr>
              <a:buSzPts val="2400"/>
              <a:buFont typeface="Courier New" panose="02070309020205020404" pitchFamily="49" charset="0"/>
              <a:buChar char="o"/>
            </a:pPr>
            <a:r>
              <a:rPr lang="en-US" sz="2400" b="0" i="0" u="none" strike="noStrike" cap="none" dirty="0">
                <a:solidFill>
                  <a:schemeClr val="dk1"/>
                </a:solidFill>
                <a:latin typeface="Calibri"/>
                <a:ea typeface="Calibri"/>
                <a:cs typeface="Calibri"/>
                <a:sym typeface="Calibri"/>
              </a:rPr>
              <a:t>Understanding</a:t>
            </a:r>
            <a:endParaRPr dirty="0"/>
          </a:p>
          <a:p>
            <a:pPr marL="1142995" marR="0" lvl="2" indent="-228597" algn="l" rtl="0">
              <a:lnSpc>
                <a:spcPct val="10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Them</a:t>
            </a:r>
            <a:endParaRPr dirty="0"/>
          </a:p>
          <a:p>
            <a:pPr marL="1142995" marR="0" lvl="2" indent="-228597" algn="l" rtl="0">
              <a:lnSpc>
                <a:spcPct val="10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Themselves </a:t>
            </a:r>
            <a:endParaRPr dirty="0"/>
          </a:p>
          <a:p>
            <a:pPr marL="1142995" marR="0" lvl="2" indent="-228597" algn="l" rtl="0">
              <a:lnSpc>
                <a:spcPct val="10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Others</a:t>
            </a:r>
            <a:endParaRPr dirty="0"/>
          </a:p>
          <a:p>
            <a:pPr marL="0" marR="0" lvl="0" indent="0" algn="l" rtl="0">
              <a:lnSpc>
                <a:spcPct val="100000"/>
              </a:lnSpc>
              <a:spcBef>
                <a:spcPts val="0"/>
              </a:spcBef>
              <a:spcAft>
                <a:spcPts val="0"/>
              </a:spcAft>
              <a:buClr>
                <a:schemeClr val="dk1"/>
              </a:buClr>
              <a:buSzPts val="2800"/>
              <a:buFont typeface="Arial"/>
              <a:buNone/>
            </a:pPr>
            <a:endParaRPr sz="2400" dirty="0">
              <a:solidFill>
                <a:schemeClr val="dk1"/>
              </a:solidFill>
              <a:latin typeface="Calibri"/>
              <a:ea typeface="Calibri"/>
              <a:cs typeface="Calibri"/>
              <a:sym typeface="Calibri"/>
            </a:endParaRPr>
          </a:p>
        </p:txBody>
      </p:sp>
      <p:cxnSp>
        <p:nvCxnSpPr>
          <p:cNvPr id="450" name="Google Shape;450;p33"/>
          <p:cNvCxnSpPr/>
          <p:nvPr/>
        </p:nvCxnSpPr>
        <p:spPr>
          <a:xfrm flipH="1">
            <a:off x="6084930" y="2156186"/>
            <a:ext cx="22138" cy="3707943"/>
          </a:xfrm>
          <a:prstGeom prst="straightConnector1">
            <a:avLst/>
          </a:prstGeom>
          <a:noFill/>
          <a:ln w="57150" cap="flat" cmpd="sng">
            <a:solidFill>
              <a:srgbClr val="6B9BD1"/>
            </a:solidFill>
            <a:prstDash val="solid"/>
            <a:miter lim="800000"/>
            <a:headEnd type="none" w="sm" len="sm"/>
            <a:tailEnd type="none" w="sm" len="sm"/>
          </a:ln>
        </p:spPr>
      </p:cxnSp>
      <p:sp>
        <p:nvSpPr>
          <p:cNvPr id="451" name="Google Shape;451;p33"/>
          <p:cNvSpPr txBox="1"/>
          <p:nvPr/>
        </p:nvSpPr>
        <p:spPr>
          <a:xfrm>
            <a:off x="3691995" y="5805511"/>
            <a:ext cx="4880894"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Adapted from Youth Today by Gina McGovern</a:t>
            </a:r>
            <a:endParaRPr/>
          </a:p>
        </p:txBody>
      </p:sp>
      <p:pic>
        <p:nvPicPr>
          <p:cNvPr id="452" name="Google Shape;452;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72889" y="3322299"/>
            <a:ext cx="2852564" cy="246264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4"/>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459" name="Google Shape;459;p34"/>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460" name="Google Shape;460;p34"/>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461" name="Google Shape;461;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462" name="Google Shape;462;p34"/>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a:solidFill>
                  <a:schemeClr val="dk1"/>
                </a:solidFill>
                <a:latin typeface="Calibri"/>
                <a:ea typeface="Calibri"/>
                <a:cs typeface="Calibri"/>
                <a:sym typeface="Calibri"/>
              </a:rPr>
              <a:t>Part VIII: Emotional Support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5"/>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469" name="Google Shape;469;p35"/>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470" name="Google Shape;470;p35"/>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471" name="Google Shape;471;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pic>
        <p:nvPicPr>
          <p:cNvPr id="472" name="Google Shape;472;p35"/>
          <p:cNvPicPr preferRelativeResize="0"/>
          <p:nvPr/>
        </p:nvPicPr>
        <p:blipFill rotWithShape="1">
          <a:blip r:embed="rId4">
            <a:alphaModFix/>
          </a:blip>
          <a:srcRect/>
          <a:stretch/>
        </p:blipFill>
        <p:spPr>
          <a:xfrm>
            <a:off x="6288156" y="1641763"/>
            <a:ext cx="4294909" cy="4294909"/>
          </a:xfrm>
          <a:prstGeom prst="rect">
            <a:avLst/>
          </a:prstGeom>
          <a:noFill/>
          <a:ln>
            <a:noFill/>
          </a:ln>
        </p:spPr>
      </p:pic>
      <p:sp>
        <p:nvSpPr>
          <p:cNvPr id="473" name="Google Shape;473;p35"/>
          <p:cNvSpPr txBox="1"/>
          <p:nvPr/>
        </p:nvSpPr>
        <p:spPr>
          <a:xfrm>
            <a:off x="1783772" y="2729562"/>
            <a:ext cx="2892136"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4400" b="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4400" b="1" dirty="0">
                <a:solidFill>
                  <a:schemeClr val="dk1"/>
                </a:solidFill>
                <a:latin typeface="Calibri"/>
                <a:ea typeface="Calibri"/>
                <a:cs typeface="Calibri"/>
                <a:sym typeface="Calibri"/>
              </a:rPr>
              <a:t>Activity:</a:t>
            </a:r>
            <a:endParaRPr dirty="0"/>
          </a:p>
          <a:p>
            <a:pPr marL="0" marR="0" lvl="0" indent="0" algn="ctr" rtl="0">
              <a:lnSpc>
                <a:spcPct val="100000"/>
              </a:lnSpc>
              <a:spcBef>
                <a:spcPts val="0"/>
              </a:spcBef>
              <a:spcAft>
                <a:spcPts val="0"/>
              </a:spcAft>
              <a:buClr>
                <a:schemeClr val="dk1"/>
              </a:buClr>
              <a:buSzPts val="1400"/>
              <a:buFont typeface="Calibri"/>
              <a:buNone/>
            </a:pPr>
            <a:r>
              <a:rPr lang="en-US" sz="4400" b="1" dirty="0">
                <a:solidFill>
                  <a:schemeClr val="dk1"/>
                </a:solidFill>
                <a:latin typeface="Calibri"/>
                <a:ea typeface="Calibri"/>
                <a:cs typeface="Calibri"/>
                <a:sym typeface="Calibri"/>
              </a:rPr>
              <a:t>Visualizing </a:t>
            </a:r>
            <a:endParaRPr dirty="0"/>
          </a:p>
          <a:p>
            <a:pPr marL="0" marR="0" lvl="0" indent="0" algn="ctr" rtl="0">
              <a:lnSpc>
                <a:spcPct val="100000"/>
              </a:lnSpc>
              <a:spcBef>
                <a:spcPts val="0"/>
              </a:spcBef>
              <a:spcAft>
                <a:spcPts val="0"/>
              </a:spcAft>
              <a:buClr>
                <a:schemeClr val="dk1"/>
              </a:buClr>
              <a:buSzPts val="1400"/>
              <a:buFont typeface="Calibri"/>
              <a:buNone/>
            </a:pPr>
            <a:r>
              <a:rPr lang="en-US" sz="4400" b="1" dirty="0">
                <a:solidFill>
                  <a:schemeClr val="dk1"/>
                </a:solidFill>
                <a:latin typeface="Calibri"/>
                <a:ea typeface="Calibri"/>
                <a:cs typeface="Calibri"/>
                <a:sym typeface="Calibri"/>
              </a:rPr>
              <a:t>Your Feelings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6"/>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480" name="Google Shape;480;p36"/>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481" name="Google Shape;481;p36"/>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482" name="Google Shape;482;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pic>
        <p:nvPicPr>
          <p:cNvPr id="484" name="Google Shape;484;p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04508" y="1676833"/>
            <a:ext cx="6281304" cy="4187536"/>
          </a:xfrm>
          <a:prstGeom prst="rect">
            <a:avLst/>
          </a:prstGeom>
          <a:noFill/>
          <a:ln>
            <a:noFill/>
          </a:ln>
        </p:spPr>
      </p:pic>
      <p:sp>
        <p:nvSpPr>
          <p:cNvPr id="8" name="Google Shape;409;p30">
            <a:extLst>
              <a:ext uri="{FF2B5EF4-FFF2-40B4-BE49-F238E27FC236}">
                <a16:creationId xmlns:a16="http://schemas.microsoft.com/office/drawing/2014/main" id="{028027BB-C970-9649-9EAC-379150BF6938}"/>
              </a:ext>
            </a:extLst>
          </p:cNvPr>
          <p:cNvSpPr txBox="1">
            <a:spLocks/>
          </p:cNvSpPr>
          <p:nvPr/>
        </p:nvSpPr>
        <p:spPr>
          <a:xfrm>
            <a:off x="392961" y="3217156"/>
            <a:ext cx="3807417"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SzPts val="1400"/>
            </a:pPr>
            <a:r>
              <a:rPr lang="en-US" b="1" dirty="0"/>
              <a:t>Activity:</a:t>
            </a:r>
            <a:br>
              <a:rPr lang="en-US" b="1" dirty="0"/>
            </a:br>
            <a:r>
              <a:rPr lang="en-US" b="1" dirty="0"/>
              <a:t>Going to your happy place/</a:t>
            </a:r>
          </a:p>
          <a:p>
            <a:pPr algn="ctr">
              <a:lnSpc>
                <a:spcPct val="100000"/>
              </a:lnSpc>
              <a:buSzPts val="1400"/>
            </a:pPr>
            <a:r>
              <a:rPr lang="en-US" b="1" dirty="0"/>
              <a:t>30-second vacation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49583" y="3376991"/>
            <a:ext cx="8863445" cy="2719009"/>
          </a:xfrm>
          <a:prstGeom prst="rect">
            <a:avLst/>
          </a:prstGeom>
          <a:noFill/>
          <a:ln>
            <a:noFill/>
          </a:ln>
        </p:spPr>
      </p:pic>
      <p:sp>
        <p:nvSpPr>
          <p:cNvPr id="490" name="Google Shape;490;p37"/>
          <p:cNvSpPr txBox="1">
            <a:spLocks noGrp="1"/>
          </p:cNvSpPr>
          <p:nvPr>
            <p:ph type="title"/>
          </p:nvPr>
        </p:nvSpPr>
        <p:spPr>
          <a:xfrm>
            <a:off x="1320800" y="1254842"/>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Tips for Seeking Emotional Support</a:t>
            </a:r>
            <a:endParaRPr b="1"/>
          </a:p>
        </p:txBody>
      </p:sp>
      <p:sp>
        <p:nvSpPr>
          <p:cNvPr id="491" name="Google Shape;491;p37"/>
          <p:cNvSpPr txBox="1">
            <a:spLocks noGrp="1"/>
          </p:cNvSpPr>
          <p:nvPr>
            <p:ph type="body" idx="2"/>
          </p:nvPr>
        </p:nvSpPr>
        <p:spPr>
          <a:xfrm>
            <a:off x="921027" y="2422716"/>
            <a:ext cx="10016499" cy="3863784"/>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0"/>
              </a:spcBef>
              <a:spcAft>
                <a:spcPts val="0"/>
              </a:spcAft>
              <a:buClr>
                <a:schemeClr val="dk1"/>
              </a:buClr>
              <a:buSzPts val="3200"/>
              <a:buChar char="•"/>
            </a:pPr>
            <a:r>
              <a:rPr lang="en-US" sz="3600" dirty="0"/>
              <a:t>Think about your support network.</a:t>
            </a:r>
            <a:endParaRPr dirty="0"/>
          </a:p>
          <a:p>
            <a:pPr marL="342898" lvl="0" indent="-342898" algn="l" rtl="0">
              <a:lnSpc>
                <a:spcPct val="100000"/>
              </a:lnSpc>
              <a:spcBef>
                <a:spcPts val="640"/>
              </a:spcBef>
              <a:spcAft>
                <a:spcPts val="0"/>
              </a:spcAft>
              <a:buClr>
                <a:schemeClr val="dk1"/>
              </a:buClr>
              <a:buSzPts val="3200"/>
              <a:buChar char="•"/>
            </a:pPr>
            <a:r>
              <a:rPr lang="en-US" sz="3600" dirty="0"/>
              <a:t>Grow your support network.</a:t>
            </a:r>
            <a:endParaRPr dirty="0"/>
          </a:p>
          <a:p>
            <a:pPr marL="342898" lvl="0" indent="-342898" algn="l" rtl="0">
              <a:lnSpc>
                <a:spcPct val="100000"/>
              </a:lnSpc>
              <a:spcBef>
                <a:spcPts val="640"/>
              </a:spcBef>
              <a:spcAft>
                <a:spcPts val="0"/>
              </a:spcAft>
              <a:buClr>
                <a:schemeClr val="dk1"/>
              </a:buClr>
              <a:buSzPts val="3200"/>
              <a:buChar char="•"/>
            </a:pPr>
            <a:r>
              <a:rPr lang="en-US" sz="3600" dirty="0"/>
              <a:t>Know when to seek professional help.</a:t>
            </a:r>
            <a:endParaRPr dirty="0"/>
          </a:p>
        </p:txBody>
      </p:sp>
      <p:pic>
        <p:nvPicPr>
          <p:cNvPr id="492" name="Google Shape;492;p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493" name="Google Shape;493;p37"/>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494" name="Google Shape;494;p37"/>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495" name="Google Shape;495;p37"/>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6D0-D706-184A-8E65-B0370AD634B2}"/>
              </a:ext>
            </a:extLst>
          </p:cNvPr>
          <p:cNvSpPr>
            <a:spLocks noGrp="1"/>
          </p:cNvSpPr>
          <p:nvPr>
            <p:ph type="title"/>
          </p:nvPr>
        </p:nvSpPr>
        <p:spPr>
          <a:xfrm>
            <a:off x="838200" y="365125"/>
            <a:ext cx="10899912" cy="1325563"/>
          </a:xfrm>
        </p:spPr>
        <p:txBody>
          <a:bodyPr>
            <a:normAutofit/>
          </a:bodyPr>
          <a:lstStyle/>
          <a:p>
            <a:pPr algn="r"/>
            <a:r>
              <a:rPr lang="en-US" sz="5400" dirty="0">
                <a:latin typeface="Calibri" panose="020F0502020204030204" pitchFamily="34" charset="0"/>
                <a:cs typeface="Calibri" panose="020F0502020204030204" pitchFamily="34" charset="0"/>
              </a:rPr>
              <a:t>Trauma-Informed Best Practices</a:t>
            </a:r>
          </a:p>
        </p:txBody>
      </p:sp>
      <p:cxnSp>
        <p:nvCxnSpPr>
          <p:cNvPr id="5" name="Straight Connector 4">
            <a:extLst>
              <a:ext uri="{FF2B5EF4-FFF2-40B4-BE49-F238E27FC236}">
                <a16:creationId xmlns:a16="http://schemas.microsoft.com/office/drawing/2014/main" id="{16346B43-B65B-E147-9455-42590B55BE46}"/>
              </a:ext>
            </a:extLst>
          </p:cNvPr>
          <p:cNvCxnSpPr>
            <a:cxnSpLocks/>
          </p:cNvCxnSpPr>
          <p:nvPr/>
        </p:nvCxnSpPr>
        <p:spPr>
          <a:xfrm>
            <a:off x="526773" y="1524000"/>
            <a:ext cx="11211339" cy="0"/>
          </a:xfrm>
          <a:prstGeom prst="line">
            <a:avLst/>
          </a:prstGeom>
          <a:ln w="57150">
            <a:solidFill>
              <a:srgbClr val="6B9BD1"/>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413D305-0AF7-4941-9B44-3D28FD0B1870}"/>
              </a:ext>
            </a:extLst>
          </p:cNvPr>
          <p:cNvSpPr txBox="1"/>
          <p:nvPr/>
        </p:nvSpPr>
        <p:spPr>
          <a:xfrm>
            <a:off x="526773" y="6096000"/>
            <a:ext cx="11211339"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dirty="0" err="1">
                <a:solidFill>
                  <a:schemeClr val="tx1"/>
                </a:solidFill>
              </a:rPr>
              <a:t>www.osymigrant.org</a:t>
            </a:r>
            <a:endParaRPr lang="en-US" dirty="0">
              <a:solidFill>
                <a:schemeClr val="tx1"/>
              </a:solidFill>
            </a:endParaRPr>
          </a:p>
        </p:txBody>
      </p:sp>
      <p:pic>
        <p:nvPicPr>
          <p:cNvPr id="8" name="Picture 7">
            <a:extLst>
              <a:ext uri="{FF2B5EF4-FFF2-40B4-BE49-F238E27FC236}">
                <a16:creationId xmlns:a16="http://schemas.microsoft.com/office/drawing/2014/main" id="{EDAC4CB0-19D1-F74D-B478-D024755DC5D2}"/>
              </a:ext>
            </a:extLst>
          </p:cNvPr>
          <p:cNvPicPr>
            <a:picLocks noChangeAspect="1"/>
          </p:cNvPicPr>
          <p:nvPr/>
        </p:nvPicPr>
        <p:blipFill>
          <a:blip r:embed="rId3"/>
          <a:srcRect/>
          <a:stretch/>
        </p:blipFill>
        <p:spPr>
          <a:xfrm>
            <a:off x="1480908" y="2253529"/>
            <a:ext cx="2633160" cy="2633160"/>
          </a:xfrm>
          <a:prstGeom prst="rect">
            <a:avLst/>
          </a:prstGeom>
        </p:spPr>
      </p:pic>
      <p:sp>
        <p:nvSpPr>
          <p:cNvPr id="9" name="Rectangle 8">
            <a:extLst>
              <a:ext uri="{FF2B5EF4-FFF2-40B4-BE49-F238E27FC236}">
                <a16:creationId xmlns:a16="http://schemas.microsoft.com/office/drawing/2014/main" id="{17B317DE-67AC-5247-BB5A-7F35395776A4}"/>
              </a:ext>
            </a:extLst>
          </p:cNvPr>
          <p:cNvSpPr/>
          <p:nvPr/>
        </p:nvSpPr>
        <p:spPr>
          <a:xfrm>
            <a:off x="4354524" y="2849563"/>
            <a:ext cx="6390854" cy="1200329"/>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Please use the link to fill out an evaluation. Thank you!</a:t>
            </a:r>
          </a:p>
        </p:txBody>
      </p:sp>
      <p:pic>
        <p:nvPicPr>
          <p:cNvPr id="10" name="Picture 9">
            <a:extLst>
              <a:ext uri="{FF2B5EF4-FFF2-40B4-BE49-F238E27FC236}">
                <a16:creationId xmlns:a16="http://schemas.microsoft.com/office/drawing/2014/main" id="{18EA9ADC-2184-1648-BD53-A0FBB33EFCB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8733" y="217626"/>
            <a:ext cx="1048595" cy="1219200"/>
          </a:xfrm>
          <a:prstGeom prst="rect">
            <a:avLst/>
          </a:prstGeom>
          <a:ln>
            <a:noFill/>
          </a:ln>
        </p:spPr>
      </p:pic>
    </p:spTree>
    <p:extLst>
      <p:ext uri="{BB962C8B-B14F-4D97-AF65-F5344CB8AC3E}">
        <p14:creationId xmlns:p14="http://schemas.microsoft.com/office/powerpoint/2010/main" val="1970005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9"/>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latin typeface="Calibri"/>
              <a:ea typeface="Calibri"/>
              <a:cs typeface="Calibri"/>
              <a:sym typeface="Calibri"/>
            </a:endParaRPr>
          </a:p>
        </p:txBody>
      </p:sp>
      <p:cxnSp>
        <p:nvCxnSpPr>
          <p:cNvPr id="514" name="Google Shape;514;p39"/>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515" name="Google Shape;515;p39"/>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516" name="Google Shape;516;p39"/>
          <p:cNvSpPr txBox="1"/>
          <p:nvPr/>
        </p:nvSpPr>
        <p:spPr>
          <a:xfrm>
            <a:off x="526773" y="2837754"/>
            <a:ext cx="4460006" cy="1210255"/>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Presenter name</a:t>
            </a:r>
            <a:endParaRPr/>
          </a:p>
          <a:p>
            <a:pPr marL="0" marR="0" lvl="0" indent="0" algn="ctr" rtl="0">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Email</a:t>
            </a:r>
            <a:endParaRPr/>
          </a:p>
          <a:p>
            <a:pPr marL="0" marR="0" lvl="0" indent="0" algn="ctr" rtl="0">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Phone </a:t>
            </a:r>
            <a:endParaRPr sz="2800">
              <a:solidFill>
                <a:schemeClr val="dk1"/>
              </a:solidFill>
              <a:latin typeface="Calibri"/>
              <a:ea typeface="Calibri"/>
              <a:cs typeface="Calibri"/>
              <a:sym typeface="Calibri"/>
            </a:endParaRPr>
          </a:p>
        </p:txBody>
      </p:sp>
      <p:pic>
        <p:nvPicPr>
          <p:cNvPr id="517" name="Google Shape;517;p39" descr="Image result for breathing"/>
          <p:cNvPicPr preferRelativeResize="0"/>
          <p:nvPr/>
        </p:nvPicPr>
        <p:blipFill rotWithShape="1">
          <a:blip r:embed="rId3">
            <a:alphaModFix/>
          </a:blip>
          <a:srcRect/>
          <a:stretch/>
        </p:blipFill>
        <p:spPr>
          <a:xfrm>
            <a:off x="4986779" y="1777862"/>
            <a:ext cx="6517371" cy="4151451"/>
          </a:xfrm>
          <a:prstGeom prst="rect">
            <a:avLst/>
          </a:prstGeom>
          <a:noFill/>
          <a:ln>
            <a:noFill/>
          </a:ln>
        </p:spPr>
      </p:pic>
      <p:pic>
        <p:nvPicPr>
          <p:cNvPr id="518" name="Google Shape;518;p3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8733" y="217626"/>
            <a:ext cx="1048595" cy="121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697425" y="1380988"/>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Right Brain                 </a:t>
            </a:r>
            <a:r>
              <a:rPr lang="en-US"/>
              <a:t>            </a:t>
            </a:r>
            <a:r>
              <a:rPr lang="en-US" b="1"/>
              <a:t>Left Brain</a:t>
            </a:r>
            <a:endParaRPr b="1"/>
          </a:p>
        </p:txBody>
      </p:sp>
      <p:sp>
        <p:nvSpPr>
          <p:cNvPr id="123" name="Google Shape;123;p4"/>
          <p:cNvSpPr txBox="1">
            <a:spLocks noGrp="1"/>
          </p:cNvSpPr>
          <p:nvPr>
            <p:ph type="body" idx="2"/>
          </p:nvPr>
        </p:nvSpPr>
        <p:spPr>
          <a:xfrm>
            <a:off x="593993" y="2374858"/>
            <a:ext cx="5386800" cy="4177200"/>
          </a:xfrm>
          <a:prstGeom prst="rect">
            <a:avLst/>
          </a:prstGeom>
          <a:noFill/>
          <a:ln>
            <a:noFill/>
          </a:ln>
        </p:spPr>
        <p:txBody>
          <a:bodyPr spcFirstLastPara="1" wrap="square" lIns="91425" tIns="45700" rIns="91425" bIns="45700" anchor="t" anchorCtr="0">
            <a:noAutofit/>
          </a:bodyPr>
          <a:lstStyle/>
          <a:p>
            <a:pPr marL="342897" lvl="0" indent="-190497" algn="l" rtl="0">
              <a:lnSpc>
                <a:spcPct val="100000"/>
              </a:lnSpc>
              <a:spcBef>
                <a:spcPts val="0"/>
              </a:spcBef>
              <a:spcAft>
                <a:spcPts val="0"/>
              </a:spcAft>
              <a:buClr>
                <a:schemeClr val="dk1"/>
              </a:buClr>
              <a:buSzPts val="2400"/>
              <a:buNone/>
            </a:pPr>
            <a:r>
              <a:rPr lang="en-US" i="1"/>
              <a:t>Emotion/Feelings</a:t>
            </a:r>
            <a:endParaRPr i="1"/>
          </a:p>
          <a:p>
            <a:pPr marL="495302" lvl="0" indent="-342900" algn="l" rtl="0">
              <a:lnSpc>
                <a:spcPct val="90000"/>
              </a:lnSpc>
              <a:spcBef>
                <a:spcPts val="0"/>
              </a:spcBef>
              <a:spcAft>
                <a:spcPts val="0"/>
              </a:spcAft>
              <a:buClr>
                <a:schemeClr val="dk1"/>
              </a:buClr>
              <a:buSzPts val="2800"/>
              <a:buChar char="•"/>
            </a:pPr>
            <a:r>
              <a:rPr lang="en-US"/>
              <a:t>Responsible for emotions</a:t>
            </a:r>
            <a:endParaRPr/>
          </a:p>
          <a:p>
            <a:pPr marL="495302" lvl="0" indent="-342900" algn="l" rtl="0">
              <a:lnSpc>
                <a:spcPct val="90000"/>
              </a:lnSpc>
              <a:spcBef>
                <a:spcPts val="0"/>
              </a:spcBef>
              <a:spcAft>
                <a:spcPts val="0"/>
              </a:spcAft>
              <a:buClr>
                <a:schemeClr val="dk1"/>
              </a:buClr>
              <a:buSzPts val="2800"/>
              <a:buChar char="•"/>
            </a:pPr>
            <a:r>
              <a:rPr lang="en-US"/>
              <a:t>Sends and receives non-verbal communications, like facial expressions</a:t>
            </a:r>
            <a:endParaRPr/>
          </a:p>
          <a:p>
            <a:pPr marL="495302" lvl="0" indent="-342900" algn="l" rtl="0">
              <a:lnSpc>
                <a:spcPct val="90000"/>
              </a:lnSpc>
              <a:spcBef>
                <a:spcPts val="0"/>
              </a:spcBef>
              <a:spcAft>
                <a:spcPts val="0"/>
              </a:spcAft>
              <a:buClr>
                <a:schemeClr val="dk1"/>
              </a:buClr>
              <a:buSzPts val="2800"/>
              <a:buChar char="•"/>
            </a:pPr>
            <a:r>
              <a:rPr lang="en-US"/>
              <a:t>Remembers the big picture of an event (including its meaning and feel)</a:t>
            </a:r>
            <a:endParaRPr/>
          </a:p>
          <a:p>
            <a:pPr marL="495302" lvl="0" indent="-342900" algn="l" rtl="0">
              <a:lnSpc>
                <a:spcPct val="90000"/>
              </a:lnSpc>
              <a:spcBef>
                <a:spcPts val="0"/>
              </a:spcBef>
              <a:spcAft>
                <a:spcPts val="0"/>
              </a:spcAft>
              <a:buClr>
                <a:schemeClr val="dk1"/>
              </a:buClr>
              <a:buSzPts val="2800"/>
              <a:buChar char="•"/>
            </a:pPr>
            <a:r>
              <a:rPr lang="en-US"/>
              <a:t>Stores images and personal memories</a:t>
            </a:r>
            <a:endParaRPr/>
          </a:p>
        </p:txBody>
      </p:sp>
      <p:sp>
        <p:nvSpPr>
          <p:cNvPr id="124" name="Google Shape;124;p4"/>
          <p:cNvSpPr txBox="1">
            <a:spLocks noGrp="1"/>
          </p:cNvSpPr>
          <p:nvPr>
            <p:ph type="body" idx="4"/>
          </p:nvPr>
        </p:nvSpPr>
        <p:spPr>
          <a:xfrm>
            <a:off x="6084225" y="2530784"/>
            <a:ext cx="5389033" cy="4177268"/>
          </a:xfrm>
          <a:prstGeom prst="rect">
            <a:avLst/>
          </a:prstGeom>
          <a:noFill/>
          <a:ln>
            <a:noFill/>
          </a:ln>
        </p:spPr>
        <p:txBody>
          <a:bodyPr spcFirstLastPara="1" wrap="square" lIns="91425" tIns="45700" rIns="91425" bIns="45700" anchor="t" anchorCtr="0">
            <a:noAutofit/>
          </a:bodyPr>
          <a:lstStyle/>
          <a:p>
            <a:pPr marL="342897" lvl="0" indent="-190497" algn="l" rtl="0">
              <a:lnSpc>
                <a:spcPct val="100000"/>
              </a:lnSpc>
              <a:spcBef>
                <a:spcPts val="0"/>
              </a:spcBef>
              <a:spcAft>
                <a:spcPts val="0"/>
              </a:spcAft>
              <a:buClr>
                <a:schemeClr val="dk1"/>
              </a:buClr>
              <a:buSzPts val="2400"/>
              <a:buNone/>
            </a:pPr>
            <a:r>
              <a:rPr lang="en-US" i="1"/>
              <a:t>Logical/Words</a:t>
            </a:r>
            <a:endParaRPr/>
          </a:p>
          <a:p>
            <a:pPr marL="495300" lvl="0" indent="-342900" algn="l" rtl="0">
              <a:lnSpc>
                <a:spcPct val="90000"/>
              </a:lnSpc>
              <a:spcBef>
                <a:spcPts val="0"/>
              </a:spcBef>
              <a:spcAft>
                <a:spcPts val="0"/>
              </a:spcAft>
              <a:buClr>
                <a:schemeClr val="dk1"/>
              </a:buClr>
              <a:buSzPts val="2800"/>
              <a:buChar char="•"/>
            </a:pPr>
            <a:r>
              <a:rPr lang="en-US"/>
              <a:t>Logical, literal, linear</a:t>
            </a:r>
            <a:endParaRPr/>
          </a:p>
          <a:p>
            <a:pPr marL="495300" lvl="0" indent="-342900" algn="l" rtl="0">
              <a:lnSpc>
                <a:spcPct val="90000"/>
              </a:lnSpc>
              <a:spcBef>
                <a:spcPts val="0"/>
              </a:spcBef>
              <a:spcAft>
                <a:spcPts val="0"/>
              </a:spcAft>
              <a:buClr>
                <a:schemeClr val="dk1"/>
              </a:buClr>
              <a:buSzPts val="2800"/>
              <a:buChar char="•"/>
            </a:pPr>
            <a:r>
              <a:rPr lang="en-US"/>
              <a:t>Likes order</a:t>
            </a:r>
            <a:endParaRPr/>
          </a:p>
          <a:p>
            <a:pPr marL="495300" lvl="0" indent="-342900" algn="l" rtl="0">
              <a:lnSpc>
                <a:spcPct val="90000"/>
              </a:lnSpc>
              <a:spcBef>
                <a:spcPts val="0"/>
              </a:spcBef>
              <a:spcAft>
                <a:spcPts val="0"/>
              </a:spcAft>
              <a:buClr>
                <a:schemeClr val="dk1"/>
              </a:buClr>
              <a:buSzPts val="2800"/>
              <a:buChar char="•"/>
            </a:pPr>
            <a:r>
              <a:rPr lang="en-US"/>
              <a:t>Understands cause and effect</a:t>
            </a:r>
            <a:endParaRPr/>
          </a:p>
          <a:p>
            <a:pPr marL="495300" lvl="0" indent="-342900" algn="l" rtl="0">
              <a:lnSpc>
                <a:spcPct val="90000"/>
              </a:lnSpc>
              <a:spcBef>
                <a:spcPts val="0"/>
              </a:spcBef>
              <a:spcAft>
                <a:spcPts val="0"/>
              </a:spcAft>
              <a:buClr>
                <a:schemeClr val="dk1"/>
              </a:buClr>
              <a:buSzPts val="2800"/>
              <a:buChar char="•"/>
            </a:pPr>
            <a:r>
              <a:rPr lang="en-US"/>
              <a:t>Names and labels objects</a:t>
            </a:r>
            <a:endParaRPr/>
          </a:p>
          <a:p>
            <a:pPr marL="495300" lvl="0" indent="-342900" algn="l" rtl="0">
              <a:lnSpc>
                <a:spcPct val="90000"/>
              </a:lnSpc>
              <a:spcBef>
                <a:spcPts val="0"/>
              </a:spcBef>
              <a:spcAft>
                <a:spcPts val="0"/>
              </a:spcAft>
              <a:buClr>
                <a:schemeClr val="dk1"/>
              </a:buClr>
              <a:buSzPts val="2800"/>
              <a:buChar char="•"/>
            </a:pPr>
            <a:r>
              <a:rPr lang="en-US"/>
              <a:t>Clear about personal actions (“I ate the cookie; I didn’t chew it.”)</a:t>
            </a:r>
            <a:endParaRPr/>
          </a:p>
        </p:txBody>
      </p:sp>
      <p:sp>
        <p:nvSpPr>
          <p:cNvPr id="125" name="Google Shape;125;p4"/>
          <p:cNvSpPr txBox="1"/>
          <p:nvPr/>
        </p:nvSpPr>
        <p:spPr>
          <a:xfrm>
            <a:off x="697425" y="6322174"/>
            <a:ext cx="11222700"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Whole-Brain Child: 12 Revolutionary Strategies to Nurture Your Child’s Developing Mind by Daniel Siegel and Tina Payne Bryson</a:t>
            </a: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6107743" y="5514910"/>
            <a:ext cx="549026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FF0000"/>
                </a:solidFill>
                <a:latin typeface="Calibri"/>
                <a:ea typeface="Calibri"/>
                <a:cs typeface="Calibri"/>
                <a:sym typeface="Calibri"/>
              </a:rPr>
              <a:t>Note: A person experiencing a traumatic or re-traumatizing event operates out of the right brain! </a:t>
            </a:r>
            <a:endParaRPr/>
          </a:p>
        </p:txBody>
      </p:sp>
      <p:pic>
        <p:nvPicPr>
          <p:cNvPr id="127" name="Google Shape;127;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128" name="Google Shape;128;p4"/>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129" name="Google Shape;129;p4"/>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b="0" u="none" dirty="0">
                <a:solidFill>
                  <a:schemeClr val="dk1"/>
                </a:solidFill>
                <a:latin typeface="Calibri"/>
                <a:ea typeface="Calibri"/>
                <a:cs typeface="Calibri"/>
                <a:sym typeface="Calibri"/>
              </a:rPr>
              <a:t>Trauma-Informed Best Practices</a:t>
            </a:r>
            <a:endParaRPr sz="5400" dirty="0"/>
          </a:p>
        </p:txBody>
      </p:sp>
      <p:sp>
        <p:nvSpPr>
          <p:cNvPr id="130" name="Google Shape;130;p4"/>
          <p:cNvSpPr/>
          <p:nvPr/>
        </p:nvSpPr>
        <p:spPr>
          <a:xfrm rot="836317">
            <a:off x="5139110" y="1530263"/>
            <a:ext cx="106548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cap="none">
                <a:solidFill>
                  <a:srgbClr val="53575C"/>
                </a:solidFill>
                <a:latin typeface="Calibri"/>
                <a:ea typeface="Calibri"/>
                <a:cs typeface="Calibri"/>
                <a:sym typeface="Calibri"/>
              </a:rPr>
              <a:t>VS.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921027" y="1665800"/>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Right Brain                 </a:t>
            </a:r>
            <a:r>
              <a:rPr lang="en-US"/>
              <a:t>            </a:t>
            </a:r>
            <a:r>
              <a:rPr lang="en-US" b="1"/>
              <a:t>Left Brain</a:t>
            </a:r>
            <a:endParaRPr b="1"/>
          </a:p>
        </p:txBody>
      </p:sp>
      <p:sp>
        <p:nvSpPr>
          <p:cNvPr id="136" name="Google Shape;136;p5"/>
          <p:cNvSpPr txBox="1">
            <a:spLocks noGrp="1"/>
          </p:cNvSpPr>
          <p:nvPr>
            <p:ph type="body" idx="2"/>
          </p:nvPr>
        </p:nvSpPr>
        <p:spPr>
          <a:xfrm>
            <a:off x="587700" y="2940204"/>
            <a:ext cx="11205046" cy="41772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360"/>
              </a:spcBef>
              <a:spcAft>
                <a:spcPts val="0"/>
              </a:spcAft>
              <a:buClr>
                <a:schemeClr val="dk1"/>
              </a:buClr>
              <a:buSzPts val="2800"/>
              <a:buChar char="•"/>
            </a:pPr>
            <a:r>
              <a:rPr lang="en-US"/>
              <a:t>Young minds are right-brain dominant (the brain does not finish developing until age 25). </a:t>
            </a:r>
            <a:endParaRPr/>
          </a:p>
          <a:p>
            <a:pPr marL="457200" lvl="0" indent="-330200" algn="l" rtl="0">
              <a:lnSpc>
                <a:spcPct val="100000"/>
              </a:lnSpc>
              <a:spcBef>
                <a:spcPts val="360"/>
              </a:spcBef>
              <a:spcAft>
                <a:spcPts val="0"/>
              </a:spcAft>
              <a:buClr>
                <a:schemeClr val="dk1"/>
              </a:buClr>
              <a:buSzPts val="2800"/>
              <a:buChar char="•"/>
            </a:pPr>
            <a:r>
              <a:rPr lang="en-US"/>
              <a:t>Connection and integration of the brain can be very much influenced by experience (nurturing, learning, interactions).</a:t>
            </a:r>
            <a:endParaRPr/>
          </a:p>
          <a:p>
            <a:pPr marL="457200" lvl="0" indent="-330200" algn="l" rtl="0">
              <a:lnSpc>
                <a:spcPct val="100000"/>
              </a:lnSpc>
              <a:spcBef>
                <a:spcPts val="0"/>
              </a:spcBef>
              <a:spcAft>
                <a:spcPts val="0"/>
              </a:spcAft>
              <a:buClr>
                <a:schemeClr val="dk1"/>
              </a:buClr>
              <a:buSzPts val="2800"/>
              <a:buChar char="•"/>
            </a:pPr>
            <a:r>
              <a:rPr lang="en-US"/>
              <a:t>The relationships the student has with you and other people are the most effective ways to facilitate brain integration.</a:t>
            </a:r>
            <a:endParaRPr/>
          </a:p>
        </p:txBody>
      </p:sp>
      <p:pic>
        <p:nvPicPr>
          <p:cNvPr id="137" name="Google Shape;137;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138" name="Google Shape;138;p5"/>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139" name="Google Shape;139;p5"/>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140" name="Google Shape;140;p5"/>
          <p:cNvSpPr/>
          <p:nvPr/>
        </p:nvSpPr>
        <p:spPr>
          <a:xfrm rot="836317">
            <a:off x="5163482" y="1756796"/>
            <a:ext cx="106548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53575C"/>
                </a:solidFill>
                <a:latin typeface="Calibri"/>
                <a:ea typeface="Calibri"/>
                <a:cs typeface="Calibri"/>
                <a:sym typeface="Calibri"/>
              </a:rPr>
              <a:t>VS.</a:t>
            </a:r>
            <a:endParaRPr/>
          </a:p>
        </p:txBody>
      </p:sp>
      <p:sp>
        <p:nvSpPr>
          <p:cNvPr id="141" name="Google Shape;141;p5"/>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1320800" y="2039955"/>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Right Brain                 </a:t>
            </a:r>
            <a:r>
              <a:rPr lang="en-US"/>
              <a:t>            </a:t>
            </a:r>
            <a:r>
              <a:rPr lang="en-US" b="1"/>
              <a:t>Left Brain</a:t>
            </a:r>
            <a:endParaRPr b="1"/>
          </a:p>
        </p:txBody>
      </p:sp>
      <p:pic>
        <p:nvPicPr>
          <p:cNvPr id="147" name="Google Shape;147;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148" name="Google Shape;148;p6"/>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149" name="Google Shape;149;p6"/>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150" name="Google Shape;150;p6"/>
          <p:cNvSpPr/>
          <p:nvPr/>
        </p:nvSpPr>
        <p:spPr>
          <a:xfrm rot="836317">
            <a:off x="5660625" y="2046527"/>
            <a:ext cx="106548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53575C"/>
                </a:solidFill>
                <a:latin typeface="Calibri"/>
                <a:ea typeface="Calibri"/>
                <a:cs typeface="Calibri"/>
                <a:sym typeface="Calibri"/>
              </a:rPr>
              <a:t>VS.</a:t>
            </a:r>
            <a:endParaRPr/>
          </a:p>
        </p:txBody>
      </p:sp>
      <p:sp>
        <p:nvSpPr>
          <p:cNvPr id="151" name="Google Shape;151;p6"/>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152" name="Google Shape;152;p6"/>
          <p:cNvSpPr txBox="1"/>
          <p:nvPr/>
        </p:nvSpPr>
        <p:spPr>
          <a:xfrm>
            <a:off x="4676871" y="1164407"/>
            <a:ext cx="303299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4400" dirty="0">
                <a:solidFill>
                  <a:schemeClr val="dk1"/>
                </a:solidFill>
                <a:latin typeface="Calibri"/>
                <a:ea typeface="Calibri"/>
                <a:cs typeface="Calibri"/>
                <a:sym typeface="Calibri"/>
              </a:rPr>
              <a:t>Activity:</a:t>
            </a:r>
            <a:endParaRPr dirty="0"/>
          </a:p>
        </p:txBody>
      </p:sp>
      <p:pic>
        <p:nvPicPr>
          <p:cNvPr id="153" name="Google Shape;153;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57073" y="3334841"/>
            <a:ext cx="3913910" cy="2609273"/>
          </a:xfrm>
          <a:prstGeom prst="rect">
            <a:avLst/>
          </a:prstGeom>
          <a:noFill/>
          <a:ln>
            <a:noFill/>
          </a:ln>
        </p:spPr>
      </p:pic>
      <p:pic>
        <p:nvPicPr>
          <p:cNvPr id="154" name="Google Shape;154;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7127109" y="3295116"/>
            <a:ext cx="2607818" cy="25979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838200" y="365125"/>
            <a:ext cx="1089991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000"/>
              <a:buFont typeface="Calibri"/>
              <a:buNone/>
            </a:pPr>
            <a:r>
              <a:rPr lang="en-US" sz="5400" dirty="0">
                <a:latin typeface="Calibri"/>
                <a:ea typeface="Calibri"/>
                <a:cs typeface="Calibri"/>
                <a:sym typeface="Calibri"/>
              </a:rPr>
              <a:t>Trauma-Informed Best Practices</a:t>
            </a:r>
            <a:endParaRPr sz="5400" dirty="0"/>
          </a:p>
        </p:txBody>
      </p:sp>
      <p:sp>
        <p:nvSpPr>
          <p:cNvPr id="161" name="Google Shape;161;p7"/>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162" name="Google Shape;162;p7"/>
          <p:cNvCxnSpPr/>
          <p:nvPr/>
        </p:nvCxnSpPr>
        <p:spPr>
          <a:xfrm>
            <a:off x="526773" y="1524000"/>
            <a:ext cx="11211339" cy="0"/>
          </a:xfrm>
          <a:prstGeom prst="straightConnector1">
            <a:avLst/>
          </a:prstGeom>
          <a:noFill/>
          <a:ln w="57150" cap="flat" cmpd="sng">
            <a:solidFill>
              <a:srgbClr val="6B9BD1"/>
            </a:solidFill>
            <a:prstDash val="solid"/>
            <a:miter lim="800000"/>
            <a:headEnd type="none" w="sm" len="sm"/>
            <a:tailEnd type="none" w="sm" len="sm"/>
          </a:ln>
        </p:spPr>
      </p:cxnSp>
      <p:pic>
        <p:nvPicPr>
          <p:cNvPr id="163" name="Google Shape;163;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254073"/>
            <a:ext cx="1048595" cy="1219200"/>
          </a:xfrm>
          <a:prstGeom prst="rect">
            <a:avLst/>
          </a:prstGeom>
          <a:noFill/>
          <a:ln>
            <a:noFill/>
          </a:ln>
        </p:spPr>
      </p:pic>
      <p:sp>
        <p:nvSpPr>
          <p:cNvPr id="164" name="Google Shape;164;p7"/>
          <p:cNvSpPr txBox="1"/>
          <p:nvPr/>
        </p:nvSpPr>
        <p:spPr>
          <a:xfrm>
            <a:off x="609600" y="1600203"/>
            <a:ext cx="11128512" cy="4241936"/>
          </a:xfrm>
          <a:prstGeom prst="rect">
            <a:avLst/>
          </a:prstGeom>
          <a:solidFill>
            <a:srgbClr val="B3C6E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640"/>
              </a:spcBef>
              <a:spcAft>
                <a:spcPts val="0"/>
              </a:spcAft>
              <a:buClr>
                <a:schemeClr val="dk1"/>
              </a:buClr>
              <a:buSzPts val="3200"/>
              <a:buFont typeface="Arial"/>
              <a:buNone/>
            </a:pPr>
            <a:endParaRPr sz="2800">
              <a:solidFill>
                <a:schemeClr val="dk1"/>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4800"/>
              <a:buFont typeface="Arial"/>
              <a:buNone/>
            </a:pPr>
            <a:r>
              <a:rPr lang="en-US" sz="4800">
                <a:solidFill>
                  <a:schemeClr val="dk1"/>
                </a:solidFill>
                <a:latin typeface="Calibri"/>
                <a:ea typeface="Calibri"/>
                <a:cs typeface="Calibri"/>
                <a:sym typeface="Calibri"/>
              </a:rPr>
              <a:t>Part II: Connect, Then Redirect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1133897" y="1383863"/>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b="1"/>
              <a:t>Connect, Then Redirect</a:t>
            </a:r>
            <a:endParaRPr b="1"/>
          </a:p>
        </p:txBody>
      </p:sp>
      <p:sp>
        <p:nvSpPr>
          <p:cNvPr id="170" name="Google Shape;170;p8"/>
          <p:cNvSpPr txBox="1">
            <a:spLocks noGrp="1"/>
          </p:cNvSpPr>
          <p:nvPr>
            <p:ph type="body" idx="2"/>
          </p:nvPr>
        </p:nvSpPr>
        <p:spPr>
          <a:xfrm>
            <a:off x="593993" y="2473369"/>
            <a:ext cx="11144119" cy="4177200"/>
          </a:xfrm>
          <a:prstGeom prst="rect">
            <a:avLst/>
          </a:prstGeom>
          <a:noFill/>
          <a:ln>
            <a:noFill/>
          </a:ln>
        </p:spPr>
        <p:txBody>
          <a:bodyPr spcFirstLastPara="1" wrap="square" lIns="91425" tIns="45700" rIns="91425" bIns="45700" anchor="t" anchorCtr="0">
            <a:noAutofit/>
          </a:bodyPr>
          <a:lstStyle/>
          <a:p>
            <a:pPr marL="342898" lvl="0" indent="-342898" algn="l" rtl="0">
              <a:lnSpc>
                <a:spcPct val="100000"/>
              </a:lnSpc>
              <a:spcBef>
                <a:spcPts val="640"/>
              </a:spcBef>
              <a:spcAft>
                <a:spcPts val="0"/>
              </a:spcAft>
              <a:buClr>
                <a:schemeClr val="dk1"/>
              </a:buClr>
              <a:buSzPts val="3200"/>
              <a:buChar char="•"/>
            </a:pPr>
            <a:r>
              <a:rPr lang="en-US" dirty="0"/>
              <a:t>When the student has a trauma response, connect first to the emotions: “You look like you feel sort of mad.” </a:t>
            </a:r>
            <a:endParaRPr dirty="0"/>
          </a:p>
          <a:p>
            <a:pPr marL="342898" lvl="0" indent="-342898" algn="l" rtl="0">
              <a:lnSpc>
                <a:spcPct val="100000"/>
              </a:lnSpc>
              <a:spcBef>
                <a:spcPts val="640"/>
              </a:spcBef>
              <a:spcAft>
                <a:spcPts val="0"/>
              </a:spcAft>
              <a:buClr>
                <a:schemeClr val="dk1"/>
              </a:buClr>
              <a:buSzPts val="3200"/>
              <a:buChar char="•"/>
            </a:pPr>
            <a:r>
              <a:rPr lang="en-US" dirty="0"/>
              <a:t>If there is an affirmative response, ask what they are mad about. </a:t>
            </a:r>
            <a:endParaRPr dirty="0"/>
          </a:p>
          <a:p>
            <a:pPr marL="342898" lvl="0" indent="-342898" algn="l" rtl="0">
              <a:lnSpc>
                <a:spcPct val="100000"/>
              </a:lnSpc>
              <a:spcBef>
                <a:spcPts val="640"/>
              </a:spcBef>
              <a:spcAft>
                <a:spcPts val="0"/>
              </a:spcAft>
              <a:buClr>
                <a:schemeClr val="dk1"/>
              </a:buClr>
              <a:buSzPts val="3200"/>
              <a:buChar char="•"/>
            </a:pPr>
            <a:r>
              <a:rPr lang="en-US" dirty="0"/>
              <a:t>First provide empathetic responses: “Of course you feel that way.” </a:t>
            </a:r>
            <a:endParaRPr dirty="0"/>
          </a:p>
          <a:p>
            <a:pPr marL="0" lvl="0" indent="0" algn="l" rtl="0">
              <a:lnSpc>
                <a:spcPct val="100000"/>
              </a:lnSpc>
              <a:spcBef>
                <a:spcPts val="640"/>
              </a:spcBef>
              <a:spcAft>
                <a:spcPts val="0"/>
              </a:spcAft>
              <a:buClr>
                <a:schemeClr val="dk1"/>
              </a:buClr>
              <a:buSzPts val="3200"/>
              <a:buNone/>
            </a:pPr>
            <a:r>
              <a:rPr lang="en-US" dirty="0"/>
              <a:t>    “You seem really frustrated/angry/worried.” </a:t>
            </a:r>
            <a:endParaRPr dirty="0"/>
          </a:p>
          <a:p>
            <a:pPr marL="342898" lvl="0" indent="-342898" algn="l" rtl="0">
              <a:lnSpc>
                <a:spcPct val="100000"/>
              </a:lnSpc>
              <a:spcBef>
                <a:spcPts val="640"/>
              </a:spcBef>
              <a:spcAft>
                <a:spcPts val="0"/>
              </a:spcAft>
              <a:buClr>
                <a:schemeClr val="dk1"/>
              </a:buClr>
              <a:buSzPts val="3200"/>
              <a:buChar char="•"/>
            </a:pPr>
            <a:r>
              <a:rPr lang="en-US" dirty="0"/>
              <a:t>Then normalize the feeling: “I get frustrated about things like that too.” “That sounds hard/frustrating/scary.” </a:t>
            </a:r>
            <a:endParaRPr dirty="0"/>
          </a:p>
        </p:txBody>
      </p:sp>
      <p:pic>
        <p:nvPicPr>
          <p:cNvPr id="171" name="Google Shape;171;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172" name="Google Shape;172;p8"/>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173" name="Google Shape;173;p8"/>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174" name="Google Shape;174;p8"/>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1133897" y="1453777"/>
            <a:ext cx="9550399"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Calibri"/>
              <a:buNone/>
            </a:pPr>
            <a:r>
              <a:rPr lang="en-US" sz="3200">
                <a:solidFill>
                  <a:srgbClr val="000000"/>
                </a:solidFill>
                <a:latin typeface="Calibri"/>
                <a:ea typeface="Calibri"/>
                <a:cs typeface="Calibri"/>
                <a:sym typeface="Calibri"/>
              </a:rPr>
              <a:t>Connect with the Right Brain </a:t>
            </a:r>
            <a:br>
              <a:rPr lang="en-US" sz="3200">
                <a:solidFill>
                  <a:srgbClr val="000000"/>
                </a:solidFill>
                <a:latin typeface="Calibri"/>
                <a:ea typeface="Calibri"/>
                <a:cs typeface="Calibri"/>
                <a:sym typeface="Calibri"/>
              </a:rPr>
            </a:br>
            <a:r>
              <a:rPr lang="en-US" sz="3200">
                <a:solidFill>
                  <a:srgbClr val="000000"/>
                </a:solidFill>
                <a:latin typeface="Calibri"/>
                <a:ea typeface="Calibri"/>
                <a:cs typeface="Calibri"/>
                <a:sym typeface="Calibri"/>
              </a:rPr>
              <a:t>(Emotional, Nonverbal, Experiential, Autobiographical)</a:t>
            </a:r>
            <a:endParaRPr sz="3200">
              <a:latin typeface="Calibri"/>
              <a:ea typeface="Calibri"/>
              <a:cs typeface="Calibri"/>
              <a:sym typeface="Calibri"/>
            </a:endParaRPr>
          </a:p>
        </p:txBody>
      </p:sp>
      <p:sp>
        <p:nvSpPr>
          <p:cNvPr id="180" name="Google Shape;180;p9"/>
          <p:cNvSpPr txBox="1">
            <a:spLocks noGrp="1"/>
          </p:cNvSpPr>
          <p:nvPr>
            <p:ph type="body" idx="2"/>
          </p:nvPr>
        </p:nvSpPr>
        <p:spPr>
          <a:xfrm>
            <a:off x="798923" y="2794331"/>
            <a:ext cx="11144119" cy="3152539"/>
          </a:xfrm>
          <a:prstGeom prst="rect">
            <a:avLst/>
          </a:prstGeom>
          <a:noFill/>
          <a:ln>
            <a:noFill/>
          </a:ln>
        </p:spPr>
        <p:txBody>
          <a:bodyPr spcFirstLastPara="1" wrap="square" lIns="91425" tIns="45700" rIns="91425" bIns="45700" anchor="t" anchorCtr="0">
            <a:noAutofit/>
          </a:bodyPr>
          <a:lstStyle/>
          <a:p>
            <a:pPr marL="228600" lvl="0" indent="-228600" algn="l" rtl="0">
              <a:lnSpc>
                <a:spcPct val="51428"/>
              </a:lnSpc>
              <a:spcBef>
                <a:spcPts val="0"/>
              </a:spcBef>
              <a:spcAft>
                <a:spcPts val="0"/>
              </a:spcAft>
              <a:buClr>
                <a:srgbClr val="000000"/>
              </a:buClr>
              <a:buSzPts val="2800"/>
              <a:buChar char="•"/>
            </a:pPr>
            <a:r>
              <a:rPr lang="en-US" dirty="0">
                <a:solidFill>
                  <a:srgbClr val="000000"/>
                </a:solidFill>
              </a:rPr>
              <a:t>Logic is not the primary vehicle to calm our brains.</a:t>
            </a:r>
            <a:endParaRPr dirty="0"/>
          </a:p>
          <a:p>
            <a:pPr marL="228600" lvl="0" indent="-50800" algn="l" rtl="0">
              <a:lnSpc>
                <a:spcPct val="51428"/>
              </a:lnSpc>
              <a:spcBef>
                <a:spcPts val="800"/>
              </a:spcBef>
              <a:spcAft>
                <a:spcPts val="0"/>
              </a:spcAft>
              <a:buClr>
                <a:schemeClr val="dk1"/>
              </a:buClr>
              <a:buSzPts val="2800"/>
              <a:buNone/>
            </a:pPr>
            <a:endParaRPr dirty="0">
              <a:solidFill>
                <a:srgbClr val="000000"/>
              </a:solidFill>
            </a:endParaRPr>
          </a:p>
          <a:p>
            <a:pPr marL="228600" lvl="0" indent="-228600" algn="l" rtl="0">
              <a:lnSpc>
                <a:spcPct val="51428"/>
              </a:lnSpc>
              <a:spcBef>
                <a:spcPts val="800"/>
              </a:spcBef>
              <a:spcAft>
                <a:spcPts val="0"/>
              </a:spcAft>
              <a:buClr>
                <a:srgbClr val="000000"/>
              </a:buClr>
              <a:buSzPts val="2800"/>
              <a:buChar char="•"/>
            </a:pPr>
            <a:r>
              <a:rPr lang="en-US" dirty="0">
                <a:solidFill>
                  <a:srgbClr val="000000"/>
                </a:solidFill>
              </a:rPr>
              <a:t>Feelings and emotions are are real and important.</a:t>
            </a:r>
            <a:endParaRPr dirty="0"/>
          </a:p>
          <a:p>
            <a:pPr marL="0" marR="0" lvl="0" indent="0" algn="l" rtl="0">
              <a:lnSpc>
                <a:spcPct val="51428"/>
              </a:lnSpc>
              <a:spcBef>
                <a:spcPts val="800"/>
              </a:spcBef>
              <a:spcAft>
                <a:spcPts val="0"/>
              </a:spcAft>
              <a:buClr>
                <a:schemeClr val="dk1"/>
              </a:buClr>
              <a:buSzPts val="2800"/>
              <a:buNone/>
            </a:pPr>
            <a:endParaRPr dirty="0">
              <a:solidFill>
                <a:srgbClr val="000000"/>
              </a:solidFill>
            </a:endParaRPr>
          </a:p>
          <a:p>
            <a:pPr marL="228600" lvl="0" indent="-228600" algn="l" rtl="0">
              <a:lnSpc>
                <a:spcPct val="51428"/>
              </a:lnSpc>
              <a:spcBef>
                <a:spcPts val="800"/>
              </a:spcBef>
              <a:spcAft>
                <a:spcPts val="0"/>
              </a:spcAft>
              <a:buClr>
                <a:srgbClr val="000000"/>
              </a:buClr>
              <a:buSzPts val="2800"/>
              <a:buChar char="•"/>
            </a:pPr>
            <a:r>
              <a:rPr lang="en-US" dirty="0">
                <a:solidFill>
                  <a:srgbClr val="000000"/>
                </a:solidFill>
              </a:rPr>
              <a:t>Use nonverbal signs: </a:t>
            </a:r>
            <a:endParaRPr dirty="0"/>
          </a:p>
          <a:p>
            <a:pPr marL="0" marR="0" lvl="0" indent="0" algn="l" rtl="0">
              <a:lnSpc>
                <a:spcPct val="60000"/>
              </a:lnSpc>
              <a:spcBef>
                <a:spcPts val="800"/>
              </a:spcBef>
              <a:spcAft>
                <a:spcPts val="0"/>
              </a:spcAft>
              <a:buClr>
                <a:schemeClr val="dk1"/>
              </a:buClr>
              <a:buSzPts val="2400"/>
              <a:buNone/>
            </a:pPr>
            <a:endParaRPr sz="2400" dirty="0">
              <a:solidFill>
                <a:srgbClr val="000000"/>
              </a:solidFill>
            </a:endParaRPr>
          </a:p>
          <a:p>
            <a:pPr marL="742950" marR="0" lvl="1" indent="-285750" algn="l" rtl="0">
              <a:lnSpc>
                <a:spcPct val="60000"/>
              </a:lnSpc>
              <a:spcBef>
                <a:spcPts val="800"/>
              </a:spcBef>
              <a:spcAft>
                <a:spcPts val="0"/>
              </a:spcAft>
              <a:buClr>
                <a:srgbClr val="000000"/>
              </a:buClr>
              <a:buSzPts val="2400"/>
              <a:buFont typeface="Courier New"/>
              <a:buChar char="o"/>
            </a:pPr>
            <a:r>
              <a:rPr lang="en-US" dirty="0">
                <a:solidFill>
                  <a:srgbClr val="000000"/>
                </a:solidFill>
              </a:rPr>
              <a:t>Physical touch</a:t>
            </a:r>
            <a:endParaRPr dirty="0">
              <a:solidFill>
                <a:srgbClr val="000000"/>
              </a:solidFill>
            </a:endParaRPr>
          </a:p>
          <a:p>
            <a:pPr marL="742950" marR="0" lvl="1" indent="-285750" algn="l" rtl="0">
              <a:lnSpc>
                <a:spcPct val="60000"/>
              </a:lnSpc>
              <a:spcBef>
                <a:spcPts val="800"/>
              </a:spcBef>
              <a:spcAft>
                <a:spcPts val="0"/>
              </a:spcAft>
              <a:buClr>
                <a:srgbClr val="000000"/>
              </a:buClr>
              <a:buSzPts val="2400"/>
              <a:buFont typeface="Courier New"/>
              <a:buChar char="o"/>
            </a:pPr>
            <a:r>
              <a:rPr lang="en-US" dirty="0">
                <a:solidFill>
                  <a:srgbClr val="000000"/>
                </a:solidFill>
              </a:rPr>
              <a:t>Empathetic facial expressions</a:t>
            </a:r>
            <a:endParaRPr dirty="0">
              <a:solidFill>
                <a:srgbClr val="000000"/>
              </a:solidFill>
            </a:endParaRPr>
          </a:p>
          <a:p>
            <a:pPr marL="742950" marR="0" lvl="1" indent="-285750" algn="l" rtl="0">
              <a:lnSpc>
                <a:spcPct val="60000"/>
              </a:lnSpc>
              <a:spcBef>
                <a:spcPts val="800"/>
              </a:spcBef>
              <a:spcAft>
                <a:spcPts val="0"/>
              </a:spcAft>
              <a:buClr>
                <a:srgbClr val="000000"/>
              </a:buClr>
              <a:buSzPts val="2400"/>
              <a:buFont typeface="Courier New"/>
              <a:buChar char="o"/>
            </a:pPr>
            <a:r>
              <a:rPr lang="en-US" dirty="0">
                <a:solidFill>
                  <a:srgbClr val="000000"/>
                </a:solidFill>
              </a:rPr>
              <a:t>Nurturing tone of voice</a:t>
            </a:r>
            <a:endParaRPr dirty="0">
              <a:solidFill>
                <a:srgbClr val="000000"/>
              </a:solidFill>
            </a:endParaRPr>
          </a:p>
          <a:p>
            <a:pPr marL="742950" marR="0" lvl="1" indent="-285750" algn="l" rtl="0">
              <a:lnSpc>
                <a:spcPct val="60000"/>
              </a:lnSpc>
              <a:spcBef>
                <a:spcPts val="800"/>
              </a:spcBef>
              <a:spcAft>
                <a:spcPts val="0"/>
              </a:spcAft>
              <a:buClr>
                <a:srgbClr val="000000"/>
              </a:buClr>
              <a:buSzPts val="2400"/>
              <a:buFont typeface="Courier New"/>
              <a:buChar char="o"/>
            </a:pPr>
            <a:r>
              <a:rPr lang="en-US" dirty="0">
                <a:solidFill>
                  <a:srgbClr val="000000"/>
                </a:solidFill>
              </a:rPr>
              <a:t>Nonjudgmental listening</a:t>
            </a:r>
            <a:endParaRPr dirty="0">
              <a:solidFill>
                <a:srgbClr val="000000"/>
              </a:solidFill>
            </a:endParaRPr>
          </a:p>
          <a:p>
            <a:pPr marL="0" lvl="0" indent="0" algn="l" rtl="0">
              <a:lnSpc>
                <a:spcPct val="51428"/>
              </a:lnSpc>
              <a:spcBef>
                <a:spcPts val="800"/>
              </a:spcBef>
              <a:spcAft>
                <a:spcPts val="800"/>
              </a:spcAft>
              <a:buClr>
                <a:schemeClr val="dk1"/>
              </a:buClr>
              <a:buSzPts val="2800"/>
              <a:buNone/>
            </a:pPr>
            <a:endParaRPr dirty="0">
              <a:solidFill>
                <a:srgbClr val="000000"/>
              </a:solidFill>
              <a:latin typeface="Lato"/>
              <a:ea typeface="Lato"/>
              <a:cs typeface="Lato"/>
              <a:sym typeface="Lato"/>
            </a:endParaRPr>
          </a:p>
        </p:txBody>
      </p:sp>
      <p:pic>
        <p:nvPicPr>
          <p:cNvPr id="181" name="Google Shape;181;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 y="136954"/>
            <a:ext cx="1048595" cy="1219200"/>
          </a:xfrm>
          <a:prstGeom prst="rect">
            <a:avLst/>
          </a:prstGeom>
          <a:noFill/>
          <a:ln>
            <a:noFill/>
          </a:ln>
        </p:spPr>
      </p:pic>
      <p:cxnSp>
        <p:nvCxnSpPr>
          <p:cNvPr id="182" name="Google Shape;182;p9"/>
          <p:cNvCxnSpPr/>
          <p:nvPr/>
        </p:nvCxnSpPr>
        <p:spPr>
          <a:xfrm>
            <a:off x="587700" y="1383863"/>
            <a:ext cx="11211339" cy="0"/>
          </a:xfrm>
          <a:prstGeom prst="straightConnector1">
            <a:avLst/>
          </a:prstGeom>
          <a:noFill/>
          <a:ln w="57150" cap="flat" cmpd="sng">
            <a:solidFill>
              <a:srgbClr val="6B9BD1"/>
            </a:solidFill>
            <a:prstDash val="solid"/>
            <a:miter lim="800000"/>
            <a:headEnd type="none" w="sm" len="sm"/>
            <a:tailEnd type="none" w="sm" len="sm"/>
          </a:ln>
        </p:spPr>
      </p:cxnSp>
      <p:sp>
        <p:nvSpPr>
          <p:cNvPr id="183" name="Google Shape;183;p9"/>
          <p:cNvSpPr txBox="1"/>
          <p:nvPr/>
        </p:nvSpPr>
        <p:spPr>
          <a:xfrm>
            <a:off x="921027" y="207431"/>
            <a:ext cx="10899912"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dk1"/>
              </a:buClr>
              <a:buSzPts val="6000"/>
              <a:buFont typeface="Calibri"/>
              <a:buNone/>
            </a:pPr>
            <a:r>
              <a:rPr lang="en-US" sz="5400" dirty="0">
                <a:solidFill>
                  <a:schemeClr val="dk1"/>
                </a:solidFill>
                <a:latin typeface="Calibri"/>
                <a:ea typeface="Calibri"/>
                <a:cs typeface="Calibri"/>
                <a:sym typeface="Calibri"/>
              </a:rPr>
              <a:t>Trauma-Informed Best Practices</a:t>
            </a:r>
            <a:endParaRPr sz="5400" dirty="0"/>
          </a:p>
        </p:txBody>
      </p:sp>
      <p:sp>
        <p:nvSpPr>
          <p:cNvPr id="184" name="Google Shape;184;p9"/>
          <p:cNvSpPr txBox="1"/>
          <p:nvPr/>
        </p:nvSpPr>
        <p:spPr>
          <a:xfrm>
            <a:off x="526773" y="6096000"/>
            <a:ext cx="11211339" cy="381000"/>
          </a:xfrm>
          <a:prstGeom prst="rect">
            <a:avLst/>
          </a:prstGeom>
          <a:solidFill>
            <a:srgbClr val="89CC40"/>
          </a:solid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pic>
        <p:nvPicPr>
          <p:cNvPr id="185" name="Google Shape;185;p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66180" y="3023113"/>
            <a:ext cx="3806841" cy="287892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5633</Words>
  <Application>Microsoft Macintosh PowerPoint</Application>
  <PresentationFormat>Widescreen</PresentationFormat>
  <Paragraphs>574</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Times New Roman</vt:lpstr>
      <vt:lpstr>Calibri</vt:lpstr>
      <vt:lpstr>Lato</vt:lpstr>
      <vt:lpstr>Arial</vt:lpstr>
      <vt:lpstr>Wingdings</vt:lpstr>
      <vt:lpstr>Courier New</vt:lpstr>
      <vt:lpstr>Office Theme</vt:lpstr>
      <vt:lpstr>iSOSY Personal Wellness</vt:lpstr>
      <vt:lpstr>Trauma-Informed Best Practices</vt:lpstr>
      <vt:lpstr>Trauma-Informed Best Practices</vt:lpstr>
      <vt:lpstr>Right Brain                             Left Brain</vt:lpstr>
      <vt:lpstr>Right Brain                             Left Brain</vt:lpstr>
      <vt:lpstr>Right Brain                             Left Brain</vt:lpstr>
      <vt:lpstr>Trauma-Informed Best Practices</vt:lpstr>
      <vt:lpstr>Connect, Then Redirect</vt:lpstr>
      <vt:lpstr>Connect with the Right Brain  (Emotional, Nonverbal, Experiential, Autobiographical)</vt:lpstr>
      <vt:lpstr>Redirect with the Left Brain  (Logical, Linguistic, Literal)</vt:lpstr>
      <vt:lpstr>Connect, Then Redirect</vt:lpstr>
      <vt:lpstr>Trauma-Informed Best Practices</vt:lpstr>
      <vt:lpstr>Activity: SIFTing to Calm Your Brain</vt:lpstr>
      <vt:lpstr>SIFTing to Calm Your Brain</vt:lpstr>
      <vt:lpstr>Trauma-Informed Best Practices</vt:lpstr>
      <vt:lpstr>Co-Regulation</vt:lpstr>
      <vt:lpstr>Co-Regulation</vt:lpstr>
      <vt:lpstr>Co-Regulation for Young Adults</vt:lpstr>
      <vt:lpstr>Activity: Co-Regulation - Recognizing Freezing and Boiling Points</vt:lpstr>
      <vt:lpstr>Activity: Empathy vs. Sympathy  Video</vt:lpstr>
      <vt:lpstr>Empathy vs. Sympathy</vt:lpstr>
      <vt:lpstr>Empathy Characteristics</vt:lpstr>
      <vt:lpstr>Trauma-Informed Best Practices</vt:lpstr>
      <vt:lpstr>Activity: HEAL - Changing Your Brain  from Reactive to Responsive</vt:lpstr>
      <vt:lpstr>Trauma-Informed Best Practices</vt:lpstr>
      <vt:lpstr>Activity: Teach Self-Awareness</vt:lpstr>
      <vt:lpstr>Challenging Unhelpful Thoughts</vt:lpstr>
      <vt:lpstr>Affirmation Examples</vt:lpstr>
      <vt:lpstr>PowerPoint Presentation</vt:lpstr>
      <vt:lpstr>Activity: Self-Awareness  - Uncovering What’s Below the Surface</vt:lpstr>
      <vt:lpstr>Trauma-Informed Best Practices</vt:lpstr>
      <vt:lpstr>Trauma and Attachment</vt:lpstr>
      <vt:lpstr>Tips for Creating Safe Spaces</vt:lpstr>
      <vt:lpstr>Trauma-Informed Best Practices</vt:lpstr>
      <vt:lpstr>Trauma-Informed Best Practices</vt:lpstr>
      <vt:lpstr>Trauma-Informed Best Practices</vt:lpstr>
      <vt:lpstr>Tips for Seeking Emotional Support</vt:lpstr>
      <vt:lpstr>Trauma-Informed Best Practices</vt:lpstr>
      <vt:lpstr>Trauma-Informed 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iSOSY Personal Wellness</dc:title>
  <dc:creator>Susanna Bartee</dc:creator>
  <cp:lastModifiedBy>Susanna Bartee</cp:lastModifiedBy>
  <cp:revision>2</cp:revision>
  <dcterms:created xsi:type="dcterms:W3CDTF">2020-04-01T20:23:33Z</dcterms:created>
  <dcterms:modified xsi:type="dcterms:W3CDTF">2021-05-13T16:20:08Z</dcterms:modified>
</cp:coreProperties>
</file>