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56"/>
  </p:notesMasterIdLst>
  <p:sldIdLst>
    <p:sldId id="257" r:id="rId2"/>
    <p:sldId id="260" r:id="rId3"/>
    <p:sldId id="316" r:id="rId4"/>
    <p:sldId id="322" r:id="rId5"/>
    <p:sldId id="350" r:id="rId6"/>
    <p:sldId id="351" r:id="rId7"/>
    <p:sldId id="352" r:id="rId8"/>
    <p:sldId id="425" r:id="rId9"/>
    <p:sldId id="426" r:id="rId10"/>
    <p:sldId id="427" r:id="rId11"/>
    <p:sldId id="428" r:id="rId12"/>
    <p:sldId id="429" r:id="rId13"/>
    <p:sldId id="430" r:id="rId14"/>
    <p:sldId id="431" r:id="rId15"/>
    <p:sldId id="432" r:id="rId16"/>
    <p:sldId id="433" r:id="rId17"/>
    <p:sldId id="434" r:id="rId18"/>
    <p:sldId id="366" r:id="rId19"/>
    <p:sldId id="284" r:id="rId20"/>
    <p:sldId id="321" r:id="rId21"/>
    <p:sldId id="267" r:id="rId22"/>
    <p:sldId id="309" r:id="rId23"/>
    <p:sldId id="343" r:id="rId24"/>
    <p:sldId id="344" r:id="rId25"/>
    <p:sldId id="346" r:id="rId26"/>
    <p:sldId id="345" r:id="rId27"/>
    <p:sldId id="330" r:id="rId28"/>
    <p:sldId id="325" r:id="rId29"/>
    <p:sldId id="338" r:id="rId30"/>
    <p:sldId id="331" r:id="rId31"/>
    <p:sldId id="327" r:id="rId32"/>
    <p:sldId id="328" r:id="rId33"/>
    <p:sldId id="340" r:id="rId34"/>
    <p:sldId id="341" r:id="rId35"/>
    <p:sldId id="323" r:id="rId36"/>
    <p:sldId id="326" r:id="rId37"/>
    <p:sldId id="342" r:id="rId38"/>
    <p:sldId id="368" r:id="rId39"/>
    <p:sldId id="369" r:id="rId40"/>
    <p:sldId id="370" r:id="rId41"/>
    <p:sldId id="372" r:id="rId42"/>
    <p:sldId id="371" r:id="rId43"/>
    <p:sldId id="320" r:id="rId44"/>
    <p:sldId id="332" r:id="rId45"/>
    <p:sldId id="333" r:id="rId46"/>
    <p:sldId id="334" r:id="rId47"/>
    <p:sldId id="335" r:id="rId48"/>
    <p:sldId id="336" r:id="rId49"/>
    <p:sldId id="337" r:id="rId50"/>
    <p:sldId id="347" r:id="rId51"/>
    <p:sldId id="424" r:id="rId52"/>
    <p:sldId id="348" r:id="rId53"/>
    <p:sldId id="319" r:id="rId54"/>
    <p:sldId id="318"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1896" y="-120"/>
      </p:cViewPr>
      <p:guideLst>
        <p:guide orient="horz" pos="2160"/>
        <p:guide pos="2880"/>
      </p:guideLst>
    </p:cSldViewPr>
  </p:slideViewPr>
  <p:outlineViewPr>
    <p:cViewPr>
      <p:scale>
        <a:sx n="33" d="100"/>
        <a:sy n="33" d="100"/>
      </p:scale>
      <p:origin x="0" y="2230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350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AE4E0-EAB4-D44F-8058-BCFC7BD28BC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030F998-276B-964D-A68F-21F6BABF446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89112884-5F4B-B94D-AA5E-D0D11349E70A}" type="datetimeFigureOut">
              <a:rPr lang="en-US" altLang="en-US"/>
              <a:pPr>
                <a:defRPr/>
              </a:pPr>
              <a:t>4/20/21</a:t>
            </a:fld>
            <a:endParaRPr lang="en-US" altLang="en-US"/>
          </a:p>
        </p:txBody>
      </p:sp>
      <p:sp>
        <p:nvSpPr>
          <p:cNvPr id="4" name="Slide Image Placeholder 3">
            <a:extLst>
              <a:ext uri="{FF2B5EF4-FFF2-40B4-BE49-F238E27FC236}">
                <a16:creationId xmlns:a16="http://schemas.microsoft.com/office/drawing/2014/main" id="{20900E38-D488-F843-AFCB-062742F83AB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FC5714E-62D4-324F-A849-7C3CA35FF07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113786B-D16C-3044-9E88-67D223E962D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6D0FA4A-16A5-D442-BA31-5646059CDF9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C45D1671-FA7E-764B-B618-79BC3AD6D02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C853325-DB42-9E41-B165-2F923000C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5B839A0-977D-F148-904C-31D334D918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1268" name="Slide Number Placeholder 3">
            <a:extLst>
              <a:ext uri="{FF2B5EF4-FFF2-40B4-BE49-F238E27FC236}">
                <a16:creationId xmlns:a16="http://schemas.microsoft.com/office/drawing/2014/main" id="{4D905BDA-44BB-C043-95A2-A4A567C87F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CDACC8-7C5F-A542-AB6C-DDF205DB1194}" type="slidenum">
              <a:rPr lang="en-US" altLang="en-US"/>
              <a:pPr>
                <a:spcBef>
                  <a:spcPct val="0"/>
                </a:spcBef>
              </a:pPr>
              <a:t>8</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DCD3B73-6C16-8447-BCE5-89105165AE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85537DA5-FAAB-4349-8971-71A42E3418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Once the room has completed their review, ask tables to share their explanations. Highlight on the screen as errors are identified. Keep highlighted paper copy on hand to ensure all errors are noted.</a:t>
            </a:r>
          </a:p>
        </p:txBody>
      </p:sp>
      <p:sp>
        <p:nvSpPr>
          <p:cNvPr id="30724" name="Slide Number Placeholder 3">
            <a:extLst>
              <a:ext uri="{FF2B5EF4-FFF2-40B4-BE49-F238E27FC236}">
                <a16:creationId xmlns:a16="http://schemas.microsoft.com/office/drawing/2014/main" id="{1951819D-7F55-8240-861A-A83E753E1A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1C39AB7-3A21-2E47-BE23-E0EFD66396F9}" type="slidenum">
              <a:rPr lang="en-US" altLang="en-US"/>
              <a:pPr>
                <a:spcBef>
                  <a:spcPct val="0"/>
                </a:spcBef>
              </a:pPr>
              <a:t>18</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EDA20A7-EE0E-E04E-A19A-3B3EE5955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1FE22BC-00FB-C84A-94A9-7860B4A31C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800">
                <a:ea typeface="ＭＳ Ｐゴシック" panose="020B0600070205080204" pitchFamily="34" charset="-128"/>
              </a:rPr>
              <a:t>Students completing lessons are surpassing pre/post achievement expectations set in the proposal; therefore, it appears that instructional strategies have been successful! </a:t>
            </a:r>
          </a:p>
          <a:p>
            <a:endParaRPr lang="en-US"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9DB9C77E-7B31-F645-BF37-28CDD29F5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A309E3-1D43-FF4F-AAF4-2C7D5A29348B}" type="slidenum">
              <a:rPr lang="en-US" altLang="en-US"/>
              <a:pPr>
                <a:spcBef>
                  <a:spcPct val="0"/>
                </a:spcBef>
              </a:pPr>
              <a:t>19</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E052B77-FF80-8946-A565-F170B98DB6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E03C160-B3E4-D84D-9B29-46E564EBD9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Discuss what you read in terms of the work of your group. </a:t>
            </a:r>
          </a:p>
          <a:p>
            <a:endParaRPr lang="en-US" altLang="en-US">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1AE39B34-F4FE-AA49-92BD-115C9A872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F7F8A6-8F02-8345-A91D-F2E4A0F9E092}" type="slidenum">
              <a:rPr lang="en-US" altLang="en-US"/>
              <a:pPr>
                <a:spcBef>
                  <a:spcPct val="0"/>
                </a:spcBef>
              </a:pPr>
              <a:t>26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DD26420-6AAE-5448-BD97-6B68D2F708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1BE747E-6184-2742-9A54-4737A1A69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Performance Measure 1.1</a:t>
            </a:r>
            <a:r>
              <a:rPr lang="en-US" altLang="en-US" b="1">
                <a:ea typeface="ＭＳ Ｐゴシック" panose="020B0600070205080204" pitchFamily="34" charset="-128"/>
              </a:rPr>
              <a:t>: </a:t>
            </a:r>
            <a:r>
              <a:rPr lang="en-US" altLang="en-US">
                <a:ea typeface="ＭＳ Ｐゴシック" panose="020B0600070205080204" pitchFamily="34" charset="-128"/>
              </a:rPr>
              <a:t>Strategic SOSOSY materials reviewed for accuracy, relevance, and revised based on reviewer feedback </a:t>
            </a:r>
          </a:p>
          <a:p>
            <a:endParaRPr lang="en-US" altLang="en-US">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E7FE7F56-BE68-F14B-A8C5-1204094522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2DB1B62-5BE8-3446-81FC-296485926ABB}" type="slidenum">
              <a:rPr lang="en-US" altLang="en-US"/>
              <a:pPr>
                <a:spcBef>
                  <a:spcPct val="0"/>
                </a:spcBef>
              </a:pPr>
              <a:t>28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714C23F-8F5B-924C-B1CD-A90101F08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CAE3741-03CA-C541-9AD4-1ECCA15299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Performance Measure 2.1</a:t>
            </a:r>
            <a:r>
              <a:rPr lang="en-US" altLang="en-US" b="1">
                <a:ea typeface="ＭＳ Ｐゴシック" panose="020B0600070205080204" pitchFamily="34" charset="-128"/>
              </a:rPr>
              <a:t>: </a:t>
            </a:r>
            <a:r>
              <a:rPr lang="en-US" altLang="en-US">
                <a:ea typeface="ＭＳ Ｐゴシック" panose="020B0600070205080204" pitchFamily="34" charset="-128"/>
              </a:rPr>
              <a:t>90% of staff participating in SOSOSY professional learning will rate the activities and materials as useful prior to and after training with a p value of &lt;.05 achieved between pre- and post. </a:t>
            </a:r>
          </a:p>
          <a:p>
            <a:endParaRPr lang="en-US" altLang="en-US">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434AB0CD-ACCB-7C40-9270-3C1B1B21E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7BFAFB-CD21-5E46-B6D5-23B8FB4A516F}" type="slidenum">
              <a:rPr lang="en-US" altLang="en-US"/>
              <a:pPr>
                <a:spcBef>
                  <a:spcPct val="0"/>
                </a:spcBef>
              </a:pPr>
              <a:t>31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495CC80-F4B7-6541-BD6D-E2D6902AD7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034F05F-E83C-1C45-8FD0-5FBDC9FA40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Performance Measure 2.2</a:t>
            </a:r>
            <a:r>
              <a:rPr lang="en-US" altLang="en-US" b="1">
                <a:ea typeface="ＭＳ Ｐゴシック" panose="020B0600070205080204" pitchFamily="34" charset="-128"/>
              </a:rPr>
              <a:t>: </a:t>
            </a:r>
            <a:r>
              <a:rPr lang="en-US" altLang="en-US">
                <a:ea typeface="ＭＳ Ｐゴシック" panose="020B0600070205080204" pitchFamily="34" charset="-128"/>
              </a:rPr>
              <a:t>90% of staff participating in TA increase their capacity to provide services to OSY as measured by a statistically significant gain (p&lt;.05) on a pre/post skills self-assessment </a:t>
            </a:r>
          </a:p>
          <a:p>
            <a:endParaRPr lang="en-US" altLang="en-US">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0D3EF2C3-FF31-5744-B057-F2ECC97DEC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CADF39-4819-5742-9BD4-E6588823BCA0}" type="slidenum">
              <a:rPr lang="en-US" altLang="en-US"/>
              <a:pPr>
                <a:spcBef>
                  <a:spcPct val="0"/>
                </a:spcBef>
              </a:pPr>
              <a:t>32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0B58FD5-D725-9246-9B82-8F0B7D231C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6BD81A0-2699-414B-8BAE-DF4625CAC4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Performance Measure 3.1</a:t>
            </a:r>
            <a:r>
              <a:rPr lang="en-US" altLang="en-US" b="1">
                <a:ea typeface="ＭＳ Ｐゴシック" panose="020B0600070205080204" pitchFamily="34" charset="-128"/>
              </a:rPr>
              <a:t>: </a:t>
            </a:r>
            <a:r>
              <a:rPr lang="en-US" altLang="en-US">
                <a:ea typeface="ＭＳ Ｐゴシック" panose="020B0600070205080204" pitchFamily="34" charset="-128"/>
              </a:rPr>
              <a:t>100% of SOSOSY States will receive a rating of 4 or 5 (out of a possible 5.0) on an SOSOSY rubric-based Quality of Strategy Implementation (QSI) tool that addresses dissemination of effective and promising practices for OSY. </a:t>
            </a:r>
          </a:p>
          <a:p>
            <a:endParaRPr lang="en-US" altLang="en-US">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18E055B8-5FE1-6744-9744-934BCED2F2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D54F159-5978-CF44-9619-F0D5E42095D7}" type="slidenum">
              <a:rPr lang="en-US" altLang="en-US"/>
              <a:pPr>
                <a:spcBef>
                  <a:spcPct val="0"/>
                </a:spcBef>
              </a:pPr>
              <a:t>36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BB32F79-CFE1-EA4D-890D-213164E25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4565B99-888F-F741-8982-0FF5430287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891443E9-F7F5-5644-8FD3-E158A915D7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5A06B9-0E24-3A41-A7D7-4A79FFD14027}" type="slidenum">
              <a:rPr lang="en-US" altLang="en-US"/>
              <a:pPr>
                <a:spcBef>
                  <a:spcPct val="0"/>
                </a:spcBef>
              </a:pPr>
              <a:t>39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FE608B7-0F89-094F-9AFA-9E0BD4CED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11EE6DE-2CDB-F64F-B971-8758BDA1D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ADA7A8BB-016B-D34E-AD2E-C23D19469E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A8CE7B4-0238-424C-8381-20278A1E615B}" type="slidenum">
              <a:rPr lang="en-US" altLang="en-US"/>
              <a:pPr>
                <a:spcBef>
                  <a:spcPct val="0"/>
                </a:spcBef>
              </a:pPr>
              <a:t>40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5F9B9B9-8C79-A94D-A1F5-0E9A3EC21F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F03754AF-EFEC-5840-A4DD-98ACF22CD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0D5270E4-3012-5141-91EE-0EB6B9FC5D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33BA82-7E8D-4848-97A9-829ED7FBE3CF}" type="slidenum">
              <a:rPr lang="en-US" altLang="en-US"/>
              <a:pPr>
                <a:spcBef>
                  <a:spcPct val="0"/>
                </a:spcBef>
              </a:pPr>
              <a:t>42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DB53097-5852-0940-B810-4A99E2ED59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841322B-F93F-5B4F-9ABE-B0166327F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BDDD1DE7-15FD-FD4D-AF36-F758F38456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2CA1B91-A133-F241-AD7C-1E3CA49499F1}" type="slidenum">
              <a:rPr lang="en-US" altLang="en-US"/>
              <a:pPr>
                <a:spcBef>
                  <a:spcPct val="0"/>
                </a:spcBef>
              </a:pPr>
              <a:t>9</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DB15541-1D33-744D-8CF6-FBFFEECCAE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93C959C2-E2EF-2249-B533-BC27AF0C0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90799169-7E09-C04D-988C-5D2B55377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0B1EE55-56D0-8E4C-BFED-ECEFAF50363E}" type="slidenum">
              <a:rPr lang="en-US" altLang="en-US"/>
              <a:pPr>
                <a:spcBef>
                  <a:spcPct val="0"/>
                </a:spcBef>
              </a:pPr>
              <a:t>53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3728893-0030-654C-8D91-2FEF6E69A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690859A-09E5-9648-A550-49FC697F31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15C18D7D-4362-CB46-A254-86E217BC35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10E1-0A12-8F4C-AF7E-E1BB206610C6}" type="slidenum">
              <a:rPr lang="en-US" altLang="en-US"/>
              <a:pPr>
                <a:spcBef>
                  <a:spcPct val="0"/>
                </a:spcBef>
              </a:pPr>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3079FE8-69C2-0A40-B561-677BD57A4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B72C7D2-36FF-0646-973E-97A99BB39D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5A19F780-06BB-884B-AFE7-88F05D68E9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A937662-7215-524F-B1F8-1C85DAF96EF2}" type="slidenum">
              <a:rPr lang="en-US" altLang="en-US"/>
              <a:pPr>
                <a:spcBef>
                  <a:spcPct val="0"/>
                </a:spcBef>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5207700-8D44-3C4C-9474-F31030591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5DA584F-212B-5F48-BFD8-D6090B6155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3FA0720F-5876-1F4C-A895-1C2ECFFA0D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D6FC8D-8BCB-B943-9153-847E40C21566}" type="slidenum">
              <a:rPr lang="en-US" altLang="en-US"/>
              <a:pPr>
                <a:spcBef>
                  <a:spcPct val="0"/>
                </a:spcBef>
              </a:pPr>
              <a:t>12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5014FD9-37A1-CA49-8D3A-18EED922E6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FEB1649-03F0-624A-A0F1-E1CD87320E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800">
                <a:solidFill>
                  <a:srgbClr val="000000"/>
                </a:solidFill>
                <a:ea typeface="ＭＳ Ｐゴシック" panose="020B0600070205080204" pitchFamily="34" charset="-128"/>
              </a:rPr>
              <a:t>Tables will have large copies of sample COEs to correct.</a:t>
            </a:r>
          </a:p>
          <a:p>
            <a:pPr eaLnBrk="1" hangingPunct="1"/>
            <a:r>
              <a:rPr lang="en-US" altLang="en-US" sz="2800">
                <a:solidFill>
                  <a:srgbClr val="000000"/>
                </a:solidFill>
                <a:ea typeface="ＭＳ Ｐゴシック" panose="020B0600070205080204" pitchFamily="34" charset="-128"/>
              </a:rPr>
              <a:t>When a table gives us a correction we can click on that area for the correction to appear.</a:t>
            </a:r>
          </a:p>
          <a:p>
            <a:pPr eaLnBrk="1" hangingPunct="1"/>
            <a:r>
              <a:rPr lang="en-US" altLang="en-US" sz="2800">
                <a:solidFill>
                  <a:srgbClr val="000000"/>
                </a:solidFill>
                <a:ea typeface="ＭＳ Ｐゴシック" panose="020B0600070205080204" pitchFamily="34" charset="-128"/>
              </a:rPr>
              <a:t>Check paper copy to ensure all corrections appear on the screen</a:t>
            </a:r>
            <a:r>
              <a:rPr lang="en-US" altLang="en-US">
                <a:solidFill>
                  <a:srgbClr val="000000"/>
                </a:solidFill>
                <a:ea typeface="ＭＳ Ｐゴシック" panose="020B0600070205080204" pitchFamily="34" charset="-128"/>
              </a:rPr>
              <a:t>.</a:t>
            </a:r>
          </a:p>
          <a:p>
            <a:endParaRPr lang="en-US" altLang="en-US">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E51F905F-FE38-9548-9738-4A3AACD17F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6104393-1D52-A047-867C-3AFCB48B7805}" type="slidenum">
              <a:rPr lang="en-US" altLang="en-US"/>
              <a:pPr>
                <a:spcBef>
                  <a:spcPct val="0"/>
                </a:spcBef>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2E76246-3A9F-EC42-B78D-61E1113685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1C8F5E0-5FA7-4449-A367-90F7AA46EC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Once the room has completed their review, ask tables to share their explanations. Highlight on the screen as errors are identified. Keep highlighted paper copy on hand to ensure all errors are noted.</a:t>
            </a:r>
          </a:p>
        </p:txBody>
      </p:sp>
      <p:sp>
        <p:nvSpPr>
          <p:cNvPr id="23556" name="Slide Number Placeholder 3">
            <a:extLst>
              <a:ext uri="{FF2B5EF4-FFF2-40B4-BE49-F238E27FC236}">
                <a16:creationId xmlns:a16="http://schemas.microsoft.com/office/drawing/2014/main" id="{125B482E-767E-9F4A-8B44-369225681B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D0D521-F296-8C4B-9ACC-76CF537A1DFA}" type="slidenum">
              <a:rPr lang="en-US" altLang="en-US"/>
              <a:pPr>
                <a:spcBef>
                  <a:spcPct val="0"/>
                </a:spcBef>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CA7D1C6-D43D-6B40-AA8A-D5D7AD7CC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C1C525A-6D52-7343-80EB-622A551DA1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60E5A9BB-4289-6244-BD37-D9C9E3ED18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F0C4F9-E8CD-FC40-9D48-04BA488CD0BD}" type="slidenum">
              <a:rPr lang="en-US" altLang="en-US"/>
              <a:pPr>
                <a:spcBef>
                  <a:spcPct val="0"/>
                </a:spcBef>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1FDD857-2E2D-9E46-B1DB-CE1AFE6DDD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3955548-255D-BE4A-867C-318E99F6D2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0B73A46-8B9E-384E-93F4-2404E3CF44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1AB23B-6174-1043-98B4-212CE12AB4D6}" type="slidenum">
              <a:rPr lang="en-US" altLang="en-US"/>
              <a:pPr>
                <a:spcBef>
                  <a:spcPct val="0"/>
                </a:spcBef>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567784F-CDF4-DB47-933A-CEDEB69F902D}"/>
              </a:ext>
            </a:extLst>
          </p:cNvPr>
          <p:cNvSpPr>
            <a:spLocks noGrp="1"/>
          </p:cNvSpPr>
          <p:nvPr>
            <p:ph type="dt" sz="half" idx="10"/>
          </p:nvPr>
        </p:nvSpPr>
        <p:spPr/>
        <p:txBody>
          <a:bodyPr/>
          <a:lstStyle>
            <a:lvl1pPr>
              <a:defRPr/>
            </a:lvl1pPr>
          </a:lstStyle>
          <a:p>
            <a:pPr>
              <a:defRPr/>
            </a:pPr>
            <a:fld id="{836A6B81-2B8A-284A-80ED-7EAB03818BF9}" type="datetimeFigureOut">
              <a:rPr lang="en-US" altLang="en-US"/>
              <a:pPr>
                <a:defRPr/>
              </a:pPr>
              <a:t>4/20/21</a:t>
            </a:fld>
            <a:endParaRPr lang="en-US" altLang="en-US"/>
          </a:p>
        </p:txBody>
      </p:sp>
      <p:sp>
        <p:nvSpPr>
          <p:cNvPr id="5" name="Footer Placeholder 4">
            <a:extLst>
              <a:ext uri="{FF2B5EF4-FFF2-40B4-BE49-F238E27FC236}">
                <a16:creationId xmlns:a16="http://schemas.microsoft.com/office/drawing/2014/main" id="{95871785-4F3E-1145-B1E3-17B663C358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58F20A-0C21-7741-9A49-24E2B32A5707}"/>
              </a:ext>
            </a:extLst>
          </p:cNvPr>
          <p:cNvSpPr>
            <a:spLocks noGrp="1"/>
          </p:cNvSpPr>
          <p:nvPr>
            <p:ph type="sldNum" sz="quarter" idx="12"/>
          </p:nvPr>
        </p:nvSpPr>
        <p:spPr/>
        <p:txBody>
          <a:bodyPr/>
          <a:lstStyle>
            <a:lvl1pPr>
              <a:defRPr/>
            </a:lvl1pPr>
          </a:lstStyle>
          <a:p>
            <a:fld id="{F166C52D-A0F3-044D-8AA6-03A87A7105E5}" type="slidenum">
              <a:rPr lang="en-US" altLang="en-US"/>
              <a:pPr/>
              <a:t>‹#›</a:t>
            </a:fld>
            <a:endParaRPr lang="en-US" altLang="en-US"/>
          </a:p>
        </p:txBody>
      </p:sp>
    </p:spTree>
    <p:extLst>
      <p:ext uri="{BB962C8B-B14F-4D97-AF65-F5344CB8AC3E}">
        <p14:creationId xmlns:p14="http://schemas.microsoft.com/office/powerpoint/2010/main" val="225767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6B010-3465-2A49-98BF-C3392DEE5D6C}"/>
              </a:ext>
            </a:extLst>
          </p:cNvPr>
          <p:cNvSpPr>
            <a:spLocks noGrp="1"/>
          </p:cNvSpPr>
          <p:nvPr>
            <p:ph type="dt" sz="half" idx="10"/>
          </p:nvPr>
        </p:nvSpPr>
        <p:spPr/>
        <p:txBody>
          <a:bodyPr/>
          <a:lstStyle>
            <a:lvl1pPr>
              <a:defRPr/>
            </a:lvl1pPr>
          </a:lstStyle>
          <a:p>
            <a:pPr>
              <a:defRPr/>
            </a:pPr>
            <a:fld id="{385BBF5C-F080-BB43-8254-71D8848FA089}" type="datetimeFigureOut">
              <a:rPr lang="en-US" altLang="en-US"/>
              <a:pPr>
                <a:defRPr/>
              </a:pPr>
              <a:t>4/20/21</a:t>
            </a:fld>
            <a:endParaRPr lang="en-US" altLang="en-US"/>
          </a:p>
        </p:txBody>
      </p:sp>
      <p:sp>
        <p:nvSpPr>
          <p:cNvPr id="5" name="Footer Placeholder 4">
            <a:extLst>
              <a:ext uri="{FF2B5EF4-FFF2-40B4-BE49-F238E27FC236}">
                <a16:creationId xmlns:a16="http://schemas.microsoft.com/office/drawing/2014/main" id="{D480BAA3-ED0E-AE45-8CAE-F97D855D0C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054112-20EC-F743-AF5E-E4587AB7D3BB}"/>
              </a:ext>
            </a:extLst>
          </p:cNvPr>
          <p:cNvSpPr>
            <a:spLocks noGrp="1"/>
          </p:cNvSpPr>
          <p:nvPr>
            <p:ph type="sldNum" sz="quarter" idx="12"/>
          </p:nvPr>
        </p:nvSpPr>
        <p:spPr/>
        <p:txBody>
          <a:bodyPr/>
          <a:lstStyle>
            <a:lvl1pPr>
              <a:defRPr/>
            </a:lvl1pPr>
          </a:lstStyle>
          <a:p>
            <a:fld id="{573F1981-2827-8B47-81FC-EB570CD943E6}" type="slidenum">
              <a:rPr lang="en-US" altLang="en-US"/>
              <a:pPr/>
              <a:t>‹#›</a:t>
            </a:fld>
            <a:endParaRPr lang="en-US" altLang="en-US"/>
          </a:p>
        </p:txBody>
      </p:sp>
    </p:spTree>
    <p:extLst>
      <p:ext uri="{BB962C8B-B14F-4D97-AF65-F5344CB8AC3E}">
        <p14:creationId xmlns:p14="http://schemas.microsoft.com/office/powerpoint/2010/main" val="6947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32D7C-7AEF-2A4E-8768-0D4A6DD0E212}"/>
              </a:ext>
            </a:extLst>
          </p:cNvPr>
          <p:cNvSpPr>
            <a:spLocks noGrp="1"/>
          </p:cNvSpPr>
          <p:nvPr>
            <p:ph type="dt" sz="half" idx="10"/>
          </p:nvPr>
        </p:nvSpPr>
        <p:spPr/>
        <p:txBody>
          <a:bodyPr/>
          <a:lstStyle>
            <a:lvl1pPr>
              <a:defRPr/>
            </a:lvl1pPr>
          </a:lstStyle>
          <a:p>
            <a:pPr>
              <a:defRPr/>
            </a:pPr>
            <a:fld id="{BF738E21-5EA0-6C49-A2FE-92ED7856CFD0}" type="datetimeFigureOut">
              <a:rPr lang="en-US" altLang="en-US"/>
              <a:pPr>
                <a:defRPr/>
              </a:pPr>
              <a:t>4/20/21</a:t>
            </a:fld>
            <a:endParaRPr lang="en-US" altLang="en-US"/>
          </a:p>
        </p:txBody>
      </p:sp>
      <p:sp>
        <p:nvSpPr>
          <p:cNvPr id="5" name="Footer Placeholder 4">
            <a:extLst>
              <a:ext uri="{FF2B5EF4-FFF2-40B4-BE49-F238E27FC236}">
                <a16:creationId xmlns:a16="http://schemas.microsoft.com/office/drawing/2014/main" id="{DECC42E5-C590-644D-95A9-51E4115E6B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A37668-390F-8B44-AB22-26A33BE8AFE5}"/>
              </a:ext>
            </a:extLst>
          </p:cNvPr>
          <p:cNvSpPr>
            <a:spLocks noGrp="1"/>
          </p:cNvSpPr>
          <p:nvPr>
            <p:ph type="sldNum" sz="quarter" idx="12"/>
          </p:nvPr>
        </p:nvSpPr>
        <p:spPr/>
        <p:txBody>
          <a:bodyPr/>
          <a:lstStyle>
            <a:lvl1pPr>
              <a:defRPr/>
            </a:lvl1pPr>
          </a:lstStyle>
          <a:p>
            <a:fld id="{E5E7DBC6-034D-AC43-8B18-AD9CEDE09993}" type="slidenum">
              <a:rPr lang="en-US" altLang="en-US"/>
              <a:pPr/>
              <a:t>‹#›</a:t>
            </a:fld>
            <a:endParaRPr lang="en-US" altLang="en-US"/>
          </a:p>
        </p:txBody>
      </p:sp>
    </p:spTree>
    <p:extLst>
      <p:ext uri="{BB962C8B-B14F-4D97-AF65-F5344CB8AC3E}">
        <p14:creationId xmlns:p14="http://schemas.microsoft.com/office/powerpoint/2010/main" val="70596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77938-DA9A-534A-8A24-3DB499D50ADF}"/>
              </a:ext>
            </a:extLst>
          </p:cNvPr>
          <p:cNvSpPr>
            <a:spLocks noGrp="1"/>
          </p:cNvSpPr>
          <p:nvPr>
            <p:ph type="dt" sz="half" idx="10"/>
          </p:nvPr>
        </p:nvSpPr>
        <p:spPr/>
        <p:txBody>
          <a:bodyPr/>
          <a:lstStyle>
            <a:lvl1pPr>
              <a:defRPr/>
            </a:lvl1pPr>
          </a:lstStyle>
          <a:p>
            <a:pPr>
              <a:defRPr/>
            </a:pPr>
            <a:fld id="{7783C30A-16CE-E04A-BEE7-2C2E0DEC4720}" type="datetimeFigureOut">
              <a:rPr lang="en-US" altLang="en-US"/>
              <a:pPr>
                <a:defRPr/>
              </a:pPr>
              <a:t>4/20/21</a:t>
            </a:fld>
            <a:endParaRPr lang="en-US" altLang="en-US"/>
          </a:p>
        </p:txBody>
      </p:sp>
      <p:sp>
        <p:nvSpPr>
          <p:cNvPr id="5" name="Footer Placeholder 4">
            <a:extLst>
              <a:ext uri="{FF2B5EF4-FFF2-40B4-BE49-F238E27FC236}">
                <a16:creationId xmlns:a16="http://schemas.microsoft.com/office/drawing/2014/main" id="{6BA1078C-BAE4-6047-A688-BFA6B5A5E8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9C902E-B21E-5C45-9B34-BCBD3DA6514A}"/>
              </a:ext>
            </a:extLst>
          </p:cNvPr>
          <p:cNvSpPr>
            <a:spLocks noGrp="1"/>
          </p:cNvSpPr>
          <p:nvPr>
            <p:ph type="sldNum" sz="quarter" idx="12"/>
          </p:nvPr>
        </p:nvSpPr>
        <p:spPr/>
        <p:txBody>
          <a:bodyPr/>
          <a:lstStyle>
            <a:lvl1pPr>
              <a:defRPr/>
            </a:lvl1pPr>
          </a:lstStyle>
          <a:p>
            <a:fld id="{D0F34E5A-4794-614D-BD28-C2C39E6D5AE1}" type="slidenum">
              <a:rPr lang="en-US" altLang="en-US"/>
              <a:pPr/>
              <a:t>‹#›</a:t>
            </a:fld>
            <a:endParaRPr lang="en-US" altLang="en-US"/>
          </a:p>
        </p:txBody>
      </p:sp>
    </p:spTree>
    <p:extLst>
      <p:ext uri="{BB962C8B-B14F-4D97-AF65-F5344CB8AC3E}">
        <p14:creationId xmlns:p14="http://schemas.microsoft.com/office/powerpoint/2010/main" val="8028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E7754B-D579-FA4C-BE11-EC8C4A8B9B10}"/>
              </a:ext>
            </a:extLst>
          </p:cNvPr>
          <p:cNvSpPr>
            <a:spLocks noGrp="1"/>
          </p:cNvSpPr>
          <p:nvPr>
            <p:ph type="dt" sz="half" idx="10"/>
          </p:nvPr>
        </p:nvSpPr>
        <p:spPr/>
        <p:txBody>
          <a:bodyPr/>
          <a:lstStyle>
            <a:lvl1pPr>
              <a:defRPr/>
            </a:lvl1pPr>
          </a:lstStyle>
          <a:p>
            <a:pPr>
              <a:defRPr/>
            </a:pPr>
            <a:fld id="{160BC29C-492A-4840-AD7A-3A67C2CE95EE}" type="datetimeFigureOut">
              <a:rPr lang="en-US" altLang="en-US"/>
              <a:pPr>
                <a:defRPr/>
              </a:pPr>
              <a:t>4/20/21</a:t>
            </a:fld>
            <a:endParaRPr lang="en-US" altLang="en-US"/>
          </a:p>
        </p:txBody>
      </p:sp>
      <p:sp>
        <p:nvSpPr>
          <p:cNvPr id="5" name="Footer Placeholder 4">
            <a:extLst>
              <a:ext uri="{FF2B5EF4-FFF2-40B4-BE49-F238E27FC236}">
                <a16:creationId xmlns:a16="http://schemas.microsoft.com/office/drawing/2014/main" id="{486B5AE1-6A6F-D84D-BE90-4F6BBE1060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F037CD-1184-0249-B944-B08B478E15C8}"/>
              </a:ext>
            </a:extLst>
          </p:cNvPr>
          <p:cNvSpPr>
            <a:spLocks noGrp="1"/>
          </p:cNvSpPr>
          <p:nvPr>
            <p:ph type="sldNum" sz="quarter" idx="12"/>
          </p:nvPr>
        </p:nvSpPr>
        <p:spPr/>
        <p:txBody>
          <a:bodyPr/>
          <a:lstStyle>
            <a:lvl1pPr>
              <a:defRPr/>
            </a:lvl1pPr>
          </a:lstStyle>
          <a:p>
            <a:fld id="{D84901FB-9F9C-6E45-A187-35D4BDAE3034}" type="slidenum">
              <a:rPr lang="en-US" altLang="en-US"/>
              <a:pPr/>
              <a:t>‹#›</a:t>
            </a:fld>
            <a:endParaRPr lang="en-US" altLang="en-US"/>
          </a:p>
        </p:txBody>
      </p:sp>
    </p:spTree>
    <p:extLst>
      <p:ext uri="{BB962C8B-B14F-4D97-AF65-F5344CB8AC3E}">
        <p14:creationId xmlns:p14="http://schemas.microsoft.com/office/powerpoint/2010/main" val="345038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EB079CC-F644-0841-9317-929A8F63A41D}"/>
              </a:ext>
            </a:extLst>
          </p:cNvPr>
          <p:cNvSpPr>
            <a:spLocks noGrp="1"/>
          </p:cNvSpPr>
          <p:nvPr>
            <p:ph type="dt" sz="half" idx="10"/>
          </p:nvPr>
        </p:nvSpPr>
        <p:spPr/>
        <p:txBody>
          <a:bodyPr/>
          <a:lstStyle>
            <a:lvl1pPr>
              <a:defRPr/>
            </a:lvl1pPr>
          </a:lstStyle>
          <a:p>
            <a:pPr>
              <a:defRPr/>
            </a:pPr>
            <a:fld id="{0E67A9D4-A18B-FF42-93E1-DA8C46713CA2}" type="datetimeFigureOut">
              <a:rPr lang="en-US" altLang="en-US"/>
              <a:pPr>
                <a:defRPr/>
              </a:pPr>
              <a:t>4/20/21</a:t>
            </a:fld>
            <a:endParaRPr lang="en-US" altLang="en-US"/>
          </a:p>
        </p:txBody>
      </p:sp>
      <p:sp>
        <p:nvSpPr>
          <p:cNvPr id="6" name="Footer Placeholder 4">
            <a:extLst>
              <a:ext uri="{FF2B5EF4-FFF2-40B4-BE49-F238E27FC236}">
                <a16:creationId xmlns:a16="http://schemas.microsoft.com/office/drawing/2014/main" id="{612476F9-012B-5845-B538-AFC825FFEF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A0BC17-FE05-C842-991D-8B531E918F02}"/>
              </a:ext>
            </a:extLst>
          </p:cNvPr>
          <p:cNvSpPr>
            <a:spLocks noGrp="1"/>
          </p:cNvSpPr>
          <p:nvPr>
            <p:ph type="sldNum" sz="quarter" idx="12"/>
          </p:nvPr>
        </p:nvSpPr>
        <p:spPr/>
        <p:txBody>
          <a:bodyPr/>
          <a:lstStyle>
            <a:lvl1pPr>
              <a:defRPr/>
            </a:lvl1pPr>
          </a:lstStyle>
          <a:p>
            <a:fld id="{54B84132-EBA8-2A4E-BE19-058E09811E28}" type="slidenum">
              <a:rPr lang="en-US" altLang="en-US"/>
              <a:pPr/>
              <a:t>‹#›</a:t>
            </a:fld>
            <a:endParaRPr lang="en-US" altLang="en-US"/>
          </a:p>
        </p:txBody>
      </p:sp>
    </p:spTree>
    <p:extLst>
      <p:ext uri="{BB962C8B-B14F-4D97-AF65-F5344CB8AC3E}">
        <p14:creationId xmlns:p14="http://schemas.microsoft.com/office/powerpoint/2010/main" val="307019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109118F-DDBE-6142-A3B8-404693B1D11C}"/>
              </a:ext>
            </a:extLst>
          </p:cNvPr>
          <p:cNvSpPr>
            <a:spLocks noGrp="1"/>
          </p:cNvSpPr>
          <p:nvPr>
            <p:ph type="dt" sz="half" idx="10"/>
          </p:nvPr>
        </p:nvSpPr>
        <p:spPr/>
        <p:txBody>
          <a:bodyPr/>
          <a:lstStyle>
            <a:lvl1pPr>
              <a:defRPr/>
            </a:lvl1pPr>
          </a:lstStyle>
          <a:p>
            <a:pPr>
              <a:defRPr/>
            </a:pPr>
            <a:fld id="{82123575-E55D-2041-98D4-1C29967F1937}" type="datetimeFigureOut">
              <a:rPr lang="en-US" altLang="en-US"/>
              <a:pPr>
                <a:defRPr/>
              </a:pPr>
              <a:t>4/20/21</a:t>
            </a:fld>
            <a:endParaRPr lang="en-US" altLang="en-US"/>
          </a:p>
        </p:txBody>
      </p:sp>
      <p:sp>
        <p:nvSpPr>
          <p:cNvPr id="8" name="Footer Placeholder 4">
            <a:extLst>
              <a:ext uri="{FF2B5EF4-FFF2-40B4-BE49-F238E27FC236}">
                <a16:creationId xmlns:a16="http://schemas.microsoft.com/office/drawing/2014/main" id="{A01C3903-57D4-3747-AF3D-07EDC30F37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1C26BB0-4299-8946-BCE0-8191A4EF2123}"/>
              </a:ext>
            </a:extLst>
          </p:cNvPr>
          <p:cNvSpPr>
            <a:spLocks noGrp="1"/>
          </p:cNvSpPr>
          <p:nvPr>
            <p:ph type="sldNum" sz="quarter" idx="12"/>
          </p:nvPr>
        </p:nvSpPr>
        <p:spPr/>
        <p:txBody>
          <a:bodyPr/>
          <a:lstStyle>
            <a:lvl1pPr>
              <a:defRPr/>
            </a:lvl1pPr>
          </a:lstStyle>
          <a:p>
            <a:fld id="{E27767E9-4178-0F43-B62E-FE2AE88C0D87}" type="slidenum">
              <a:rPr lang="en-US" altLang="en-US"/>
              <a:pPr/>
              <a:t>‹#›</a:t>
            </a:fld>
            <a:endParaRPr lang="en-US" altLang="en-US"/>
          </a:p>
        </p:txBody>
      </p:sp>
    </p:spTree>
    <p:extLst>
      <p:ext uri="{BB962C8B-B14F-4D97-AF65-F5344CB8AC3E}">
        <p14:creationId xmlns:p14="http://schemas.microsoft.com/office/powerpoint/2010/main" val="63369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29DCAD6-1B00-2D43-8B92-E4BFF75CAB57}"/>
              </a:ext>
            </a:extLst>
          </p:cNvPr>
          <p:cNvSpPr>
            <a:spLocks noGrp="1"/>
          </p:cNvSpPr>
          <p:nvPr>
            <p:ph type="dt" sz="half" idx="10"/>
          </p:nvPr>
        </p:nvSpPr>
        <p:spPr/>
        <p:txBody>
          <a:bodyPr/>
          <a:lstStyle>
            <a:lvl1pPr>
              <a:defRPr/>
            </a:lvl1pPr>
          </a:lstStyle>
          <a:p>
            <a:pPr>
              <a:defRPr/>
            </a:pPr>
            <a:fld id="{6B3C2415-8C8F-B647-B5F8-0C411CFF1BAA}" type="datetimeFigureOut">
              <a:rPr lang="en-US" altLang="en-US"/>
              <a:pPr>
                <a:defRPr/>
              </a:pPr>
              <a:t>4/20/21</a:t>
            </a:fld>
            <a:endParaRPr lang="en-US" altLang="en-US"/>
          </a:p>
        </p:txBody>
      </p:sp>
      <p:sp>
        <p:nvSpPr>
          <p:cNvPr id="4" name="Footer Placeholder 4">
            <a:extLst>
              <a:ext uri="{FF2B5EF4-FFF2-40B4-BE49-F238E27FC236}">
                <a16:creationId xmlns:a16="http://schemas.microsoft.com/office/drawing/2014/main" id="{21B56569-071E-A646-A5F7-AAFFE06F8D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F11659-3747-1C48-BD90-6780CBD5F991}"/>
              </a:ext>
            </a:extLst>
          </p:cNvPr>
          <p:cNvSpPr>
            <a:spLocks noGrp="1"/>
          </p:cNvSpPr>
          <p:nvPr>
            <p:ph type="sldNum" sz="quarter" idx="12"/>
          </p:nvPr>
        </p:nvSpPr>
        <p:spPr/>
        <p:txBody>
          <a:bodyPr/>
          <a:lstStyle>
            <a:lvl1pPr>
              <a:defRPr/>
            </a:lvl1pPr>
          </a:lstStyle>
          <a:p>
            <a:fld id="{19A3A618-D5C0-2642-B5F4-7B4D66DA9D61}" type="slidenum">
              <a:rPr lang="en-US" altLang="en-US"/>
              <a:pPr/>
              <a:t>‹#›</a:t>
            </a:fld>
            <a:endParaRPr lang="en-US" altLang="en-US"/>
          </a:p>
        </p:txBody>
      </p:sp>
    </p:spTree>
    <p:extLst>
      <p:ext uri="{BB962C8B-B14F-4D97-AF65-F5344CB8AC3E}">
        <p14:creationId xmlns:p14="http://schemas.microsoft.com/office/powerpoint/2010/main" val="404425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8ADC5D-524D-564E-80F3-51F43BAE6EE2}"/>
              </a:ext>
            </a:extLst>
          </p:cNvPr>
          <p:cNvSpPr>
            <a:spLocks noGrp="1"/>
          </p:cNvSpPr>
          <p:nvPr>
            <p:ph type="dt" sz="half" idx="10"/>
          </p:nvPr>
        </p:nvSpPr>
        <p:spPr/>
        <p:txBody>
          <a:bodyPr/>
          <a:lstStyle>
            <a:lvl1pPr>
              <a:defRPr/>
            </a:lvl1pPr>
          </a:lstStyle>
          <a:p>
            <a:pPr>
              <a:defRPr/>
            </a:pPr>
            <a:fld id="{74097D66-8DAF-4A45-938B-4C6BEDD2BBA0}" type="datetimeFigureOut">
              <a:rPr lang="en-US" altLang="en-US"/>
              <a:pPr>
                <a:defRPr/>
              </a:pPr>
              <a:t>4/20/21</a:t>
            </a:fld>
            <a:endParaRPr lang="en-US" altLang="en-US"/>
          </a:p>
        </p:txBody>
      </p:sp>
      <p:sp>
        <p:nvSpPr>
          <p:cNvPr id="3" name="Footer Placeholder 4">
            <a:extLst>
              <a:ext uri="{FF2B5EF4-FFF2-40B4-BE49-F238E27FC236}">
                <a16:creationId xmlns:a16="http://schemas.microsoft.com/office/drawing/2014/main" id="{BBABC46B-7F02-D948-8DA9-443886A0EF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A8FC8F1-ED0A-F24F-9FCD-C10A8492C4F4}"/>
              </a:ext>
            </a:extLst>
          </p:cNvPr>
          <p:cNvSpPr>
            <a:spLocks noGrp="1"/>
          </p:cNvSpPr>
          <p:nvPr>
            <p:ph type="sldNum" sz="quarter" idx="12"/>
          </p:nvPr>
        </p:nvSpPr>
        <p:spPr/>
        <p:txBody>
          <a:bodyPr/>
          <a:lstStyle>
            <a:lvl1pPr>
              <a:defRPr/>
            </a:lvl1pPr>
          </a:lstStyle>
          <a:p>
            <a:fld id="{471AC090-59CB-1745-AFE0-979068C5AFD7}" type="slidenum">
              <a:rPr lang="en-US" altLang="en-US"/>
              <a:pPr/>
              <a:t>‹#›</a:t>
            </a:fld>
            <a:endParaRPr lang="en-US" altLang="en-US"/>
          </a:p>
        </p:txBody>
      </p:sp>
    </p:spTree>
    <p:extLst>
      <p:ext uri="{BB962C8B-B14F-4D97-AF65-F5344CB8AC3E}">
        <p14:creationId xmlns:p14="http://schemas.microsoft.com/office/powerpoint/2010/main" val="155786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9CE7DC1-0A62-E249-B390-011A1349C150}"/>
              </a:ext>
            </a:extLst>
          </p:cNvPr>
          <p:cNvSpPr>
            <a:spLocks noGrp="1"/>
          </p:cNvSpPr>
          <p:nvPr>
            <p:ph type="dt" sz="half" idx="10"/>
          </p:nvPr>
        </p:nvSpPr>
        <p:spPr/>
        <p:txBody>
          <a:bodyPr/>
          <a:lstStyle>
            <a:lvl1pPr>
              <a:defRPr/>
            </a:lvl1pPr>
          </a:lstStyle>
          <a:p>
            <a:pPr>
              <a:defRPr/>
            </a:pPr>
            <a:fld id="{5D45CFE3-958B-7A4B-A692-E63BD253180A}" type="datetimeFigureOut">
              <a:rPr lang="en-US" altLang="en-US"/>
              <a:pPr>
                <a:defRPr/>
              </a:pPr>
              <a:t>4/20/21</a:t>
            </a:fld>
            <a:endParaRPr lang="en-US" altLang="en-US"/>
          </a:p>
        </p:txBody>
      </p:sp>
      <p:sp>
        <p:nvSpPr>
          <p:cNvPr id="6" name="Footer Placeholder 4">
            <a:extLst>
              <a:ext uri="{FF2B5EF4-FFF2-40B4-BE49-F238E27FC236}">
                <a16:creationId xmlns:a16="http://schemas.microsoft.com/office/drawing/2014/main" id="{0B973E9B-1D77-6342-ABD2-D0173841F5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419A8D-F13A-7E4A-8B93-1674E728A229}"/>
              </a:ext>
            </a:extLst>
          </p:cNvPr>
          <p:cNvSpPr>
            <a:spLocks noGrp="1"/>
          </p:cNvSpPr>
          <p:nvPr>
            <p:ph type="sldNum" sz="quarter" idx="12"/>
          </p:nvPr>
        </p:nvSpPr>
        <p:spPr/>
        <p:txBody>
          <a:bodyPr/>
          <a:lstStyle>
            <a:lvl1pPr>
              <a:defRPr/>
            </a:lvl1pPr>
          </a:lstStyle>
          <a:p>
            <a:fld id="{B029158E-9040-8E4E-B11B-B0E3E5713E5C}" type="slidenum">
              <a:rPr lang="en-US" altLang="en-US"/>
              <a:pPr/>
              <a:t>‹#›</a:t>
            </a:fld>
            <a:endParaRPr lang="en-US" altLang="en-US"/>
          </a:p>
        </p:txBody>
      </p:sp>
    </p:spTree>
    <p:extLst>
      <p:ext uri="{BB962C8B-B14F-4D97-AF65-F5344CB8AC3E}">
        <p14:creationId xmlns:p14="http://schemas.microsoft.com/office/powerpoint/2010/main" val="267534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71A6A1-DBF7-3B44-99F5-1115E301ED51}"/>
              </a:ext>
            </a:extLst>
          </p:cNvPr>
          <p:cNvSpPr>
            <a:spLocks noGrp="1"/>
          </p:cNvSpPr>
          <p:nvPr>
            <p:ph type="dt" sz="half" idx="10"/>
          </p:nvPr>
        </p:nvSpPr>
        <p:spPr/>
        <p:txBody>
          <a:bodyPr/>
          <a:lstStyle>
            <a:lvl1pPr>
              <a:defRPr/>
            </a:lvl1pPr>
          </a:lstStyle>
          <a:p>
            <a:pPr>
              <a:defRPr/>
            </a:pPr>
            <a:fld id="{01A10FCB-0F4A-1547-BA63-F58AB03E9CDC}" type="datetimeFigureOut">
              <a:rPr lang="en-US" altLang="en-US"/>
              <a:pPr>
                <a:defRPr/>
              </a:pPr>
              <a:t>4/20/21</a:t>
            </a:fld>
            <a:endParaRPr lang="en-US" altLang="en-US"/>
          </a:p>
        </p:txBody>
      </p:sp>
      <p:sp>
        <p:nvSpPr>
          <p:cNvPr id="6" name="Footer Placeholder 4">
            <a:extLst>
              <a:ext uri="{FF2B5EF4-FFF2-40B4-BE49-F238E27FC236}">
                <a16:creationId xmlns:a16="http://schemas.microsoft.com/office/drawing/2014/main" id="{88B79DD2-6A4C-9040-8A97-AFEAC4A68D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3BAD19-9ACA-3A4E-878A-944EC0D5EDFC}"/>
              </a:ext>
            </a:extLst>
          </p:cNvPr>
          <p:cNvSpPr>
            <a:spLocks noGrp="1"/>
          </p:cNvSpPr>
          <p:nvPr>
            <p:ph type="sldNum" sz="quarter" idx="12"/>
          </p:nvPr>
        </p:nvSpPr>
        <p:spPr/>
        <p:txBody>
          <a:bodyPr/>
          <a:lstStyle>
            <a:lvl1pPr>
              <a:defRPr/>
            </a:lvl1pPr>
          </a:lstStyle>
          <a:p>
            <a:fld id="{F6D01819-BAB9-5C40-9B6C-C2F9F45029F9}" type="slidenum">
              <a:rPr lang="en-US" altLang="en-US"/>
              <a:pPr/>
              <a:t>‹#›</a:t>
            </a:fld>
            <a:endParaRPr lang="en-US" altLang="en-US"/>
          </a:p>
        </p:txBody>
      </p:sp>
    </p:spTree>
    <p:extLst>
      <p:ext uri="{BB962C8B-B14F-4D97-AF65-F5344CB8AC3E}">
        <p14:creationId xmlns:p14="http://schemas.microsoft.com/office/powerpoint/2010/main" val="285050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87E987-1E43-464D-9DE2-603AB5F281E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95C7621-4B2A-5F4A-A0E0-0C8623E4466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3725A2-EB24-3443-9C31-451119579F9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fld id="{A9DF6AA1-9059-7F4F-BF08-AFA561DDE4E5}" type="datetimeFigureOut">
              <a:rPr lang="en-US" altLang="en-US"/>
              <a:pPr>
                <a:defRPr/>
              </a:pPr>
              <a:t>4/20/21</a:t>
            </a:fld>
            <a:endParaRPr lang="en-US" altLang="en-US"/>
          </a:p>
        </p:txBody>
      </p:sp>
      <p:sp>
        <p:nvSpPr>
          <p:cNvPr id="5" name="Footer Placeholder 4">
            <a:extLst>
              <a:ext uri="{FF2B5EF4-FFF2-40B4-BE49-F238E27FC236}">
                <a16:creationId xmlns:a16="http://schemas.microsoft.com/office/drawing/2014/main" id="{25730956-FF3D-2B47-AA6F-986300357B2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1004EC3-9F6A-0641-A263-E9BA2280EA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163DAFD0-1E3D-DF4D-984A-C4F0880DBD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1BCBE86-EE20-1C48-B212-5E01F4568508}"/>
              </a:ext>
            </a:extLst>
          </p:cNvPr>
          <p:cNvSpPr>
            <a:spLocks noGrp="1"/>
          </p:cNvSpPr>
          <p:nvPr>
            <p:ph type="ctrTitle"/>
          </p:nvPr>
        </p:nvSpPr>
        <p:spPr>
          <a:xfrm>
            <a:off x="685800" y="2514600"/>
            <a:ext cx="7772400" cy="1698625"/>
          </a:xfrm>
        </p:spPr>
        <p:txBody>
          <a:bodyPr/>
          <a:lstStyle/>
          <a:p>
            <a:br>
              <a:rPr lang="en-US" altLang="en-US" b="1">
                <a:ea typeface="ＭＳ Ｐゴシック" panose="020B0600070205080204" pitchFamily="34" charset="-128"/>
              </a:rPr>
            </a:br>
            <a:r>
              <a:rPr lang="en-US" altLang="en-US" b="1">
                <a:ea typeface="ＭＳ Ｐゴシック" panose="020B0600070205080204" pitchFamily="34" charset="-128"/>
              </a:rPr>
              <a:t>Technical Support Team Meeting</a:t>
            </a:r>
          </a:p>
        </p:txBody>
      </p:sp>
      <p:sp>
        <p:nvSpPr>
          <p:cNvPr id="3075" name="Subtitle 2">
            <a:extLst>
              <a:ext uri="{FF2B5EF4-FFF2-40B4-BE49-F238E27FC236}">
                <a16:creationId xmlns:a16="http://schemas.microsoft.com/office/drawing/2014/main" id="{2B0D4BDA-5645-6B4A-9735-AA3075166C75}"/>
              </a:ext>
            </a:extLst>
          </p:cNvPr>
          <p:cNvSpPr>
            <a:spLocks noGrp="1"/>
          </p:cNvSpPr>
          <p:nvPr>
            <p:ph type="subTitle" idx="1"/>
          </p:nvPr>
        </p:nvSpPr>
        <p:spPr>
          <a:xfrm>
            <a:off x="1371600" y="4572000"/>
            <a:ext cx="6400800" cy="1371600"/>
          </a:xfrm>
        </p:spPr>
        <p:txBody>
          <a:bodyPr/>
          <a:lstStyle/>
          <a:p>
            <a:r>
              <a:rPr lang="en-US" altLang="en-US">
                <a:solidFill>
                  <a:srgbClr val="898989"/>
                </a:solidFill>
                <a:ea typeface="ＭＳ Ｐゴシック" panose="020B0600070205080204" pitchFamily="34" charset="-128"/>
              </a:rPr>
              <a:t>January 21-22, 2015</a:t>
            </a:r>
          </a:p>
          <a:p>
            <a:r>
              <a:rPr lang="en-US" altLang="en-US">
                <a:solidFill>
                  <a:srgbClr val="898989"/>
                </a:solidFill>
                <a:ea typeface="ＭＳ Ｐゴシック" panose="020B0600070205080204" pitchFamily="34" charset="-128"/>
              </a:rPr>
              <a:t>Charleston, SC</a:t>
            </a:r>
          </a:p>
        </p:txBody>
      </p:sp>
      <p:cxnSp>
        <p:nvCxnSpPr>
          <p:cNvPr id="10" name="Straight Connector 9">
            <a:extLst>
              <a:ext uri="{FF2B5EF4-FFF2-40B4-BE49-F238E27FC236}">
                <a16:creationId xmlns:a16="http://schemas.microsoft.com/office/drawing/2014/main" id="{015FF213-B346-D049-A149-8725CF4623F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66E1899-3AEB-654B-829E-F02B0B62242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078" name="Picture 9" descr="C:\Users\Jessica\AppData\Local\Microsoft\Windows\Temporary Internet Files\Content.Outlook\8BOT6XXS\SOSOSY circle copy copy (2).jpg">
            <a:extLst>
              <a:ext uri="{FF2B5EF4-FFF2-40B4-BE49-F238E27FC236}">
                <a16:creationId xmlns:a16="http://schemas.microsoft.com/office/drawing/2014/main" id="{4E1FA5C3-5934-FF4A-93E7-A4086B6F1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6670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ABA22707-416C-6745-9F29-2251D99BA473}"/>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a:t>Purpose of Assessment</a:t>
            </a:r>
          </a:p>
        </p:txBody>
      </p:sp>
      <p:sp>
        <p:nvSpPr>
          <p:cNvPr id="14339" name="Content Placeholder 10">
            <a:extLst>
              <a:ext uri="{FF2B5EF4-FFF2-40B4-BE49-F238E27FC236}">
                <a16:creationId xmlns:a16="http://schemas.microsoft.com/office/drawing/2014/main" id="{C715C605-7455-0E46-856B-1E55079CF574}"/>
              </a:ext>
            </a:extLst>
          </p:cNvPr>
          <p:cNvSpPr>
            <a:spLocks noGrp="1"/>
          </p:cNvSpPr>
          <p:nvPr>
            <p:ph idx="1"/>
          </p:nvPr>
        </p:nvSpPr>
        <p:spPr>
          <a:xfrm>
            <a:off x="457200" y="2392363"/>
            <a:ext cx="8229600" cy="3733800"/>
          </a:xfrm>
        </p:spPr>
        <p:txBody>
          <a:bodyPr/>
          <a:lstStyle/>
          <a:p>
            <a:pPr eaLnBrk="1" hangingPunct="1"/>
            <a:r>
              <a:rPr lang="en-US" altLang="en-US">
                <a:ea typeface="ＭＳ Ｐゴシック" panose="020B0600070205080204" pitchFamily="34" charset="-128"/>
              </a:rPr>
              <a:t>Comprehensive tool which covers ID&amp;R basics</a:t>
            </a:r>
          </a:p>
          <a:p>
            <a:pPr eaLnBrk="1" hangingPunct="1"/>
            <a:r>
              <a:rPr lang="en-US" altLang="en-US">
                <a:ea typeface="ＭＳ Ｐゴシック" panose="020B0600070205080204" pitchFamily="34" charset="-128"/>
              </a:rPr>
              <a:t>Help states target training where needed</a:t>
            </a:r>
          </a:p>
          <a:p>
            <a:pPr eaLnBrk="1" hangingPunct="1"/>
            <a:r>
              <a:rPr lang="en-US" altLang="en-US">
                <a:ea typeface="ＭＳ Ｐゴシック" panose="020B0600070205080204" pitchFamily="34" charset="-128"/>
              </a:rPr>
              <a:t>Guage whether a Recruiter is field ready</a:t>
            </a:r>
          </a:p>
          <a:p>
            <a:pPr eaLnBrk="1" hangingPunct="1"/>
            <a:r>
              <a:rPr lang="en-US" altLang="en-US">
                <a:ea typeface="ＭＳ Ｐゴシック" panose="020B0600070205080204" pitchFamily="34" charset="-128"/>
              </a:rPr>
              <a:t>Refresh seasoned Recruiter knowledge</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F7EFB70D-3280-7548-87EB-BCD0C81247E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BDC89D6-6B1D-FE48-9B6D-DF899DC10D6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325EB169-C44C-374C-9CE6-FA8F05ABB17B}"/>
              </a:ext>
            </a:extLst>
          </p:cNvPr>
          <p:cNvPicPr>
            <a:picLocks noChangeAspect="1" noChangeArrowheads="1"/>
          </p:cNvPicPr>
          <p:nvPr/>
        </p:nvPicPr>
        <p:blipFill>
          <a:blip r:embed="rId3"/>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D17BD027-729F-584A-8C09-238C1E13A6F0}"/>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a:t>Assessment Breakdown</a:t>
            </a:r>
          </a:p>
        </p:txBody>
      </p:sp>
      <p:sp>
        <p:nvSpPr>
          <p:cNvPr id="16387" name="Content Placeholder 10">
            <a:extLst>
              <a:ext uri="{FF2B5EF4-FFF2-40B4-BE49-F238E27FC236}">
                <a16:creationId xmlns:a16="http://schemas.microsoft.com/office/drawing/2014/main" id="{6B3A8F3F-F00C-A54A-A084-B6BC1FEBFB0D}"/>
              </a:ext>
            </a:extLst>
          </p:cNvPr>
          <p:cNvSpPr>
            <a:spLocks noGrp="1"/>
          </p:cNvSpPr>
          <p:nvPr>
            <p:ph idx="1"/>
          </p:nvPr>
        </p:nvSpPr>
        <p:spPr>
          <a:xfrm>
            <a:off x="457200" y="1768475"/>
            <a:ext cx="8229600" cy="4357688"/>
          </a:xfrm>
        </p:spPr>
        <p:txBody>
          <a:bodyPr/>
          <a:lstStyle/>
          <a:p>
            <a:pPr eaLnBrk="1" hangingPunct="1"/>
            <a:r>
              <a:rPr lang="en-US" altLang="en-US">
                <a:ea typeface="ＭＳ Ｐゴシック" panose="020B0600070205080204" pitchFamily="34" charset="-128"/>
              </a:rPr>
              <a:t> 5 Sections to the Assessment (see handout)</a:t>
            </a:r>
          </a:p>
          <a:p>
            <a:pPr lvl="1" eaLnBrk="1" hangingPunct="1"/>
            <a:r>
              <a:rPr lang="en-US" altLang="en-US">
                <a:ea typeface="ＭＳ Ｐゴシック" panose="020B0600070205080204" pitchFamily="34" charset="-128"/>
              </a:rPr>
              <a:t>Acronyms</a:t>
            </a:r>
          </a:p>
          <a:p>
            <a:pPr lvl="1" eaLnBrk="1" hangingPunct="1"/>
            <a:r>
              <a:rPr lang="en-US" altLang="en-US">
                <a:solidFill>
                  <a:srgbClr val="000000"/>
                </a:solidFill>
                <a:ea typeface="ＭＳ Ｐゴシック" panose="020B0600070205080204" pitchFamily="34" charset="-128"/>
              </a:rPr>
              <a:t>Multiple Choice</a:t>
            </a:r>
          </a:p>
          <a:p>
            <a:pPr lvl="1" eaLnBrk="1" hangingPunct="1"/>
            <a:r>
              <a:rPr lang="en-US" altLang="en-US">
                <a:solidFill>
                  <a:srgbClr val="000000"/>
                </a:solidFill>
                <a:ea typeface="ＭＳ Ｐゴシック" panose="020B0600070205080204" pitchFamily="34" charset="-128"/>
              </a:rPr>
              <a:t>Definitions</a:t>
            </a:r>
          </a:p>
          <a:p>
            <a:pPr lvl="1" eaLnBrk="1" hangingPunct="1"/>
            <a:r>
              <a:rPr lang="en-US" altLang="en-US">
                <a:solidFill>
                  <a:srgbClr val="000000"/>
                </a:solidFill>
                <a:ea typeface="ＭＳ Ｐゴシック" panose="020B0600070205080204" pitchFamily="34" charset="-128"/>
              </a:rPr>
              <a:t>COE Review</a:t>
            </a:r>
          </a:p>
          <a:p>
            <a:pPr lvl="1" eaLnBrk="1" hangingPunct="1"/>
            <a:r>
              <a:rPr lang="en-US" altLang="en-US">
                <a:solidFill>
                  <a:srgbClr val="000000"/>
                </a:solidFill>
                <a:ea typeface="ＭＳ Ｐゴシック" panose="020B0600070205080204" pitchFamily="34" charset="-128"/>
              </a:rPr>
              <a:t>Case Studies</a:t>
            </a:r>
          </a:p>
        </p:txBody>
      </p:sp>
      <p:cxnSp>
        <p:nvCxnSpPr>
          <p:cNvPr id="10" name="Straight Connector 9">
            <a:extLst>
              <a:ext uri="{FF2B5EF4-FFF2-40B4-BE49-F238E27FC236}">
                <a16:creationId xmlns:a16="http://schemas.microsoft.com/office/drawing/2014/main" id="{F2116449-E5C5-1943-847B-FD0F04EFE22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3DF5CF44-4F5A-B94F-8E06-A3AE494CB5D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CEC71843-5661-E744-9BC9-F4D1FA62AEAC}"/>
              </a:ext>
            </a:extLst>
          </p:cNvPr>
          <p:cNvPicPr>
            <a:picLocks noChangeAspect="1" noChangeArrowheads="1"/>
          </p:cNvPicPr>
          <p:nvPr/>
        </p:nvPicPr>
        <p:blipFill>
          <a:blip r:embed="rId3"/>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BE9D2289-9F19-594E-AEBD-DB5D7E5E2893}"/>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dirty="0"/>
              <a:t>ACTIVITY!</a:t>
            </a:r>
          </a:p>
        </p:txBody>
      </p:sp>
      <p:sp>
        <p:nvSpPr>
          <p:cNvPr id="6147" name="Content Placeholder 10">
            <a:extLst>
              <a:ext uri="{FF2B5EF4-FFF2-40B4-BE49-F238E27FC236}">
                <a16:creationId xmlns:a16="http://schemas.microsoft.com/office/drawing/2014/main" id="{FA84FD16-B274-1741-B188-4EE5ED3735D4}"/>
              </a:ext>
            </a:extLst>
          </p:cNvPr>
          <p:cNvSpPr>
            <a:spLocks noGrp="1"/>
          </p:cNvSpPr>
          <p:nvPr>
            <p:ph idx="1"/>
          </p:nvPr>
        </p:nvSpPr>
        <p:spPr>
          <a:xfrm>
            <a:off x="457200" y="1768251"/>
            <a:ext cx="8229600" cy="4357912"/>
          </a:xfrm>
          <a:ln>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lvl="1" indent="0" algn="ctr" eaLnBrk="1" hangingPunct="1">
              <a:buFont typeface="Arial" charset="0"/>
              <a:buNone/>
              <a:defRPr/>
            </a:pPr>
            <a:endParaRPr lang="en-US"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457200" lvl="1" indent="0" algn="ctr" eaLnBrk="1" hangingPunct="1">
              <a:buFont typeface="Arial" charset="0"/>
              <a:buNone/>
              <a:defRPr/>
            </a:pPr>
            <a:endParaRPr lang="en-US"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457200" lvl="1" indent="0" algn="ctr" eaLnBrk="1" hangingPunct="1">
              <a:buFont typeface="Arial" charset="0"/>
              <a:buNone/>
              <a:defRPr/>
            </a:pPr>
            <a:r>
              <a:rPr lang="en-US"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COE Review</a:t>
            </a:r>
          </a:p>
        </p:txBody>
      </p:sp>
      <p:cxnSp>
        <p:nvCxnSpPr>
          <p:cNvPr id="10" name="Straight Connector 9">
            <a:extLst>
              <a:ext uri="{FF2B5EF4-FFF2-40B4-BE49-F238E27FC236}">
                <a16:creationId xmlns:a16="http://schemas.microsoft.com/office/drawing/2014/main" id="{3738750B-2020-5C4F-8E47-8D256DD75F6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C011E31-3993-9E4F-92A8-FACA06932AB6}"/>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1327FC3C-B744-D24E-97AE-1722E9FC5939}"/>
              </a:ext>
            </a:extLst>
          </p:cNvPr>
          <p:cNvPicPr>
            <a:picLocks noChangeAspect="1" noChangeArrowheads="1"/>
          </p:cNvPicPr>
          <p:nvPr/>
        </p:nvPicPr>
        <p:blipFill>
          <a:blip r:embed="rId3"/>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B24C0DE9-A69D-CA40-BDC0-25BA497C687A}"/>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a:t>COE Review</a:t>
            </a:r>
          </a:p>
        </p:txBody>
      </p:sp>
      <p:sp>
        <p:nvSpPr>
          <p:cNvPr id="6147" name="Content Placeholder 10">
            <a:extLst>
              <a:ext uri="{FF2B5EF4-FFF2-40B4-BE49-F238E27FC236}">
                <a16:creationId xmlns:a16="http://schemas.microsoft.com/office/drawing/2014/main" id="{F6278F61-5230-994C-958E-694E090B9BA7}"/>
              </a:ext>
            </a:extLst>
          </p:cNvPr>
          <p:cNvSpPr>
            <a:spLocks noGrp="1"/>
          </p:cNvSpPr>
          <p:nvPr>
            <p:ph idx="1"/>
          </p:nvPr>
        </p:nvSpPr>
        <p:spPr>
          <a:xfrm>
            <a:off x="333375" y="1676400"/>
            <a:ext cx="8477250" cy="4062413"/>
          </a:xfrm>
        </p:spPr>
        <p:txBody>
          <a:bodyPr/>
          <a:lstStyle/>
          <a:p>
            <a:pPr marL="0" indent="0" eaLnBrk="1" hangingPunct="1">
              <a:buFont typeface="Arial" charset="0"/>
              <a:buNone/>
              <a:defRPr/>
            </a:pPr>
            <a:r>
              <a:rPr lang="en-US" altLang="en-US" sz="2800" i="1" dirty="0"/>
              <a:t>Work together with your table group to review the COE</a:t>
            </a:r>
          </a:p>
          <a:p>
            <a:pPr marL="0" indent="0">
              <a:buFont typeface="Arial" charset="0"/>
              <a:buNone/>
              <a:defRPr/>
            </a:pPr>
            <a:endParaRPr lang="en-US" sz="1800" i="1" dirty="0"/>
          </a:p>
          <a:p>
            <a:pPr marL="0" indent="0">
              <a:buFont typeface="Arial" charset="0"/>
              <a:buNone/>
              <a:defRPr/>
            </a:pPr>
            <a:r>
              <a:rPr lang="en-US" sz="2800" i="1" u="sng" dirty="0"/>
              <a:t>Context:</a:t>
            </a:r>
            <a:r>
              <a:rPr lang="en-US" sz="2800" i="1" dirty="0"/>
              <a:t>  A new recruiter leaves this COE in your mailbox to look over before he/she submits it to the office manager for processing. </a:t>
            </a:r>
            <a:endParaRPr lang="en-US" sz="2800" dirty="0"/>
          </a:p>
          <a:p>
            <a:pPr marL="0" indent="0">
              <a:buFont typeface="Arial" charset="0"/>
              <a:buNone/>
              <a:defRPr/>
            </a:pPr>
            <a:endParaRPr lang="en-US" sz="1800" i="1" dirty="0"/>
          </a:p>
          <a:p>
            <a:pPr marL="0" indent="0">
              <a:buFont typeface="Arial" charset="0"/>
              <a:buNone/>
              <a:defRPr/>
            </a:pPr>
            <a:r>
              <a:rPr lang="en-US" sz="2800" i="1" u="sng" dirty="0"/>
              <a:t>Directions:</a:t>
            </a:r>
            <a:r>
              <a:rPr lang="en-US" sz="2800" i="1" dirty="0"/>
              <a:t>  Based on the information presented on the COE - Does this family qualify for MEP services? </a:t>
            </a:r>
          </a:p>
          <a:p>
            <a:pPr marL="0" indent="0">
              <a:buFont typeface="Arial" charset="0"/>
              <a:buNone/>
              <a:defRPr/>
            </a:pPr>
            <a:r>
              <a:rPr lang="en-US" sz="2800" b="1" i="1" dirty="0"/>
              <a:t>Write down your explanation/s to share with the group  </a:t>
            </a:r>
            <a:endParaRPr lang="en-US" sz="2800" b="1" dirty="0"/>
          </a:p>
          <a:p>
            <a:pPr eaLnBrk="1" hangingPunct="1">
              <a:buFont typeface="Arial" charset="0"/>
              <a:buChar char="•"/>
              <a:defRPr/>
            </a:pPr>
            <a:endParaRPr lang="en-US" altLang="en-US" dirty="0">
              <a:solidFill>
                <a:srgbClr val="000000"/>
              </a:solidFill>
            </a:endParaRPr>
          </a:p>
        </p:txBody>
      </p:sp>
      <p:cxnSp>
        <p:nvCxnSpPr>
          <p:cNvPr id="10" name="Straight Connector 9">
            <a:extLst>
              <a:ext uri="{FF2B5EF4-FFF2-40B4-BE49-F238E27FC236}">
                <a16:creationId xmlns:a16="http://schemas.microsoft.com/office/drawing/2014/main" id="{F187811F-D90A-6A41-AEA2-BA35DA3CC35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34D7D89E-5D85-C74C-89D1-3279C1FBB7F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2378C9F8-017C-4440-8C02-B1B272E6416B}"/>
              </a:ext>
            </a:extLst>
          </p:cNvPr>
          <p:cNvPicPr>
            <a:picLocks noChangeAspect="1" noChangeArrowheads="1"/>
          </p:cNvPicPr>
          <p:nvPr/>
        </p:nvPicPr>
        <p:blipFill>
          <a:blip r:embed="rId3"/>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D5A3A120-FB1F-984A-9139-41ED89AE7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17017868-B0EE-4F4E-A56C-8EA917634422}"/>
              </a:ext>
            </a:extLst>
          </p:cNvPr>
          <p:cNvSpPr>
            <a:spLocks noGrp="1"/>
          </p:cNvSpPr>
          <p:nvPr>
            <p:ph type="title"/>
          </p:nvPr>
        </p:nvSpPr>
        <p:spPr>
          <a:xfrm>
            <a:off x="401638" y="222250"/>
            <a:ext cx="8229600" cy="1143000"/>
          </a:xfrm>
          <a:solidFill>
            <a:schemeClr val="accent3">
              <a:lumMod val="20000"/>
              <a:lumOff val="80000"/>
            </a:schemeClr>
          </a:solidFill>
        </p:spPr>
        <p:txBody>
          <a:bodyPr/>
          <a:lstStyle/>
          <a:p>
            <a:pPr eaLnBrk="1" hangingPunct="1">
              <a:defRPr/>
            </a:pPr>
            <a:r>
              <a:rPr lang="en-US" altLang="en-US" sz="4000" dirty="0"/>
              <a:t>Acronyms (Part 1)</a:t>
            </a:r>
            <a:br>
              <a:rPr lang="en-US" altLang="en-US" sz="4000" dirty="0"/>
            </a:br>
            <a:r>
              <a:rPr lang="en-US" altLang="en-US" sz="4000" dirty="0"/>
              <a:t>&amp; Fill in the Blank (Part 3)</a:t>
            </a:r>
          </a:p>
        </p:txBody>
      </p:sp>
      <p:sp>
        <p:nvSpPr>
          <p:cNvPr id="24579" name="Content Placeholder 10">
            <a:extLst>
              <a:ext uri="{FF2B5EF4-FFF2-40B4-BE49-F238E27FC236}">
                <a16:creationId xmlns:a16="http://schemas.microsoft.com/office/drawing/2014/main" id="{E4FD88E2-DD9F-7B4A-A293-CB512EC84D22}"/>
              </a:ext>
            </a:extLst>
          </p:cNvPr>
          <p:cNvSpPr>
            <a:spLocks noGrp="1"/>
          </p:cNvSpPr>
          <p:nvPr>
            <p:ph idx="1"/>
          </p:nvPr>
        </p:nvSpPr>
        <p:spPr>
          <a:xfrm>
            <a:off x="476250" y="1752600"/>
            <a:ext cx="8229600" cy="4130675"/>
          </a:xfrm>
        </p:spPr>
        <p:txBody>
          <a:bodyPr/>
          <a:lstStyle/>
          <a:p>
            <a:pPr marL="0" indent="0" eaLnBrk="1" hangingPunct="1">
              <a:buFont typeface="Arial" panose="020B0604020202020204" pitchFamily="34" charset="0"/>
              <a:buNone/>
            </a:pPr>
            <a:r>
              <a:rPr lang="en-US" altLang="en-US">
                <a:ea typeface="ＭＳ Ｐゴシック" panose="020B0600070205080204" pitchFamily="34" charset="-128"/>
              </a:rPr>
              <a:t>JEOPARDY! </a:t>
            </a:r>
          </a:p>
          <a:p>
            <a:pPr marL="0" indent="0" eaLnBrk="1" hangingPunct="1"/>
            <a:r>
              <a:rPr lang="en-US" altLang="en-US">
                <a:ea typeface="ＭＳ Ｐゴシック" panose="020B0600070205080204" pitchFamily="34" charset="-128"/>
              </a:rPr>
              <a:t>Categories</a:t>
            </a:r>
          </a:p>
          <a:p>
            <a:pPr lvl="1" eaLnBrk="1" hangingPunct="1"/>
            <a:r>
              <a:rPr lang="en-US" altLang="en-US">
                <a:ea typeface="ＭＳ Ｐゴシック" panose="020B0600070205080204" pitchFamily="34" charset="-128"/>
              </a:rPr>
              <a:t>Migrant Ed at the National Level</a:t>
            </a:r>
          </a:p>
          <a:p>
            <a:pPr lvl="1" eaLnBrk="1" hangingPunct="1"/>
            <a:r>
              <a:rPr lang="en-US" altLang="en-US">
                <a:ea typeface="ＭＳ Ｐゴシック" panose="020B0600070205080204" pitchFamily="34" charset="-128"/>
              </a:rPr>
              <a:t>Eligibility – The Work </a:t>
            </a:r>
          </a:p>
          <a:p>
            <a:pPr lvl="1" eaLnBrk="1" hangingPunct="1"/>
            <a:r>
              <a:rPr lang="en-US" altLang="en-US">
                <a:solidFill>
                  <a:srgbClr val="000000"/>
                </a:solidFill>
                <a:ea typeface="ＭＳ Ｐゴシック" panose="020B0600070205080204" pitchFamily="34" charset="-128"/>
              </a:rPr>
              <a:t>Eligibility - The People</a:t>
            </a:r>
          </a:p>
          <a:p>
            <a:pPr lvl="1" eaLnBrk="1" hangingPunct="1"/>
            <a:r>
              <a:rPr lang="en-US" altLang="en-US">
                <a:ea typeface="ＭＳ Ｐゴシック" panose="020B0600070205080204" pitchFamily="34" charset="-128"/>
              </a:rPr>
              <a:t>Service Related</a:t>
            </a:r>
          </a:p>
          <a:p>
            <a:pPr lvl="1" eaLnBrk="1" hangingPunct="1"/>
            <a:r>
              <a:rPr lang="en-US" altLang="en-US">
                <a:ea typeface="ＭＳ Ｐゴシック" panose="020B0600070205080204" pitchFamily="34" charset="-128"/>
              </a:rPr>
              <a:t>Tricky Areas</a:t>
            </a:r>
          </a:p>
          <a:p>
            <a:pPr lvl="1" eaLnBrk="1" hangingPunct="1"/>
            <a:endParaRPr lang="en-US" altLang="en-US">
              <a:solidFill>
                <a:srgbClr val="000000"/>
              </a:solidFill>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2D647B05-B2DD-6946-A6D3-28A1F0A92FB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438C8D2-A6D4-CC46-B8A1-50A222896D0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775269B7-2045-1843-9434-A2E3420D1690}"/>
              </a:ext>
            </a:extLst>
          </p:cNvPr>
          <p:cNvPicPr>
            <a:picLocks noChangeAspect="1" noChangeArrowheads="1"/>
          </p:cNvPicPr>
          <p:nvPr/>
        </p:nvPicPr>
        <p:blipFill>
          <a:blip r:embed="rId3"/>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le:Jeopardy! Season 21.jpg">
            <a:extLst>
              <a:ext uri="{FF2B5EF4-FFF2-40B4-BE49-F238E27FC236}">
                <a16:creationId xmlns:a16="http://schemas.microsoft.com/office/drawing/2014/main" id="{D94B107A-B4D7-B24E-A58D-F74316942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4288"/>
            <a:ext cx="9320213"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3A618B9-69AB-9C4B-8ED9-CF1A2EADF31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5180058-0EF5-774D-A88C-BBA800847A0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AD6C777F-0CCA-754D-B63B-7A7B6C1671A4}"/>
              </a:ext>
            </a:extLst>
          </p:cNvPr>
          <p:cNvPicPr>
            <a:picLocks noChangeAspect="1" noChangeArrowheads="1"/>
          </p:cNvPicPr>
          <p:nvPr/>
        </p:nvPicPr>
        <p:blipFill>
          <a:blip r:embed="rId3"/>
          <a:srcRect/>
          <a:stretch>
            <a:fillRect/>
          </a:stretch>
        </p:blipFill>
        <p:spPr bwMode="auto">
          <a:xfrm>
            <a:off x="3238500" y="2828925"/>
            <a:ext cx="2743200" cy="2700338"/>
          </a:xfrm>
          <a:prstGeom prst="rect">
            <a:avLst/>
          </a:prstGeom>
          <a:solidFill>
            <a:schemeClr val="accent3">
              <a:lumMod val="60000"/>
              <a:lumOff val="40000"/>
            </a:schemeClr>
          </a:solidFill>
        </p:spPr>
      </p:pic>
      <p:sp>
        <p:nvSpPr>
          <p:cNvPr id="4" name="Title 3">
            <a:extLst>
              <a:ext uri="{FF2B5EF4-FFF2-40B4-BE49-F238E27FC236}">
                <a16:creationId xmlns:a16="http://schemas.microsoft.com/office/drawing/2014/main" id="{6739C0FD-5FDE-6E48-AF5B-FE59E74FBB33}"/>
              </a:ext>
            </a:extLst>
          </p:cNvPr>
          <p:cNvSpPr>
            <a:spLocks noGrp="1"/>
          </p:cNvSpPr>
          <p:nvPr>
            <p:ph type="title"/>
          </p:nvPr>
        </p:nvSpPr>
        <p:spPr>
          <a:xfrm>
            <a:off x="914400" y="1828800"/>
            <a:ext cx="7772400" cy="1362075"/>
          </a:xfrm>
        </p:spPr>
        <p:txBody>
          <a:bodyPr/>
          <a:lstStyle/>
          <a:p>
            <a:pPr algn="ctr">
              <a:defRPr/>
            </a:pPr>
            <a:r>
              <a:rPr lang="en-US" dirty="0"/>
              <a:t>Questions or Comments?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FE27B7D5-8055-BA41-BF5C-3A3605F93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AE53E56-79A9-5C4B-A7E7-C4715CCA2DFD}"/>
              </a:ext>
            </a:extLst>
          </p:cNvPr>
          <p:cNvSpPr/>
          <p:nvPr/>
        </p:nvSpPr>
        <p:spPr>
          <a:xfrm>
            <a:off x="415925" y="614363"/>
            <a:ext cx="8382000" cy="57912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747" name="Title 3">
            <a:extLst>
              <a:ext uri="{FF2B5EF4-FFF2-40B4-BE49-F238E27FC236}">
                <a16:creationId xmlns:a16="http://schemas.microsoft.com/office/drawing/2014/main" id="{86BDDD73-751C-AF4B-B315-0365127820C6}"/>
              </a:ext>
            </a:extLst>
          </p:cNvPr>
          <p:cNvSpPr>
            <a:spLocks noGrp="1"/>
          </p:cNvSpPr>
          <p:nvPr>
            <p:ph type="ctrTitle"/>
          </p:nvPr>
        </p:nvSpPr>
        <p:spPr>
          <a:xfrm>
            <a:off x="457200" y="914400"/>
            <a:ext cx="4495800" cy="4876800"/>
          </a:xfrm>
        </p:spPr>
        <p:txBody>
          <a:bodyPr/>
          <a:lstStyle/>
          <a:p>
            <a:r>
              <a:rPr lang="en-US" altLang="en-US" sz="5000" b="1">
                <a:solidFill>
                  <a:schemeClr val="bg1"/>
                </a:solidFill>
                <a:ea typeface="ＭＳ Ｐゴシック" panose="020B0600070205080204" pitchFamily="34" charset="-128"/>
              </a:rPr>
              <a:t>Data Reporting and SOSOSY </a:t>
            </a:r>
            <a:br>
              <a:rPr lang="en-US" altLang="en-US" sz="5000" b="1">
                <a:solidFill>
                  <a:schemeClr val="bg1"/>
                </a:solidFill>
                <a:ea typeface="ＭＳ Ｐゴシック" panose="020B0600070205080204" pitchFamily="34" charset="-128"/>
              </a:rPr>
            </a:br>
            <a:r>
              <a:rPr lang="en-US" altLang="en-US" sz="5000" b="1">
                <a:solidFill>
                  <a:schemeClr val="bg1"/>
                </a:solidFill>
                <a:ea typeface="ＭＳ Ｐゴシック" panose="020B0600070205080204" pitchFamily="34" charset="-128"/>
              </a:rPr>
              <a:t>Year 2 APR  Results</a:t>
            </a:r>
          </a:p>
        </p:txBody>
      </p:sp>
      <p:pic>
        <p:nvPicPr>
          <p:cNvPr id="31748" name="Picture 2">
            <a:extLst>
              <a:ext uri="{FF2B5EF4-FFF2-40B4-BE49-F238E27FC236}">
                <a16:creationId xmlns:a16="http://schemas.microsoft.com/office/drawing/2014/main" id="{77333EC7-606F-1743-919C-17388F352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5036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302E7F0B-2C83-614D-9CC6-FDA7DAD9FD2E}"/>
              </a:ext>
            </a:extLst>
          </p:cNvPr>
          <p:cNvSpPr>
            <a:spLocks noGrp="1"/>
          </p:cNvSpPr>
          <p:nvPr>
            <p:ph type="title"/>
          </p:nvPr>
        </p:nvSpPr>
        <p:spPr/>
        <p:txBody>
          <a:bodyPr/>
          <a:lstStyle/>
          <a:p>
            <a:pPr eaLnBrk="1" hangingPunct="1"/>
            <a:r>
              <a:rPr lang="en-US" altLang="en-US">
                <a:ea typeface="ＭＳ Ｐゴシック" panose="020B0600070205080204" pitchFamily="34" charset="-128"/>
              </a:rPr>
              <a:t>Welcome/Introductions</a:t>
            </a:r>
          </a:p>
        </p:txBody>
      </p:sp>
      <p:sp>
        <p:nvSpPr>
          <p:cNvPr id="4099" name="Content Placeholder 10">
            <a:extLst>
              <a:ext uri="{FF2B5EF4-FFF2-40B4-BE49-F238E27FC236}">
                <a16:creationId xmlns:a16="http://schemas.microsoft.com/office/drawing/2014/main" id="{A573EDF3-04D8-174D-BE83-A1FB96D63666}"/>
              </a:ext>
            </a:extLst>
          </p:cNvPr>
          <p:cNvSpPr>
            <a:spLocks noGrp="1"/>
          </p:cNvSpPr>
          <p:nvPr>
            <p:ph idx="1"/>
          </p:nvPr>
        </p:nvSpPr>
        <p:spPr>
          <a:solidFill>
            <a:srgbClr val="92D050"/>
          </a:solidFill>
        </p:spPr>
        <p:txBody>
          <a:bodyPr/>
          <a:lstStyle/>
          <a:p>
            <a:pPr eaLnBrk="1" hangingPunct="1"/>
            <a:r>
              <a:rPr lang="en-US" altLang="en-US" sz="3600" b="1">
                <a:ea typeface="ＭＳ Ｐゴシック" panose="020B0600070205080204" pitchFamily="34" charset="-128"/>
              </a:rPr>
              <a:t>Welcome to Charleston</a:t>
            </a:r>
          </a:p>
          <a:p>
            <a:pPr lvl="1" eaLnBrk="1" hangingPunct="1"/>
            <a:r>
              <a:rPr lang="en-US" altLang="en-US" b="1">
                <a:ea typeface="ＭＳ Ｐゴシック" panose="020B0600070205080204" pitchFamily="34" charset="-128"/>
              </a:rPr>
              <a:t> Jennifer Almeda</a:t>
            </a:r>
            <a:endParaRPr lang="en-US" altLang="en-US" sz="3600" b="1">
              <a:ea typeface="ＭＳ Ｐゴシック" panose="020B0600070205080204" pitchFamily="34" charset="-128"/>
            </a:endParaRPr>
          </a:p>
          <a:p>
            <a:pPr eaLnBrk="1" hangingPunct="1"/>
            <a:r>
              <a:rPr lang="en-US" altLang="en-US" sz="3600" b="1">
                <a:ea typeface="ＭＳ Ｐゴシック" panose="020B0600070205080204" pitchFamily="34" charset="-128"/>
              </a:rPr>
              <a:t>Introductions</a:t>
            </a:r>
          </a:p>
          <a:p>
            <a:pPr eaLnBrk="1" hangingPunct="1">
              <a:buFont typeface="Arial" panose="020B0604020202020204" pitchFamily="34" charset="0"/>
              <a:buNone/>
            </a:pPr>
            <a:endParaRPr lang="en-US" altLang="en-US" sz="3600" b="1">
              <a:ea typeface="ＭＳ Ｐゴシック" panose="020B0600070205080204" pitchFamily="34" charset="-128"/>
            </a:endParaRPr>
          </a:p>
          <a:p>
            <a:pPr eaLnBrk="1" hangingPunct="1"/>
            <a:r>
              <a:rPr lang="en-US" altLang="en-US" sz="3600" b="1">
                <a:ea typeface="ＭＳ Ｐゴシック" panose="020B0600070205080204" pitchFamily="34" charset="-128"/>
              </a:rPr>
              <a:t>Which SOSOSY states are represented                                       at today’s TST meeting? </a:t>
            </a:r>
          </a:p>
          <a:p>
            <a:pPr eaLnBrk="1" hangingPunct="1">
              <a:buFont typeface="Arial" panose="020B0604020202020204" pitchFamily="34" charset="0"/>
              <a:buNone/>
            </a:pPr>
            <a:endParaRPr lang="en-US" altLang="en-US" sz="1800">
              <a:ea typeface="ＭＳ Ｐゴシック" panose="020B0600070205080204" pitchFamily="34" charset="-128"/>
            </a:endParaRPr>
          </a:p>
          <a:p>
            <a:pPr eaLnBrk="1" hangingPunct="1">
              <a:buFont typeface="Arial" panose="020B0604020202020204" pitchFamily="34" charset="0"/>
              <a:buNone/>
            </a:pPr>
            <a:endParaRPr lang="en-US" altLang="en-US" sz="28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CB91B4F8-5C86-DF4B-839C-CC7A62AF3A6A}"/>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7C221E21-310E-4143-96B2-17B521CB39B2}"/>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102" name="Picture 9" descr="C:\Users\Jessica\AppData\Local\Microsoft\Windows\Temporary Internet Files\Content.Outlook\8BOT6XXS\SOSOSY circle copy copy (2).jpg">
            <a:extLst>
              <a:ext uri="{FF2B5EF4-FFF2-40B4-BE49-F238E27FC236}">
                <a16:creationId xmlns:a16="http://schemas.microsoft.com/office/drawing/2014/main" id="{7DBCD085-80F8-6845-B3F2-7ED3767F3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8">
            <a:extLst>
              <a:ext uri="{FF2B5EF4-FFF2-40B4-BE49-F238E27FC236}">
                <a16:creationId xmlns:a16="http://schemas.microsoft.com/office/drawing/2014/main" id="{C1BFEC3B-09E0-864C-85C9-BFD5BF28ECE4}"/>
              </a:ext>
            </a:extLst>
          </p:cNvPr>
          <p:cNvSpPr>
            <a:spLocks noGrp="1"/>
          </p:cNvSpPr>
          <p:nvPr>
            <p:ph type="title"/>
          </p:nvPr>
        </p:nvSpPr>
        <p:spPr/>
        <p:txBody>
          <a:bodyPr/>
          <a:lstStyle/>
          <a:p>
            <a:pPr eaLnBrk="1" hangingPunct="1"/>
            <a:r>
              <a:rPr lang="en-US" altLang="en-US">
                <a:ea typeface="ＭＳ Ｐゴシック" panose="020B0600070205080204" pitchFamily="34" charset="-128"/>
              </a:rPr>
              <a:t>Work Group Assignments</a:t>
            </a:r>
          </a:p>
        </p:txBody>
      </p:sp>
      <p:sp>
        <p:nvSpPr>
          <p:cNvPr id="33795" name="Content Placeholder 10">
            <a:extLst>
              <a:ext uri="{FF2B5EF4-FFF2-40B4-BE49-F238E27FC236}">
                <a16:creationId xmlns:a16="http://schemas.microsoft.com/office/drawing/2014/main" id="{48706B68-FDA1-AA45-B9CF-9CA0E3318FFA}"/>
              </a:ext>
            </a:extLst>
          </p:cNvPr>
          <p:cNvSpPr>
            <a:spLocks noGrp="1"/>
          </p:cNvSpPr>
          <p:nvPr>
            <p:ph idx="1"/>
          </p:nvPr>
        </p:nvSpPr>
        <p:spPr/>
        <p:txBody>
          <a:bodyPr/>
          <a:lstStyle/>
          <a:p>
            <a:pPr eaLnBrk="1" hangingPunct="1"/>
            <a:r>
              <a:rPr lang="en-US" altLang="en-US" sz="3600">
                <a:solidFill>
                  <a:srgbClr val="89CC40"/>
                </a:solidFill>
                <a:ea typeface="ＭＳ Ｐゴシック" panose="020B0600070205080204" pitchFamily="34" charset="-128"/>
              </a:rPr>
              <a:t>Technology Work Group</a:t>
            </a:r>
          </a:p>
          <a:p>
            <a:pPr eaLnBrk="1" hangingPunct="1"/>
            <a:r>
              <a:rPr lang="en-US" altLang="en-US" sz="3600">
                <a:solidFill>
                  <a:srgbClr val="89CC40"/>
                </a:solidFill>
                <a:ea typeface="ＭＳ Ｐゴシック" panose="020B0600070205080204" pitchFamily="34" charset="-128"/>
              </a:rPr>
              <a:t>Continuum of Services Matrix Work Group</a:t>
            </a:r>
          </a:p>
          <a:p>
            <a:pPr eaLnBrk="1" hangingPunct="1"/>
            <a:r>
              <a:rPr lang="en-US" altLang="en-US" sz="3600">
                <a:ea typeface="ＭＳ Ｐゴシック" panose="020B0600070205080204" pitchFamily="34" charset="-128"/>
              </a:rPr>
              <a:t>Mentoring Work Group (new title?)</a:t>
            </a:r>
          </a:p>
          <a:p>
            <a:pPr eaLnBrk="1" hangingPunct="1"/>
            <a:r>
              <a:rPr lang="en-US" altLang="en-US" sz="3600">
                <a:ea typeface="ＭＳ Ｐゴシック" panose="020B0600070205080204" pitchFamily="34" charset="-128"/>
              </a:rPr>
              <a:t>Curriculum and Materials Work Group</a:t>
            </a:r>
          </a:p>
          <a:p>
            <a:pPr eaLnBrk="1" hangingPunct="1"/>
            <a:r>
              <a:rPr lang="en-US" altLang="en-US" sz="3600">
                <a:ea typeface="ＭＳ Ｐゴシック" panose="020B0600070205080204" pitchFamily="34" charset="-128"/>
              </a:rPr>
              <a:t>Training Work Group</a:t>
            </a:r>
          </a:p>
        </p:txBody>
      </p:sp>
      <p:cxnSp>
        <p:nvCxnSpPr>
          <p:cNvPr id="10" name="Straight Connector 9">
            <a:extLst>
              <a:ext uri="{FF2B5EF4-FFF2-40B4-BE49-F238E27FC236}">
                <a16:creationId xmlns:a16="http://schemas.microsoft.com/office/drawing/2014/main" id="{862BBB89-88F1-4342-B820-1380A11CA0B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033947C-C2DB-C44C-AFFD-07BDC2676F9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3798" name="Picture 9" descr="C:\Users\Jessica\AppData\Local\Microsoft\Windows\Temporary Internet Files\Content.Outlook\8BOT6XXS\SOSOSY circle copy copy (2).jpg">
            <a:extLst>
              <a:ext uri="{FF2B5EF4-FFF2-40B4-BE49-F238E27FC236}">
                <a16:creationId xmlns:a16="http://schemas.microsoft.com/office/drawing/2014/main" id="{A0428CEA-B212-F644-A039-CE40F8428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243592DE-2A81-A345-86D3-89FE94C653FF}"/>
              </a:ext>
            </a:extLst>
          </p:cNvPr>
          <p:cNvSpPr>
            <a:spLocks noGrp="1"/>
          </p:cNvSpPr>
          <p:nvPr>
            <p:ph type="title"/>
          </p:nvPr>
        </p:nvSpPr>
        <p:spPr>
          <a:xfrm>
            <a:off x="457200" y="274638"/>
            <a:ext cx="8305800" cy="1143000"/>
          </a:xfrm>
          <a:solidFill>
            <a:schemeClr val="accent3">
              <a:lumMod val="20000"/>
              <a:lumOff val="80000"/>
            </a:schemeClr>
          </a:solidFill>
        </p:spPr>
        <p:txBody>
          <a:bodyPr/>
          <a:lstStyle/>
          <a:p>
            <a:pPr eaLnBrk="1" hangingPunct="1">
              <a:defRPr/>
            </a:pPr>
            <a:r>
              <a:rPr lang="en-US" b="1" dirty="0">
                <a:ea typeface="+mj-ea"/>
                <a:cs typeface="+mj-cs"/>
              </a:rPr>
              <a:t>Reflecting on Year 3</a:t>
            </a:r>
          </a:p>
        </p:txBody>
      </p:sp>
      <p:sp>
        <p:nvSpPr>
          <p:cNvPr id="34819" name="Content Placeholder 10">
            <a:extLst>
              <a:ext uri="{FF2B5EF4-FFF2-40B4-BE49-F238E27FC236}">
                <a16:creationId xmlns:a16="http://schemas.microsoft.com/office/drawing/2014/main" id="{52646337-B414-1641-9399-C846BA4A9F3A}"/>
              </a:ext>
            </a:extLst>
          </p:cNvPr>
          <p:cNvSpPr>
            <a:spLocks noGrp="1"/>
          </p:cNvSpPr>
          <p:nvPr>
            <p:ph idx="1"/>
          </p:nvPr>
        </p:nvSpPr>
        <p:spPr/>
        <p:txBody>
          <a:bodyPr/>
          <a:lstStyle/>
          <a:p>
            <a:pPr eaLnBrk="1" hangingPunct="1"/>
            <a:r>
              <a:rPr lang="en-US" altLang="en-US" sz="5400">
                <a:ea typeface="ＭＳ Ｐゴシック" panose="020B0600070205080204" pitchFamily="34" charset="-128"/>
              </a:rPr>
              <a:t>Year 3 Plan</a:t>
            </a:r>
          </a:p>
          <a:p>
            <a:pPr eaLnBrk="1" hangingPunct="1"/>
            <a:r>
              <a:rPr lang="en-US" altLang="en-US" sz="5400">
                <a:ea typeface="ＭＳ Ｐゴシック" panose="020B0600070205080204" pitchFamily="34" charset="-128"/>
              </a:rPr>
              <a:t>Year 3 FII</a:t>
            </a:r>
          </a:p>
        </p:txBody>
      </p:sp>
      <p:cxnSp>
        <p:nvCxnSpPr>
          <p:cNvPr id="10" name="Straight Connector 9">
            <a:extLst>
              <a:ext uri="{FF2B5EF4-FFF2-40B4-BE49-F238E27FC236}">
                <a16:creationId xmlns:a16="http://schemas.microsoft.com/office/drawing/2014/main" id="{9388EC26-4E8C-E34B-BB2E-43550617365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74E45D7D-244D-8849-B79B-0CA01EABC9BC}"/>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5C846358-DD12-CD45-B19B-D24B1A70CD03}"/>
              </a:ext>
            </a:extLst>
          </p:cNvPr>
          <p:cNvPicPr>
            <a:picLocks noChangeAspect="1" noChangeArrowheads="1"/>
          </p:cNvPicPr>
          <p:nvPr/>
        </p:nvPicPr>
        <p:blipFill>
          <a:blip r:embed="rId2"/>
          <a:srcRect/>
          <a:stretch>
            <a:fillRect/>
          </a:stretch>
        </p:blipFill>
        <p:spPr bwMode="auto">
          <a:xfrm>
            <a:off x="533400" y="381000"/>
            <a:ext cx="928688" cy="914400"/>
          </a:xfrm>
          <a:prstGeom prst="rect">
            <a:avLst/>
          </a:prstGeom>
          <a:solidFill>
            <a:schemeClr val="accent3">
              <a:lumMod val="60000"/>
              <a:lumOff val="40000"/>
            </a:schemeClr>
          </a:solidFill>
        </p:spPr>
      </p:pic>
      <p:pic>
        <p:nvPicPr>
          <p:cNvPr id="34823" name="Picture 2" descr="C:\Users\Susan\AppData\Local\Microsoft\Windows\Temporary Internet Files\Content.IE5\LNA35QQA\MC910216361[1].png">
            <a:extLst>
              <a:ext uri="{FF2B5EF4-FFF2-40B4-BE49-F238E27FC236}">
                <a16:creationId xmlns:a16="http://schemas.microsoft.com/office/drawing/2014/main" id="{C3AB77D6-985E-864F-888D-C34A950B7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0" y="1981200"/>
            <a:ext cx="436245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DD457502-06F9-3B48-932E-0D4FA86C2EEF}"/>
              </a:ext>
            </a:extLst>
          </p:cNvPr>
          <p:cNvSpPr>
            <a:spLocks noGrp="1"/>
          </p:cNvSpPr>
          <p:nvPr>
            <p:ph type="title"/>
          </p:nvPr>
        </p:nvSpPr>
        <p:spPr>
          <a:xfrm>
            <a:off x="457200" y="266700"/>
            <a:ext cx="8305800" cy="1143000"/>
          </a:xfrm>
          <a:solidFill>
            <a:schemeClr val="accent3">
              <a:lumMod val="20000"/>
              <a:lumOff val="80000"/>
            </a:schemeClr>
          </a:solidFill>
        </p:spPr>
        <p:txBody>
          <a:bodyPr/>
          <a:lstStyle/>
          <a:p>
            <a:pPr eaLnBrk="1" hangingPunct="1">
              <a:defRPr/>
            </a:pPr>
            <a:r>
              <a:rPr lang="en-US" b="1" dirty="0">
                <a:ea typeface="+mj-ea"/>
                <a:cs typeface="+mj-cs"/>
              </a:rPr>
              <a:t>Year 3 Plan</a:t>
            </a:r>
          </a:p>
        </p:txBody>
      </p:sp>
      <p:cxnSp>
        <p:nvCxnSpPr>
          <p:cNvPr id="10" name="Straight Connector 9">
            <a:extLst>
              <a:ext uri="{FF2B5EF4-FFF2-40B4-BE49-F238E27FC236}">
                <a16:creationId xmlns:a16="http://schemas.microsoft.com/office/drawing/2014/main" id="{1B73AFAB-3322-9E4A-8140-3173AF9E36A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79BFB12-B656-7A48-B3ED-143B9BC8877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88C459CB-A554-554E-BCEC-C1D44C03DF03}"/>
              </a:ext>
            </a:extLst>
          </p:cNvPr>
          <p:cNvPicPr>
            <a:picLocks noChangeAspect="1" noChangeArrowheads="1"/>
          </p:cNvPicPr>
          <p:nvPr/>
        </p:nvPicPr>
        <p:blipFill>
          <a:blip r:embed="rId2"/>
          <a:srcRect/>
          <a:stretch>
            <a:fillRect/>
          </a:stretch>
        </p:blipFill>
        <p:spPr bwMode="auto">
          <a:xfrm>
            <a:off x="533400" y="381000"/>
            <a:ext cx="928688" cy="914400"/>
          </a:xfrm>
          <a:prstGeom prst="rect">
            <a:avLst/>
          </a:prstGeom>
          <a:solidFill>
            <a:schemeClr val="accent3">
              <a:lumMod val="60000"/>
              <a:lumOff val="40000"/>
            </a:schemeClr>
          </a:solidFill>
        </p:spPr>
      </p:pic>
      <p:pic>
        <p:nvPicPr>
          <p:cNvPr id="26626" name="Picture 2">
            <a:extLst>
              <a:ext uri="{FF2B5EF4-FFF2-40B4-BE49-F238E27FC236}">
                <a16:creationId xmlns:a16="http://schemas.microsoft.com/office/drawing/2014/main" id="{4BE339E7-011E-C347-B759-F9E11BDB7257}"/>
              </a:ext>
            </a:extLst>
          </p:cNvPr>
          <p:cNvPicPr>
            <a:picLocks noGrp="1" noChangeAspect="1" noChangeArrowheads="1"/>
          </p:cNvPicPr>
          <p:nvPr>
            <p:ph idx="1"/>
          </p:nvPr>
        </p:nvPicPr>
        <p:blipFill>
          <a:blip r:embed="rId3"/>
          <a:srcRect/>
          <a:stretch>
            <a:fillRect/>
          </a:stretch>
        </p:blipFill>
        <p:spPr>
          <a:xfrm>
            <a:off x="5257800" y="1536700"/>
            <a:ext cx="3402013" cy="4525963"/>
          </a:xfrm>
          <a:effectLst>
            <a:outerShdw blurRad="190500" algn="tl" rotWithShape="0">
              <a:srgbClr val="000000">
                <a:alpha val="70000"/>
              </a:srgbClr>
            </a:outerShdw>
          </a:effectLst>
        </p:spPr>
      </p:pic>
      <p:sp>
        <p:nvSpPr>
          <p:cNvPr id="35847" name="TextBox 1">
            <a:extLst>
              <a:ext uri="{FF2B5EF4-FFF2-40B4-BE49-F238E27FC236}">
                <a16:creationId xmlns:a16="http://schemas.microsoft.com/office/drawing/2014/main" id="{CC35E335-DE42-704B-AC1A-2A7BF0861DFC}"/>
              </a:ext>
            </a:extLst>
          </p:cNvPr>
          <p:cNvSpPr txBox="1">
            <a:spLocks noChangeArrowheads="1"/>
          </p:cNvSpPr>
          <p:nvPr/>
        </p:nvSpPr>
        <p:spPr bwMode="auto">
          <a:xfrm>
            <a:off x="457200" y="1828800"/>
            <a:ext cx="44958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2000">
                <a:latin typeface="Arial" panose="020B0604020202020204" pitchFamily="34" charset="0"/>
              </a:rPr>
              <a:t>Overview</a:t>
            </a:r>
          </a:p>
          <a:p>
            <a:pPr eaLnBrk="1" hangingPunct="1">
              <a:spcBef>
                <a:spcPct val="0"/>
              </a:spcBef>
              <a:buFontTx/>
              <a:buNone/>
            </a:pPr>
            <a:r>
              <a:rPr lang="en-US" altLang="en-US" sz="2000">
                <a:latin typeface="Arial" panose="020B0604020202020204" pitchFamily="34" charset="0"/>
              </a:rPr>
              <a:t>	- Focus on implementation</a:t>
            </a:r>
          </a:p>
          <a:p>
            <a:pPr eaLnBrk="1" hangingPunct="1">
              <a:spcBef>
                <a:spcPct val="0"/>
              </a:spcBef>
              <a:buFontTx/>
              <a:buNone/>
            </a:pPr>
            <a:r>
              <a:rPr lang="en-US" altLang="en-US" sz="2000">
                <a:latin typeface="Arial" panose="020B0604020202020204" pitchFamily="34" charset="0"/>
              </a:rPr>
              <a:t>	- PL to support products/practices</a:t>
            </a:r>
          </a:p>
          <a:p>
            <a:pPr eaLnBrk="1" hangingPunct="1">
              <a:spcBef>
                <a:spcPct val="0"/>
              </a:spcBef>
              <a:buFontTx/>
              <a:buNone/>
            </a:pPr>
            <a:r>
              <a:rPr lang="en-US" altLang="en-US" sz="2000">
                <a:latin typeface="Arial" panose="020B0604020202020204" pitchFamily="34" charset="0"/>
              </a:rPr>
              <a:t>	- Enhancements to existing materials through technology and support for trainers</a:t>
            </a:r>
          </a:p>
          <a:p>
            <a:pPr eaLnBrk="1" hangingPunct="1">
              <a:spcBef>
                <a:spcPct val="0"/>
              </a:spcBef>
              <a:buFontTx/>
              <a:buNone/>
            </a:pPr>
            <a:r>
              <a:rPr lang="en-US" altLang="en-US" sz="2000">
                <a:latin typeface="Arial" panose="020B0604020202020204" pitchFamily="34" charset="0"/>
              </a:rPr>
              <a:t>	- Cross-training w/other CIGs</a:t>
            </a:r>
          </a:p>
          <a:p>
            <a:pPr eaLnBrk="1" hangingPunct="1">
              <a:spcBef>
                <a:spcPct val="0"/>
              </a:spcBef>
              <a:buFontTx/>
              <a:buNone/>
            </a:pPr>
            <a:r>
              <a:rPr lang="en-US" altLang="en-US" sz="2000">
                <a:latin typeface="Arial" panose="020B0604020202020204" pitchFamily="34" charset="0"/>
              </a:rPr>
              <a:t>	- OSY-specific management tools </a:t>
            </a:r>
          </a:p>
          <a:p>
            <a:pPr eaLnBrk="1" hangingPunct="1">
              <a:spcBef>
                <a:spcPct val="0"/>
              </a:spcBef>
            </a:pPr>
            <a:r>
              <a:rPr lang="en-US" altLang="en-US" sz="2000">
                <a:latin typeface="Arial" panose="020B0604020202020204" pitchFamily="34" charset="0"/>
              </a:rPr>
              <a:t>Goal charts</a:t>
            </a:r>
          </a:p>
          <a:p>
            <a:pPr eaLnBrk="1" hangingPunct="1">
              <a:spcBef>
                <a:spcPct val="0"/>
              </a:spcBef>
            </a:pPr>
            <a:r>
              <a:rPr lang="en-US" altLang="en-US" sz="2000">
                <a:latin typeface="Arial" panose="020B0604020202020204" pitchFamily="34" charset="0"/>
              </a:rPr>
              <a:t>Evaluation activities</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72F51772-9655-2A48-B439-D4F006B612A4}"/>
              </a:ext>
            </a:extLst>
          </p:cNvPr>
          <p:cNvSpPr>
            <a:spLocks noGrp="1"/>
          </p:cNvSpPr>
          <p:nvPr>
            <p:ph type="title"/>
          </p:nvPr>
        </p:nvSpPr>
        <p:spPr>
          <a:xfrm>
            <a:off x="457200" y="274638"/>
            <a:ext cx="8305800" cy="1143000"/>
          </a:xfrm>
          <a:solidFill>
            <a:schemeClr val="accent3">
              <a:lumMod val="20000"/>
              <a:lumOff val="80000"/>
            </a:schemeClr>
          </a:solidFill>
        </p:spPr>
        <p:txBody>
          <a:bodyPr/>
          <a:lstStyle/>
          <a:p>
            <a:pPr eaLnBrk="1" hangingPunct="1">
              <a:defRPr/>
            </a:pPr>
            <a:r>
              <a:rPr lang="en-US" b="1" dirty="0">
                <a:ea typeface="+mj-ea"/>
                <a:cs typeface="+mj-cs"/>
              </a:rPr>
              <a:t>Year 3 Goals</a:t>
            </a:r>
          </a:p>
        </p:txBody>
      </p:sp>
      <p:sp>
        <p:nvSpPr>
          <p:cNvPr id="6147" name="Content Placeholder 10">
            <a:extLst>
              <a:ext uri="{FF2B5EF4-FFF2-40B4-BE49-F238E27FC236}">
                <a16:creationId xmlns:a16="http://schemas.microsoft.com/office/drawing/2014/main" id="{98ACA116-8F18-1A4A-B7DC-45018E838953}"/>
              </a:ext>
            </a:extLst>
          </p:cNvPr>
          <p:cNvSpPr>
            <a:spLocks noGrp="1"/>
          </p:cNvSpPr>
          <p:nvPr>
            <p:ph idx="1"/>
          </p:nvPr>
        </p:nvSpPr>
        <p:spPr/>
        <p:txBody>
          <a:bodyPr/>
          <a:lstStyle/>
          <a:p>
            <a:pPr eaLnBrk="1" hangingPunct="1">
              <a:buFont typeface="Arial" charset="0"/>
              <a:buChar char="•"/>
              <a:defRPr/>
            </a:pPr>
            <a:r>
              <a:rPr lang="en-US" altLang="en-US" b="1" u="sng" dirty="0">
                <a:solidFill>
                  <a:schemeClr val="accent3">
                    <a:lumMod val="75000"/>
                  </a:schemeClr>
                </a:solidFill>
                <a:ea typeface="+mn-ea"/>
                <a:cs typeface="+mn-cs"/>
              </a:rPr>
              <a:t>Goal 1</a:t>
            </a:r>
            <a:r>
              <a:rPr lang="en-US" altLang="en-US" b="1" dirty="0">
                <a:solidFill>
                  <a:schemeClr val="accent3">
                    <a:lumMod val="75000"/>
                  </a:schemeClr>
                </a:solidFill>
                <a:ea typeface="+mn-ea"/>
                <a:cs typeface="+mn-cs"/>
              </a:rPr>
              <a:t>: </a:t>
            </a:r>
            <a:r>
              <a:rPr lang="en-US" altLang="en-US" dirty="0">
                <a:ea typeface="+mn-ea"/>
                <a:cs typeface="+mn-cs"/>
              </a:rPr>
              <a:t>Review and revise/update strategic SOSOSY </a:t>
            </a:r>
            <a:r>
              <a:rPr lang="en-US" altLang="en-US" b="1" dirty="0">
                <a:ea typeface="+mn-ea"/>
                <a:cs typeface="+mn-cs"/>
              </a:rPr>
              <a:t>materials</a:t>
            </a:r>
            <a:r>
              <a:rPr lang="en-US" altLang="en-US" dirty="0">
                <a:ea typeface="+mn-ea"/>
                <a:cs typeface="+mn-cs"/>
              </a:rPr>
              <a:t> to support teachers, administrators, and others who serve OSY</a:t>
            </a:r>
          </a:p>
          <a:p>
            <a:pPr eaLnBrk="1" hangingPunct="1">
              <a:buFont typeface="Arial" charset="0"/>
              <a:buChar char="•"/>
              <a:defRPr/>
            </a:pPr>
            <a:r>
              <a:rPr lang="en-US" altLang="en-US" b="1" u="sng" dirty="0">
                <a:solidFill>
                  <a:schemeClr val="accent3">
                    <a:lumMod val="75000"/>
                  </a:schemeClr>
                </a:solidFill>
                <a:ea typeface="+mn-ea"/>
                <a:cs typeface="+mn-cs"/>
              </a:rPr>
              <a:t>Goal 2</a:t>
            </a:r>
            <a:r>
              <a:rPr lang="en-US" altLang="en-US" b="1" dirty="0">
                <a:solidFill>
                  <a:schemeClr val="accent3">
                    <a:lumMod val="75000"/>
                  </a:schemeClr>
                </a:solidFill>
                <a:ea typeface="+mn-ea"/>
                <a:cs typeface="+mn-cs"/>
              </a:rPr>
              <a:t>: </a:t>
            </a:r>
            <a:r>
              <a:rPr lang="en-US" altLang="en-US" dirty="0">
                <a:ea typeface="+mn-ea"/>
                <a:cs typeface="+mn-cs"/>
              </a:rPr>
              <a:t>Provide </a:t>
            </a:r>
            <a:r>
              <a:rPr lang="en-US" altLang="en-US" b="1" dirty="0">
                <a:ea typeface="+mn-ea"/>
                <a:cs typeface="+mn-cs"/>
              </a:rPr>
              <a:t>PD and TA </a:t>
            </a:r>
            <a:r>
              <a:rPr lang="en-US" altLang="en-US" dirty="0">
                <a:ea typeface="+mn-ea"/>
                <a:cs typeface="+mn-cs"/>
              </a:rPr>
              <a:t>to support teachers, administrators and others who serve OSY</a:t>
            </a:r>
          </a:p>
        </p:txBody>
      </p:sp>
      <p:cxnSp>
        <p:nvCxnSpPr>
          <p:cNvPr id="10" name="Straight Connector 9">
            <a:extLst>
              <a:ext uri="{FF2B5EF4-FFF2-40B4-BE49-F238E27FC236}">
                <a16:creationId xmlns:a16="http://schemas.microsoft.com/office/drawing/2014/main" id="{BDDB3E22-475A-B949-9667-BB68A14D25E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401AEA3-0C85-1A42-AB30-58D35AF3202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EB23272A-C861-8A48-87F5-388A028F6D3A}"/>
              </a:ext>
            </a:extLst>
          </p:cNvPr>
          <p:cNvPicPr>
            <a:picLocks noChangeAspect="1" noChangeArrowheads="1"/>
          </p:cNvPicPr>
          <p:nvPr/>
        </p:nvPicPr>
        <p:blipFill>
          <a:blip r:embed="rId2"/>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D646191B-DD85-0F40-A9B0-0753453B9233}"/>
              </a:ext>
            </a:extLst>
          </p:cNvPr>
          <p:cNvSpPr>
            <a:spLocks noGrp="1"/>
          </p:cNvSpPr>
          <p:nvPr>
            <p:ph type="title"/>
          </p:nvPr>
        </p:nvSpPr>
        <p:spPr>
          <a:xfrm>
            <a:off x="457200" y="274638"/>
            <a:ext cx="8305800" cy="1143000"/>
          </a:xfrm>
          <a:solidFill>
            <a:schemeClr val="accent3">
              <a:lumMod val="20000"/>
              <a:lumOff val="80000"/>
            </a:schemeClr>
          </a:solidFill>
        </p:spPr>
        <p:txBody>
          <a:bodyPr/>
          <a:lstStyle/>
          <a:p>
            <a:pPr eaLnBrk="1" hangingPunct="1">
              <a:defRPr/>
            </a:pPr>
            <a:r>
              <a:rPr lang="en-US" altLang="en-US" b="1">
                <a:ea typeface="ＭＳ Ｐゴシック" pitchFamily="34" charset="-128"/>
              </a:rPr>
              <a:t>Year 3 Goals </a:t>
            </a:r>
            <a:r>
              <a:rPr lang="en-US" altLang="en-US" sz="3600" b="1">
                <a:ea typeface="ＭＳ Ｐゴシック" pitchFamily="34" charset="-128"/>
              </a:rPr>
              <a:t>(con</a:t>
            </a:r>
            <a:r>
              <a:rPr lang="ja-JP" altLang="en-US" sz="3600" b="1">
                <a:ea typeface="ＭＳ Ｐゴシック" pitchFamily="34" charset="-128"/>
              </a:rPr>
              <a:t>’</a:t>
            </a:r>
            <a:r>
              <a:rPr lang="en-US" altLang="ja-JP" sz="3600" b="1">
                <a:ea typeface="ＭＳ Ｐゴシック" pitchFamily="34" charset="-128"/>
              </a:rPr>
              <a:t>t)</a:t>
            </a:r>
            <a:endParaRPr lang="en-US" altLang="en-US" sz="3600" b="1">
              <a:ea typeface="ＭＳ Ｐゴシック" pitchFamily="34" charset="-128"/>
            </a:endParaRPr>
          </a:p>
        </p:txBody>
      </p:sp>
      <p:sp>
        <p:nvSpPr>
          <p:cNvPr id="6147" name="Content Placeholder 10">
            <a:extLst>
              <a:ext uri="{FF2B5EF4-FFF2-40B4-BE49-F238E27FC236}">
                <a16:creationId xmlns:a16="http://schemas.microsoft.com/office/drawing/2014/main" id="{08E1C976-CF82-F748-A989-1AA3C252BA86}"/>
              </a:ext>
            </a:extLst>
          </p:cNvPr>
          <p:cNvSpPr>
            <a:spLocks noGrp="1"/>
          </p:cNvSpPr>
          <p:nvPr>
            <p:ph idx="1"/>
          </p:nvPr>
        </p:nvSpPr>
        <p:spPr/>
        <p:txBody>
          <a:bodyPr/>
          <a:lstStyle/>
          <a:p>
            <a:pPr eaLnBrk="1" hangingPunct="1">
              <a:buFont typeface="Arial" charset="0"/>
              <a:buChar char="•"/>
              <a:defRPr/>
            </a:pPr>
            <a:r>
              <a:rPr lang="en-US" altLang="en-US" b="1" u="sng" dirty="0">
                <a:solidFill>
                  <a:schemeClr val="accent3">
                    <a:lumMod val="75000"/>
                  </a:schemeClr>
                </a:solidFill>
                <a:ea typeface="+mn-ea"/>
                <a:cs typeface="+mn-cs"/>
              </a:rPr>
              <a:t>Goal 3</a:t>
            </a:r>
            <a:r>
              <a:rPr lang="en-US" altLang="en-US" b="1" dirty="0">
                <a:solidFill>
                  <a:schemeClr val="accent3">
                    <a:lumMod val="75000"/>
                  </a:schemeClr>
                </a:solidFill>
                <a:ea typeface="+mn-ea"/>
                <a:cs typeface="+mn-cs"/>
              </a:rPr>
              <a:t>: </a:t>
            </a:r>
            <a:r>
              <a:rPr lang="en-US" altLang="en-US" b="1" dirty="0">
                <a:ea typeface="+mn-ea"/>
                <a:cs typeface="+mn-cs"/>
              </a:rPr>
              <a:t>Distribute</a:t>
            </a:r>
            <a:r>
              <a:rPr lang="en-US" altLang="en-US" dirty="0">
                <a:ea typeface="+mn-ea"/>
                <a:cs typeface="+mn-cs"/>
              </a:rPr>
              <a:t> effective and promising practices for providing services to OSY to increase capacity, communication, intra-           and interstate coordination, and inter-CIG collaboration</a:t>
            </a:r>
          </a:p>
          <a:p>
            <a:pPr eaLnBrk="1" hangingPunct="1">
              <a:buFont typeface="Arial" charset="0"/>
              <a:buChar char="•"/>
              <a:defRPr/>
            </a:pPr>
            <a:r>
              <a:rPr lang="en-US" altLang="en-US" b="1" u="sng" dirty="0">
                <a:solidFill>
                  <a:schemeClr val="accent3">
                    <a:lumMod val="75000"/>
                  </a:schemeClr>
                </a:solidFill>
                <a:ea typeface="+mn-ea"/>
                <a:cs typeface="+mn-cs"/>
              </a:rPr>
              <a:t>Goal 4</a:t>
            </a:r>
            <a:r>
              <a:rPr lang="en-US" altLang="en-US" b="1" dirty="0">
                <a:solidFill>
                  <a:schemeClr val="accent3">
                    <a:lumMod val="75000"/>
                  </a:schemeClr>
                </a:solidFill>
                <a:ea typeface="+mn-ea"/>
                <a:cs typeface="+mn-cs"/>
              </a:rPr>
              <a:t>: </a:t>
            </a:r>
            <a:r>
              <a:rPr lang="en-US" altLang="en-US" dirty="0">
                <a:ea typeface="+mn-ea"/>
                <a:cs typeface="+mn-cs"/>
              </a:rPr>
              <a:t>Increase the </a:t>
            </a:r>
            <a:r>
              <a:rPr lang="en-US" altLang="en-US" b="1" dirty="0">
                <a:ea typeface="+mn-ea"/>
                <a:cs typeface="+mn-cs"/>
              </a:rPr>
              <a:t>achievement</a:t>
            </a:r>
            <a:r>
              <a:rPr lang="en-US" altLang="en-US" dirty="0">
                <a:ea typeface="+mn-ea"/>
                <a:cs typeface="+mn-cs"/>
              </a:rPr>
              <a:t> of OSY participating in OSY services</a:t>
            </a:r>
          </a:p>
        </p:txBody>
      </p:sp>
      <p:cxnSp>
        <p:nvCxnSpPr>
          <p:cNvPr id="10" name="Straight Connector 9">
            <a:extLst>
              <a:ext uri="{FF2B5EF4-FFF2-40B4-BE49-F238E27FC236}">
                <a16:creationId xmlns:a16="http://schemas.microsoft.com/office/drawing/2014/main" id="{7A438FBC-F906-0B4B-B297-1A2860D9226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9F9E0949-7282-284B-AFC8-E01EA9FCB32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98AE76BC-5F50-E540-A614-55FBC95F82C7}"/>
              </a:ext>
            </a:extLst>
          </p:cNvPr>
          <p:cNvPicPr>
            <a:picLocks noChangeAspect="1" noChangeArrowheads="1"/>
          </p:cNvPicPr>
          <p:nvPr/>
        </p:nvPicPr>
        <p:blipFill>
          <a:blip r:embed="rId2"/>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8415D225-675B-1346-9691-0EB78ABCB522}"/>
              </a:ext>
            </a:extLst>
          </p:cNvPr>
          <p:cNvSpPr>
            <a:spLocks noGrp="1"/>
          </p:cNvSpPr>
          <p:nvPr>
            <p:ph type="title"/>
          </p:nvPr>
        </p:nvSpPr>
        <p:spPr>
          <a:xfrm>
            <a:off x="457200" y="274638"/>
            <a:ext cx="8305800" cy="1143000"/>
          </a:xfrm>
          <a:solidFill>
            <a:schemeClr val="accent3">
              <a:lumMod val="20000"/>
              <a:lumOff val="80000"/>
            </a:schemeClr>
          </a:solidFill>
        </p:spPr>
        <p:txBody>
          <a:bodyPr/>
          <a:lstStyle/>
          <a:p>
            <a:pPr eaLnBrk="1" hangingPunct="1">
              <a:defRPr/>
            </a:pPr>
            <a:r>
              <a:rPr lang="en-US" b="1" dirty="0">
                <a:ea typeface="+mj-ea"/>
                <a:cs typeface="+mj-cs"/>
              </a:rPr>
              <a:t>Year 3 FII</a:t>
            </a:r>
          </a:p>
        </p:txBody>
      </p:sp>
      <p:sp>
        <p:nvSpPr>
          <p:cNvPr id="6147" name="Content Placeholder 10">
            <a:extLst>
              <a:ext uri="{FF2B5EF4-FFF2-40B4-BE49-F238E27FC236}">
                <a16:creationId xmlns:a16="http://schemas.microsoft.com/office/drawing/2014/main" id="{1C1ABC85-114E-B946-BEFE-53AD60757F6E}"/>
              </a:ext>
            </a:extLst>
          </p:cNvPr>
          <p:cNvSpPr>
            <a:spLocks noGrp="1"/>
          </p:cNvSpPr>
          <p:nvPr>
            <p:ph idx="1"/>
          </p:nvPr>
        </p:nvSpPr>
        <p:spPr>
          <a:xfrm>
            <a:off x="381000" y="1600200"/>
            <a:ext cx="3581400" cy="4525963"/>
          </a:xfrm>
        </p:spPr>
        <p:txBody>
          <a:bodyPr/>
          <a:lstStyle/>
          <a:p>
            <a:pPr eaLnBrk="1" hangingPunct="1">
              <a:buFont typeface="Arial" charset="0"/>
              <a:buChar char="•"/>
              <a:defRPr/>
            </a:pPr>
            <a:r>
              <a:rPr lang="en-US" altLang="en-US" sz="2800" dirty="0">
                <a:ea typeface="+mn-ea"/>
                <a:cs typeface="+mn-cs"/>
              </a:rPr>
              <a:t>4 goals, 60 activities</a:t>
            </a:r>
          </a:p>
          <a:p>
            <a:pPr eaLnBrk="1" hangingPunct="1">
              <a:buFont typeface="Arial" charset="0"/>
              <a:buChar char="•"/>
              <a:defRPr/>
            </a:pPr>
            <a:r>
              <a:rPr lang="en-US" altLang="en-US" sz="2800" dirty="0">
                <a:ea typeface="+mn-ea"/>
                <a:cs typeface="+mn-cs"/>
              </a:rPr>
              <a:t>On-target for most activities as of 11/6</a:t>
            </a:r>
          </a:p>
          <a:p>
            <a:pPr eaLnBrk="1" hangingPunct="1">
              <a:buFont typeface="Arial" charset="0"/>
              <a:buChar char="•"/>
              <a:defRPr/>
            </a:pPr>
            <a:r>
              <a:rPr lang="en-US" altLang="en-US" sz="2800" dirty="0">
                <a:ea typeface="+mn-ea"/>
                <a:cs typeface="+mn-cs"/>
              </a:rPr>
              <a:t>Lots of </a:t>
            </a:r>
            <a:r>
              <a:rPr lang="en-US" altLang="en-US" sz="2800" b="1" dirty="0">
                <a:ea typeface="+mn-ea"/>
                <a:cs typeface="+mn-cs"/>
              </a:rPr>
              <a:t>strategic enhancements </a:t>
            </a:r>
            <a:r>
              <a:rPr lang="en-US" altLang="en-US" sz="2800" dirty="0">
                <a:ea typeface="+mn-ea"/>
                <a:cs typeface="+mn-cs"/>
              </a:rPr>
              <a:t>to SOSOSY </a:t>
            </a:r>
          </a:p>
          <a:p>
            <a:pPr eaLnBrk="1" hangingPunct="1">
              <a:buFont typeface="Arial" charset="0"/>
              <a:buChar char="•"/>
              <a:defRPr/>
            </a:pPr>
            <a:r>
              <a:rPr lang="en-US" altLang="en-US" sz="2800" b="1" dirty="0">
                <a:solidFill>
                  <a:schemeClr val="accent3">
                    <a:lumMod val="75000"/>
                  </a:schemeClr>
                </a:solidFill>
                <a:ea typeface="+mn-ea"/>
                <a:cs typeface="+mn-cs"/>
              </a:rPr>
              <a:t>Focus </a:t>
            </a:r>
            <a:r>
              <a:rPr lang="en-US" altLang="en-US" sz="2800" b="1" dirty="0">
                <a:ea typeface="+mn-ea"/>
                <a:cs typeface="+mn-cs"/>
              </a:rPr>
              <a:t>on implementation</a:t>
            </a:r>
          </a:p>
        </p:txBody>
      </p:sp>
      <p:cxnSp>
        <p:nvCxnSpPr>
          <p:cNvPr id="10" name="Straight Connector 9">
            <a:extLst>
              <a:ext uri="{FF2B5EF4-FFF2-40B4-BE49-F238E27FC236}">
                <a16:creationId xmlns:a16="http://schemas.microsoft.com/office/drawing/2014/main" id="{56915321-9B3F-AA4F-967D-609773C16A8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9EEE959-D08A-A840-AAFB-85A3DEBE8C2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26164C51-829E-D046-932B-401FE61A1382}"/>
              </a:ext>
            </a:extLst>
          </p:cNvPr>
          <p:cNvPicPr>
            <a:picLocks noChangeAspect="1" noChangeArrowheads="1"/>
          </p:cNvPicPr>
          <p:nvPr/>
        </p:nvPicPr>
        <p:blipFill>
          <a:blip r:embed="rId2"/>
          <a:srcRect/>
          <a:stretch>
            <a:fillRect/>
          </a:stretch>
        </p:blipFill>
        <p:spPr bwMode="auto">
          <a:xfrm>
            <a:off x="533400" y="381000"/>
            <a:ext cx="928688" cy="914400"/>
          </a:xfrm>
          <a:prstGeom prst="rect">
            <a:avLst/>
          </a:prstGeom>
          <a:solidFill>
            <a:schemeClr val="accent3">
              <a:lumMod val="60000"/>
              <a:lumOff val="40000"/>
            </a:schemeClr>
          </a:solidFill>
        </p:spPr>
      </p:pic>
      <p:pic>
        <p:nvPicPr>
          <p:cNvPr id="38919" name="Picture 2" descr="C:\Users\Susan\AppData\Local\Temp\SNAGHTML9bbc69b.PNG">
            <a:extLst>
              <a:ext uri="{FF2B5EF4-FFF2-40B4-BE49-F238E27FC236}">
                <a16:creationId xmlns:a16="http://schemas.microsoft.com/office/drawing/2014/main" id="{B27070EF-CE9B-6F40-BBF6-5061B96E5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66" r="5473"/>
          <a:stretch>
            <a:fillRect/>
          </a:stretch>
        </p:blipFill>
        <p:spPr bwMode="auto">
          <a:xfrm>
            <a:off x="3911600" y="1765300"/>
            <a:ext cx="49530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F060DE0F-69CA-094E-A2F7-7262BD589130}"/>
              </a:ext>
            </a:extLst>
          </p:cNvPr>
          <p:cNvSpPr>
            <a:spLocks noGrp="1"/>
          </p:cNvSpPr>
          <p:nvPr>
            <p:ph type="title"/>
          </p:nvPr>
        </p:nvSpPr>
        <p:spPr>
          <a:xfrm>
            <a:off x="457200" y="274638"/>
            <a:ext cx="8305800" cy="1143000"/>
          </a:xfrm>
          <a:solidFill>
            <a:schemeClr val="accent3">
              <a:lumMod val="20000"/>
              <a:lumOff val="80000"/>
            </a:schemeClr>
          </a:solidFill>
        </p:spPr>
        <p:txBody>
          <a:bodyPr/>
          <a:lstStyle/>
          <a:p>
            <a:pPr eaLnBrk="1" hangingPunct="1">
              <a:defRPr/>
            </a:pPr>
            <a:r>
              <a:rPr lang="en-US" b="1" dirty="0">
                <a:ea typeface="+mj-ea"/>
                <a:cs typeface="+mj-cs"/>
              </a:rPr>
              <a:t>Year 3 Plan Jigsaw Activity</a:t>
            </a:r>
          </a:p>
        </p:txBody>
      </p:sp>
      <p:sp>
        <p:nvSpPr>
          <p:cNvPr id="39939" name="Content Placeholder 10">
            <a:extLst>
              <a:ext uri="{FF2B5EF4-FFF2-40B4-BE49-F238E27FC236}">
                <a16:creationId xmlns:a16="http://schemas.microsoft.com/office/drawing/2014/main" id="{890E9402-BC08-8840-81E3-7EA03A266673}"/>
              </a:ext>
            </a:extLst>
          </p:cNvPr>
          <p:cNvSpPr>
            <a:spLocks noGrp="1"/>
          </p:cNvSpPr>
          <p:nvPr>
            <p:ph idx="1"/>
          </p:nvPr>
        </p:nvSpPr>
        <p:spPr/>
        <p:txBody>
          <a:bodyPr/>
          <a:lstStyle/>
          <a:p>
            <a:pPr eaLnBrk="1" hangingPunct="1"/>
            <a:r>
              <a:rPr lang="en-US" altLang="en-US" sz="2800">
                <a:ea typeface="ＭＳ Ｐゴシック" panose="020B0600070205080204" pitchFamily="34" charset="-128"/>
              </a:rPr>
              <a:t>Review pages 1-3 of the Year 3 plan. Highlight areas that your group would need to focus on for Year 3. </a:t>
            </a:r>
          </a:p>
          <a:p>
            <a:pPr eaLnBrk="1" hangingPunct="1"/>
            <a:r>
              <a:rPr lang="en-US" altLang="en-US" sz="2800">
                <a:ea typeface="ＭＳ Ｐゴシック" panose="020B0600070205080204" pitchFamily="34" charset="-128"/>
              </a:rPr>
              <a:t>Review the Year 3 </a:t>
            </a:r>
            <a:r>
              <a:rPr lang="en-US" altLang="en-US" sz="2800" b="1">
                <a:solidFill>
                  <a:srgbClr val="77933C"/>
                </a:solidFill>
                <a:ea typeface="ＭＳ Ｐゴシック" panose="020B0600070205080204" pitchFamily="34" charset="-128"/>
              </a:rPr>
              <a:t>objectives, activities, performance measures charts </a:t>
            </a:r>
            <a:r>
              <a:rPr lang="en-US" altLang="en-US" sz="2800">
                <a:ea typeface="ＭＳ Ｐゴシック" panose="020B0600070205080204" pitchFamily="34" charset="-128"/>
              </a:rPr>
              <a:t>on pp. 4-8</a:t>
            </a:r>
          </a:p>
          <a:p>
            <a:pPr eaLnBrk="1" hangingPunct="1"/>
            <a:r>
              <a:rPr lang="en-US" altLang="en-US" sz="2800">
                <a:ea typeface="ＭＳ Ｐゴシック" panose="020B0600070205080204" pitchFamily="34" charset="-128"/>
              </a:rPr>
              <a:t>For the Goal Areas (1, 2, 3, 4), discuss the </a:t>
            </a:r>
            <a:r>
              <a:rPr lang="en-US" altLang="en-US" sz="2800" b="1">
                <a:solidFill>
                  <a:srgbClr val="77933C"/>
                </a:solidFill>
                <a:ea typeface="ＭＳ Ｐゴシック" panose="020B0600070205080204" pitchFamily="34" charset="-128"/>
              </a:rPr>
              <a:t>activities</a:t>
            </a:r>
            <a:r>
              <a:rPr lang="en-US" altLang="en-US" sz="2800">
                <a:solidFill>
                  <a:srgbClr val="77933C"/>
                </a:solidFill>
                <a:ea typeface="ＭＳ Ｐゴシック" panose="020B0600070205080204" pitchFamily="34" charset="-128"/>
              </a:rPr>
              <a:t> </a:t>
            </a:r>
            <a:r>
              <a:rPr lang="en-US" altLang="en-US" sz="2800">
                <a:ea typeface="ＭＳ Ｐゴシック" panose="020B0600070205080204" pitchFamily="34" charset="-128"/>
              </a:rPr>
              <a:t>and be prepared to discuss which activities should be addressed by which work group. </a:t>
            </a:r>
          </a:p>
          <a:p>
            <a:pPr eaLnBrk="1" hangingPunct="1"/>
            <a:r>
              <a:rPr lang="en-US" altLang="en-US" sz="2800">
                <a:ea typeface="ＭＳ Ｐゴシック" panose="020B0600070205080204" pitchFamily="34" charset="-128"/>
              </a:rPr>
              <a:t>You have </a:t>
            </a:r>
            <a:r>
              <a:rPr lang="en-US" altLang="en-US" sz="2800" b="1">
                <a:solidFill>
                  <a:srgbClr val="77933C"/>
                </a:solidFill>
                <a:ea typeface="ＭＳ Ｐゴシック" panose="020B0600070205080204" pitchFamily="34" charset="-128"/>
              </a:rPr>
              <a:t>15 minutes </a:t>
            </a:r>
            <a:r>
              <a:rPr lang="en-US" altLang="en-US" sz="2800">
                <a:ea typeface="ＭＳ Ｐゴシック" panose="020B0600070205080204" pitchFamily="34" charset="-128"/>
              </a:rPr>
              <a:t>for discussion and 3 minutes to present</a:t>
            </a:r>
          </a:p>
        </p:txBody>
      </p:sp>
      <p:cxnSp>
        <p:nvCxnSpPr>
          <p:cNvPr id="10" name="Straight Connector 9">
            <a:extLst>
              <a:ext uri="{FF2B5EF4-FFF2-40B4-BE49-F238E27FC236}">
                <a16:creationId xmlns:a16="http://schemas.microsoft.com/office/drawing/2014/main" id="{D210F71B-B8E4-9548-A75E-2FB1CB1AB08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30637ACD-A17C-1C4F-8CBA-486A213CF3D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D22BCBD1-FFCF-1041-B332-2B11814BB87F}"/>
              </a:ext>
            </a:extLst>
          </p:cNvPr>
          <p:cNvPicPr>
            <a:picLocks noChangeAspect="1" noChangeArrowheads="1"/>
          </p:cNvPicPr>
          <p:nvPr/>
        </p:nvPicPr>
        <p:blipFill>
          <a:blip r:embed="rId3"/>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8">
            <a:extLst>
              <a:ext uri="{FF2B5EF4-FFF2-40B4-BE49-F238E27FC236}">
                <a16:creationId xmlns:a16="http://schemas.microsoft.com/office/drawing/2014/main" id="{4B21C98E-C5D8-5C4F-8CC4-03A763E67359}"/>
              </a:ext>
            </a:extLst>
          </p:cNvPr>
          <p:cNvSpPr>
            <a:spLocks noGrp="1"/>
          </p:cNvSpPr>
          <p:nvPr>
            <p:ph type="title"/>
          </p:nvPr>
        </p:nvSpPr>
        <p:spPr/>
        <p:txBody>
          <a:bodyPr/>
          <a:lstStyle/>
          <a:p>
            <a:pPr eaLnBrk="1" hangingPunct="1"/>
            <a:r>
              <a:rPr lang="en-US" altLang="en-US" b="1">
                <a:ea typeface="ＭＳ Ｐゴシック" panose="020B0600070205080204" pitchFamily="34" charset="-128"/>
              </a:rPr>
              <a:t>Goal 1</a:t>
            </a:r>
          </a:p>
        </p:txBody>
      </p:sp>
      <p:sp>
        <p:nvSpPr>
          <p:cNvPr id="41987" name="Content Placeholder 10">
            <a:extLst>
              <a:ext uri="{FF2B5EF4-FFF2-40B4-BE49-F238E27FC236}">
                <a16:creationId xmlns:a16="http://schemas.microsoft.com/office/drawing/2014/main" id="{76D82DFE-A8B7-6845-B592-5DE397943307}"/>
              </a:ext>
            </a:extLst>
          </p:cNvPr>
          <p:cNvSpPr>
            <a:spLocks noGrp="1"/>
          </p:cNvSpPr>
          <p:nvPr>
            <p:ph idx="1"/>
          </p:nvPr>
        </p:nvSpPr>
        <p:spPr/>
        <p:txBody>
          <a:bodyPr/>
          <a:lstStyle/>
          <a:p>
            <a:pPr marL="0" indent="0" eaLnBrk="1" hangingPunct="1">
              <a:buFont typeface="Arial" panose="020B0604020202020204" pitchFamily="34" charset="0"/>
              <a:buNone/>
            </a:pPr>
            <a:r>
              <a:rPr lang="en-US" altLang="en-US" b="1" i="1">
                <a:ea typeface="ＭＳ Ｐゴシック" panose="020B0600070205080204" pitchFamily="34" charset="-128"/>
              </a:rPr>
              <a:t>Review and revise/update strategic SOSOSY materials to support teachers, administrators, and others who serve OSY</a:t>
            </a:r>
            <a:r>
              <a:rPr lang="en-US" altLang="en-US">
                <a:ea typeface="ＭＳ Ｐゴシック" panose="020B0600070205080204" pitchFamily="34" charset="-128"/>
              </a:rPr>
              <a:t> </a:t>
            </a:r>
          </a:p>
        </p:txBody>
      </p:sp>
      <p:cxnSp>
        <p:nvCxnSpPr>
          <p:cNvPr id="10" name="Straight Connector 9">
            <a:extLst>
              <a:ext uri="{FF2B5EF4-FFF2-40B4-BE49-F238E27FC236}">
                <a16:creationId xmlns:a16="http://schemas.microsoft.com/office/drawing/2014/main" id="{77185394-D468-4548-89FD-50D5D04C20C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9997B3A-4EFF-8145-9044-A223BB0B4ED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1990" name="Picture 9" descr="C:\Users\Jessica\AppData\Local\Microsoft\Windows\Temporary Internet Files\Content.Outlook\8BOT6XXS\SOSOSY circle copy copy (2).jpg">
            <a:extLst>
              <a:ext uri="{FF2B5EF4-FFF2-40B4-BE49-F238E27FC236}">
                <a16:creationId xmlns:a16="http://schemas.microsoft.com/office/drawing/2014/main" id="{402C8CF7-FE3C-144E-A33E-356AC20B9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8">
            <a:extLst>
              <a:ext uri="{FF2B5EF4-FFF2-40B4-BE49-F238E27FC236}">
                <a16:creationId xmlns:a16="http://schemas.microsoft.com/office/drawing/2014/main" id="{54AC9112-99F2-3141-8BB2-FE6391589F0F}"/>
              </a:ext>
            </a:extLst>
          </p:cNvPr>
          <p:cNvSpPr>
            <a:spLocks noGrp="1"/>
          </p:cNvSpPr>
          <p:nvPr>
            <p:ph type="title"/>
          </p:nvPr>
        </p:nvSpPr>
        <p:spPr/>
        <p:txBody>
          <a:bodyPr/>
          <a:lstStyle/>
          <a:p>
            <a:pPr eaLnBrk="1" hangingPunct="1"/>
            <a:r>
              <a:rPr lang="en-US" altLang="en-US">
                <a:ea typeface="ＭＳ Ｐゴシック" panose="020B0600070205080204" pitchFamily="34" charset="-128"/>
              </a:rPr>
              <a:t>Measurable Outcome 1.1 </a:t>
            </a:r>
          </a:p>
        </p:txBody>
      </p:sp>
      <p:sp>
        <p:nvSpPr>
          <p:cNvPr id="41986" name="Content Placeholder 10">
            <a:extLst>
              <a:ext uri="{FF2B5EF4-FFF2-40B4-BE49-F238E27FC236}">
                <a16:creationId xmlns:a16="http://schemas.microsoft.com/office/drawing/2014/main" id="{C942F7B0-C01B-AA41-8DD9-5188D9895ED0}"/>
              </a:ext>
            </a:extLst>
          </p:cNvPr>
          <p:cNvSpPr>
            <a:spLocks noGrp="1"/>
          </p:cNvSpPr>
          <p:nvPr>
            <p:ph idx="1"/>
          </p:nvPr>
        </p:nvSpPr>
        <p:spPr/>
        <p:txBody>
          <a:bodyPr/>
          <a:lstStyle/>
          <a:p>
            <a:pPr marL="0" indent="0">
              <a:buFont typeface="Arial" charset="0"/>
              <a:buNone/>
              <a:defRPr/>
            </a:pPr>
            <a:r>
              <a:rPr lang="en-US" b="1" u="sng" dirty="0"/>
              <a:t>Measurable Outcome (Project Objective) 1.1</a:t>
            </a:r>
            <a:endParaRPr lang="en-US" dirty="0"/>
          </a:p>
          <a:p>
            <a:pPr>
              <a:buFont typeface="Arial" charset="0"/>
              <a:buChar char="•"/>
              <a:defRPr/>
            </a:pPr>
            <a:r>
              <a:rPr lang="en-US" dirty="0"/>
              <a:t>By September 30, 2015, all SOSOSY products will be systematically catalogued, reviewed by TST teams, and recommendations for revisions made.</a:t>
            </a:r>
          </a:p>
        </p:txBody>
      </p:sp>
      <p:cxnSp>
        <p:nvCxnSpPr>
          <p:cNvPr id="10" name="Straight Connector 9">
            <a:extLst>
              <a:ext uri="{FF2B5EF4-FFF2-40B4-BE49-F238E27FC236}">
                <a16:creationId xmlns:a16="http://schemas.microsoft.com/office/drawing/2014/main" id="{4328AD15-FF72-564E-8189-DA50A57F4EC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B9841BE-1884-9D4F-B827-CA24EF73B13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3014" name="Picture 9" descr="C:\Users\Jessica\AppData\Local\Microsoft\Windows\Temporary Internet Files\Content.Outlook\8BOT6XXS\SOSOSY circle copy copy (2).jpg">
            <a:extLst>
              <a:ext uri="{FF2B5EF4-FFF2-40B4-BE49-F238E27FC236}">
                <a16:creationId xmlns:a16="http://schemas.microsoft.com/office/drawing/2014/main" id="{5B5D1BC8-0614-424C-8908-7846EFFD3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8">
            <a:extLst>
              <a:ext uri="{FF2B5EF4-FFF2-40B4-BE49-F238E27FC236}">
                <a16:creationId xmlns:a16="http://schemas.microsoft.com/office/drawing/2014/main" id="{91EFEC32-8B2C-DF41-A537-D957980B0D5E}"/>
              </a:ext>
            </a:extLst>
          </p:cNvPr>
          <p:cNvSpPr>
            <a:spLocks noGrp="1"/>
          </p:cNvSpPr>
          <p:nvPr>
            <p:ph type="title"/>
          </p:nvPr>
        </p:nvSpPr>
        <p:spPr/>
        <p:txBody>
          <a:bodyPr/>
          <a:lstStyle/>
          <a:p>
            <a:pPr eaLnBrk="1" hangingPunct="1"/>
            <a:r>
              <a:rPr lang="en-US" altLang="en-US">
                <a:ea typeface="ＭＳ Ｐゴシック" panose="020B0600070205080204" pitchFamily="34" charset="-128"/>
              </a:rPr>
              <a:t>			Curriculum and Materials Work Group</a:t>
            </a:r>
          </a:p>
        </p:txBody>
      </p:sp>
      <p:sp>
        <p:nvSpPr>
          <p:cNvPr id="45059" name="Content Placeholder 10">
            <a:extLst>
              <a:ext uri="{FF2B5EF4-FFF2-40B4-BE49-F238E27FC236}">
                <a16:creationId xmlns:a16="http://schemas.microsoft.com/office/drawing/2014/main" id="{68B2E262-440B-DE45-B5E2-7EF7D0760BC4}"/>
              </a:ext>
            </a:extLst>
          </p:cNvPr>
          <p:cNvSpPr>
            <a:spLocks noGrp="1"/>
          </p:cNvSpPr>
          <p:nvPr>
            <p:ph idx="1"/>
          </p:nvPr>
        </p:nvSpPr>
        <p:spPr/>
        <p:txBody>
          <a:bodyPr/>
          <a:lstStyle/>
          <a:p>
            <a:r>
              <a:rPr lang="en-US" altLang="en-US" sz="2000">
                <a:ea typeface="ＭＳ Ｐゴシック" panose="020B0600070205080204" pitchFamily="34" charset="-128"/>
              </a:rPr>
              <a:t>1.1.2 – Develop instructions, examples, and a materials review rubric that focuses on </a:t>
            </a:r>
            <a:r>
              <a:rPr lang="en-US" altLang="en-US" sz="2000" b="1">
                <a:ea typeface="ＭＳ Ｐゴシック" panose="020B0600070205080204" pitchFamily="34" charset="-128"/>
              </a:rPr>
              <a:t>product design, layout, look-and-feel, accessibility, interest, and usability</a:t>
            </a:r>
          </a:p>
          <a:p>
            <a:r>
              <a:rPr lang="en-US" altLang="en-US" sz="2000">
                <a:ea typeface="ＭＳ Ｐゴシック" panose="020B0600070205080204" pitchFamily="34" charset="-128"/>
              </a:rPr>
              <a:t>1.1.3 – Prepare webinar materials for a workgroup meeting (e.g., agenda, PPT, activities, materials, review forms, and other handouts)</a:t>
            </a:r>
          </a:p>
          <a:p>
            <a:r>
              <a:rPr lang="en-US" altLang="en-US" sz="2000">
                <a:ea typeface="ＭＳ Ｐゴシック" panose="020B0600070205080204" pitchFamily="34" charset="-128"/>
              </a:rPr>
              <a:t>1.1.4 – Convene TST workgroup via webinar to begin the review process</a:t>
            </a:r>
          </a:p>
          <a:p>
            <a:r>
              <a:rPr lang="en-US" altLang="en-US" sz="2000">
                <a:ea typeface="ＭＳ Ｐゴシック" panose="020B0600070205080204" pitchFamily="34" charset="-128"/>
              </a:rPr>
              <a:t>1.1.5 – Prepare a summary of the workgroup recommendations and distribute to the SST </a:t>
            </a:r>
          </a:p>
          <a:p>
            <a:r>
              <a:rPr lang="en-US" altLang="en-US" sz="2000">
                <a:ea typeface="ＭＳ Ｐゴシック" panose="020B0600070205080204" pitchFamily="34" charset="-128"/>
              </a:rPr>
              <a:t>1.1.6 – Revise and finalize materials </a:t>
            </a:r>
          </a:p>
          <a:p>
            <a:r>
              <a:rPr lang="en-US" altLang="en-US" sz="2000">
                <a:ea typeface="ＭＳ Ｐゴシック" panose="020B0600070205080204" pitchFamily="34" charset="-128"/>
              </a:rPr>
              <a:t>1.1.7 – Post revised materials on the SOSOSY website</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9C4A6DD6-7814-6749-A39E-A17299A6BFE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11EEFCD-FA46-E34C-9753-03EC7C884F8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5062" name="Picture 9" descr="C:\Users\Jessica\AppData\Local\Microsoft\Windows\Temporary Internet Files\Content.Outlook\8BOT6XXS\SOSOSY circle copy copy (2).jpg">
            <a:extLst>
              <a:ext uri="{FF2B5EF4-FFF2-40B4-BE49-F238E27FC236}">
                <a16:creationId xmlns:a16="http://schemas.microsoft.com/office/drawing/2014/main" id="{A0284B5F-F85D-5646-94B3-CDFF919C3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a:extLst>
              <a:ext uri="{FF2B5EF4-FFF2-40B4-BE49-F238E27FC236}">
                <a16:creationId xmlns:a16="http://schemas.microsoft.com/office/drawing/2014/main" id="{118688E3-64C1-2741-89C6-9D1EF1C43177}"/>
              </a:ext>
            </a:extLst>
          </p:cNvPr>
          <p:cNvSpPr>
            <a:spLocks noGrp="1"/>
          </p:cNvSpPr>
          <p:nvPr>
            <p:ph type="title"/>
          </p:nvPr>
        </p:nvSpPr>
        <p:spPr/>
        <p:txBody>
          <a:bodyPr/>
          <a:lstStyle/>
          <a:p>
            <a:pPr eaLnBrk="1" hangingPunct="1"/>
            <a:r>
              <a:rPr lang="en-US" altLang="en-US">
                <a:ea typeface="ＭＳ Ｐゴシック" panose="020B0600070205080204" pitchFamily="34" charset="-128"/>
              </a:rPr>
              <a:t>Agenda – January 21</a:t>
            </a:r>
          </a:p>
        </p:txBody>
      </p:sp>
      <p:sp>
        <p:nvSpPr>
          <p:cNvPr id="5123" name="Content Placeholder 10">
            <a:extLst>
              <a:ext uri="{FF2B5EF4-FFF2-40B4-BE49-F238E27FC236}">
                <a16:creationId xmlns:a16="http://schemas.microsoft.com/office/drawing/2014/main" id="{4632EAF4-8350-D248-925D-DFEFEFA208ED}"/>
              </a:ext>
            </a:extLst>
          </p:cNvPr>
          <p:cNvSpPr>
            <a:spLocks noGrp="1"/>
          </p:cNvSpPr>
          <p:nvPr>
            <p:ph idx="1"/>
          </p:nvPr>
        </p:nvSpPr>
        <p:spPr/>
        <p:txBody>
          <a:bodyPr/>
          <a:lstStyle/>
          <a:p>
            <a:r>
              <a:rPr lang="en-US" altLang="en-US" sz="2000">
                <a:ea typeface="ＭＳ Ｐゴシック" panose="020B0600070205080204" pitchFamily="34" charset="-128"/>
              </a:rPr>
              <a:t>Welcome and Introductions</a:t>
            </a:r>
          </a:p>
          <a:p>
            <a:r>
              <a:rPr lang="en-US" altLang="en-US" sz="2000">
                <a:ea typeface="ＭＳ Ｐゴシック" panose="020B0600070205080204" pitchFamily="34" charset="-128"/>
              </a:rPr>
              <a:t>SOSOSY Consortium Update</a:t>
            </a:r>
          </a:p>
          <a:p>
            <a:r>
              <a:rPr lang="en-US" altLang="en-US" sz="2000">
                <a:ea typeface="ＭＳ Ｐゴシック" panose="020B0600070205080204" pitchFamily="34" charset="-128"/>
              </a:rPr>
              <a:t>SOSOSY Dissemination Event Debriefing</a:t>
            </a:r>
          </a:p>
          <a:p>
            <a:r>
              <a:rPr lang="en-US" altLang="en-US" sz="2000">
                <a:ea typeface="ＭＳ Ｐゴシック" panose="020B0600070205080204" pitchFamily="34" charset="-128"/>
              </a:rPr>
              <a:t>ID&amp;R Competency Assessment</a:t>
            </a:r>
          </a:p>
          <a:p>
            <a:r>
              <a:rPr lang="en-US" altLang="en-US" sz="2000">
                <a:ea typeface="ＭＳ Ｐゴシック" panose="020B0600070205080204" pitchFamily="34" charset="-128"/>
              </a:rPr>
              <a:t>APR Data Discussion- Where are we in relation to our Objectives? </a:t>
            </a:r>
          </a:p>
          <a:p>
            <a:pPr>
              <a:buFont typeface="Arial" panose="020B0604020202020204" pitchFamily="34" charset="0"/>
              <a:buNone/>
            </a:pPr>
            <a:r>
              <a:rPr lang="en-US" altLang="en-US" sz="2000">
                <a:ea typeface="ＭＳ Ｐゴシック" panose="020B0600070205080204" pitchFamily="34" charset="-128"/>
              </a:rPr>
              <a:t> </a:t>
            </a:r>
          </a:p>
          <a:p>
            <a:r>
              <a:rPr lang="en-US" altLang="en-US" sz="2000">
                <a:ea typeface="ＭＳ Ｐゴシック" panose="020B0600070205080204" pitchFamily="34" charset="-128"/>
              </a:rPr>
              <a:t>Overview of the Year 3 Proposal and Year 3 Fidelity Implementation Index</a:t>
            </a:r>
          </a:p>
          <a:p>
            <a:r>
              <a:rPr lang="en-US" altLang="en-US" sz="2000">
                <a:ea typeface="ＭＳ Ｐゴシック" panose="020B0600070205080204" pitchFamily="34" charset="-128"/>
              </a:rPr>
              <a:t>Discussion of Year 3 work and refocused work groups</a:t>
            </a:r>
          </a:p>
          <a:p>
            <a:r>
              <a:rPr lang="en-US" altLang="en-US" sz="2000">
                <a:ea typeface="ＭＳ Ｐゴシック" panose="020B0600070205080204" pitchFamily="34" charset="-128"/>
              </a:rPr>
              <a:t>Work group assignments and action planning</a:t>
            </a:r>
          </a:p>
          <a:p>
            <a:r>
              <a:rPr lang="en-US" altLang="en-US" sz="2000">
                <a:ea typeface="ＭＳ Ｐゴシック" panose="020B0600070205080204" pitchFamily="34" charset="-128"/>
              </a:rPr>
              <a:t>Work Group time </a:t>
            </a:r>
          </a:p>
          <a:p>
            <a:r>
              <a:rPr lang="en-US" altLang="en-US" sz="2000">
                <a:ea typeface="ＭＳ Ｐゴシック" panose="020B0600070205080204" pitchFamily="34" charset="-128"/>
              </a:rPr>
              <a:t>Q and A session and Wrap-up 5:00 pm</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F97DE92C-3028-3C4F-A812-44A36EE11B3A}"/>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D896465-5E2E-4D46-B0CE-318009F5EDC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126" name="Picture 9" descr="C:\Users\Jessica\AppData\Local\Microsoft\Windows\Temporary Internet Files\Content.Outlook\8BOT6XXS\SOSOSY circle copy copy (2).jpg">
            <a:extLst>
              <a:ext uri="{FF2B5EF4-FFF2-40B4-BE49-F238E27FC236}">
                <a16:creationId xmlns:a16="http://schemas.microsoft.com/office/drawing/2014/main" id="{F781F69D-8847-8641-B56D-08791A8BD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8">
            <a:extLst>
              <a:ext uri="{FF2B5EF4-FFF2-40B4-BE49-F238E27FC236}">
                <a16:creationId xmlns:a16="http://schemas.microsoft.com/office/drawing/2014/main" id="{1CBCD5BF-6C6E-A041-87FA-73E2B6ABA349}"/>
              </a:ext>
            </a:extLst>
          </p:cNvPr>
          <p:cNvSpPr>
            <a:spLocks noGrp="1"/>
          </p:cNvSpPr>
          <p:nvPr>
            <p:ph type="title"/>
          </p:nvPr>
        </p:nvSpPr>
        <p:spPr/>
        <p:txBody>
          <a:bodyPr/>
          <a:lstStyle/>
          <a:p>
            <a:pPr eaLnBrk="1" hangingPunct="1"/>
            <a:r>
              <a:rPr lang="en-US" altLang="en-US" b="1">
                <a:ea typeface="ＭＳ Ｐゴシック" panose="020B0600070205080204" pitchFamily="34" charset="-128"/>
              </a:rPr>
              <a:t>Goal 2</a:t>
            </a:r>
          </a:p>
        </p:txBody>
      </p:sp>
      <p:sp>
        <p:nvSpPr>
          <p:cNvPr id="46083" name="Content Placeholder 10">
            <a:extLst>
              <a:ext uri="{FF2B5EF4-FFF2-40B4-BE49-F238E27FC236}">
                <a16:creationId xmlns:a16="http://schemas.microsoft.com/office/drawing/2014/main" id="{38FD4CCE-4A08-E847-B0F5-557C9229D404}"/>
              </a:ext>
            </a:extLst>
          </p:cNvPr>
          <p:cNvSpPr>
            <a:spLocks noGrp="1"/>
          </p:cNvSpPr>
          <p:nvPr>
            <p:ph idx="1"/>
          </p:nvPr>
        </p:nvSpPr>
        <p:spPr/>
        <p:txBody>
          <a:bodyPr/>
          <a:lstStyle/>
          <a:p>
            <a:pPr marL="0" indent="0" eaLnBrk="1" hangingPunct="1">
              <a:buFont typeface="Arial" panose="020B0604020202020204" pitchFamily="34" charset="0"/>
              <a:buNone/>
            </a:pPr>
            <a:r>
              <a:rPr lang="en-US" altLang="en-US" b="1" i="1">
                <a:ea typeface="ＭＳ Ｐゴシック" panose="020B0600070205080204" pitchFamily="34" charset="-128"/>
              </a:rPr>
              <a:t>Provide professional learning and technical assistance to support teachers, administrators, and others who serve out-of-school youth</a:t>
            </a:r>
            <a:r>
              <a:rPr lang="en-US" altLang="en-US">
                <a:ea typeface="ＭＳ Ｐゴシック" panose="020B0600070205080204" pitchFamily="34" charset="-128"/>
              </a:rPr>
              <a:t> </a:t>
            </a:r>
          </a:p>
        </p:txBody>
      </p:sp>
      <p:cxnSp>
        <p:nvCxnSpPr>
          <p:cNvPr id="10" name="Straight Connector 9">
            <a:extLst>
              <a:ext uri="{FF2B5EF4-FFF2-40B4-BE49-F238E27FC236}">
                <a16:creationId xmlns:a16="http://schemas.microsoft.com/office/drawing/2014/main" id="{BA0DB3DA-9A33-344B-ABED-71AD8D49FAC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885F2A0-795E-4049-991C-E78F718597B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6086" name="Picture 9" descr="C:\Users\Jessica\AppData\Local\Microsoft\Windows\Temporary Internet Files\Content.Outlook\8BOT6XXS\SOSOSY circle copy copy (2).jpg">
            <a:extLst>
              <a:ext uri="{FF2B5EF4-FFF2-40B4-BE49-F238E27FC236}">
                <a16:creationId xmlns:a16="http://schemas.microsoft.com/office/drawing/2014/main" id="{84C1F435-D728-EA4A-8CB7-8B39BCA0A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8">
            <a:extLst>
              <a:ext uri="{FF2B5EF4-FFF2-40B4-BE49-F238E27FC236}">
                <a16:creationId xmlns:a16="http://schemas.microsoft.com/office/drawing/2014/main" id="{EA570D61-BF73-C14E-8119-3F1B1F8AC226}"/>
              </a:ext>
            </a:extLst>
          </p:cNvPr>
          <p:cNvSpPr>
            <a:spLocks noGrp="1"/>
          </p:cNvSpPr>
          <p:nvPr>
            <p:ph type="title"/>
          </p:nvPr>
        </p:nvSpPr>
        <p:spPr/>
        <p:txBody>
          <a:bodyPr/>
          <a:lstStyle/>
          <a:p>
            <a:pPr eaLnBrk="1" hangingPunct="1"/>
            <a:r>
              <a:rPr lang="en-US" altLang="en-US">
                <a:ea typeface="ＭＳ Ｐゴシック" panose="020B0600070205080204" pitchFamily="34" charset="-128"/>
              </a:rPr>
              <a:t>Measurable Outcome 2.1</a:t>
            </a:r>
          </a:p>
        </p:txBody>
      </p:sp>
      <p:sp>
        <p:nvSpPr>
          <p:cNvPr id="47107" name="Content Placeholder 10">
            <a:extLst>
              <a:ext uri="{FF2B5EF4-FFF2-40B4-BE49-F238E27FC236}">
                <a16:creationId xmlns:a16="http://schemas.microsoft.com/office/drawing/2014/main" id="{C76C9ABD-C5B3-2745-8DFC-27801003570F}"/>
              </a:ext>
            </a:extLst>
          </p:cNvPr>
          <p:cNvSpPr>
            <a:spLocks noGrp="1"/>
          </p:cNvSpPr>
          <p:nvPr>
            <p:ph idx="1"/>
          </p:nvPr>
        </p:nvSpPr>
        <p:spPr/>
        <p:txBody>
          <a:bodyPr/>
          <a:lstStyle/>
          <a:p>
            <a:pPr marL="0" indent="0">
              <a:buFont typeface="Arial" panose="020B0604020202020204" pitchFamily="34" charset="0"/>
              <a:buNone/>
            </a:pPr>
            <a:r>
              <a:rPr lang="en-US" altLang="en-US" b="1" u="sng">
                <a:ea typeface="ＭＳ Ｐゴシック" panose="020B0600070205080204" pitchFamily="34" charset="-128"/>
              </a:rPr>
              <a:t>Measurable Outcome (Project Objective) 2.1</a:t>
            </a:r>
            <a:endParaRPr lang="en-US" altLang="en-US">
              <a:ea typeface="ＭＳ Ｐゴシック" panose="020B0600070205080204" pitchFamily="34" charset="-128"/>
            </a:endParaRPr>
          </a:p>
          <a:p>
            <a:pPr marL="0" indent="0"/>
            <a:r>
              <a:rPr lang="en-US" altLang="en-US" b="1">
                <a:ea typeface="ＭＳ Ｐゴシック" panose="020B0600070205080204" pitchFamily="34" charset="-128"/>
              </a:rPr>
              <a:t>	</a:t>
            </a:r>
            <a:r>
              <a:rPr lang="en-US" altLang="en-US" sz="2800">
                <a:ea typeface="ＭＳ Ｐゴシック" panose="020B0600070205080204" pitchFamily="34" charset="-128"/>
              </a:rPr>
              <a:t>By September 30, 2015, 90% of staff participating in a </a:t>
            </a:r>
            <a:r>
              <a:rPr lang="en-US" altLang="en-US" sz="2800" u="sng">
                <a:ea typeface="ＭＳ Ｐゴシック" panose="020B0600070205080204" pitchFamily="34" charset="-128"/>
              </a:rPr>
              <a:t>SOSOSY professional learning </a:t>
            </a:r>
            <a:r>
              <a:rPr lang="en-US" altLang="en-US" sz="2800">
                <a:ea typeface="ＭＳ Ｐゴシック" panose="020B0600070205080204" pitchFamily="34" charset="-128"/>
              </a:rPr>
              <a:t>will rate the activities and materials as useful for delivering services to OSY on a staff survey administered prior to and after training (useful= level 4 or above on a 5-point rubric). Statistically significant gains (p value of &lt;.05) will be achieved between pre- and post-assessment.</a:t>
            </a:r>
          </a:p>
        </p:txBody>
      </p:sp>
      <p:cxnSp>
        <p:nvCxnSpPr>
          <p:cNvPr id="10" name="Straight Connector 9">
            <a:extLst>
              <a:ext uri="{FF2B5EF4-FFF2-40B4-BE49-F238E27FC236}">
                <a16:creationId xmlns:a16="http://schemas.microsoft.com/office/drawing/2014/main" id="{38791BEB-B8AD-2649-A8B3-D143A8EE5D0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03B8576-101F-4843-B679-CEA622603CEC}"/>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7110" name="Picture 9" descr="C:\Users\Jessica\AppData\Local\Microsoft\Windows\Temporary Internet Files\Content.Outlook\8BOT6XXS\SOSOSY circle copy copy (2).jpg">
            <a:extLst>
              <a:ext uri="{FF2B5EF4-FFF2-40B4-BE49-F238E27FC236}">
                <a16:creationId xmlns:a16="http://schemas.microsoft.com/office/drawing/2014/main" id="{5B805AD6-6914-CB49-B0CF-D71184F1A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8">
            <a:extLst>
              <a:ext uri="{FF2B5EF4-FFF2-40B4-BE49-F238E27FC236}">
                <a16:creationId xmlns:a16="http://schemas.microsoft.com/office/drawing/2014/main" id="{47BD434A-71D5-6049-A6E4-CBEDF9C19AD1}"/>
              </a:ext>
            </a:extLst>
          </p:cNvPr>
          <p:cNvSpPr>
            <a:spLocks noGrp="1"/>
          </p:cNvSpPr>
          <p:nvPr>
            <p:ph type="title"/>
          </p:nvPr>
        </p:nvSpPr>
        <p:spPr/>
        <p:txBody>
          <a:bodyPr/>
          <a:lstStyle/>
          <a:p>
            <a:pPr eaLnBrk="1" hangingPunct="1"/>
            <a:r>
              <a:rPr lang="en-US" altLang="en-US">
                <a:ea typeface="ＭＳ Ｐゴシック" panose="020B0600070205080204" pitchFamily="34" charset="-128"/>
              </a:rPr>
              <a:t>Measurable Outcome 2.2</a:t>
            </a:r>
          </a:p>
        </p:txBody>
      </p:sp>
      <p:sp>
        <p:nvSpPr>
          <p:cNvPr id="43010" name="Content Placeholder 10">
            <a:extLst>
              <a:ext uri="{FF2B5EF4-FFF2-40B4-BE49-F238E27FC236}">
                <a16:creationId xmlns:a16="http://schemas.microsoft.com/office/drawing/2014/main" id="{55C38335-58DC-984D-9D3B-E2F32D0B9319}"/>
              </a:ext>
            </a:extLst>
          </p:cNvPr>
          <p:cNvSpPr>
            <a:spLocks noGrp="1"/>
          </p:cNvSpPr>
          <p:nvPr>
            <p:ph idx="1"/>
          </p:nvPr>
        </p:nvSpPr>
        <p:spPr/>
        <p:txBody>
          <a:bodyPr/>
          <a:lstStyle/>
          <a:p>
            <a:pPr marL="0" indent="0">
              <a:buFont typeface="Arial" charset="0"/>
              <a:buNone/>
              <a:defRPr/>
            </a:pPr>
            <a:r>
              <a:rPr lang="en-US" b="1" u="sng" dirty="0"/>
              <a:t>Measurable Outcome (Project Objective) 2.2</a:t>
            </a:r>
            <a:endParaRPr lang="en-US" dirty="0"/>
          </a:p>
          <a:p>
            <a:pPr>
              <a:buFont typeface="Arial" charset="0"/>
              <a:buChar char="•"/>
              <a:defRPr/>
            </a:pPr>
            <a:r>
              <a:rPr lang="en-US" b="1" dirty="0"/>
              <a:t>	</a:t>
            </a:r>
            <a:r>
              <a:rPr lang="en-US" dirty="0"/>
              <a:t>By September 30, 2015, 90% of staff participating in </a:t>
            </a:r>
            <a:r>
              <a:rPr lang="en-US" u="sng" dirty="0"/>
              <a:t>SOSOSY technical assistance </a:t>
            </a:r>
            <a:r>
              <a:rPr lang="en-US" dirty="0"/>
              <a:t>on project materials and strategies to states will increase their capacity for serving the needs of OSY as measured by a statistically significant gain (p&lt;.05) on a pretest/post-test self-assessment.</a:t>
            </a:r>
          </a:p>
        </p:txBody>
      </p:sp>
      <p:cxnSp>
        <p:nvCxnSpPr>
          <p:cNvPr id="10" name="Straight Connector 9">
            <a:extLst>
              <a:ext uri="{FF2B5EF4-FFF2-40B4-BE49-F238E27FC236}">
                <a16:creationId xmlns:a16="http://schemas.microsoft.com/office/drawing/2014/main" id="{F81AE4D4-6E78-DA43-8EA4-9FC380F7B02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9022A9B5-3BE4-B140-A669-036E2B4466C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9158" name="Picture 9" descr="C:\Users\Jessica\AppData\Local\Microsoft\Windows\Temporary Internet Files\Content.Outlook\8BOT6XXS\SOSOSY circle copy copy (2).jpg">
            <a:extLst>
              <a:ext uri="{FF2B5EF4-FFF2-40B4-BE49-F238E27FC236}">
                <a16:creationId xmlns:a16="http://schemas.microsoft.com/office/drawing/2014/main" id="{43135119-71B1-AA4E-8FB1-616F8E774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8">
            <a:extLst>
              <a:ext uri="{FF2B5EF4-FFF2-40B4-BE49-F238E27FC236}">
                <a16:creationId xmlns:a16="http://schemas.microsoft.com/office/drawing/2014/main" id="{67A90CF4-D862-5647-B9A9-EED6D888945E}"/>
              </a:ext>
            </a:extLst>
          </p:cNvPr>
          <p:cNvSpPr>
            <a:spLocks noGrp="1"/>
          </p:cNvSpPr>
          <p:nvPr>
            <p:ph type="title"/>
          </p:nvPr>
        </p:nvSpPr>
        <p:spPr/>
        <p:txBody>
          <a:bodyPr/>
          <a:lstStyle/>
          <a:p>
            <a:pPr eaLnBrk="1" hangingPunct="1"/>
            <a:r>
              <a:rPr lang="en-US" altLang="en-US">
                <a:ea typeface="ＭＳ Ｐゴシック" panose="020B0600070205080204" pitchFamily="34" charset="-128"/>
              </a:rPr>
              <a:t>Training Work Group</a:t>
            </a:r>
          </a:p>
        </p:txBody>
      </p:sp>
      <p:sp>
        <p:nvSpPr>
          <p:cNvPr id="51203" name="Content Placeholder 10">
            <a:extLst>
              <a:ext uri="{FF2B5EF4-FFF2-40B4-BE49-F238E27FC236}">
                <a16:creationId xmlns:a16="http://schemas.microsoft.com/office/drawing/2014/main" id="{CA4571B5-0578-AE4E-BA34-D44601271878}"/>
              </a:ext>
            </a:extLst>
          </p:cNvPr>
          <p:cNvSpPr>
            <a:spLocks noGrp="1"/>
          </p:cNvSpPr>
          <p:nvPr>
            <p:ph idx="1"/>
          </p:nvPr>
        </p:nvSpPr>
        <p:spPr/>
        <p:txBody>
          <a:bodyPr/>
          <a:lstStyle/>
          <a:p>
            <a:r>
              <a:rPr lang="en-US" altLang="en-US" sz="2400">
                <a:ea typeface="ＭＳ Ｐゴシック" panose="020B0600070205080204" pitchFamily="34" charset="-128"/>
              </a:rPr>
              <a:t>2.1.1 – Prepare and administer a staff needs assessment survey for current trainers to determine the 3 highest need modules</a:t>
            </a:r>
          </a:p>
          <a:p>
            <a:r>
              <a:rPr lang="en-US" altLang="en-US" sz="2400">
                <a:ea typeface="ＭＳ Ｐゴシック" panose="020B0600070205080204" pitchFamily="34" charset="-128"/>
              </a:rPr>
              <a:t>2.1.2 – Analyze the results of the needs assessment survey to determine training needs and inform the Dissemination Committee of the TST</a:t>
            </a:r>
          </a:p>
          <a:p>
            <a:r>
              <a:rPr lang="en-US" altLang="en-US" sz="2400">
                <a:ea typeface="ＭＳ Ｐゴシック" panose="020B0600070205080204" pitchFamily="34" charset="-128"/>
              </a:rPr>
              <a:t>2.1.3 – Adapt 3 modules for online self-study with pre/post assessments to be used by new trainers and as a refresher training for current trainers</a:t>
            </a:r>
          </a:p>
          <a:p>
            <a:r>
              <a:rPr lang="en-US" altLang="en-US" sz="2400">
                <a:ea typeface="ＭＳ Ｐゴシック" panose="020B0600070205080204" pitchFamily="34" charset="-128"/>
              </a:rPr>
              <a:t>2.1.3 – Put the 3 highest need SOSOSY modules online  </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355078C6-48CA-8243-9D87-F4C7BF9E65F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26CC817-98D5-C346-A81D-C52F589A7D1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1206" name="Picture 9" descr="C:\Users\Jessica\AppData\Local\Microsoft\Windows\Temporary Internet Files\Content.Outlook\8BOT6XXS\SOSOSY circle copy copy (2).jpg">
            <a:extLst>
              <a:ext uri="{FF2B5EF4-FFF2-40B4-BE49-F238E27FC236}">
                <a16:creationId xmlns:a16="http://schemas.microsoft.com/office/drawing/2014/main" id="{F0C1D313-BF52-8548-A3DF-504721AA9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8">
            <a:extLst>
              <a:ext uri="{FF2B5EF4-FFF2-40B4-BE49-F238E27FC236}">
                <a16:creationId xmlns:a16="http://schemas.microsoft.com/office/drawing/2014/main" id="{B23CA04B-9D34-DE43-A094-B4A2E94A0537}"/>
              </a:ext>
            </a:extLst>
          </p:cNvPr>
          <p:cNvSpPr>
            <a:spLocks noGrp="1"/>
          </p:cNvSpPr>
          <p:nvPr>
            <p:ph type="title"/>
          </p:nvPr>
        </p:nvSpPr>
        <p:spPr/>
        <p:txBody>
          <a:bodyPr/>
          <a:lstStyle/>
          <a:p>
            <a:pPr eaLnBrk="1" hangingPunct="1"/>
            <a:r>
              <a:rPr lang="en-US" altLang="en-US">
                <a:ea typeface="ＭＳ Ｐゴシック" panose="020B0600070205080204" pitchFamily="34" charset="-128"/>
              </a:rPr>
              <a:t>Training Work Group</a:t>
            </a:r>
          </a:p>
        </p:txBody>
      </p:sp>
      <p:sp>
        <p:nvSpPr>
          <p:cNvPr id="52227" name="Content Placeholder 10">
            <a:extLst>
              <a:ext uri="{FF2B5EF4-FFF2-40B4-BE49-F238E27FC236}">
                <a16:creationId xmlns:a16="http://schemas.microsoft.com/office/drawing/2014/main" id="{E89CBAFB-0B9F-374B-9A84-D32A95C9058A}"/>
              </a:ext>
            </a:extLst>
          </p:cNvPr>
          <p:cNvSpPr>
            <a:spLocks noGrp="1"/>
          </p:cNvSpPr>
          <p:nvPr>
            <p:ph idx="1"/>
          </p:nvPr>
        </p:nvSpPr>
        <p:spPr/>
        <p:txBody>
          <a:bodyPr/>
          <a:lstStyle/>
          <a:p>
            <a:r>
              <a:rPr lang="en-US" altLang="en-US" sz="2000">
                <a:ea typeface="ＭＳ Ｐゴシック" panose="020B0600070205080204" pitchFamily="34" charset="-128"/>
              </a:rPr>
              <a:t>2.1.4 – Conduct and participate in a meeting of current trainers to discuss regional PL needs and networking opportunities (Held in conjunction with the Dissemination Event)</a:t>
            </a:r>
          </a:p>
          <a:p>
            <a:r>
              <a:rPr lang="en-US" altLang="en-US" sz="2000">
                <a:ea typeface="ＭＳ Ｐゴシック" panose="020B0600070205080204" pitchFamily="34" charset="-128"/>
              </a:rPr>
              <a:t>2.1.6 – Conduct/participate in 2 regional and/or virtual professional learning sessions</a:t>
            </a:r>
          </a:p>
          <a:p>
            <a:r>
              <a:rPr lang="en-US" altLang="en-US" sz="2000">
                <a:ea typeface="ＭＳ Ｐゴシック" panose="020B0600070205080204" pitchFamily="34" charset="-128"/>
              </a:rPr>
              <a:t>2.1.8 – Prepare/administer a pre/post SurveyMonkey survey on module effectiveness </a:t>
            </a:r>
          </a:p>
          <a:p>
            <a:r>
              <a:rPr lang="en-US" altLang="en-US" sz="2000">
                <a:ea typeface="ＭＳ Ｐゴシック" panose="020B0600070205080204" pitchFamily="34" charset="-128"/>
              </a:rPr>
              <a:t>2.1.9 – Analyze pre- and post-assessments on online self-study modules to determine further training needs</a:t>
            </a:r>
          </a:p>
          <a:p>
            <a:r>
              <a:rPr lang="en-US" altLang="en-US" sz="1800">
                <a:ea typeface="ＭＳ Ｐゴシック" panose="020B0600070205080204" pitchFamily="34" charset="-128"/>
              </a:rPr>
              <a:t>3.1.11 –  Prepare a self-study guide/video on the 3 modules identified as high need </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B4821E2E-2449-354E-81A5-62A57BE7E4A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63769CD-DF27-7B47-8B74-1DFD680FFB8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2230" name="Picture 9" descr="C:\Users\Jessica\AppData\Local\Microsoft\Windows\Temporary Internet Files\Content.Outlook\8BOT6XXS\SOSOSY circle copy copy (2).jpg">
            <a:extLst>
              <a:ext uri="{FF2B5EF4-FFF2-40B4-BE49-F238E27FC236}">
                <a16:creationId xmlns:a16="http://schemas.microsoft.com/office/drawing/2014/main" id="{B62FD5AD-35D3-104F-A3D2-879D8376F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8">
            <a:extLst>
              <a:ext uri="{FF2B5EF4-FFF2-40B4-BE49-F238E27FC236}">
                <a16:creationId xmlns:a16="http://schemas.microsoft.com/office/drawing/2014/main" id="{0A083532-3815-EB4C-A705-8E11A208653C}"/>
              </a:ext>
            </a:extLst>
          </p:cNvPr>
          <p:cNvSpPr>
            <a:spLocks noGrp="1"/>
          </p:cNvSpPr>
          <p:nvPr>
            <p:ph type="title"/>
          </p:nvPr>
        </p:nvSpPr>
        <p:spPr/>
        <p:txBody>
          <a:bodyPr/>
          <a:lstStyle/>
          <a:p>
            <a:pPr eaLnBrk="1" hangingPunct="1"/>
            <a:r>
              <a:rPr lang="en-US" altLang="en-US">
                <a:ea typeface="ＭＳ Ｐゴシック" panose="020B0600070205080204" pitchFamily="34" charset="-128"/>
              </a:rPr>
              <a:t>Goal 3</a:t>
            </a:r>
          </a:p>
        </p:txBody>
      </p:sp>
      <p:sp>
        <p:nvSpPr>
          <p:cNvPr id="41986" name="Content Placeholder 10">
            <a:extLst>
              <a:ext uri="{FF2B5EF4-FFF2-40B4-BE49-F238E27FC236}">
                <a16:creationId xmlns:a16="http://schemas.microsoft.com/office/drawing/2014/main" id="{867120C5-9B1F-6747-8D64-68A7559E8642}"/>
              </a:ext>
            </a:extLst>
          </p:cNvPr>
          <p:cNvSpPr>
            <a:spLocks noGrp="1"/>
          </p:cNvSpPr>
          <p:nvPr>
            <p:ph idx="1"/>
          </p:nvPr>
        </p:nvSpPr>
        <p:spPr/>
        <p:txBody>
          <a:bodyPr/>
          <a:lstStyle/>
          <a:p>
            <a:pPr marL="0" indent="0">
              <a:buFont typeface="Arial" charset="0"/>
              <a:buNone/>
              <a:defRPr/>
            </a:pPr>
            <a:r>
              <a:rPr lang="en-US" b="1" i="1" dirty="0"/>
              <a:t>Distribute effective and promising practices for providing services to OSY to increase capacity, communication, intra- and interstate coordination, and inter-CIG collaboration.</a:t>
            </a:r>
            <a:endParaRPr lang="en-US" dirty="0"/>
          </a:p>
          <a:p>
            <a:pPr eaLnBrk="1" hangingPunct="1">
              <a:buFont typeface="Arial" charset="0"/>
              <a:buChar char="•"/>
              <a:defRPr/>
            </a:pPr>
            <a:endParaRPr lang="en-US" dirty="0"/>
          </a:p>
        </p:txBody>
      </p:sp>
      <p:cxnSp>
        <p:nvCxnSpPr>
          <p:cNvPr id="10" name="Straight Connector 9">
            <a:extLst>
              <a:ext uri="{FF2B5EF4-FFF2-40B4-BE49-F238E27FC236}">
                <a16:creationId xmlns:a16="http://schemas.microsoft.com/office/drawing/2014/main" id="{7CB52A09-5E37-8642-ACDE-88B1C9DE2F4A}"/>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D834991-0992-3142-9AE3-ACA41BA1A1B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3254" name="Picture 9" descr="C:\Users\Jessica\AppData\Local\Microsoft\Windows\Temporary Internet Files\Content.Outlook\8BOT6XXS\SOSOSY circle copy copy (2).jpg">
            <a:extLst>
              <a:ext uri="{FF2B5EF4-FFF2-40B4-BE49-F238E27FC236}">
                <a16:creationId xmlns:a16="http://schemas.microsoft.com/office/drawing/2014/main" id="{D0C1870D-B4CA-6A40-A77A-FBF10EFFE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8">
            <a:extLst>
              <a:ext uri="{FF2B5EF4-FFF2-40B4-BE49-F238E27FC236}">
                <a16:creationId xmlns:a16="http://schemas.microsoft.com/office/drawing/2014/main" id="{5A30261F-5C6D-A64C-8776-75927DD1F988}"/>
              </a:ext>
            </a:extLst>
          </p:cNvPr>
          <p:cNvSpPr>
            <a:spLocks noGrp="1"/>
          </p:cNvSpPr>
          <p:nvPr>
            <p:ph type="title"/>
          </p:nvPr>
        </p:nvSpPr>
        <p:spPr/>
        <p:txBody>
          <a:bodyPr/>
          <a:lstStyle/>
          <a:p>
            <a:pPr eaLnBrk="1" hangingPunct="1"/>
            <a:r>
              <a:rPr lang="en-US" altLang="en-US">
                <a:ea typeface="ＭＳ Ｐゴシック" panose="020B0600070205080204" pitchFamily="34" charset="-128"/>
              </a:rPr>
              <a:t>Measurable Outcome 3.1</a:t>
            </a:r>
          </a:p>
        </p:txBody>
      </p:sp>
      <p:sp>
        <p:nvSpPr>
          <p:cNvPr id="54275" name="Content Placeholder 10">
            <a:extLst>
              <a:ext uri="{FF2B5EF4-FFF2-40B4-BE49-F238E27FC236}">
                <a16:creationId xmlns:a16="http://schemas.microsoft.com/office/drawing/2014/main" id="{3DB74588-31C6-2B43-B159-88E866835EF2}"/>
              </a:ext>
            </a:extLst>
          </p:cNvPr>
          <p:cNvSpPr>
            <a:spLocks noGrp="1"/>
          </p:cNvSpPr>
          <p:nvPr>
            <p:ph idx="1"/>
          </p:nvPr>
        </p:nvSpPr>
        <p:spPr/>
        <p:txBody>
          <a:bodyPr/>
          <a:lstStyle/>
          <a:p>
            <a:pPr marL="0" indent="0">
              <a:buFont typeface="Arial" panose="020B0604020202020204" pitchFamily="34" charset="0"/>
              <a:buNone/>
            </a:pPr>
            <a:r>
              <a:rPr lang="en-US" altLang="en-US" b="1" u="sng">
                <a:ea typeface="ＭＳ Ｐゴシック" panose="020B0600070205080204" pitchFamily="34" charset="-128"/>
              </a:rPr>
              <a:t>Measurable Outcome (Project Objective) 3.1</a:t>
            </a:r>
            <a:endParaRPr lang="en-US" altLang="en-US">
              <a:ea typeface="ＭＳ Ｐゴシック" panose="020B0600070205080204" pitchFamily="34" charset="-128"/>
            </a:endParaRPr>
          </a:p>
          <a:p>
            <a:pPr marL="0" indent="0"/>
            <a:r>
              <a:rPr lang="en-US" altLang="en-US" b="1">
                <a:ea typeface="ＭＳ Ｐゴシック" panose="020B0600070205080204" pitchFamily="34" charset="-128"/>
              </a:rPr>
              <a:t>	</a:t>
            </a:r>
            <a:r>
              <a:rPr lang="en-US" altLang="en-US">
                <a:ea typeface="ＭＳ Ｐゴシック" panose="020B0600070205080204" pitchFamily="34" charset="-128"/>
              </a:rPr>
              <a:t>By September 30, 2015, 20 consortium states will participate in at least 5 key SOSOSY dissemination/diffusion activities resulting in national diffusion of SOSOSY effective and promising practices in the planning, delivery, and evaluation of services to OSY.</a:t>
            </a:r>
          </a:p>
        </p:txBody>
      </p:sp>
      <p:cxnSp>
        <p:nvCxnSpPr>
          <p:cNvPr id="10" name="Straight Connector 9">
            <a:extLst>
              <a:ext uri="{FF2B5EF4-FFF2-40B4-BE49-F238E27FC236}">
                <a16:creationId xmlns:a16="http://schemas.microsoft.com/office/drawing/2014/main" id="{6C8CEDA4-B212-0247-9C7C-41AA1D9B20F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4DDB83E-3B0C-294F-9FFF-5D8731DAC7C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4278" name="Picture 9" descr="C:\Users\Jessica\AppData\Local\Microsoft\Windows\Temporary Internet Files\Content.Outlook\8BOT6XXS\SOSOSY circle copy copy (2).jpg">
            <a:extLst>
              <a:ext uri="{FF2B5EF4-FFF2-40B4-BE49-F238E27FC236}">
                <a16:creationId xmlns:a16="http://schemas.microsoft.com/office/drawing/2014/main" id="{DF9373F6-A005-E842-8849-EA1E6E3FF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8">
            <a:extLst>
              <a:ext uri="{FF2B5EF4-FFF2-40B4-BE49-F238E27FC236}">
                <a16:creationId xmlns:a16="http://schemas.microsoft.com/office/drawing/2014/main" id="{6D35C457-47C2-AC48-B186-0FB38CD311DC}"/>
              </a:ext>
            </a:extLst>
          </p:cNvPr>
          <p:cNvSpPr>
            <a:spLocks noGrp="1"/>
          </p:cNvSpPr>
          <p:nvPr>
            <p:ph type="title"/>
          </p:nvPr>
        </p:nvSpPr>
        <p:spPr/>
        <p:txBody>
          <a:bodyPr/>
          <a:lstStyle/>
          <a:p>
            <a:pPr eaLnBrk="1" hangingPunct="1"/>
            <a:r>
              <a:rPr lang="en-US" altLang="en-US">
                <a:ea typeface="ＭＳ Ｐゴシック" panose="020B0600070205080204" pitchFamily="34" charset="-128"/>
              </a:rPr>
              <a:t>Technology Work Group</a:t>
            </a:r>
          </a:p>
        </p:txBody>
      </p:sp>
      <p:sp>
        <p:nvSpPr>
          <p:cNvPr id="56323" name="Content Placeholder 10">
            <a:extLst>
              <a:ext uri="{FF2B5EF4-FFF2-40B4-BE49-F238E27FC236}">
                <a16:creationId xmlns:a16="http://schemas.microsoft.com/office/drawing/2014/main" id="{AE74CC56-4BB7-8C4F-8F19-D0A0955491DF}"/>
              </a:ext>
            </a:extLst>
          </p:cNvPr>
          <p:cNvSpPr>
            <a:spLocks noGrp="1"/>
          </p:cNvSpPr>
          <p:nvPr>
            <p:ph idx="1"/>
          </p:nvPr>
        </p:nvSpPr>
        <p:spPr/>
        <p:txBody>
          <a:bodyPr/>
          <a:lstStyle/>
          <a:p>
            <a:r>
              <a:rPr lang="en-US" altLang="en-US" sz="2400">
                <a:ea typeface="ＭＳ Ｐゴシック" panose="020B0600070205080204" pitchFamily="34" charset="-128"/>
              </a:rPr>
              <a:t>3.1.1 – Redesign the SOSOSY website to improve/increase access to effective and promising practices and steer users to relevant areas</a:t>
            </a:r>
          </a:p>
          <a:p>
            <a:r>
              <a:rPr lang="en-US" altLang="en-US" sz="2400">
                <a:ea typeface="ＭＳ Ｐゴシック" panose="020B0600070205080204" pitchFamily="34" charset="-128"/>
              </a:rPr>
              <a:t>3.1.2 – Provide links on the SOSOSY website to the websites of the other three MEP CIGs and include explanations of the CIG purpose and goals</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D5285A8E-5A09-0A49-B791-857851161FE6}"/>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0D25F0C-A387-5247-8906-73403581B5C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6326" name="Picture 9" descr="C:\Users\Jessica\AppData\Local\Microsoft\Windows\Temporary Internet Files\Content.Outlook\8BOT6XXS\SOSOSY circle copy copy (2).jpg">
            <a:extLst>
              <a:ext uri="{FF2B5EF4-FFF2-40B4-BE49-F238E27FC236}">
                <a16:creationId xmlns:a16="http://schemas.microsoft.com/office/drawing/2014/main" id="{7D3AA86C-EB6D-134D-B0F4-24747857D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8">
            <a:extLst>
              <a:ext uri="{FF2B5EF4-FFF2-40B4-BE49-F238E27FC236}">
                <a16:creationId xmlns:a16="http://schemas.microsoft.com/office/drawing/2014/main" id="{CA73A423-A80F-9741-B271-907851152E61}"/>
              </a:ext>
            </a:extLst>
          </p:cNvPr>
          <p:cNvSpPr>
            <a:spLocks noGrp="1"/>
          </p:cNvSpPr>
          <p:nvPr>
            <p:ph type="title"/>
          </p:nvPr>
        </p:nvSpPr>
        <p:spPr/>
        <p:txBody>
          <a:bodyPr/>
          <a:lstStyle/>
          <a:p>
            <a:pPr eaLnBrk="1" hangingPunct="1"/>
            <a:r>
              <a:rPr lang="en-US" altLang="en-US">
                <a:ea typeface="ＭＳ Ｐゴシック" panose="020B0600070205080204" pitchFamily="34" charset="-128"/>
              </a:rPr>
              <a:t>	Continuum of Services Work Group</a:t>
            </a:r>
          </a:p>
        </p:txBody>
      </p:sp>
      <p:sp>
        <p:nvSpPr>
          <p:cNvPr id="57347" name="Content Placeholder 10">
            <a:extLst>
              <a:ext uri="{FF2B5EF4-FFF2-40B4-BE49-F238E27FC236}">
                <a16:creationId xmlns:a16="http://schemas.microsoft.com/office/drawing/2014/main" id="{1399885F-71CC-8046-BC92-897BAAEA8155}"/>
              </a:ext>
            </a:extLst>
          </p:cNvPr>
          <p:cNvSpPr>
            <a:spLocks noGrp="1"/>
          </p:cNvSpPr>
          <p:nvPr>
            <p:ph idx="1"/>
          </p:nvPr>
        </p:nvSpPr>
        <p:spPr/>
        <p:txBody>
          <a:bodyPr/>
          <a:lstStyle/>
          <a:p>
            <a:pPr eaLnBrk="1" hangingPunct="1"/>
            <a:r>
              <a:rPr lang="en-US" altLang="en-US">
                <a:ea typeface="ＭＳ Ｐゴシック" panose="020B0600070205080204" pitchFamily="34" charset="-128"/>
              </a:rPr>
              <a:t>3.1.12 – Prepare an OSY continuum of services matrix and post on the OSY website </a:t>
            </a:r>
          </a:p>
        </p:txBody>
      </p:sp>
      <p:cxnSp>
        <p:nvCxnSpPr>
          <p:cNvPr id="10" name="Straight Connector 9">
            <a:extLst>
              <a:ext uri="{FF2B5EF4-FFF2-40B4-BE49-F238E27FC236}">
                <a16:creationId xmlns:a16="http://schemas.microsoft.com/office/drawing/2014/main" id="{8769E236-9E47-1F47-8379-DD2A5F7FA94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145F581-3139-B446-862A-F470712D8DD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7350" name="Picture 9" descr="C:\Users\Jessica\AppData\Local\Microsoft\Windows\Temporary Internet Files\Content.Outlook\8BOT6XXS\SOSOSY circle copy copy (2).jpg">
            <a:extLst>
              <a:ext uri="{FF2B5EF4-FFF2-40B4-BE49-F238E27FC236}">
                <a16:creationId xmlns:a16="http://schemas.microsoft.com/office/drawing/2014/main" id="{BAA09F57-9B27-6841-961A-CE886BAA8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8">
            <a:extLst>
              <a:ext uri="{FF2B5EF4-FFF2-40B4-BE49-F238E27FC236}">
                <a16:creationId xmlns:a16="http://schemas.microsoft.com/office/drawing/2014/main" id="{26088292-6752-624F-9187-AEE3A36E4E8C}"/>
              </a:ext>
            </a:extLst>
          </p:cNvPr>
          <p:cNvSpPr>
            <a:spLocks noGrp="1"/>
          </p:cNvSpPr>
          <p:nvPr>
            <p:ph type="title"/>
          </p:nvPr>
        </p:nvSpPr>
        <p:spPr/>
        <p:txBody>
          <a:bodyPr/>
          <a:lstStyle/>
          <a:p>
            <a:pPr eaLnBrk="1" hangingPunct="1"/>
            <a:r>
              <a:rPr lang="en-US" altLang="en-US">
                <a:ea typeface="ＭＳ Ｐゴシック" panose="020B0600070205080204" pitchFamily="34" charset="-128"/>
              </a:rPr>
              <a:t>Goal 4</a:t>
            </a:r>
          </a:p>
        </p:txBody>
      </p:sp>
      <p:sp>
        <p:nvSpPr>
          <p:cNvPr id="58371" name="Content Placeholder 10">
            <a:extLst>
              <a:ext uri="{FF2B5EF4-FFF2-40B4-BE49-F238E27FC236}">
                <a16:creationId xmlns:a16="http://schemas.microsoft.com/office/drawing/2014/main" id="{41C1082F-8574-1248-BA74-4ED3E13C7B02}"/>
              </a:ext>
            </a:extLst>
          </p:cNvPr>
          <p:cNvSpPr>
            <a:spLocks noGrp="1"/>
          </p:cNvSpPr>
          <p:nvPr>
            <p:ph idx="1"/>
          </p:nvPr>
        </p:nvSpPr>
        <p:spPr/>
        <p:txBody>
          <a:bodyPr/>
          <a:lstStyle/>
          <a:p>
            <a:pPr marL="0" indent="0" eaLnBrk="1" hangingPunct="1">
              <a:buFont typeface="Arial" panose="020B0604020202020204" pitchFamily="34" charset="0"/>
              <a:buNone/>
            </a:pPr>
            <a:r>
              <a:rPr lang="en-US" altLang="en-US" sz="4800" b="1" i="1">
                <a:ea typeface="ＭＳ Ｐゴシック" panose="020B0600070205080204" pitchFamily="34" charset="-128"/>
              </a:rPr>
              <a:t>Increase the achievement of OSY participating in SOSOSY services </a:t>
            </a:r>
          </a:p>
        </p:txBody>
      </p:sp>
      <p:cxnSp>
        <p:nvCxnSpPr>
          <p:cNvPr id="10" name="Straight Connector 9">
            <a:extLst>
              <a:ext uri="{FF2B5EF4-FFF2-40B4-BE49-F238E27FC236}">
                <a16:creationId xmlns:a16="http://schemas.microsoft.com/office/drawing/2014/main" id="{6A8E9101-A56D-AC4B-9521-A76B09C53F7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AA17DC8-09C6-B146-9CC7-21B7865F3FF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8374" name="Picture 9" descr="C:\Users\Jessica\AppData\Local\Microsoft\Windows\Temporary Internet Files\Content.Outlook\8BOT6XXS\SOSOSY circle copy copy (2).jpg">
            <a:extLst>
              <a:ext uri="{FF2B5EF4-FFF2-40B4-BE49-F238E27FC236}">
                <a16:creationId xmlns:a16="http://schemas.microsoft.com/office/drawing/2014/main" id="{3BBD7F54-C463-4A4B-B622-82BD698D1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a:extLst>
              <a:ext uri="{FF2B5EF4-FFF2-40B4-BE49-F238E27FC236}">
                <a16:creationId xmlns:a16="http://schemas.microsoft.com/office/drawing/2014/main" id="{42062080-C935-FB45-ACA0-B3FEF1F6CB96}"/>
              </a:ext>
            </a:extLst>
          </p:cNvPr>
          <p:cNvSpPr>
            <a:spLocks noGrp="1"/>
          </p:cNvSpPr>
          <p:nvPr>
            <p:ph type="title"/>
          </p:nvPr>
        </p:nvSpPr>
        <p:spPr/>
        <p:txBody>
          <a:bodyPr/>
          <a:lstStyle/>
          <a:p>
            <a:pPr eaLnBrk="1" hangingPunct="1"/>
            <a:r>
              <a:rPr lang="en-US" altLang="en-US">
                <a:ea typeface="ＭＳ Ｐゴシック" panose="020B0600070205080204" pitchFamily="34" charset="-128"/>
              </a:rPr>
              <a:t>Expectations</a:t>
            </a:r>
          </a:p>
        </p:txBody>
      </p:sp>
      <p:sp>
        <p:nvSpPr>
          <p:cNvPr id="6147" name="Content Placeholder 10">
            <a:extLst>
              <a:ext uri="{FF2B5EF4-FFF2-40B4-BE49-F238E27FC236}">
                <a16:creationId xmlns:a16="http://schemas.microsoft.com/office/drawing/2014/main" id="{5F6CDA45-C8A2-6D43-BE1B-5FC4B6F5BF5C}"/>
              </a:ext>
            </a:extLst>
          </p:cNvPr>
          <p:cNvSpPr>
            <a:spLocks noGrp="1"/>
          </p:cNvSpPr>
          <p:nvPr>
            <p:ph idx="1"/>
          </p:nvPr>
        </p:nvSpPr>
        <p:spPr/>
        <p:txBody>
          <a:bodyPr/>
          <a:lstStyle/>
          <a:p>
            <a:pPr eaLnBrk="1" hangingPunct="1"/>
            <a:r>
              <a:rPr lang="en-US" altLang="en-US">
                <a:ea typeface="ＭＳ Ｐゴシック" panose="020B0600070205080204" pitchFamily="34" charset="-128"/>
              </a:rPr>
              <a:t>Review APR data and discuss results</a:t>
            </a:r>
          </a:p>
          <a:p>
            <a:pPr eaLnBrk="1" hangingPunct="1"/>
            <a:r>
              <a:rPr lang="en-US" altLang="en-US">
                <a:ea typeface="ＭＳ Ｐゴシック" panose="020B0600070205080204" pitchFamily="34" charset="-128"/>
              </a:rPr>
              <a:t>Actualize the Fidelity Implementation Index activities</a:t>
            </a:r>
          </a:p>
          <a:p>
            <a:pPr eaLnBrk="1" hangingPunct="1"/>
            <a:r>
              <a:rPr lang="en-US" altLang="en-US">
                <a:ea typeface="ＭＳ Ｐゴシック" panose="020B0600070205080204" pitchFamily="34" charset="-128"/>
              </a:rPr>
              <a:t>Align the work of the TST with the Year 3 plan</a:t>
            </a:r>
          </a:p>
          <a:p>
            <a:pPr eaLnBrk="1" hangingPunct="1"/>
            <a:r>
              <a:rPr lang="en-US" altLang="en-US">
                <a:ea typeface="ＭＳ Ｐゴシック" panose="020B0600070205080204" pitchFamily="34" charset="-128"/>
              </a:rPr>
              <a:t>Create action plans and timelines for work groups</a:t>
            </a:r>
          </a:p>
          <a:p>
            <a:pPr eaLnBrk="1" hangingPunct="1"/>
            <a:r>
              <a:rPr lang="en-US" altLang="en-US">
                <a:ea typeface="ＭＳ Ｐゴシック" panose="020B0600070205080204" pitchFamily="34" charset="-128"/>
              </a:rPr>
              <a:t>Establish timelines for completion of work and set work group meeting times/dates</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70223709-ABB5-1947-AA65-3B024FCAB69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0FBD1EB-7E25-9E44-9390-00DCDC3353BC}"/>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150" name="Picture 9" descr="C:\Users\Jessica\AppData\Local\Microsoft\Windows\Temporary Internet Files\Content.Outlook\8BOT6XXS\SOSOSY circle copy copy (2).jpg">
            <a:extLst>
              <a:ext uri="{FF2B5EF4-FFF2-40B4-BE49-F238E27FC236}">
                <a16:creationId xmlns:a16="http://schemas.microsoft.com/office/drawing/2014/main" id="{0016F737-57A7-F048-B31E-3179C7F45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8">
            <a:extLst>
              <a:ext uri="{FF2B5EF4-FFF2-40B4-BE49-F238E27FC236}">
                <a16:creationId xmlns:a16="http://schemas.microsoft.com/office/drawing/2014/main" id="{07EFA460-A7E5-7D40-9747-A244505BFE60}"/>
              </a:ext>
            </a:extLst>
          </p:cNvPr>
          <p:cNvSpPr>
            <a:spLocks noGrp="1"/>
          </p:cNvSpPr>
          <p:nvPr>
            <p:ph type="title"/>
          </p:nvPr>
        </p:nvSpPr>
        <p:spPr/>
        <p:txBody>
          <a:bodyPr/>
          <a:lstStyle/>
          <a:p>
            <a:pPr eaLnBrk="1" hangingPunct="1"/>
            <a:r>
              <a:rPr lang="en-US" altLang="en-US">
                <a:ea typeface="ＭＳ Ｐゴシック" panose="020B0600070205080204" pitchFamily="34" charset="-128"/>
              </a:rPr>
              <a:t>Measurable Outcome 4.1</a:t>
            </a:r>
          </a:p>
        </p:txBody>
      </p:sp>
      <p:sp>
        <p:nvSpPr>
          <p:cNvPr id="60419" name="Content Placeholder 10">
            <a:extLst>
              <a:ext uri="{FF2B5EF4-FFF2-40B4-BE49-F238E27FC236}">
                <a16:creationId xmlns:a16="http://schemas.microsoft.com/office/drawing/2014/main" id="{E6149A59-06A5-7648-A0FC-9CC2A537DEE1}"/>
              </a:ext>
            </a:extLst>
          </p:cNvPr>
          <p:cNvSpPr>
            <a:spLocks noGrp="1"/>
          </p:cNvSpPr>
          <p:nvPr>
            <p:ph idx="1"/>
          </p:nvPr>
        </p:nvSpPr>
        <p:spPr/>
        <p:txBody>
          <a:bodyPr/>
          <a:lstStyle/>
          <a:p>
            <a:pPr eaLnBrk="1" hangingPunct="1"/>
            <a:r>
              <a:rPr lang="en-US" altLang="en-US">
                <a:ea typeface="ＭＳ Ｐゴシック" panose="020B0600070205080204" pitchFamily="34" charset="-128"/>
              </a:rPr>
              <a:t>By September 30, 2015, there will be a 25% increase in achievement results by OSY in SOSOSY Consortium states. </a:t>
            </a:r>
          </a:p>
        </p:txBody>
      </p:sp>
      <p:cxnSp>
        <p:nvCxnSpPr>
          <p:cNvPr id="10" name="Straight Connector 9">
            <a:extLst>
              <a:ext uri="{FF2B5EF4-FFF2-40B4-BE49-F238E27FC236}">
                <a16:creationId xmlns:a16="http://schemas.microsoft.com/office/drawing/2014/main" id="{343B733E-B141-AF4C-9E1D-5DD19D0FF83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6911590-3285-1E42-88CE-678562B6F7E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0422" name="Picture 9" descr="C:\Users\Jessica\AppData\Local\Microsoft\Windows\Temporary Internet Files\Content.Outlook\8BOT6XXS\SOSOSY circle copy copy (2).jpg">
            <a:extLst>
              <a:ext uri="{FF2B5EF4-FFF2-40B4-BE49-F238E27FC236}">
                <a16:creationId xmlns:a16="http://schemas.microsoft.com/office/drawing/2014/main" id="{093FDBA0-7F26-564D-9B3F-FE3ED3C36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8">
            <a:extLst>
              <a:ext uri="{FF2B5EF4-FFF2-40B4-BE49-F238E27FC236}">
                <a16:creationId xmlns:a16="http://schemas.microsoft.com/office/drawing/2014/main" id="{7B3A6E93-8CDA-DE4D-B8BA-5E2C86C1F74B}"/>
              </a:ext>
            </a:extLst>
          </p:cNvPr>
          <p:cNvSpPr>
            <a:spLocks noGrp="1"/>
          </p:cNvSpPr>
          <p:nvPr>
            <p:ph type="title"/>
          </p:nvPr>
        </p:nvSpPr>
        <p:spPr/>
        <p:txBody>
          <a:bodyPr/>
          <a:lstStyle/>
          <a:p>
            <a:pPr eaLnBrk="1" hangingPunct="1"/>
            <a:r>
              <a:rPr lang="en-US" altLang="en-US">
                <a:ea typeface="ＭＳ Ｐゴシック" panose="020B0600070205080204" pitchFamily="34" charset="-128"/>
              </a:rPr>
              <a:t>Mentoring Work Group</a:t>
            </a:r>
          </a:p>
        </p:txBody>
      </p:sp>
      <p:sp>
        <p:nvSpPr>
          <p:cNvPr id="62467" name="Content Placeholder 10">
            <a:extLst>
              <a:ext uri="{FF2B5EF4-FFF2-40B4-BE49-F238E27FC236}">
                <a16:creationId xmlns:a16="http://schemas.microsoft.com/office/drawing/2014/main" id="{5753700C-E55D-374A-9D96-BB37A9BDE626}"/>
              </a:ext>
            </a:extLst>
          </p:cNvPr>
          <p:cNvSpPr>
            <a:spLocks noGrp="1"/>
          </p:cNvSpPr>
          <p:nvPr>
            <p:ph idx="1"/>
          </p:nvPr>
        </p:nvSpPr>
        <p:spPr/>
        <p:txBody>
          <a:bodyPr/>
          <a:lstStyle/>
          <a:p>
            <a:r>
              <a:rPr lang="en-US" altLang="en-US">
                <a:ea typeface="ＭＳ Ｐゴシック" panose="020B0600070205080204" pitchFamily="34" charset="-128"/>
              </a:rPr>
              <a:t>4.1.1 – Share effective service delivery models for OSY </a:t>
            </a:r>
          </a:p>
          <a:p>
            <a:r>
              <a:rPr lang="en-US" altLang="en-US">
                <a:ea typeface="ＭＳ Ｐゴシック" panose="020B0600070205080204" pitchFamily="34" charset="-128"/>
              </a:rPr>
              <a:t>4.1.2 – Share effective instructional practices for serving OSY</a:t>
            </a:r>
          </a:p>
          <a:p>
            <a:r>
              <a:rPr lang="en-US" altLang="en-US">
                <a:ea typeface="ＭＳ Ｐゴシック" panose="020B0600070205080204" pitchFamily="34" charset="-128"/>
              </a:rPr>
              <a:t>4.1.3 – Provide high quality services to OSY</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6100CCF3-A5EF-E547-B102-B78B357C620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13390D5-C28D-3E47-BF66-55DFBF3AD9A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2470" name="Picture 9" descr="C:\Users\Jessica\AppData\Local\Microsoft\Windows\Temporary Internet Files\Content.Outlook\8BOT6XXS\SOSOSY circle copy copy (2).jpg">
            <a:extLst>
              <a:ext uri="{FF2B5EF4-FFF2-40B4-BE49-F238E27FC236}">
                <a16:creationId xmlns:a16="http://schemas.microsoft.com/office/drawing/2014/main" id="{1F4FC4DA-C834-384D-A8E3-2FC74A5CA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8">
            <a:extLst>
              <a:ext uri="{FF2B5EF4-FFF2-40B4-BE49-F238E27FC236}">
                <a16:creationId xmlns:a16="http://schemas.microsoft.com/office/drawing/2014/main" id="{722E0C91-1998-314A-8B5C-31A7EC5538CE}"/>
              </a:ext>
            </a:extLst>
          </p:cNvPr>
          <p:cNvSpPr>
            <a:spLocks noGrp="1"/>
          </p:cNvSpPr>
          <p:nvPr>
            <p:ph type="title"/>
          </p:nvPr>
        </p:nvSpPr>
        <p:spPr/>
        <p:txBody>
          <a:bodyPr/>
          <a:lstStyle/>
          <a:p>
            <a:pPr eaLnBrk="1" hangingPunct="1"/>
            <a:r>
              <a:rPr lang="en-US" altLang="en-US">
                <a:ea typeface="ＭＳ Ｐゴシック" panose="020B0600070205080204" pitchFamily="34" charset="-128"/>
              </a:rPr>
              <a:t>	Next Steps for Work Groups</a:t>
            </a:r>
          </a:p>
        </p:txBody>
      </p:sp>
      <p:sp>
        <p:nvSpPr>
          <p:cNvPr id="63491" name="Content Placeholder 10">
            <a:extLst>
              <a:ext uri="{FF2B5EF4-FFF2-40B4-BE49-F238E27FC236}">
                <a16:creationId xmlns:a16="http://schemas.microsoft.com/office/drawing/2014/main" id="{16940378-C3F3-AE44-8C2A-D84F3602848D}"/>
              </a:ext>
            </a:extLst>
          </p:cNvPr>
          <p:cNvSpPr>
            <a:spLocks noGrp="1"/>
          </p:cNvSpPr>
          <p:nvPr>
            <p:ph idx="1"/>
          </p:nvPr>
        </p:nvSpPr>
        <p:spPr/>
        <p:txBody>
          <a:bodyPr/>
          <a:lstStyle/>
          <a:p>
            <a:pPr eaLnBrk="1" hangingPunct="1"/>
            <a:r>
              <a:rPr lang="en-US" altLang="en-US">
                <a:ea typeface="ＭＳ Ｐゴシック" panose="020B0600070205080204" pitchFamily="34" charset="-128"/>
              </a:rPr>
              <a:t>Determine your course of action and assignments</a:t>
            </a:r>
          </a:p>
          <a:p>
            <a:pPr eaLnBrk="1" hangingPunct="1"/>
            <a:r>
              <a:rPr lang="en-US" altLang="en-US">
                <a:ea typeface="ＭＳ Ｐゴシック" panose="020B0600070205080204" pitchFamily="34" charset="-128"/>
              </a:rPr>
              <a:t>Determine timeline for completion of work </a:t>
            </a:r>
          </a:p>
          <a:p>
            <a:pPr eaLnBrk="1" hangingPunct="1"/>
            <a:r>
              <a:rPr lang="en-US" altLang="en-US">
                <a:ea typeface="ＭＳ Ｐゴシック" panose="020B0600070205080204" pitchFamily="34" charset="-128"/>
              </a:rPr>
              <a:t>Set follow-up work group conference call dates and inform Tracie</a:t>
            </a:r>
          </a:p>
          <a:p>
            <a:pPr eaLnBrk="1" hangingPunct="1"/>
            <a:r>
              <a:rPr lang="en-US" altLang="en-US">
                <a:ea typeface="ＭＳ Ｐゴシック" panose="020B0600070205080204" pitchFamily="34" charset="-128"/>
              </a:rPr>
              <a:t>Report out progress</a:t>
            </a:r>
          </a:p>
        </p:txBody>
      </p:sp>
      <p:cxnSp>
        <p:nvCxnSpPr>
          <p:cNvPr id="10" name="Straight Connector 9">
            <a:extLst>
              <a:ext uri="{FF2B5EF4-FFF2-40B4-BE49-F238E27FC236}">
                <a16:creationId xmlns:a16="http://schemas.microsoft.com/office/drawing/2014/main" id="{FA23D115-44E1-094E-91E9-FBBA1770595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70824CD-421B-EC43-BB09-8BA547B8DFC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3494" name="Picture 9" descr="C:\Users\Jessica\AppData\Local\Microsoft\Windows\Temporary Internet Files\Content.Outlook\8BOT6XXS\SOSOSY circle copy copy (2).jpg">
            <a:extLst>
              <a:ext uri="{FF2B5EF4-FFF2-40B4-BE49-F238E27FC236}">
                <a16:creationId xmlns:a16="http://schemas.microsoft.com/office/drawing/2014/main" id="{983C49C0-DBFB-EF4B-AB79-D8A255EB6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8">
            <a:extLst>
              <a:ext uri="{FF2B5EF4-FFF2-40B4-BE49-F238E27FC236}">
                <a16:creationId xmlns:a16="http://schemas.microsoft.com/office/drawing/2014/main" id="{F2127C49-3BC4-4E48-819A-CCE232D5AAEE}"/>
              </a:ext>
            </a:extLst>
          </p:cNvPr>
          <p:cNvSpPr>
            <a:spLocks noGrp="1"/>
          </p:cNvSpPr>
          <p:nvPr>
            <p:ph type="title"/>
          </p:nvPr>
        </p:nvSpPr>
        <p:spPr/>
        <p:txBody>
          <a:bodyPr/>
          <a:lstStyle/>
          <a:p>
            <a:pPr eaLnBrk="1" hangingPunct="1"/>
            <a:r>
              <a:rPr lang="en-US" altLang="en-US">
                <a:ea typeface="ＭＳ Ｐゴシック" panose="020B0600070205080204" pitchFamily="34" charset="-128"/>
              </a:rPr>
              <a:t>Agenda- January 22</a:t>
            </a:r>
          </a:p>
        </p:txBody>
      </p:sp>
      <p:sp>
        <p:nvSpPr>
          <p:cNvPr id="5123" name="Content Placeholder 10">
            <a:extLst>
              <a:ext uri="{FF2B5EF4-FFF2-40B4-BE49-F238E27FC236}">
                <a16:creationId xmlns:a16="http://schemas.microsoft.com/office/drawing/2014/main" id="{4D894121-4CA0-EB48-94B6-87AA1817B441}"/>
              </a:ext>
            </a:extLst>
          </p:cNvPr>
          <p:cNvSpPr>
            <a:spLocks noGrp="1"/>
          </p:cNvSpPr>
          <p:nvPr>
            <p:ph idx="1"/>
          </p:nvPr>
        </p:nvSpPr>
        <p:spPr/>
        <p:txBody>
          <a:bodyPr/>
          <a:lstStyle/>
          <a:p>
            <a:pPr marL="0" indent="0">
              <a:buFont typeface="Arial" charset="0"/>
              <a:buNone/>
              <a:defRPr/>
            </a:pPr>
            <a:r>
              <a:rPr lang="en-US" b="1" dirty="0"/>
              <a:t>Day 2 8:30 am -12:00 pm</a:t>
            </a:r>
            <a:endParaRPr lang="en-US" dirty="0"/>
          </a:p>
          <a:p>
            <a:pPr>
              <a:buFont typeface="Arial" charset="0"/>
              <a:buChar char="•"/>
              <a:defRPr/>
            </a:pPr>
            <a:r>
              <a:rPr lang="en-US" sz="2800" dirty="0"/>
              <a:t>State Panel Presentation</a:t>
            </a:r>
          </a:p>
          <a:p>
            <a:pPr>
              <a:buFont typeface="Arial" charset="0"/>
              <a:buChar char="•"/>
              <a:defRPr/>
            </a:pPr>
            <a:r>
              <a:rPr lang="en-US" sz="2800" dirty="0"/>
              <a:t>NC VISTAs </a:t>
            </a:r>
          </a:p>
          <a:p>
            <a:pPr>
              <a:buFont typeface="Arial" charset="0"/>
              <a:buChar char="•"/>
              <a:defRPr/>
            </a:pPr>
            <a:r>
              <a:rPr lang="en-US" sz="2800" dirty="0"/>
              <a:t>Quality of Strategy Implementation</a:t>
            </a:r>
          </a:p>
          <a:p>
            <a:pPr>
              <a:buFont typeface="Arial" charset="0"/>
              <a:buChar char="•"/>
              <a:defRPr/>
            </a:pPr>
            <a:r>
              <a:rPr lang="en-US" sz="2800" dirty="0"/>
              <a:t>Report out on work group progress</a:t>
            </a:r>
          </a:p>
          <a:p>
            <a:pPr>
              <a:buFont typeface="Arial" charset="0"/>
              <a:buChar char="•"/>
              <a:defRPr/>
            </a:pPr>
            <a:r>
              <a:rPr lang="en-US" sz="2800" dirty="0"/>
              <a:t>Group feedback and discussion</a:t>
            </a:r>
          </a:p>
          <a:p>
            <a:pPr>
              <a:buFont typeface="Arial" charset="0"/>
              <a:buChar char="•"/>
              <a:defRPr/>
            </a:pPr>
            <a:r>
              <a:rPr lang="en-US" sz="2800" dirty="0"/>
              <a:t>Select dates/times for TST Conference Calls</a:t>
            </a:r>
          </a:p>
          <a:p>
            <a:pPr>
              <a:buFont typeface="Arial" charset="0"/>
              <a:buChar char="•"/>
              <a:defRPr/>
            </a:pPr>
            <a:r>
              <a:rPr lang="en-US" sz="2800" dirty="0"/>
              <a:t>Wrap-up and meeting adjourns at 12:00 pm </a:t>
            </a:r>
          </a:p>
          <a:p>
            <a:pPr eaLnBrk="1" hangingPunct="1">
              <a:buFont typeface="Arial" charset="0"/>
              <a:buChar char="•"/>
              <a:defRPr/>
            </a:pPr>
            <a:endParaRPr lang="en-US" dirty="0"/>
          </a:p>
        </p:txBody>
      </p:sp>
      <p:cxnSp>
        <p:nvCxnSpPr>
          <p:cNvPr id="10" name="Straight Connector 9">
            <a:extLst>
              <a:ext uri="{FF2B5EF4-FFF2-40B4-BE49-F238E27FC236}">
                <a16:creationId xmlns:a16="http://schemas.microsoft.com/office/drawing/2014/main" id="{7DF54F2F-FF45-0A4B-BF93-77411E62D55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936281D-E433-624C-8E29-B9636C882552}"/>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5542" name="Picture 9" descr="C:\Users\Jessica\AppData\Local\Microsoft\Windows\Temporary Internet Files\Content.Outlook\8BOT6XXS\SOSOSY circle copy copy (2).jpg">
            <a:extLst>
              <a:ext uri="{FF2B5EF4-FFF2-40B4-BE49-F238E27FC236}">
                <a16:creationId xmlns:a16="http://schemas.microsoft.com/office/drawing/2014/main" id="{A23801B8-5A90-DA4F-A335-549929BD0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B5E2E0BA-E416-084C-BEF0-1B94E72DB5FA}"/>
              </a:ext>
            </a:extLst>
          </p:cNvPr>
          <p:cNvSpPr>
            <a:spLocks noGrp="1"/>
          </p:cNvSpPr>
          <p:nvPr>
            <p:ph type="title"/>
          </p:nvPr>
        </p:nvSpPr>
        <p:spPr>
          <a:xfrm>
            <a:off x="457200" y="274638"/>
            <a:ext cx="8305800" cy="1143000"/>
          </a:xfrm>
          <a:solidFill>
            <a:schemeClr val="accent3">
              <a:lumMod val="20000"/>
              <a:lumOff val="80000"/>
            </a:schemeClr>
          </a:solidFill>
        </p:spPr>
        <p:txBody>
          <a:bodyPr/>
          <a:lstStyle/>
          <a:p>
            <a:pPr eaLnBrk="1" hangingPunct="1">
              <a:defRPr/>
            </a:pPr>
            <a:r>
              <a:rPr lang="en-US" dirty="0">
                <a:cs typeface="+mj-cs"/>
              </a:rPr>
              <a:t>State Panel</a:t>
            </a:r>
          </a:p>
        </p:txBody>
      </p:sp>
      <p:cxnSp>
        <p:nvCxnSpPr>
          <p:cNvPr id="10" name="Straight Connector 9">
            <a:extLst>
              <a:ext uri="{FF2B5EF4-FFF2-40B4-BE49-F238E27FC236}">
                <a16:creationId xmlns:a16="http://schemas.microsoft.com/office/drawing/2014/main" id="{B53D8251-BC24-1342-8C37-4A765B5B830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855FDAF-6758-9C49-BC1D-7507F30731F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endParaRPr lang="en-US" dirty="0">
              <a:solidFill>
                <a:schemeClr val="tx1"/>
              </a:solidFill>
            </a:endParaRP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9EF51EE1-6A03-1F4C-A70F-A442144ECBFB}"/>
              </a:ext>
            </a:extLst>
          </p:cNvPr>
          <p:cNvPicPr>
            <a:picLocks noChangeAspect="1" noChangeArrowheads="1"/>
          </p:cNvPicPr>
          <p:nvPr/>
        </p:nvPicPr>
        <p:blipFill>
          <a:blip r:embed="rId2"/>
          <a:srcRect/>
          <a:stretch>
            <a:fillRect/>
          </a:stretch>
        </p:blipFill>
        <p:spPr bwMode="auto">
          <a:xfrm>
            <a:off x="533400" y="381000"/>
            <a:ext cx="928688" cy="914400"/>
          </a:xfrm>
          <a:prstGeom prst="rect">
            <a:avLst/>
          </a:prstGeom>
          <a:solidFill>
            <a:schemeClr val="accent3">
              <a:lumMod val="60000"/>
              <a:lumOff val="40000"/>
            </a:schemeClr>
          </a:solidFill>
        </p:spPr>
      </p:pic>
      <p:sp>
        <p:nvSpPr>
          <p:cNvPr id="66566" name="Title 1">
            <a:extLst>
              <a:ext uri="{FF2B5EF4-FFF2-40B4-BE49-F238E27FC236}">
                <a16:creationId xmlns:a16="http://schemas.microsoft.com/office/drawing/2014/main" id="{1CE072B1-39DE-4E4A-861B-6B89782EABA5}"/>
              </a:ext>
            </a:extLst>
          </p:cNvPr>
          <p:cNvSpPr>
            <a:spLocks noGrp="1"/>
          </p:cNvSpPr>
          <p:nvPr>
            <p:ph idx="1"/>
          </p:nvPr>
        </p:nvSpPr>
        <p:spPr/>
        <p:txBody>
          <a:bodyPr/>
          <a:lstStyle/>
          <a:p>
            <a:pPr marL="0" indent="0" algn="ctr">
              <a:buFont typeface="Arial" panose="020B0604020202020204" pitchFamily="34" charset="0"/>
              <a:buNone/>
            </a:pPr>
            <a:r>
              <a:rPr lang="en-US" altLang="en-US">
                <a:ea typeface="ＭＳ Ｐゴシック" panose="020B0600070205080204" pitchFamily="34" charset="-128"/>
              </a:rPr>
              <a:t>“</a:t>
            </a:r>
            <a:r>
              <a:rPr lang="en-US" altLang="ja-JP" b="1">
                <a:ea typeface="ＭＳ Ｐゴシック" panose="020B0600070205080204" pitchFamily="34" charset="-128"/>
              </a:rPr>
              <a:t>Panel Discussion and Focused Feedback on Strategies to Provide Services to OSY"</a:t>
            </a:r>
            <a:br>
              <a:rPr lang="en-US" altLang="ja-JP">
                <a:ea typeface="ＭＳ Ｐゴシック" panose="020B0600070205080204" pitchFamily="34" charset="-128"/>
              </a:rPr>
            </a:br>
            <a:endParaRPr lang="en-US" altLang="en-US">
              <a:ea typeface="ＭＳ Ｐゴシック" panose="020B0600070205080204" pitchFamily="34" charset="-128"/>
            </a:endParaRPr>
          </a:p>
        </p:txBody>
      </p:sp>
      <p:pic>
        <p:nvPicPr>
          <p:cNvPr id="66567" name="Picture 2" descr="C:\Users\Susan\AppData\Local\Microsoft\Windows\Temporary Internet Files\Content.IE5\SQML95GQ\MC900078825[1].wmf">
            <a:extLst>
              <a:ext uri="{FF2B5EF4-FFF2-40B4-BE49-F238E27FC236}">
                <a16:creationId xmlns:a16="http://schemas.microsoft.com/office/drawing/2014/main" id="{BBB6D82F-65D3-374F-B2A3-10AE70EC3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0"/>
            <a:ext cx="453866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8" name="Group 10">
            <a:extLst>
              <a:ext uri="{FF2B5EF4-FFF2-40B4-BE49-F238E27FC236}">
                <a16:creationId xmlns:a16="http://schemas.microsoft.com/office/drawing/2014/main" id="{8ABF77EC-29BD-5E45-B43D-5B29EE935C87}"/>
              </a:ext>
            </a:extLst>
          </p:cNvPr>
          <p:cNvGrpSpPr>
            <a:grpSpLocks/>
          </p:cNvGrpSpPr>
          <p:nvPr/>
        </p:nvGrpSpPr>
        <p:grpSpPr bwMode="auto">
          <a:xfrm>
            <a:off x="2797175" y="4110038"/>
            <a:ext cx="3633788" cy="685800"/>
            <a:chOff x="2944455" y="5551634"/>
            <a:chExt cx="3594670" cy="685026"/>
          </a:xfrm>
        </p:grpSpPr>
        <p:sp>
          <p:nvSpPr>
            <p:cNvPr id="66570" name="TextBox 11">
              <a:extLst>
                <a:ext uri="{FF2B5EF4-FFF2-40B4-BE49-F238E27FC236}">
                  <a16:creationId xmlns:a16="http://schemas.microsoft.com/office/drawing/2014/main" id="{978CB5CC-B7A6-5F47-B626-D9BC989B5EE3}"/>
                </a:ext>
              </a:extLst>
            </p:cNvPr>
            <p:cNvSpPr txBox="1">
              <a:spLocks noChangeArrowheads="1"/>
            </p:cNvSpPr>
            <p:nvPr/>
          </p:nvSpPr>
          <p:spPr bwMode="auto">
            <a:xfrm rot="-599263">
              <a:off x="2944455" y="5867472"/>
              <a:ext cx="1020407" cy="369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Michael</a:t>
              </a:r>
            </a:p>
          </p:txBody>
        </p:sp>
        <p:sp>
          <p:nvSpPr>
            <p:cNvPr id="66571" name="TextBox 12">
              <a:extLst>
                <a:ext uri="{FF2B5EF4-FFF2-40B4-BE49-F238E27FC236}">
                  <a16:creationId xmlns:a16="http://schemas.microsoft.com/office/drawing/2014/main" id="{B747BAED-82BA-F249-87CF-23CBC4FC33E1}"/>
                </a:ext>
              </a:extLst>
            </p:cNvPr>
            <p:cNvSpPr txBox="1">
              <a:spLocks noChangeArrowheads="1"/>
            </p:cNvSpPr>
            <p:nvPr/>
          </p:nvSpPr>
          <p:spPr bwMode="auto">
            <a:xfrm rot="-353781">
              <a:off x="4172747" y="5800242"/>
              <a:ext cx="1140378" cy="369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Heather</a:t>
              </a:r>
            </a:p>
          </p:txBody>
        </p:sp>
        <p:sp>
          <p:nvSpPr>
            <p:cNvPr id="66572" name="TextBox 13">
              <a:extLst>
                <a:ext uri="{FF2B5EF4-FFF2-40B4-BE49-F238E27FC236}">
                  <a16:creationId xmlns:a16="http://schemas.microsoft.com/office/drawing/2014/main" id="{432D717A-C9B0-CA43-A1E1-12E02E34B6DF}"/>
                </a:ext>
              </a:extLst>
            </p:cNvPr>
            <p:cNvSpPr txBox="1">
              <a:spLocks noChangeArrowheads="1"/>
            </p:cNvSpPr>
            <p:nvPr/>
          </p:nvSpPr>
          <p:spPr bwMode="auto">
            <a:xfrm rot="-1001628">
              <a:off x="5441503" y="5551634"/>
              <a:ext cx="1097622" cy="3691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Jennifer</a:t>
              </a:r>
            </a:p>
          </p:txBody>
        </p:sp>
      </p:grpSp>
      <p:sp>
        <p:nvSpPr>
          <p:cNvPr id="15" name="TextBox 14">
            <a:extLst>
              <a:ext uri="{FF2B5EF4-FFF2-40B4-BE49-F238E27FC236}">
                <a16:creationId xmlns:a16="http://schemas.microsoft.com/office/drawing/2014/main" id="{4A7F11F0-3301-B04A-95CC-7B999C726C26}"/>
              </a:ext>
            </a:extLst>
          </p:cNvPr>
          <p:cNvSpPr txBox="1"/>
          <p:nvPr/>
        </p:nvSpPr>
        <p:spPr>
          <a:xfrm>
            <a:off x="152400" y="5494338"/>
            <a:ext cx="8915400" cy="677862"/>
          </a:xfrm>
          <a:prstGeom prst="rect">
            <a:avLst/>
          </a:prstGeom>
          <a:noFill/>
        </p:spPr>
        <p:txBody>
          <a:bodyPr>
            <a:spAutoFit/>
          </a:bodyPr>
          <a:lstStyle/>
          <a:p>
            <a:pPr algn="ctr" eaLnBrk="1" hangingPunct="1">
              <a:defRPr/>
            </a:pPr>
            <a:r>
              <a:rPr lang="en-US" sz="2000" b="1" i="1" dirty="0">
                <a:solidFill>
                  <a:schemeClr val="accent3">
                    <a:lumMod val="50000"/>
                  </a:schemeClr>
                </a:solidFill>
                <a:latin typeface="Arial" charset="0"/>
                <a:ea typeface="+mn-ea"/>
                <a:cs typeface="Arial" charset="0"/>
              </a:rPr>
              <a:t>Goal: Share ideas/insights on successful strategies for OSY </a:t>
            </a:r>
          </a:p>
          <a:p>
            <a:pPr eaLnBrk="1" hangingPunct="1">
              <a:defRPr/>
            </a:pPr>
            <a:endParaRPr lang="en-US" dirty="0">
              <a:latin typeface="Arial" charset="0"/>
              <a:ea typeface="+mn-ea"/>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045B037-D939-9D46-94B6-DF8F6C8F7F85}"/>
              </a:ext>
            </a:extLst>
          </p:cNvPr>
          <p:cNvSpPr>
            <a:spLocks noGrp="1"/>
          </p:cNvSpPr>
          <p:nvPr>
            <p:ph type="title"/>
          </p:nvPr>
        </p:nvSpPr>
        <p:spPr/>
        <p:txBody>
          <a:bodyPr/>
          <a:lstStyle/>
          <a:p>
            <a:r>
              <a:rPr lang="en-US" altLang="en-US" b="1">
                <a:ea typeface="ＭＳ Ｐゴシック" panose="020B0600070205080204" pitchFamily="34" charset="-128"/>
              </a:rPr>
              <a:t>Panel Structure</a:t>
            </a:r>
          </a:p>
        </p:txBody>
      </p:sp>
      <p:sp>
        <p:nvSpPr>
          <p:cNvPr id="67587" name="Content Placeholder 2">
            <a:extLst>
              <a:ext uri="{FF2B5EF4-FFF2-40B4-BE49-F238E27FC236}">
                <a16:creationId xmlns:a16="http://schemas.microsoft.com/office/drawing/2014/main" id="{9CC440DF-85A2-C24A-A6B6-BD3CB2F661B6}"/>
              </a:ext>
            </a:extLst>
          </p:cNvPr>
          <p:cNvSpPr>
            <a:spLocks noGrp="1"/>
          </p:cNvSpPr>
          <p:nvPr>
            <p:ph idx="1"/>
          </p:nvPr>
        </p:nvSpPr>
        <p:spPr>
          <a:xfrm>
            <a:off x="1828800" y="1600200"/>
            <a:ext cx="6858000" cy="4525963"/>
          </a:xfrm>
        </p:spPr>
        <p:txBody>
          <a:bodyPr/>
          <a:lstStyle/>
          <a:p>
            <a:pPr marL="0" indent="0">
              <a:spcAft>
                <a:spcPts val="1200"/>
              </a:spcAft>
              <a:buFont typeface="Arial" panose="020B0604020202020204" pitchFamily="34" charset="0"/>
              <a:buNone/>
            </a:pPr>
            <a:r>
              <a:rPr lang="en-US" altLang="en-US">
                <a:ea typeface="ＭＳ Ｐゴシック" panose="020B0600070205080204" pitchFamily="34" charset="-128"/>
              </a:rPr>
              <a:t>Each panelist will respond to a </a:t>
            </a:r>
            <a:r>
              <a:rPr lang="en-US" altLang="en-US" b="1">
                <a:ea typeface="ＭＳ Ｐゴシック" panose="020B0600070205080204" pitchFamily="34" charset="-128"/>
              </a:rPr>
              <a:t>question</a:t>
            </a:r>
            <a:r>
              <a:rPr lang="en-US" altLang="en-US">
                <a:ea typeface="ＭＳ Ｐゴシック" panose="020B0600070205080204" pitchFamily="34" charset="-128"/>
              </a:rPr>
              <a:t> based on their state’s implementation of strategies to meet OSY needs.</a:t>
            </a:r>
          </a:p>
          <a:p>
            <a:pPr marL="0" indent="0">
              <a:spcAft>
                <a:spcPts val="1200"/>
              </a:spcAft>
              <a:buFont typeface="Arial" panose="020B0604020202020204" pitchFamily="34" charset="0"/>
              <a:buNone/>
            </a:pPr>
            <a:r>
              <a:rPr lang="en-US" altLang="en-US">
                <a:ea typeface="ＭＳ Ｐゴシック" panose="020B0600070205080204" pitchFamily="34" charset="-128"/>
              </a:rPr>
              <a:t>After the panel has finished, there will be a </a:t>
            </a:r>
            <a:r>
              <a:rPr lang="en-US" altLang="en-US" b="1">
                <a:ea typeface="ＭＳ Ｐゴシック" panose="020B0600070205080204" pitchFamily="34" charset="-128"/>
              </a:rPr>
              <a:t>summary</a:t>
            </a:r>
            <a:r>
              <a:rPr lang="en-US" altLang="en-US">
                <a:ea typeface="ＭＳ Ｐゴシック" panose="020B0600070205080204" pitchFamily="34" charset="-128"/>
              </a:rPr>
              <a:t>.</a:t>
            </a:r>
          </a:p>
          <a:p>
            <a:pPr marL="0" indent="0">
              <a:buFont typeface="Arial" panose="020B0604020202020204" pitchFamily="34" charset="0"/>
              <a:buNone/>
            </a:pPr>
            <a:r>
              <a:rPr lang="en-US" altLang="en-US">
                <a:ea typeface="ＭＳ Ｐゴシック" panose="020B0600070205080204" pitchFamily="34" charset="-128"/>
              </a:rPr>
              <a:t>Panelists will respond to </a:t>
            </a:r>
            <a:r>
              <a:rPr lang="en-US" altLang="en-US" b="1">
                <a:ea typeface="ＭＳ Ｐゴシック" panose="020B0600070205080204" pitchFamily="34" charset="-128"/>
              </a:rPr>
              <a:t>questions</a:t>
            </a:r>
            <a:r>
              <a:rPr lang="en-US" altLang="en-US">
                <a:ea typeface="ＭＳ Ｐゴシック" panose="020B0600070205080204" pitchFamily="34" charset="-128"/>
              </a:rPr>
              <a:t> and </a:t>
            </a:r>
            <a:r>
              <a:rPr lang="en-US" altLang="en-US" b="1">
                <a:ea typeface="ＭＳ Ｐゴシック" panose="020B0600070205080204" pitchFamily="34" charset="-128"/>
              </a:rPr>
              <a:t>comments</a:t>
            </a:r>
            <a:r>
              <a:rPr lang="en-US" altLang="en-US">
                <a:ea typeface="ＭＳ Ｐゴシック" panose="020B0600070205080204" pitchFamily="34" charset="-128"/>
              </a:rPr>
              <a:t>.</a:t>
            </a:r>
          </a:p>
        </p:txBody>
      </p:sp>
      <p:pic>
        <p:nvPicPr>
          <p:cNvPr id="67588" name="Picture 2" descr="C:\Users\Susan\AppData\Local\Microsoft\Windows\Temporary Internet Files\Content.IE5\5SSTEI7I\dglxasset[1].png">
            <a:extLst>
              <a:ext uri="{FF2B5EF4-FFF2-40B4-BE49-F238E27FC236}">
                <a16:creationId xmlns:a16="http://schemas.microsoft.com/office/drawing/2014/main" id="{7EBFF9C1-78A0-3545-A22D-50EA17799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descr="C:\Users\Susan\AppData\Local\Microsoft\Windows\Temporary Internet Files\Content.IE5\8WZAJBR0\dglxasset[1].png">
            <a:extLst>
              <a:ext uri="{FF2B5EF4-FFF2-40B4-BE49-F238E27FC236}">
                <a16:creationId xmlns:a16="http://schemas.microsoft.com/office/drawing/2014/main" id="{C469D488-CFFA-B34C-8D2D-322C1797A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descr="C:\Users\Susan\AppData\Local\Microsoft\Windows\Temporary Internet Files\Content.IE5\5GC0K1ZT\dglxasset[1].png">
            <a:extLst>
              <a:ext uri="{FF2B5EF4-FFF2-40B4-BE49-F238E27FC236}">
                <a16:creationId xmlns:a16="http://schemas.microsoft.com/office/drawing/2014/main" id="{D5AF7229-B7A2-5F42-BC64-89B0EBC20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672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60A15E8-DC28-7A49-A792-51B469373C8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67592" name="Picture 9" descr="C:\Users\Jessica\AppData\Local\Microsoft\Windows\Temporary Internet Files\Content.Outlook\8BOT6XXS\SOSOSY circle copy copy (2).jpg">
            <a:extLst>
              <a:ext uri="{FF2B5EF4-FFF2-40B4-BE49-F238E27FC236}">
                <a16:creationId xmlns:a16="http://schemas.microsoft.com/office/drawing/2014/main" id="{A5F1C7F9-7707-3149-852B-E3665F25F3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97821A1-E75E-AC43-8209-3AA7DCC72A0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4C69B51-0E70-6F43-877C-6483C9E5FFC0}"/>
              </a:ext>
            </a:extLst>
          </p:cNvPr>
          <p:cNvSpPr>
            <a:spLocks noGrp="1"/>
          </p:cNvSpPr>
          <p:nvPr>
            <p:ph type="title"/>
          </p:nvPr>
        </p:nvSpPr>
        <p:spPr/>
        <p:txBody>
          <a:bodyPr/>
          <a:lstStyle/>
          <a:p>
            <a:r>
              <a:rPr lang="en-US" altLang="en-US" b="1">
                <a:ea typeface="ＭＳ Ｐゴシック" panose="020B0600070205080204" pitchFamily="34" charset="-128"/>
              </a:rPr>
              <a:t>Panel Question #1</a:t>
            </a:r>
          </a:p>
        </p:txBody>
      </p:sp>
      <p:sp>
        <p:nvSpPr>
          <p:cNvPr id="68611" name="Content Placeholder 2">
            <a:extLst>
              <a:ext uri="{FF2B5EF4-FFF2-40B4-BE49-F238E27FC236}">
                <a16:creationId xmlns:a16="http://schemas.microsoft.com/office/drawing/2014/main" id="{4541DA00-BCA8-9047-AE8D-673BD521CBCC}"/>
              </a:ext>
            </a:extLst>
          </p:cNvPr>
          <p:cNvSpPr>
            <a:spLocks noGrp="1"/>
          </p:cNvSpPr>
          <p:nvPr>
            <p:ph idx="1"/>
          </p:nvPr>
        </p:nvSpPr>
        <p:spPr/>
        <p:txBody>
          <a:bodyPr/>
          <a:lstStyle/>
          <a:p>
            <a:pPr marL="0" indent="0">
              <a:buFont typeface="Arial" panose="020B0604020202020204" pitchFamily="34" charset="0"/>
              <a:buNone/>
            </a:pPr>
            <a:r>
              <a:rPr lang="en-US" altLang="en-US">
                <a:ea typeface="ＭＳ Ｐゴシック" panose="020B0600070205080204" pitchFamily="34" charset="-128"/>
              </a:rPr>
              <a:t>One of the objectives of SOSOSY is to provide </a:t>
            </a:r>
            <a:r>
              <a:rPr lang="en-US" altLang="en-US" b="1">
                <a:solidFill>
                  <a:srgbClr val="77933C"/>
                </a:solidFill>
                <a:ea typeface="ＭＳ Ｐゴシック" panose="020B0600070205080204" pitchFamily="34" charset="-128"/>
              </a:rPr>
              <a:t>instructional services </a:t>
            </a:r>
            <a:r>
              <a:rPr lang="en-US" altLang="en-US">
                <a:ea typeface="ＭＳ Ｐゴシック" panose="020B0600070205080204" pitchFamily="34" charset="-128"/>
              </a:rPr>
              <a:t>to OSY. </a:t>
            </a:r>
          </a:p>
          <a:p>
            <a:pPr marL="0" indent="0"/>
            <a:r>
              <a:rPr lang="en-US" altLang="en-US">
                <a:ea typeface="ＭＳ Ｐゴシック" panose="020B0600070205080204" pitchFamily="34" charset="-128"/>
              </a:rPr>
              <a:t>How has your state integrated SOSOSY materials into your work with OSY?  Please address how you are doing this at what level (state, regional, local).</a:t>
            </a:r>
          </a:p>
          <a:p>
            <a:pPr marL="0" indent="0"/>
            <a:endParaRPr lang="en-US" altLang="en-US">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2A95C72B-7843-8849-B6E5-40135CF4107A}"/>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68613" name="Picture 9" descr="C:\Users\Jessica\AppData\Local\Microsoft\Windows\Temporary Internet Files\Content.Outlook\8BOT6XXS\SOSOSY circle copy copy (2).jpg">
            <a:extLst>
              <a:ext uri="{FF2B5EF4-FFF2-40B4-BE49-F238E27FC236}">
                <a16:creationId xmlns:a16="http://schemas.microsoft.com/office/drawing/2014/main" id="{65079A8A-950D-B340-BE4F-BE39D1E9B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31FA6CA-8B6B-0645-B12C-DAB441C98DB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6E910473-8726-244E-B7C3-480F20882C1B}"/>
              </a:ext>
            </a:extLst>
          </p:cNvPr>
          <p:cNvSpPr>
            <a:spLocks noGrp="1"/>
          </p:cNvSpPr>
          <p:nvPr>
            <p:ph type="title"/>
          </p:nvPr>
        </p:nvSpPr>
        <p:spPr/>
        <p:txBody>
          <a:bodyPr/>
          <a:lstStyle/>
          <a:p>
            <a:r>
              <a:rPr lang="en-US" altLang="en-US" b="1">
                <a:ea typeface="ＭＳ Ｐゴシック" panose="020B0600070205080204" pitchFamily="34" charset="-128"/>
              </a:rPr>
              <a:t>Panel Question #2</a:t>
            </a:r>
          </a:p>
        </p:txBody>
      </p:sp>
      <p:sp>
        <p:nvSpPr>
          <p:cNvPr id="69635" name="Content Placeholder 2">
            <a:extLst>
              <a:ext uri="{FF2B5EF4-FFF2-40B4-BE49-F238E27FC236}">
                <a16:creationId xmlns:a16="http://schemas.microsoft.com/office/drawing/2014/main" id="{CBDF35FE-DD71-C947-8BE9-D05E45FEF699}"/>
              </a:ext>
            </a:extLst>
          </p:cNvPr>
          <p:cNvSpPr>
            <a:spLocks noGrp="1"/>
          </p:cNvSpPr>
          <p:nvPr>
            <p:ph idx="1"/>
          </p:nvPr>
        </p:nvSpPr>
        <p:spPr/>
        <p:txBody>
          <a:bodyPr/>
          <a:lstStyle/>
          <a:p>
            <a:pPr marL="0" indent="0">
              <a:buFont typeface="Arial" panose="020B0604020202020204" pitchFamily="34" charset="0"/>
              <a:buNone/>
            </a:pPr>
            <a:r>
              <a:rPr lang="en-US" altLang="en-US">
                <a:ea typeface="ＭＳ Ｐゴシック" panose="020B0600070205080204" pitchFamily="34" charset="-128"/>
              </a:rPr>
              <a:t>Another objective of SOSOSY is related to increasing staff development to provide services to OSY. </a:t>
            </a:r>
          </a:p>
          <a:p>
            <a:pPr marL="0" indent="0"/>
            <a:r>
              <a:rPr lang="en-US" altLang="en-US">
                <a:ea typeface="ＭＳ Ｐゴシック" panose="020B0600070205080204" pitchFamily="34" charset="-128"/>
              </a:rPr>
              <a:t>Describe your state’s training efforts to support staff who serve OSY. What are the different ways professional development has occurred? Formats (statewide, group, individual, initial, ongoing)?</a:t>
            </a:r>
          </a:p>
          <a:p>
            <a:pPr marL="0" indent="0">
              <a:buFont typeface="Arial" panose="020B0604020202020204" pitchFamily="34" charset="0"/>
              <a:buNone/>
            </a:pPr>
            <a:endParaRPr lang="en-US" altLang="en-US">
              <a:ea typeface="ＭＳ Ｐゴシック" panose="020B0600070205080204" pitchFamily="34" charset="-128"/>
            </a:endParaRPr>
          </a:p>
          <a:p>
            <a:pPr marL="0" indent="0">
              <a:buFont typeface="Arial" panose="020B0604020202020204" pitchFamily="34" charset="0"/>
              <a:buNone/>
            </a:pPr>
            <a:endParaRPr lang="en-US" altLang="en-US">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EC6F78CE-D180-4B4E-8AED-06173A95A186}"/>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69637" name="Picture 9" descr="C:\Users\Jessica\AppData\Local\Microsoft\Windows\Temporary Internet Files\Content.Outlook\8BOT6XXS\SOSOSY circle copy copy (2).jpg">
            <a:extLst>
              <a:ext uri="{FF2B5EF4-FFF2-40B4-BE49-F238E27FC236}">
                <a16:creationId xmlns:a16="http://schemas.microsoft.com/office/drawing/2014/main" id="{36967122-8769-2545-BB8C-B7BF2454D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4A0C6B7-41A3-5249-ADF1-5914807674E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397BEB3-1C89-864D-BEAA-70C73DAD3EA0}"/>
              </a:ext>
            </a:extLst>
          </p:cNvPr>
          <p:cNvSpPr>
            <a:spLocks noGrp="1"/>
          </p:cNvSpPr>
          <p:nvPr>
            <p:ph type="title"/>
          </p:nvPr>
        </p:nvSpPr>
        <p:spPr/>
        <p:txBody>
          <a:bodyPr/>
          <a:lstStyle/>
          <a:p>
            <a:r>
              <a:rPr lang="en-US" altLang="en-US" b="1">
                <a:ea typeface="ＭＳ Ｐゴシック" panose="020B0600070205080204" pitchFamily="34" charset="-128"/>
              </a:rPr>
              <a:t>Panel Question #3</a:t>
            </a:r>
          </a:p>
        </p:txBody>
      </p:sp>
      <p:sp>
        <p:nvSpPr>
          <p:cNvPr id="3" name="Content Placeholder 2">
            <a:extLst>
              <a:ext uri="{FF2B5EF4-FFF2-40B4-BE49-F238E27FC236}">
                <a16:creationId xmlns:a16="http://schemas.microsoft.com/office/drawing/2014/main" id="{CCFDCC37-4B69-2547-ABA9-E69449E21CFB}"/>
              </a:ext>
            </a:extLst>
          </p:cNvPr>
          <p:cNvSpPr>
            <a:spLocks noGrp="1"/>
          </p:cNvSpPr>
          <p:nvPr>
            <p:ph idx="1"/>
          </p:nvPr>
        </p:nvSpPr>
        <p:spPr/>
        <p:txBody>
          <a:bodyPr>
            <a:normAutofit/>
          </a:bodyPr>
          <a:lstStyle/>
          <a:p>
            <a:pPr>
              <a:buFont typeface="Arial" charset="0"/>
              <a:buChar char="•"/>
              <a:defRPr/>
            </a:pPr>
            <a:r>
              <a:rPr lang="en-US" sz="4000" dirty="0"/>
              <a:t>How has your state addressed the needs of youth recovered or re-enrolling in high school or attempting to earn their HSE. What follow-up or support has occurred through your program?</a:t>
            </a:r>
          </a:p>
          <a:p>
            <a:pPr marL="0" indent="0">
              <a:buFont typeface="Arial" charset="0"/>
              <a:buNone/>
              <a:defRPr/>
            </a:pPr>
            <a:endParaRPr lang="en-US" sz="4000" i="1" dirty="0">
              <a:ea typeface="+mn-ea"/>
              <a:cs typeface="+mn-cs"/>
            </a:endParaRPr>
          </a:p>
        </p:txBody>
      </p:sp>
      <p:cxnSp>
        <p:nvCxnSpPr>
          <p:cNvPr id="5" name="Straight Connector 4">
            <a:extLst>
              <a:ext uri="{FF2B5EF4-FFF2-40B4-BE49-F238E27FC236}">
                <a16:creationId xmlns:a16="http://schemas.microsoft.com/office/drawing/2014/main" id="{145DAC0C-261E-D44F-A7C2-B7639053851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0661" name="Picture 9" descr="C:\Users\Jessica\AppData\Local\Microsoft\Windows\Temporary Internet Files\Content.Outlook\8BOT6XXS\SOSOSY circle copy copy (2).jpg">
            <a:extLst>
              <a:ext uri="{FF2B5EF4-FFF2-40B4-BE49-F238E27FC236}">
                <a16:creationId xmlns:a16="http://schemas.microsoft.com/office/drawing/2014/main" id="{AAC84EFC-5E5D-5443-9343-5E28609D1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8B10CED-927B-C044-8237-8223C048DA7D}"/>
              </a:ext>
            </a:extLst>
          </p:cNvPr>
          <p:cNvSpPr txBox="1"/>
          <p:nvPr/>
        </p:nvSpPr>
        <p:spPr>
          <a:xfrm>
            <a:off x="457200" y="6308725"/>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73F90A73-364B-0146-8C68-5FDB37FED8BC}"/>
              </a:ext>
            </a:extLst>
          </p:cNvPr>
          <p:cNvSpPr>
            <a:spLocks noGrp="1"/>
          </p:cNvSpPr>
          <p:nvPr>
            <p:ph type="title"/>
          </p:nvPr>
        </p:nvSpPr>
        <p:spPr/>
        <p:txBody>
          <a:bodyPr/>
          <a:lstStyle/>
          <a:p>
            <a:r>
              <a:rPr lang="en-US" altLang="en-US" b="1">
                <a:ea typeface="ＭＳ Ｐゴシック" panose="020B0600070205080204" pitchFamily="34" charset="-128"/>
              </a:rPr>
              <a:t>       YOUR Questions for the Panel</a:t>
            </a:r>
          </a:p>
        </p:txBody>
      </p:sp>
      <p:pic>
        <p:nvPicPr>
          <p:cNvPr id="71683" name="Picture 6" descr="C:\Users\Susan\AppData\Local\Microsoft\Windows\Temporary Internet Files\Content.IE5\KNKVAKE4\MC900078738[1].wmf">
            <a:extLst>
              <a:ext uri="{FF2B5EF4-FFF2-40B4-BE49-F238E27FC236}">
                <a16:creationId xmlns:a16="http://schemas.microsoft.com/office/drawing/2014/main" id="{DF137573-6874-1541-AEB0-FFF8E6CE4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52588"/>
            <a:ext cx="4365625"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34D47C6-66CB-6A43-A924-0207EE74884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1685" name="Picture 9" descr="C:\Users\Jessica\AppData\Local\Microsoft\Windows\Temporary Internet Files\Content.Outlook\8BOT6XXS\SOSOSY circle copy copy (2).jpg">
            <a:extLst>
              <a:ext uri="{FF2B5EF4-FFF2-40B4-BE49-F238E27FC236}">
                <a16:creationId xmlns:a16="http://schemas.microsoft.com/office/drawing/2014/main" id="{A1CF62AC-C134-7940-BA95-AF17BBD3C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1155BC7-5B95-FD4E-9148-C57F048BE6FE}"/>
              </a:ext>
            </a:extLst>
          </p:cNvPr>
          <p:cNvSpPr txBox="1"/>
          <p:nvPr/>
        </p:nvSpPr>
        <p:spPr>
          <a:xfrm>
            <a:off x="457200" y="6308725"/>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1687" name="Picture 2" descr="C:\Users\Susan\AppData\Local\Microsoft\Windows\Temporary Internet Files\Content.IE5\BE7GU3H3\MC900441902[1].wmf">
            <a:extLst>
              <a:ext uri="{FF2B5EF4-FFF2-40B4-BE49-F238E27FC236}">
                <a16:creationId xmlns:a16="http://schemas.microsoft.com/office/drawing/2014/main" id="{0E99A110-829B-A34B-884A-E0CB7746B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489450"/>
            <a:ext cx="1520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2" descr="C:\Users\Susan\AppData\Local\Microsoft\Windows\Temporary Internet Files\Content.IE5\BE7GU3H3\MC900441902[1].wmf">
            <a:extLst>
              <a:ext uri="{FF2B5EF4-FFF2-40B4-BE49-F238E27FC236}">
                <a16:creationId xmlns:a16="http://schemas.microsoft.com/office/drawing/2014/main" id="{0CCBE64C-CDBE-8D42-9CFF-FBA8E75E0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527550"/>
            <a:ext cx="1520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2" descr="C:\Users\Susan\AppData\Local\Microsoft\Windows\Temporary Internet Files\Content.IE5\BE7GU3H3\MC900441902[1].wmf">
            <a:extLst>
              <a:ext uri="{FF2B5EF4-FFF2-40B4-BE49-F238E27FC236}">
                <a16:creationId xmlns:a16="http://schemas.microsoft.com/office/drawing/2014/main" id="{6075C0FC-38B8-1747-8A3F-20E64058F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70050"/>
            <a:ext cx="1520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2" descr="C:\Users\Susan\AppData\Local\Microsoft\Windows\Temporary Internet Files\Content.IE5\BE7GU3H3\MC900441902[1].wmf">
            <a:extLst>
              <a:ext uri="{FF2B5EF4-FFF2-40B4-BE49-F238E27FC236}">
                <a16:creationId xmlns:a16="http://schemas.microsoft.com/office/drawing/2014/main" id="{F651FE72-B623-1147-A100-E641F5B1F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600200"/>
            <a:ext cx="1520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2" descr="C:\Users\Susan\AppData\Local\Microsoft\Windows\Temporary Internet Files\Content.IE5\BE7GU3H3\MC900441902[1].wmf">
            <a:extLst>
              <a:ext uri="{FF2B5EF4-FFF2-40B4-BE49-F238E27FC236}">
                <a16:creationId xmlns:a16="http://schemas.microsoft.com/office/drawing/2014/main" id="{CB9235C1-A38B-CA42-A327-FC87742C1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288" y="4527550"/>
            <a:ext cx="1520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8">
            <a:extLst>
              <a:ext uri="{FF2B5EF4-FFF2-40B4-BE49-F238E27FC236}">
                <a16:creationId xmlns:a16="http://schemas.microsoft.com/office/drawing/2014/main" id="{0243843A-2CBB-2641-93EB-F6D432378BCE}"/>
              </a:ext>
            </a:extLst>
          </p:cNvPr>
          <p:cNvSpPr>
            <a:spLocks noGrp="1"/>
          </p:cNvSpPr>
          <p:nvPr>
            <p:ph type="title"/>
          </p:nvPr>
        </p:nvSpPr>
        <p:spPr/>
        <p:txBody>
          <a:bodyPr/>
          <a:lstStyle/>
          <a:p>
            <a:pPr eaLnBrk="1" hangingPunct="1"/>
            <a:r>
              <a:rPr lang="en-US" altLang="en-US">
                <a:ea typeface="ＭＳ Ｐゴシック" panose="020B0600070205080204" pitchFamily="34" charset="-128"/>
              </a:rPr>
              <a:t>SOSOSY Update</a:t>
            </a:r>
          </a:p>
        </p:txBody>
      </p:sp>
      <p:sp>
        <p:nvSpPr>
          <p:cNvPr id="7171" name="Content Placeholder 10">
            <a:extLst>
              <a:ext uri="{FF2B5EF4-FFF2-40B4-BE49-F238E27FC236}">
                <a16:creationId xmlns:a16="http://schemas.microsoft.com/office/drawing/2014/main" id="{57449F73-C00F-4B46-9576-C250584FCCF9}"/>
              </a:ext>
            </a:extLst>
          </p:cNvPr>
          <p:cNvSpPr>
            <a:spLocks noGrp="1"/>
          </p:cNvSpPr>
          <p:nvPr>
            <p:ph idx="1"/>
          </p:nvPr>
        </p:nvSpPr>
        <p:spPr/>
        <p:txBody>
          <a:bodyPr/>
          <a:lstStyle/>
          <a:p>
            <a:pPr eaLnBrk="1" hangingPunct="1"/>
            <a:r>
              <a:rPr lang="en-US" altLang="en-US">
                <a:ea typeface="ＭＳ Ｐゴシック" panose="020B0600070205080204" pitchFamily="34" charset="-128"/>
              </a:rPr>
              <a:t>Successful Dissemination Event</a:t>
            </a:r>
          </a:p>
          <a:p>
            <a:pPr eaLnBrk="1" hangingPunct="1"/>
            <a:r>
              <a:rPr lang="en-US" altLang="en-US">
                <a:ea typeface="ＭＳ Ｐゴシック" panose="020B0600070205080204" pitchFamily="34" charset="-128"/>
              </a:rPr>
              <a:t>Proposals submitted for NASDME</a:t>
            </a:r>
          </a:p>
          <a:p>
            <a:pPr eaLnBrk="1" hangingPunct="1"/>
            <a:r>
              <a:rPr lang="en-US" altLang="en-US">
                <a:ea typeface="ＭＳ Ｐゴシック" panose="020B0600070205080204" pitchFamily="34" charset="-128"/>
              </a:rPr>
              <a:t>SOSOSY Quarterly newsletter will be out next week</a:t>
            </a:r>
          </a:p>
          <a:p>
            <a:pPr eaLnBrk="1" hangingPunct="1"/>
            <a:r>
              <a:rPr lang="en-US" altLang="en-US">
                <a:ea typeface="ＭＳ Ｐゴシック" panose="020B0600070205080204" pitchFamily="34" charset="-128"/>
              </a:rPr>
              <a:t>Upcoming State Steering Team meeting on February 23</a:t>
            </a:r>
          </a:p>
        </p:txBody>
      </p:sp>
      <p:cxnSp>
        <p:nvCxnSpPr>
          <p:cNvPr id="10" name="Straight Connector 9">
            <a:extLst>
              <a:ext uri="{FF2B5EF4-FFF2-40B4-BE49-F238E27FC236}">
                <a16:creationId xmlns:a16="http://schemas.microsoft.com/office/drawing/2014/main" id="{3F97BE31-2AF4-E84A-9756-9BCEF29C9D8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4A4DACA-FDD7-0F40-9569-EEDEB34B4DB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174" name="Picture 9" descr="C:\Users\Jessica\AppData\Local\Microsoft\Windows\Temporary Internet Files\Content.Outlook\8BOT6XXS\SOSOSY circle copy copy (2).jpg">
            <a:extLst>
              <a:ext uri="{FF2B5EF4-FFF2-40B4-BE49-F238E27FC236}">
                <a16:creationId xmlns:a16="http://schemas.microsoft.com/office/drawing/2014/main" id="{A83AE687-896D-124A-B081-25F931B15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794025B2-FB4E-FD45-89CA-FDCE0BADFA9C}"/>
              </a:ext>
            </a:extLst>
          </p:cNvPr>
          <p:cNvSpPr>
            <a:spLocks noGrp="1"/>
          </p:cNvSpPr>
          <p:nvPr>
            <p:ph type="title"/>
          </p:nvPr>
        </p:nvSpPr>
        <p:spPr>
          <a:xfrm>
            <a:off x="457200" y="274638"/>
            <a:ext cx="8305800" cy="1143000"/>
          </a:xfrm>
          <a:solidFill>
            <a:schemeClr val="accent3">
              <a:lumMod val="20000"/>
              <a:lumOff val="80000"/>
            </a:schemeClr>
          </a:solidFill>
        </p:spPr>
        <p:txBody>
          <a:bodyPr/>
          <a:lstStyle/>
          <a:p>
            <a:pPr eaLnBrk="1" hangingPunct="1">
              <a:defRPr/>
            </a:pPr>
            <a:r>
              <a:rPr lang="en-US" sz="4000" b="1" dirty="0">
                <a:ea typeface="+mj-ea"/>
                <a:cs typeface="+mj-cs"/>
              </a:rPr>
              <a:t>	Quality of Strategy Implementation</a:t>
            </a:r>
          </a:p>
        </p:txBody>
      </p:sp>
      <p:sp>
        <p:nvSpPr>
          <p:cNvPr id="6147" name="Content Placeholder 10">
            <a:extLst>
              <a:ext uri="{FF2B5EF4-FFF2-40B4-BE49-F238E27FC236}">
                <a16:creationId xmlns:a16="http://schemas.microsoft.com/office/drawing/2014/main" id="{F87E9934-3AA1-C642-B5FC-176DCAD21DAD}"/>
              </a:ext>
            </a:extLst>
          </p:cNvPr>
          <p:cNvSpPr>
            <a:spLocks noGrp="1"/>
          </p:cNvSpPr>
          <p:nvPr>
            <p:ph idx="1"/>
          </p:nvPr>
        </p:nvSpPr>
        <p:spPr/>
        <p:txBody>
          <a:bodyPr/>
          <a:lstStyle/>
          <a:p>
            <a:pPr eaLnBrk="1" hangingPunct="1"/>
            <a:r>
              <a:rPr lang="en-US" altLang="en-US">
                <a:ea typeface="ＭＳ Ｐゴシック" panose="020B0600070205080204" pitchFamily="34" charset="-128"/>
              </a:rPr>
              <a:t>Because we have a focus on implementation, the QSI was developed to look at the </a:t>
            </a:r>
            <a:r>
              <a:rPr lang="en-US" altLang="en-US" b="1">
                <a:solidFill>
                  <a:srgbClr val="77933C"/>
                </a:solidFill>
                <a:ea typeface="ＭＳ Ｐゴシック" panose="020B0600070205080204" pitchFamily="34" charset="-128"/>
              </a:rPr>
              <a:t>quality of strategy implementation</a:t>
            </a:r>
          </a:p>
          <a:p>
            <a:pPr eaLnBrk="1" hangingPunct="1"/>
            <a:r>
              <a:rPr lang="en-US" altLang="en-US">
                <a:ea typeface="ＭＳ Ｐゴシック" panose="020B0600070205080204" pitchFamily="34" charset="-128"/>
              </a:rPr>
              <a:t>The QSI can be administered by the State (KS model), by an outside observer (MN model),  or by an observer within the district or LOA</a:t>
            </a:r>
          </a:p>
          <a:p>
            <a:pPr eaLnBrk="1" hangingPunct="1"/>
            <a:r>
              <a:rPr lang="en-US" altLang="en-US" u="sng">
                <a:ea typeface="ＭＳ Ｐゴシック" panose="020B0600070205080204" pitchFamily="34" charset="-128"/>
              </a:rPr>
              <a:t>Reporting</a:t>
            </a:r>
            <a:r>
              <a:rPr lang="en-US" altLang="en-US">
                <a:ea typeface="ＭＳ Ｐゴシック" panose="020B0600070205080204" pitchFamily="34" charset="-128"/>
              </a:rPr>
              <a:t>: 5 QSI’s (large states) and 2 QSI’s (small states) </a:t>
            </a:r>
          </a:p>
        </p:txBody>
      </p:sp>
      <p:cxnSp>
        <p:nvCxnSpPr>
          <p:cNvPr id="10" name="Straight Connector 9">
            <a:extLst>
              <a:ext uri="{FF2B5EF4-FFF2-40B4-BE49-F238E27FC236}">
                <a16:creationId xmlns:a16="http://schemas.microsoft.com/office/drawing/2014/main" id="{37AF33DE-CE59-BB48-96A3-E4F855CDB23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29A0291-430A-7F4B-A648-EF110101844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3C96B31D-35DD-3B43-ABF6-F771424112E9}"/>
              </a:ext>
            </a:extLst>
          </p:cNvPr>
          <p:cNvPicPr>
            <a:picLocks noChangeAspect="1" noChangeArrowheads="1"/>
          </p:cNvPicPr>
          <p:nvPr/>
        </p:nvPicPr>
        <p:blipFill>
          <a:blip r:embed="rId2"/>
          <a:srcRect/>
          <a:stretch>
            <a:fillRect/>
          </a:stretch>
        </p:blipFill>
        <p:spPr bwMode="auto">
          <a:xfrm>
            <a:off x="533400" y="381000"/>
            <a:ext cx="928688" cy="914400"/>
          </a:xfrm>
          <a:prstGeom prst="rect">
            <a:avLst/>
          </a:prstGeom>
          <a:solidFill>
            <a:schemeClr val="accent3">
              <a:lumMod val="60000"/>
              <a:lumOff val="40000"/>
            </a:schemeClr>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circle(in)">
                                      <p:cBhvr>
                                        <p:cTn id="7" dur="20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circle(in)">
                                      <p:cBhvr>
                                        <p:cTn id="12" dur="2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8">
            <a:extLst>
              <a:ext uri="{FF2B5EF4-FFF2-40B4-BE49-F238E27FC236}">
                <a16:creationId xmlns:a16="http://schemas.microsoft.com/office/drawing/2014/main" id="{A7CBF337-DCE8-3046-B3DF-D0EAB0C21C27}"/>
              </a:ext>
            </a:extLst>
          </p:cNvPr>
          <p:cNvSpPr>
            <a:spLocks noGrp="1"/>
          </p:cNvSpPr>
          <p:nvPr>
            <p:ph type="title"/>
          </p:nvPr>
        </p:nvSpPr>
        <p:spPr/>
        <p:txBody>
          <a:bodyPr/>
          <a:lstStyle/>
          <a:p>
            <a:pPr eaLnBrk="1" hangingPunct="1"/>
            <a:r>
              <a:rPr lang="en-US" altLang="en-US">
                <a:ea typeface="ＭＳ Ｐゴシック" panose="020B0600070205080204" pitchFamily="34" charset="-128"/>
              </a:rPr>
              <a:t>Measurable Outcome 1.2</a:t>
            </a:r>
          </a:p>
        </p:txBody>
      </p:sp>
      <p:sp>
        <p:nvSpPr>
          <p:cNvPr id="41986" name="Content Placeholder 10">
            <a:extLst>
              <a:ext uri="{FF2B5EF4-FFF2-40B4-BE49-F238E27FC236}">
                <a16:creationId xmlns:a16="http://schemas.microsoft.com/office/drawing/2014/main" id="{6F3ABEF7-4901-584C-A33A-692837C954E0}"/>
              </a:ext>
            </a:extLst>
          </p:cNvPr>
          <p:cNvSpPr>
            <a:spLocks noGrp="1"/>
          </p:cNvSpPr>
          <p:nvPr>
            <p:ph idx="1"/>
          </p:nvPr>
        </p:nvSpPr>
        <p:spPr/>
        <p:txBody>
          <a:bodyPr/>
          <a:lstStyle/>
          <a:p>
            <a:pPr marL="0" indent="0">
              <a:buFont typeface="Arial" charset="0"/>
              <a:buNone/>
              <a:defRPr/>
            </a:pPr>
            <a:r>
              <a:rPr lang="en-US" b="1" u="sng" dirty="0"/>
              <a:t>Measurable Outcome (Project Objective) 1.2</a:t>
            </a:r>
            <a:endParaRPr lang="en-US" dirty="0"/>
          </a:p>
          <a:p>
            <a:pPr>
              <a:buFont typeface="Arial" charset="0"/>
              <a:buChar char="•"/>
              <a:defRPr/>
            </a:pPr>
            <a:r>
              <a:rPr lang="en-US" dirty="0"/>
              <a:t>By September 30, 2015, all SOSOSY states will implement a Quality of Strategy Implementation Index (QII) in 3 sites** to rate the implementation of key SOSOSY materials and achieve a quality rating of 4.0 or above (Rating range of 1.0-low to 5.0-high).</a:t>
            </a:r>
          </a:p>
          <a:p>
            <a:pPr eaLnBrk="1" hangingPunct="1">
              <a:buFont typeface="Arial" charset="0"/>
              <a:buChar char="•"/>
              <a:defRPr/>
            </a:pPr>
            <a:endParaRPr lang="en-US" dirty="0"/>
          </a:p>
        </p:txBody>
      </p:sp>
      <p:cxnSp>
        <p:nvCxnSpPr>
          <p:cNvPr id="10" name="Straight Connector 9">
            <a:extLst>
              <a:ext uri="{FF2B5EF4-FFF2-40B4-BE49-F238E27FC236}">
                <a16:creationId xmlns:a16="http://schemas.microsoft.com/office/drawing/2014/main" id="{A6AD0BFC-EA0A-904E-8420-1F853ABDA3C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3287FD1-86CD-9B44-8700-D9D11AE0C172}"/>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3734" name="Picture 9" descr="C:\Users\Jessica\AppData\Local\Microsoft\Windows\Temporary Internet Files\Content.Outlook\8BOT6XXS\SOSOSY circle copy copy (2).jpg">
            <a:extLst>
              <a:ext uri="{FF2B5EF4-FFF2-40B4-BE49-F238E27FC236}">
                <a16:creationId xmlns:a16="http://schemas.microsoft.com/office/drawing/2014/main" id="{489DA9D3-E076-BF41-8D2D-9EE8D940F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0A2E8D18-CAA4-8742-80D6-6A957E48AD00}"/>
              </a:ext>
            </a:extLst>
          </p:cNvPr>
          <p:cNvSpPr>
            <a:spLocks noGrp="1"/>
          </p:cNvSpPr>
          <p:nvPr>
            <p:ph type="title"/>
          </p:nvPr>
        </p:nvSpPr>
        <p:spPr>
          <a:xfrm>
            <a:off x="495300" y="279400"/>
            <a:ext cx="8267700" cy="1143000"/>
          </a:xfrm>
          <a:solidFill>
            <a:schemeClr val="accent3">
              <a:lumMod val="20000"/>
              <a:lumOff val="80000"/>
            </a:schemeClr>
          </a:solidFill>
        </p:spPr>
        <p:txBody>
          <a:bodyPr/>
          <a:lstStyle/>
          <a:p>
            <a:pPr eaLnBrk="1" hangingPunct="1">
              <a:defRPr/>
            </a:pPr>
            <a:r>
              <a:rPr lang="en-US" b="1" dirty="0">
                <a:ea typeface="+mj-ea"/>
                <a:cs typeface="+mj-cs"/>
              </a:rPr>
              <a:t>QSI</a:t>
            </a:r>
          </a:p>
        </p:txBody>
      </p:sp>
      <p:cxnSp>
        <p:nvCxnSpPr>
          <p:cNvPr id="10" name="Straight Connector 9">
            <a:extLst>
              <a:ext uri="{FF2B5EF4-FFF2-40B4-BE49-F238E27FC236}">
                <a16:creationId xmlns:a16="http://schemas.microsoft.com/office/drawing/2014/main" id="{F84054D7-6982-E349-8DD0-6E703DF7AFF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B48DA81-7D9C-2649-952E-FD77E93A12F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 name="Picture 9" descr="C:\Users\Jessica\AppData\Local\Microsoft\Windows\Temporary Internet Files\Content.Outlook\8BOT6XXS\SOSOSY circle copy copy (2).jpg">
            <a:extLst>
              <a:ext uri="{FF2B5EF4-FFF2-40B4-BE49-F238E27FC236}">
                <a16:creationId xmlns:a16="http://schemas.microsoft.com/office/drawing/2014/main" id="{142AE280-6CFC-9841-A739-03935B33EFBF}"/>
              </a:ext>
            </a:extLst>
          </p:cNvPr>
          <p:cNvPicPr>
            <a:picLocks noChangeAspect="1" noChangeArrowheads="1"/>
          </p:cNvPicPr>
          <p:nvPr/>
        </p:nvPicPr>
        <p:blipFill>
          <a:blip r:embed="rId2"/>
          <a:srcRect/>
          <a:stretch>
            <a:fillRect/>
          </a:stretch>
        </p:blipFill>
        <p:spPr bwMode="auto">
          <a:xfrm>
            <a:off x="533400" y="381000"/>
            <a:ext cx="928688" cy="914400"/>
          </a:xfrm>
          <a:prstGeom prst="rect">
            <a:avLst/>
          </a:prstGeom>
          <a:solidFill>
            <a:schemeClr val="accent3">
              <a:lumMod val="60000"/>
              <a:lumOff val="40000"/>
            </a:schemeClr>
          </a:solidFill>
        </p:spPr>
      </p:pic>
      <p:pic>
        <p:nvPicPr>
          <p:cNvPr id="36865" name="Picture 1">
            <a:extLst>
              <a:ext uri="{FF2B5EF4-FFF2-40B4-BE49-F238E27FC236}">
                <a16:creationId xmlns:a16="http://schemas.microsoft.com/office/drawing/2014/main" id="{C3BCC6F3-E99C-804C-B605-FD83AFE1DE99}"/>
              </a:ext>
            </a:extLst>
          </p:cNvPr>
          <p:cNvPicPr>
            <a:picLocks noGrp="1" noChangeAspect="1" noChangeArrowheads="1"/>
          </p:cNvPicPr>
          <p:nvPr>
            <p:ph idx="1"/>
          </p:nvPr>
        </p:nvPicPr>
        <p:blipFill>
          <a:blip r:embed="rId3"/>
          <a:srcRect b="2977"/>
          <a:stretch>
            <a:fillRect/>
          </a:stretch>
        </p:blipFill>
        <p:spPr>
          <a:xfrm>
            <a:off x="1536700" y="1524000"/>
            <a:ext cx="6159500" cy="4570413"/>
          </a:xfrm>
          <a:ln w="38100" cap="sq">
            <a:solidFill>
              <a:srgbClr val="000000"/>
            </a:solidFill>
          </a:ln>
          <a:effectLst>
            <a:outerShdw blurRad="50800" dist="38100" dir="2700000" algn="tl" rotWithShape="0">
              <a:srgbClr val="000000">
                <a:alpha val="42998"/>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8">
            <a:extLst>
              <a:ext uri="{FF2B5EF4-FFF2-40B4-BE49-F238E27FC236}">
                <a16:creationId xmlns:a16="http://schemas.microsoft.com/office/drawing/2014/main" id="{83305036-FD1E-F046-881F-EA962FA92836}"/>
              </a:ext>
            </a:extLst>
          </p:cNvPr>
          <p:cNvSpPr>
            <a:spLocks noGrp="1"/>
          </p:cNvSpPr>
          <p:nvPr>
            <p:ph type="title"/>
          </p:nvPr>
        </p:nvSpPr>
        <p:spPr/>
        <p:txBody>
          <a:bodyPr/>
          <a:lstStyle/>
          <a:p>
            <a:pPr eaLnBrk="1" hangingPunct="1"/>
            <a:r>
              <a:rPr lang="en-US" altLang="en-US">
                <a:ea typeface="ＭＳ Ｐゴシック" panose="020B0600070205080204" pitchFamily="34" charset="-128"/>
              </a:rPr>
              <a:t>Next Steps</a:t>
            </a:r>
          </a:p>
        </p:txBody>
      </p:sp>
      <p:sp>
        <p:nvSpPr>
          <p:cNvPr id="75779" name="Content Placeholder 10">
            <a:extLst>
              <a:ext uri="{FF2B5EF4-FFF2-40B4-BE49-F238E27FC236}">
                <a16:creationId xmlns:a16="http://schemas.microsoft.com/office/drawing/2014/main" id="{292CC489-BF36-324F-B7C3-FC15F12D121B}"/>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DDCBC98D-870F-0A42-A5F0-0D9F2E7C689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7812EEA-E19E-EB4F-A2C0-869A38C01C5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5782" name="Picture 9" descr="C:\Users\Jessica\AppData\Local\Microsoft\Windows\Temporary Internet Files\Content.Outlook\8BOT6XXS\SOSOSY circle copy copy (2).jpg">
            <a:extLst>
              <a:ext uri="{FF2B5EF4-FFF2-40B4-BE49-F238E27FC236}">
                <a16:creationId xmlns:a16="http://schemas.microsoft.com/office/drawing/2014/main" id="{C7749DED-839C-3C48-B342-10DDA6AF2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8">
            <a:extLst>
              <a:ext uri="{FF2B5EF4-FFF2-40B4-BE49-F238E27FC236}">
                <a16:creationId xmlns:a16="http://schemas.microsoft.com/office/drawing/2014/main" id="{ACDE0BD4-641A-634D-9324-F03DB4428E31}"/>
              </a:ext>
            </a:extLst>
          </p:cNvPr>
          <p:cNvSpPr>
            <a:spLocks noGrp="1"/>
          </p:cNvSpPr>
          <p:nvPr>
            <p:ph type="title"/>
          </p:nvPr>
        </p:nvSpPr>
        <p:spPr/>
        <p:txBody>
          <a:bodyPr/>
          <a:lstStyle/>
          <a:p>
            <a:pPr eaLnBrk="1" hangingPunct="1"/>
            <a:r>
              <a:rPr lang="en-US" altLang="en-US">
                <a:ea typeface="ＭＳ Ｐゴシック" panose="020B0600070205080204" pitchFamily="34" charset="-128"/>
              </a:rPr>
              <a:t>Future Meeting Dates</a:t>
            </a:r>
          </a:p>
        </p:txBody>
      </p:sp>
      <p:sp>
        <p:nvSpPr>
          <p:cNvPr id="77827" name="Content Placeholder 10">
            <a:extLst>
              <a:ext uri="{FF2B5EF4-FFF2-40B4-BE49-F238E27FC236}">
                <a16:creationId xmlns:a16="http://schemas.microsoft.com/office/drawing/2014/main" id="{B1E260B3-1114-5943-97D5-B07873A97257}"/>
              </a:ext>
            </a:extLst>
          </p:cNvPr>
          <p:cNvSpPr>
            <a:spLocks noGrp="1"/>
          </p:cNvSpPr>
          <p:nvPr>
            <p:ph idx="1"/>
          </p:nvPr>
        </p:nvSpPr>
        <p:spPr/>
        <p:txBody>
          <a:bodyPr/>
          <a:lstStyle/>
          <a:p>
            <a:pPr eaLnBrk="1" hangingPunct="1"/>
            <a:r>
              <a:rPr lang="en-US" altLang="en-US">
                <a:ea typeface="ＭＳ Ｐゴシック" panose="020B0600070205080204" pitchFamily="34" charset="-128"/>
              </a:rPr>
              <a:t>April 14-15, 2015	Santa Fe, NM</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Fall meeting dates/location </a:t>
            </a:r>
          </a:p>
        </p:txBody>
      </p:sp>
      <p:cxnSp>
        <p:nvCxnSpPr>
          <p:cNvPr id="10" name="Straight Connector 9">
            <a:extLst>
              <a:ext uri="{FF2B5EF4-FFF2-40B4-BE49-F238E27FC236}">
                <a16:creationId xmlns:a16="http://schemas.microsoft.com/office/drawing/2014/main" id="{09E13085-B5D1-5348-862B-8CFF76E54BE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940AB63-DD08-F945-A16F-9250AB2FEDD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7830" name="Picture 9" descr="C:\Users\Jessica\AppData\Local\Microsoft\Windows\Temporary Internet Files\Content.Outlook\8BOT6XXS\SOSOSY circle copy copy (2).jpg">
            <a:extLst>
              <a:ext uri="{FF2B5EF4-FFF2-40B4-BE49-F238E27FC236}">
                <a16:creationId xmlns:a16="http://schemas.microsoft.com/office/drawing/2014/main" id="{69DB0FB0-4C38-F345-B4A3-C56270854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0">
            <a:extLst>
              <a:ext uri="{FF2B5EF4-FFF2-40B4-BE49-F238E27FC236}">
                <a16:creationId xmlns:a16="http://schemas.microsoft.com/office/drawing/2014/main" id="{D266C69D-E86A-EC46-84DE-B1C5B0896D72}"/>
              </a:ext>
            </a:extLst>
          </p:cNvPr>
          <p:cNvSpPr>
            <a:spLocks noGrp="1"/>
          </p:cNvSpPr>
          <p:nvPr>
            <p:ph idx="4294967295"/>
          </p:nvPr>
        </p:nvSpPr>
        <p:spPr>
          <a:xfrm>
            <a:off x="457200" y="381000"/>
            <a:ext cx="7772400" cy="5745163"/>
          </a:xfrm>
        </p:spPr>
        <p:txBody>
          <a:bodyPr/>
          <a:lstStyle/>
          <a:p>
            <a:pPr marL="0" indent="0">
              <a:buFont typeface="Arial" panose="020B0604020202020204" pitchFamily="34" charset="0"/>
              <a:buNone/>
            </a:pPr>
            <a:r>
              <a:rPr lang="en-US" altLang="en-US" sz="2400">
                <a:ea typeface="ＭＳ Ｐゴシック" panose="020B0600070205080204" pitchFamily="34" charset="-128"/>
              </a:rPr>
              <a:t>Hi. I am Irma Nayeli Gurrola Jimenez. I participated in the OSY event in Tampa, FL. My experience in Florida was unforgettable. I learned new things at the different sessions and from the other panelists. I wish there were more events where we had more chance to be around other migrant students. Listening to their stories made me more motivated to keep trying and to not give up. </a:t>
            </a:r>
          </a:p>
          <a:p>
            <a:pPr marL="0" indent="0">
              <a:buFont typeface="Arial" panose="020B0604020202020204" pitchFamily="34" charset="0"/>
              <a:buNone/>
            </a:pPr>
            <a:endParaRPr lang="en-US" altLang="en-US" sz="2400">
              <a:ea typeface="ＭＳ Ｐゴシック" panose="020B0600070205080204" pitchFamily="34" charset="-128"/>
            </a:endParaRPr>
          </a:p>
          <a:p>
            <a:pPr marL="0" indent="0">
              <a:buFont typeface="Arial" panose="020B0604020202020204" pitchFamily="34" charset="0"/>
              <a:buNone/>
            </a:pPr>
            <a:r>
              <a:rPr lang="en-US" altLang="en-US" sz="2400">
                <a:ea typeface="ＭＳ Ｐゴシック" panose="020B0600070205080204" pitchFamily="34" charset="-128"/>
              </a:rPr>
              <a:t>What I liked best was when all of the students had the chance to be in the panel and talk about what has happened to each of us during our time in this country and the contact we had with the people who were asking us questions. This experience helped me to want to continue on. I learned that we have resources to make it in this country. My goal is to get my GED and to learn English to go to college and graduate. This will help me reach my goals in this country.</a:t>
            </a:r>
          </a:p>
          <a:p>
            <a:pPr marL="0" indent="0" eaLnBrk="1" hangingPunct="1"/>
            <a:endParaRPr lang="en-US" altLang="en-US">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8">
            <a:extLst>
              <a:ext uri="{FF2B5EF4-FFF2-40B4-BE49-F238E27FC236}">
                <a16:creationId xmlns:a16="http://schemas.microsoft.com/office/drawing/2014/main" id="{1D123BB5-66E4-F44B-83FF-C066D1BD5049}"/>
              </a:ext>
            </a:extLst>
          </p:cNvPr>
          <p:cNvSpPr>
            <a:spLocks noGrp="1"/>
          </p:cNvSpPr>
          <p:nvPr>
            <p:ph type="title"/>
          </p:nvPr>
        </p:nvSpPr>
        <p:spPr/>
        <p:txBody>
          <a:bodyPr/>
          <a:lstStyle/>
          <a:p>
            <a:pPr eaLnBrk="1" hangingPunct="1"/>
            <a:r>
              <a:rPr lang="en-US" altLang="en-US">
                <a:ea typeface="ＭＳ Ｐゴシック" panose="020B0600070205080204" pitchFamily="34" charset="-128"/>
              </a:rPr>
              <a:t>	Dissemination Event Debrief</a:t>
            </a:r>
          </a:p>
        </p:txBody>
      </p:sp>
      <p:sp>
        <p:nvSpPr>
          <p:cNvPr id="9219" name="Content Placeholder 10">
            <a:extLst>
              <a:ext uri="{FF2B5EF4-FFF2-40B4-BE49-F238E27FC236}">
                <a16:creationId xmlns:a16="http://schemas.microsoft.com/office/drawing/2014/main" id="{0989EB8D-648F-8D4E-A4D8-B761348E03FF}"/>
              </a:ext>
            </a:extLst>
          </p:cNvPr>
          <p:cNvSpPr>
            <a:spLocks noGrp="1"/>
          </p:cNvSpPr>
          <p:nvPr>
            <p:ph idx="1"/>
          </p:nvPr>
        </p:nvSpPr>
        <p:spPr/>
        <p:txBody>
          <a:bodyPr/>
          <a:lstStyle/>
          <a:p>
            <a:pPr eaLnBrk="1" hangingPunct="1"/>
            <a:r>
              <a:rPr lang="en-US" altLang="en-US" sz="2400">
                <a:ea typeface="ＭＳ Ｐゴシック" panose="020B0600070205080204" pitchFamily="34" charset="-128"/>
              </a:rPr>
              <a:t>Please provide feedback on the preconference.</a:t>
            </a:r>
          </a:p>
          <a:p>
            <a:pPr lvl="1" eaLnBrk="1" hangingPunct="1"/>
            <a:r>
              <a:rPr lang="en-US" altLang="en-US" sz="2400">
                <a:ea typeface="ＭＳ Ｐゴシック" panose="020B0600070205080204" pitchFamily="34" charset="-128"/>
              </a:rPr>
              <a:t>Was there enough time?</a:t>
            </a:r>
          </a:p>
          <a:p>
            <a:pPr lvl="1" eaLnBrk="1" hangingPunct="1"/>
            <a:r>
              <a:rPr lang="en-US" altLang="en-US" sz="2400">
                <a:ea typeface="ＭＳ Ｐゴシック" panose="020B0600070205080204" pitchFamily="34" charset="-128"/>
              </a:rPr>
              <a:t>Coverage of topic</a:t>
            </a:r>
          </a:p>
          <a:p>
            <a:pPr eaLnBrk="1" hangingPunct="1"/>
            <a:r>
              <a:rPr lang="en-US" altLang="en-US" sz="2400">
                <a:ea typeface="ＭＳ Ｐゴシック" panose="020B0600070205080204" pitchFamily="34" charset="-128"/>
              </a:rPr>
              <a:t>What worked well at this year’s Dissemination Event? </a:t>
            </a:r>
          </a:p>
          <a:p>
            <a:pPr lvl="1" eaLnBrk="1" hangingPunct="1"/>
            <a:r>
              <a:rPr lang="en-US" altLang="en-US" sz="2400">
                <a:ea typeface="ＭＳ Ｐゴシック" panose="020B0600070205080204" pitchFamily="34" charset="-128"/>
              </a:rPr>
              <a:t>Number and topic of sessions?</a:t>
            </a:r>
          </a:p>
          <a:p>
            <a:pPr lvl="1" eaLnBrk="1" hangingPunct="1"/>
            <a:r>
              <a:rPr lang="en-US" altLang="en-US" sz="2400">
                <a:ea typeface="ＭＳ Ｐゴシック" panose="020B0600070205080204" pitchFamily="34" charset="-128"/>
              </a:rPr>
              <a:t>Opening Session</a:t>
            </a:r>
          </a:p>
          <a:p>
            <a:pPr lvl="1" eaLnBrk="1" hangingPunct="1"/>
            <a:r>
              <a:rPr lang="en-US" altLang="en-US" sz="2400">
                <a:ea typeface="ＭＳ Ｐゴシック" panose="020B0600070205080204" pitchFamily="34" charset="-128"/>
              </a:rPr>
              <a:t>Closing Session</a:t>
            </a:r>
          </a:p>
          <a:p>
            <a:pPr eaLnBrk="1" hangingPunct="1"/>
            <a:r>
              <a:rPr lang="en-US" altLang="en-US" sz="2400">
                <a:ea typeface="ＭＳ Ｐゴシック" panose="020B0600070205080204" pitchFamily="34" charset="-128"/>
              </a:rPr>
              <a:t>What is one specific thing you would want to keep for the next Dissemination Event? </a:t>
            </a:r>
          </a:p>
          <a:p>
            <a:pPr eaLnBrk="1" hangingPunct="1"/>
            <a:r>
              <a:rPr lang="en-US" altLang="en-US" sz="2400">
                <a:ea typeface="ＭＳ Ｐゴシック" panose="020B0600070205080204" pitchFamily="34" charset="-128"/>
              </a:rPr>
              <a:t>What is one thing you would like changed? </a:t>
            </a:r>
          </a:p>
        </p:txBody>
      </p:sp>
      <p:cxnSp>
        <p:nvCxnSpPr>
          <p:cNvPr id="10" name="Straight Connector 9">
            <a:extLst>
              <a:ext uri="{FF2B5EF4-FFF2-40B4-BE49-F238E27FC236}">
                <a16:creationId xmlns:a16="http://schemas.microsoft.com/office/drawing/2014/main" id="{B425D10D-D7A1-DB4A-AD65-CD8C3D7CD82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9221" name="Picture 9" descr="C:\Users\Jessica\AppData\Local\Microsoft\Windows\Temporary Internet Files\Content.Outlook\8BOT6XXS\SOSOSY circle copy copy (2).jpg">
            <a:extLst>
              <a:ext uri="{FF2B5EF4-FFF2-40B4-BE49-F238E27FC236}">
                <a16:creationId xmlns:a16="http://schemas.microsoft.com/office/drawing/2014/main" id="{404741BE-8B72-5F45-9F46-554A36D98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07536C3-2ADF-0F47-8F63-DDCA40C25D10}"/>
              </a:ext>
            </a:extLst>
          </p:cNvPr>
          <p:cNvSpPr>
            <a:spLocks noGrp="1"/>
          </p:cNvSpPr>
          <p:nvPr>
            <p:ph type="ctrTitle"/>
          </p:nvPr>
        </p:nvSpPr>
        <p:spPr>
          <a:xfrm>
            <a:off x="811213" y="1441450"/>
            <a:ext cx="7772400" cy="1470025"/>
          </a:xfrm>
        </p:spPr>
        <p:txBody>
          <a:bodyPr/>
          <a:lstStyle/>
          <a:p>
            <a:r>
              <a:rPr lang="en-US" altLang="en-US">
                <a:ea typeface="ＭＳ Ｐゴシック" panose="020B0600070205080204" pitchFamily="34" charset="-128"/>
              </a:rPr>
              <a:t>Recruiter Knowledge Assessment</a:t>
            </a:r>
          </a:p>
        </p:txBody>
      </p:sp>
      <p:sp>
        <p:nvSpPr>
          <p:cNvPr id="3" name="Subtitle 2">
            <a:extLst>
              <a:ext uri="{FF2B5EF4-FFF2-40B4-BE49-F238E27FC236}">
                <a16:creationId xmlns:a16="http://schemas.microsoft.com/office/drawing/2014/main" id="{34C247A4-6843-0540-9E9E-2C6D53363381}"/>
              </a:ext>
            </a:extLst>
          </p:cNvPr>
          <p:cNvSpPr>
            <a:spLocks noGrp="1"/>
          </p:cNvSpPr>
          <p:nvPr>
            <p:ph type="subTitle" idx="1"/>
          </p:nvPr>
        </p:nvSpPr>
        <p:spPr>
          <a:xfrm>
            <a:off x="1216025" y="3194050"/>
            <a:ext cx="6400800" cy="1752600"/>
          </a:xfrm>
        </p:spPr>
        <p:txBody>
          <a:bodyPr/>
          <a:lstStyle/>
          <a:p>
            <a:pPr>
              <a:buFont typeface="Arial" charset="0"/>
              <a:buNone/>
              <a:defRPr/>
            </a:pPr>
            <a:r>
              <a:rPr lang="en-US" b="1" dirty="0"/>
              <a:t>Erin </a:t>
            </a:r>
            <a:r>
              <a:rPr lang="en-US" b="1" dirty="0" err="1"/>
              <a:t>Shea</a:t>
            </a:r>
            <a:r>
              <a:rPr lang="en-US" b="1" dirty="0"/>
              <a:t> (Vermont)</a:t>
            </a:r>
          </a:p>
          <a:p>
            <a:pPr>
              <a:buFont typeface="Arial" charset="0"/>
              <a:buNone/>
              <a:defRPr/>
            </a:pPr>
            <a:r>
              <a:rPr lang="en-US" b="1" dirty="0"/>
              <a:t>Heather </a:t>
            </a:r>
            <a:r>
              <a:rPr lang="en-US" b="1" dirty="0" err="1"/>
              <a:t>Rhorer</a:t>
            </a:r>
            <a:r>
              <a:rPr lang="en-US" b="1" dirty="0"/>
              <a:t> (Kentucky)</a:t>
            </a:r>
          </a:p>
        </p:txBody>
      </p:sp>
      <p:cxnSp>
        <p:nvCxnSpPr>
          <p:cNvPr id="10" name="Straight Connector 9">
            <a:extLst>
              <a:ext uri="{FF2B5EF4-FFF2-40B4-BE49-F238E27FC236}">
                <a16:creationId xmlns:a16="http://schemas.microsoft.com/office/drawing/2014/main" id="{667FE607-E507-F140-861B-B87294EB944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2D15D0E-3CA6-DF49-8091-84520C5D807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0246" name="Picture 9" descr="C:\Users\Jessica\AppData\Local\Microsoft\Windows\Temporary Internet Files\Content.Outlook\8BOT6XXS\SOSOSY circle copy copy (2).jpg">
            <a:extLst>
              <a:ext uri="{FF2B5EF4-FFF2-40B4-BE49-F238E27FC236}">
                <a16:creationId xmlns:a16="http://schemas.microsoft.com/office/drawing/2014/main" id="{391ECA1B-6B3C-AF40-898E-1E9A4378C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1006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8">
            <a:extLst>
              <a:ext uri="{FF2B5EF4-FFF2-40B4-BE49-F238E27FC236}">
                <a16:creationId xmlns:a16="http://schemas.microsoft.com/office/drawing/2014/main" id="{E220E345-29A5-794F-AE9E-A346B21140FA}"/>
              </a:ext>
            </a:extLst>
          </p:cNvPr>
          <p:cNvSpPr>
            <a:spLocks noGrp="1"/>
          </p:cNvSpPr>
          <p:nvPr>
            <p:ph type="title"/>
          </p:nvPr>
        </p:nvSpPr>
        <p:spPr>
          <a:xfrm>
            <a:off x="457200" y="119063"/>
            <a:ext cx="8229600" cy="1298575"/>
          </a:xfrm>
        </p:spPr>
        <p:txBody>
          <a:bodyPr/>
          <a:lstStyle/>
          <a:p>
            <a:pPr eaLnBrk="1" hangingPunct="1"/>
            <a:r>
              <a:rPr lang="en-US" altLang="en-US">
                <a:ea typeface="ＭＳ Ｐゴシック" panose="020B0600070205080204" pitchFamily="34" charset="-128"/>
              </a:rPr>
              <a:t>   History/Background of Tool </a:t>
            </a:r>
          </a:p>
        </p:txBody>
      </p:sp>
      <p:sp>
        <p:nvSpPr>
          <p:cNvPr id="12291" name="Content Placeholder 10">
            <a:extLst>
              <a:ext uri="{FF2B5EF4-FFF2-40B4-BE49-F238E27FC236}">
                <a16:creationId xmlns:a16="http://schemas.microsoft.com/office/drawing/2014/main" id="{BFD3706F-1B41-3F4D-A29C-20D8D56B68D5}"/>
              </a:ext>
            </a:extLst>
          </p:cNvPr>
          <p:cNvSpPr>
            <a:spLocks noGrp="1"/>
          </p:cNvSpPr>
          <p:nvPr>
            <p:ph idx="1"/>
          </p:nvPr>
        </p:nvSpPr>
        <p:spPr/>
        <p:txBody>
          <a:bodyPr/>
          <a:lstStyle/>
          <a:p>
            <a:pPr eaLnBrk="1" hangingPunct="1"/>
            <a:r>
              <a:rPr lang="en-US" altLang="en-US">
                <a:ea typeface="ＭＳ Ｐゴシック" panose="020B0600070205080204" pitchFamily="34" charset="-128"/>
              </a:rPr>
              <a:t>No known universal Recruiter Assessment to guage field readiness</a:t>
            </a:r>
          </a:p>
          <a:p>
            <a:pPr eaLnBrk="1" hangingPunct="1"/>
            <a:r>
              <a:rPr lang="en-US" altLang="en-US">
                <a:ea typeface="ＭＳ Ｐゴシック" panose="020B0600070205080204" pitchFamily="34" charset="-128"/>
              </a:rPr>
              <a:t>Solicited Recruiter Assessments from as many states as possible</a:t>
            </a:r>
          </a:p>
          <a:p>
            <a:pPr lvl="2" eaLnBrk="1" hangingPunct="1"/>
            <a:r>
              <a:rPr lang="en-US" altLang="en-US">
                <a:ea typeface="ＭＳ Ｐゴシック" panose="020B0600070205080204" pitchFamily="34" charset="-128"/>
              </a:rPr>
              <a:t>MA, WA, TN, VT, MN &amp; old CONQIR consortium</a:t>
            </a:r>
          </a:p>
          <a:p>
            <a:pPr eaLnBrk="1" hangingPunct="1"/>
            <a:r>
              <a:rPr lang="en-US" altLang="en-US">
                <a:ea typeface="ＭＳ Ｐゴシック" panose="020B0600070205080204" pitchFamily="34" charset="-128"/>
              </a:rPr>
              <a:t>Reviewed 'the best' of each and updated for a national audience</a:t>
            </a:r>
          </a:p>
          <a:p>
            <a:pPr eaLnBrk="1" hangingPunct="1"/>
            <a:r>
              <a:rPr lang="en-US" altLang="en-US">
                <a:ea typeface="ＭＳ Ｐゴシック" panose="020B0600070205080204" pitchFamily="34" charset="-128"/>
              </a:rPr>
              <a:t>Field tested in select consortium states   </a:t>
            </a:r>
          </a:p>
        </p:txBody>
      </p:sp>
      <p:cxnSp>
        <p:nvCxnSpPr>
          <p:cNvPr id="10" name="Straight Connector 9">
            <a:extLst>
              <a:ext uri="{FF2B5EF4-FFF2-40B4-BE49-F238E27FC236}">
                <a16:creationId xmlns:a16="http://schemas.microsoft.com/office/drawing/2014/main" id="{133C372C-9881-CA43-AE85-E0DFF2E661F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30E7D66-FD69-7F49-AF45-BAAC1A9CBC88}"/>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2294" name="Picture 9" descr="C:\Users\Jessica\AppData\Local\Microsoft\Windows\Temporary Internet Files\Content.Outlook\8BOT6XXS\SOSOSY circle copy copy (2).jpg">
            <a:extLst>
              <a:ext uri="{FF2B5EF4-FFF2-40B4-BE49-F238E27FC236}">
                <a16:creationId xmlns:a16="http://schemas.microsoft.com/office/drawing/2014/main" id="{674743FB-4D56-C943-A94E-7ADAC7E23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928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TotalTime>
  <Words>2641</Words>
  <Application>Microsoft Macintosh PowerPoint</Application>
  <PresentationFormat>On-screen Show (4:3)</PresentationFormat>
  <Paragraphs>296</Paragraphs>
  <Slides>54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ＭＳ Ｐゴシック</vt:lpstr>
      <vt:lpstr>Calibri</vt:lpstr>
      <vt:lpstr>Office Theme</vt:lpstr>
      <vt:lpstr> Technical Support Team Meeting</vt:lpstr>
      <vt:lpstr>Welcome/Introductions</vt:lpstr>
      <vt:lpstr>Agenda – January 21</vt:lpstr>
      <vt:lpstr>Expectations</vt:lpstr>
      <vt:lpstr>SOSOSY Update</vt:lpstr>
      <vt:lpstr>PowerPoint Presentation</vt:lpstr>
      <vt:lpstr> Dissemination Event Debrief</vt:lpstr>
      <vt:lpstr>Recruiter Knowledge Assessment</vt:lpstr>
      <vt:lpstr>   History/Background of Tool </vt:lpstr>
      <vt:lpstr>Purpose of Assessment</vt:lpstr>
      <vt:lpstr>Assessment Breakdown</vt:lpstr>
      <vt:lpstr>ACTIVITY!</vt:lpstr>
      <vt:lpstr>COE Review</vt:lpstr>
      <vt:lpstr>PowerPoint Presentation</vt:lpstr>
      <vt:lpstr>Acronyms (Part 1) &amp; Fill in the Blank (Part 3)</vt:lpstr>
      <vt:lpstr>PowerPoint Presentation</vt:lpstr>
      <vt:lpstr>Questions or Comments?</vt:lpstr>
      <vt:lpstr>PowerPoint Presentation</vt:lpstr>
      <vt:lpstr>Data Reporting and SOSOSY  Year 2 APR  Results</vt:lpstr>
      <vt:lpstr>Work Group Assignments</vt:lpstr>
      <vt:lpstr>Reflecting on Year 3</vt:lpstr>
      <vt:lpstr>Year 3 Plan</vt:lpstr>
      <vt:lpstr>Year 3 Goals</vt:lpstr>
      <vt:lpstr>Year 3 Goals (con’t)</vt:lpstr>
      <vt:lpstr>Year 3 FII</vt:lpstr>
      <vt:lpstr>Year 3 Plan Jigsaw Activity</vt:lpstr>
      <vt:lpstr>Goal 1</vt:lpstr>
      <vt:lpstr>Measurable Outcome 1.1 </vt:lpstr>
      <vt:lpstr>   Curriculum and Materials Work Group</vt:lpstr>
      <vt:lpstr>Goal 2</vt:lpstr>
      <vt:lpstr>Measurable Outcome 2.1</vt:lpstr>
      <vt:lpstr>Measurable Outcome 2.2</vt:lpstr>
      <vt:lpstr>Training Work Group</vt:lpstr>
      <vt:lpstr>Training Work Group</vt:lpstr>
      <vt:lpstr>Goal 3</vt:lpstr>
      <vt:lpstr>Measurable Outcome 3.1</vt:lpstr>
      <vt:lpstr>Technology Work Group</vt:lpstr>
      <vt:lpstr> Continuum of Services Work Group</vt:lpstr>
      <vt:lpstr>Goal 4</vt:lpstr>
      <vt:lpstr>Measurable Outcome 4.1</vt:lpstr>
      <vt:lpstr>Mentoring Work Group</vt:lpstr>
      <vt:lpstr> Next Steps for Work Groups</vt:lpstr>
      <vt:lpstr>Agenda- January 22</vt:lpstr>
      <vt:lpstr>State Panel</vt:lpstr>
      <vt:lpstr>Panel Structure</vt:lpstr>
      <vt:lpstr>Panel Question #1</vt:lpstr>
      <vt:lpstr>Panel Question #2</vt:lpstr>
      <vt:lpstr>Panel Question #3</vt:lpstr>
      <vt:lpstr>       YOUR Questions for the Panel</vt:lpstr>
      <vt:lpstr> Quality of Strategy Implementation</vt:lpstr>
      <vt:lpstr>Measurable Outcome 1.2</vt:lpstr>
      <vt:lpstr>QSI</vt:lpstr>
      <vt:lpstr>Next Steps</vt:lpstr>
      <vt:lpstr>Future Meeting Dates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dc:creator>
  <cp:lastModifiedBy>Susanna Bartee</cp:lastModifiedBy>
  <cp:revision>85</cp:revision>
  <dcterms:created xsi:type="dcterms:W3CDTF">2012-06-27T12:14:36Z</dcterms:created>
  <dcterms:modified xsi:type="dcterms:W3CDTF">2021-04-20T22:27:58Z</dcterms:modified>
</cp:coreProperties>
</file>