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86" r:id="rId2"/>
    <p:sldId id="506" r:id="rId3"/>
    <p:sldId id="509" r:id="rId4"/>
    <p:sldId id="510" r:id="rId5"/>
    <p:sldId id="511" r:id="rId6"/>
    <p:sldId id="512" r:id="rId7"/>
    <p:sldId id="507" r:id="rId8"/>
    <p:sldId id="505" r:id="rId9"/>
    <p:sldId id="513" r:id="rId10"/>
    <p:sldId id="508" r:id="rId11"/>
    <p:sldId id="514" r:id="rId12"/>
    <p:sldId id="515" r:id="rId13"/>
    <p:sldId id="516" r:id="rId14"/>
    <p:sldId id="517" r:id="rId15"/>
    <p:sldId id="524" r:id="rId16"/>
    <p:sldId id="527" r:id="rId17"/>
    <p:sldId id="500" r:id="rId18"/>
    <p:sldId id="501" r:id="rId19"/>
    <p:sldId id="502" r:id="rId20"/>
    <p:sldId id="494" r:id="rId21"/>
    <p:sldId id="503" r:id="rId22"/>
    <p:sldId id="518" r:id="rId23"/>
    <p:sldId id="529" r:id="rId24"/>
    <p:sldId id="519" r:id="rId25"/>
    <p:sldId id="504" r:id="rId26"/>
    <p:sldId id="520" r:id="rId27"/>
    <p:sldId id="528" r:id="rId28"/>
    <p:sldId id="5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1607"/>
  </p:normalViewPr>
  <p:slideViewPr>
    <p:cSldViewPr snapToGrid="0" snapToObjects="1">
      <p:cViewPr varScale="1">
        <p:scale>
          <a:sx n="103" d="100"/>
          <a:sy n="103" d="100"/>
        </p:scale>
        <p:origin x="1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0T20:04:06.0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16383,'57'0'0,"0"0"0,1 0 0,-1 0 0,39 0 0,-45 1 0,0 1 0,40 4 0,-3 6 0,-12 4 0,-5-2 0,-4 0 0,-2-4 0,-5-4 0,4-2 0,-3-4 0,3 0 0,2 0 0,-6 4 0,-4-3 0,-12 3 0,-7-4 0,-6 3 0,-6-2 0,7 2 0,1 0 0,4-1 0,2 0 0,2 3 0,-2 0 0,4 3 0,4-3 0,-8 2 0,7-2 0,-11-1 0,7-1 0,-3 1 0,3-3 0,1 6 0,-11-6 0,-2 5 0,-11-5 0,-5 2 0,2-2 0,-3-1 0,8 3 0,-3-2 0,1 5 0,2-5 0,-5 2 0,3-3 0,-5 0 0,3 0 0,-1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0T20:04:09.2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16383,'98'0'0,"-2"0"0,-43 0 0,2 0 0,9 0 0,1 0 0,-2 0 0,2 0 0,17 0 0,-2 0 0,12 0 0,-13 0 0,4 0 0,-24 0 0,0 0 0,22 0 0,3 0 0,-1 0 0,-1 0 0,-3 0 0,-1 0 0,-7 0 0,-2 0 0,2 0 0,-1 0 0,-13 0 0,-3 0 0,-2 0 0,-1 0 0,44 0 0,-16 0 0,-9 3 0,-10-1 0,-5 5 0,-6-5 0,3 6 0,-3-7 0,4 2 0,1-3 0,-6 0 0,0 0 0,-5 0 0,-1 0 0,1 0 0,-4 0 0,1 0 0,-5 0 0,-6 0 0,-6-3 0,-10 2 0,1-2 0,1 3 0,0 0 0,3 0 0,-3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ED810-9BEA-5046-B3E4-4FB9D22DD9EC}" type="datetimeFigureOut">
              <a:rPr lang="en-US" smtClean="0"/>
              <a:t>11/16/21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2CC61-25C9-3C4D-B002-8E4526B0E0F0}" type="slidenum">
              <a:rPr lang="en-US" smtClean="0"/>
              <a:t>‹#›</a:t>
            </a:fld>
            <a:endParaRPr lang="en-US"/>
          </a:p>
        </p:txBody>
      </p:sp>
    </p:spTree>
    <p:extLst>
      <p:ext uri="{BB962C8B-B14F-4D97-AF65-F5344CB8AC3E}">
        <p14:creationId xmlns:p14="http://schemas.microsoft.com/office/powerpoint/2010/main" val="162315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1</a:t>
            </a:fld>
            <a:endParaRPr lang="en-US" dirty="0"/>
          </a:p>
        </p:txBody>
      </p:sp>
    </p:spTree>
    <p:extLst>
      <p:ext uri="{BB962C8B-B14F-4D97-AF65-F5344CB8AC3E}">
        <p14:creationId xmlns:p14="http://schemas.microsoft.com/office/powerpoint/2010/main" val="232459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10</a:t>
            </a:fld>
            <a:endParaRPr lang="en-US" dirty="0"/>
          </a:p>
        </p:txBody>
      </p:sp>
    </p:spTree>
    <p:extLst>
      <p:ext uri="{BB962C8B-B14F-4D97-AF65-F5344CB8AC3E}">
        <p14:creationId xmlns:p14="http://schemas.microsoft.com/office/powerpoint/2010/main" val="77097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Laurie Stewart for this one.</a:t>
            </a:r>
          </a:p>
        </p:txBody>
      </p:sp>
      <p:sp>
        <p:nvSpPr>
          <p:cNvPr id="4" name="Slide Number Placeholder 3"/>
          <p:cNvSpPr>
            <a:spLocks noGrp="1"/>
          </p:cNvSpPr>
          <p:nvPr>
            <p:ph type="sldNum" sz="quarter" idx="5"/>
          </p:nvPr>
        </p:nvSpPr>
        <p:spPr/>
        <p:txBody>
          <a:bodyPr/>
          <a:lstStyle/>
          <a:p>
            <a:fld id="{0A40F536-E242-7743-8D4A-D82E8F59C8FA}" type="slidenum">
              <a:rPr lang="en-US" smtClean="0"/>
              <a:t>11</a:t>
            </a:fld>
            <a:endParaRPr lang="en-US" dirty="0"/>
          </a:p>
        </p:txBody>
      </p:sp>
    </p:spTree>
    <p:extLst>
      <p:ext uri="{BB962C8B-B14F-4D97-AF65-F5344CB8AC3E}">
        <p14:creationId xmlns:p14="http://schemas.microsoft.com/office/powerpoint/2010/main" val="430566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Skeleton – Hope Derry</a:t>
            </a:r>
          </a:p>
          <a:p>
            <a:r>
              <a:rPr lang="en-US" dirty="0"/>
              <a:t>Michael Scott – Cesar Duran</a:t>
            </a:r>
          </a:p>
          <a:p>
            <a:r>
              <a:rPr lang="en-US" dirty="0"/>
              <a:t>“Say self- care” – April Roberts</a:t>
            </a:r>
          </a:p>
          <a:p>
            <a:r>
              <a:rPr lang="en-US" dirty="0"/>
              <a:t>Tweet (over self care) – I found it - maybe you can claim it? </a:t>
            </a:r>
            <a:r>
              <a:rPr lang="en-US" dirty="0">
                <a:sym typeface="Wingdings" pitchFamily="2" charset="2"/>
              </a:rPr>
              <a:t></a:t>
            </a:r>
          </a:p>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12</a:t>
            </a:fld>
            <a:endParaRPr lang="en-US" dirty="0"/>
          </a:p>
        </p:txBody>
      </p:sp>
    </p:spTree>
    <p:extLst>
      <p:ext uri="{BB962C8B-B14F-4D97-AF65-F5344CB8AC3E}">
        <p14:creationId xmlns:p14="http://schemas.microsoft.com/office/powerpoint/2010/main" val="94796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side  – Emily Williams</a:t>
            </a:r>
          </a:p>
          <a:p>
            <a:r>
              <a:rPr lang="en-US" dirty="0"/>
              <a:t>Right side - Wilson Kendrick</a:t>
            </a:r>
          </a:p>
        </p:txBody>
      </p:sp>
      <p:sp>
        <p:nvSpPr>
          <p:cNvPr id="4" name="Slide Number Placeholder 3"/>
          <p:cNvSpPr>
            <a:spLocks noGrp="1"/>
          </p:cNvSpPr>
          <p:nvPr>
            <p:ph type="sldNum" sz="quarter" idx="5"/>
          </p:nvPr>
        </p:nvSpPr>
        <p:spPr/>
        <p:txBody>
          <a:bodyPr/>
          <a:lstStyle/>
          <a:p>
            <a:fld id="{0A40F536-E242-7743-8D4A-D82E8F59C8FA}" type="slidenum">
              <a:rPr lang="en-US" smtClean="0"/>
              <a:t>13</a:t>
            </a:fld>
            <a:endParaRPr lang="en-US" dirty="0"/>
          </a:p>
        </p:txBody>
      </p:sp>
    </p:spTree>
    <p:extLst>
      <p:ext uri="{BB962C8B-B14F-4D97-AF65-F5344CB8AC3E}">
        <p14:creationId xmlns:p14="http://schemas.microsoft.com/office/powerpoint/2010/main" val="289350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side  – Janet Reynolds (go have fun)</a:t>
            </a:r>
          </a:p>
          <a:p>
            <a:r>
              <a:rPr lang="en-US" dirty="0"/>
              <a:t>Middle – Lysandra Alexander</a:t>
            </a:r>
          </a:p>
          <a:p>
            <a:r>
              <a:rPr lang="en-US" dirty="0"/>
              <a:t>Right side – Laurie Stewart (how it feels sometimes)</a:t>
            </a:r>
          </a:p>
        </p:txBody>
      </p:sp>
      <p:sp>
        <p:nvSpPr>
          <p:cNvPr id="4" name="Slide Number Placeholder 3"/>
          <p:cNvSpPr>
            <a:spLocks noGrp="1"/>
          </p:cNvSpPr>
          <p:nvPr>
            <p:ph type="sldNum" sz="quarter" idx="5"/>
          </p:nvPr>
        </p:nvSpPr>
        <p:spPr/>
        <p:txBody>
          <a:bodyPr/>
          <a:lstStyle/>
          <a:p>
            <a:fld id="{0A40F536-E242-7743-8D4A-D82E8F59C8FA}" type="slidenum">
              <a:rPr lang="en-US" smtClean="0"/>
              <a:t>14</a:t>
            </a:fld>
            <a:endParaRPr lang="en-US" dirty="0"/>
          </a:p>
        </p:txBody>
      </p:sp>
    </p:spTree>
    <p:extLst>
      <p:ext uri="{BB962C8B-B14F-4D97-AF65-F5344CB8AC3E}">
        <p14:creationId xmlns:p14="http://schemas.microsoft.com/office/powerpoint/2010/main" val="164173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side – </a:t>
            </a:r>
            <a:r>
              <a:rPr lang="en-US" dirty="0" err="1"/>
              <a:t>Shantella</a:t>
            </a:r>
            <a:r>
              <a:rPr lang="en-US" dirty="0"/>
              <a:t> Singleton</a:t>
            </a:r>
          </a:p>
          <a:p>
            <a:r>
              <a:rPr lang="en-US" dirty="0"/>
              <a:t>Left side - April </a:t>
            </a:r>
            <a:r>
              <a:rPr lang="en-US" dirty="0" err="1"/>
              <a:t>Dameron</a:t>
            </a:r>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15</a:t>
            </a:fld>
            <a:endParaRPr lang="en-US" dirty="0"/>
          </a:p>
        </p:txBody>
      </p:sp>
    </p:spTree>
    <p:extLst>
      <p:ext uri="{BB962C8B-B14F-4D97-AF65-F5344CB8AC3E}">
        <p14:creationId xmlns:p14="http://schemas.microsoft.com/office/powerpoint/2010/main" val="1024596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paired up randomly in breakout rooms and have five minutes to answer the following question:</a:t>
            </a:r>
          </a:p>
          <a:p>
            <a:r>
              <a:rPr lang="en-US" dirty="0"/>
              <a:t>“What’s the most self-indulgent thing you have done in the name of self-care/burnout?”</a:t>
            </a:r>
          </a:p>
          <a:p>
            <a:r>
              <a:rPr lang="en-US" dirty="0"/>
              <a:t>You’ll be paired up randomly again to answer the second question:</a:t>
            </a:r>
          </a:p>
          <a:p>
            <a:r>
              <a:rPr lang="en-US" dirty="0"/>
              <a:t>”What is the most extravagant/unusual/funny thing you have done for someone else since the pandemic began?”</a:t>
            </a:r>
          </a:p>
        </p:txBody>
      </p:sp>
      <p:sp>
        <p:nvSpPr>
          <p:cNvPr id="4" name="Slide Number Placeholder 3"/>
          <p:cNvSpPr>
            <a:spLocks noGrp="1"/>
          </p:cNvSpPr>
          <p:nvPr>
            <p:ph type="sldNum" sz="quarter" idx="5"/>
          </p:nvPr>
        </p:nvSpPr>
        <p:spPr/>
        <p:txBody>
          <a:bodyPr/>
          <a:lstStyle/>
          <a:p>
            <a:fld id="{0A40F536-E242-7743-8D4A-D82E8F59C8FA}" type="slidenum">
              <a:rPr lang="en-US" smtClean="0"/>
              <a:t>16</a:t>
            </a:fld>
            <a:endParaRPr lang="en-US" dirty="0"/>
          </a:p>
        </p:txBody>
      </p:sp>
    </p:spTree>
    <p:extLst>
      <p:ext uri="{BB962C8B-B14F-4D97-AF65-F5344CB8AC3E}">
        <p14:creationId xmlns:p14="http://schemas.microsoft.com/office/powerpoint/2010/main" val="4099769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are all enjoying the new website. This was a tremendous amount of work– and </a:t>
            </a:r>
            <a:r>
              <a:rPr lang="en-US" dirty="0" err="1"/>
              <a:t>i</a:t>
            </a:r>
            <a:r>
              <a:rPr lang="en-US" dirty="0"/>
              <a:t> need to give a shout out to Susanna Bartee and John Fink for this significant and hugely impactful undertaking. Not only do we have a truly user friendly web design, we have easy access to make any ongoing changes or updates – not to mention the new student portal which will provide easy access to important resources for countless OSY and secondary students across the country. Please let me know what you think of the website--- and I wanted to share some analytics about the site over the last 90 days. </a:t>
            </a:r>
          </a:p>
        </p:txBody>
      </p:sp>
      <p:sp>
        <p:nvSpPr>
          <p:cNvPr id="4" name="Slide Number Placeholder 3"/>
          <p:cNvSpPr>
            <a:spLocks noGrp="1"/>
          </p:cNvSpPr>
          <p:nvPr>
            <p:ph type="sldNum" sz="quarter" idx="5"/>
          </p:nvPr>
        </p:nvSpPr>
        <p:spPr/>
        <p:txBody>
          <a:bodyPr/>
          <a:lstStyle/>
          <a:p>
            <a:fld id="{7EE0C920-A3BE-4EA3-A5C5-81FF4CAA0933}" type="slidenum">
              <a:rPr lang="en-US" smtClean="0"/>
              <a:t>17</a:t>
            </a:fld>
            <a:endParaRPr lang="en-US"/>
          </a:p>
        </p:txBody>
      </p:sp>
    </p:spTree>
    <p:extLst>
      <p:ext uri="{BB962C8B-B14F-4D97-AF65-F5344CB8AC3E}">
        <p14:creationId xmlns:p14="http://schemas.microsoft.com/office/powerpoint/2010/main" val="380685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usage has been very steady over the summer. </a:t>
            </a:r>
          </a:p>
        </p:txBody>
      </p:sp>
      <p:sp>
        <p:nvSpPr>
          <p:cNvPr id="4" name="Slide Number Placeholder 3"/>
          <p:cNvSpPr>
            <a:spLocks noGrp="1"/>
          </p:cNvSpPr>
          <p:nvPr>
            <p:ph type="sldNum" sz="quarter" idx="5"/>
          </p:nvPr>
        </p:nvSpPr>
        <p:spPr/>
        <p:txBody>
          <a:bodyPr/>
          <a:lstStyle/>
          <a:p>
            <a:fld id="{7EE0C920-A3BE-4EA3-A5C5-81FF4CAA0933}" type="slidenum">
              <a:rPr lang="en-US" smtClean="0"/>
              <a:t>18</a:t>
            </a:fld>
            <a:endParaRPr lang="en-US"/>
          </a:p>
        </p:txBody>
      </p:sp>
    </p:spTree>
    <p:extLst>
      <p:ext uri="{BB962C8B-B14F-4D97-AF65-F5344CB8AC3E}">
        <p14:creationId xmlns:p14="http://schemas.microsoft.com/office/powerpoint/2010/main" val="3927827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resources are what is being accessed the most as you can see here. </a:t>
            </a:r>
          </a:p>
        </p:txBody>
      </p:sp>
      <p:sp>
        <p:nvSpPr>
          <p:cNvPr id="4" name="Slide Number Placeholder 3"/>
          <p:cNvSpPr>
            <a:spLocks noGrp="1"/>
          </p:cNvSpPr>
          <p:nvPr>
            <p:ph type="sldNum" sz="quarter" idx="5"/>
          </p:nvPr>
        </p:nvSpPr>
        <p:spPr/>
        <p:txBody>
          <a:bodyPr/>
          <a:lstStyle/>
          <a:p>
            <a:fld id="{7EE0C920-A3BE-4EA3-A5C5-81FF4CAA0933}" type="slidenum">
              <a:rPr lang="en-US" smtClean="0"/>
              <a:t>19</a:t>
            </a:fld>
            <a:endParaRPr lang="en-US"/>
          </a:p>
        </p:txBody>
      </p:sp>
    </p:spTree>
    <p:extLst>
      <p:ext uri="{BB962C8B-B14F-4D97-AF65-F5344CB8AC3E}">
        <p14:creationId xmlns:p14="http://schemas.microsoft.com/office/powerpoint/2010/main" val="65693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2</a:t>
            </a:fld>
            <a:endParaRPr lang="en-US" dirty="0"/>
          </a:p>
        </p:txBody>
      </p:sp>
    </p:spTree>
    <p:extLst>
      <p:ext uri="{BB962C8B-B14F-4D97-AF65-F5344CB8AC3E}">
        <p14:creationId xmlns:p14="http://schemas.microsoft.com/office/powerpoint/2010/main" val="3295446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20</a:t>
            </a:fld>
            <a:endParaRPr lang="en-US"/>
          </a:p>
        </p:txBody>
      </p:sp>
    </p:spTree>
    <p:extLst>
      <p:ext uri="{BB962C8B-B14F-4D97-AF65-F5344CB8AC3E}">
        <p14:creationId xmlns:p14="http://schemas.microsoft.com/office/powerpoint/2010/main" val="372095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21</a:t>
            </a:fld>
            <a:endParaRPr lang="en-US"/>
          </a:p>
        </p:txBody>
      </p:sp>
    </p:spTree>
    <p:extLst>
      <p:ext uri="{BB962C8B-B14F-4D97-AF65-F5344CB8AC3E}">
        <p14:creationId xmlns:p14="http://schemas.microsoft.com/office/powerpoint/2010/main" val="3338494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22</a:t>
            </a:fld>
            <a:endParaRPr lang="en-US"/>
          </a:p>
        </p:txBody>
      </p:sp>
    </p:spTree>
    <p:extLst>
      <p:ext uri="{BB962C8B-B14F-4D97-AF65-F5344CB8AC3E}">
        <p14:creationId xmlns:p14="http://schemas.microsoft.com/office/powerpoint/2010/main" val="2950374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23</a:t>
            </a:fld>
            <a:endParaRPr lang="en-US"/>
          </a:p>
        </p:txBody>
      </p:sp>
    </p:spTree>
    <p:extLst>
      <p:ext uri="{BB962C8B-B14F-4D97-AF65-F5344CB8AC3E}">
        <p14:creationId xmlns:p14="http://schemas.microsoft.com/office/powerpoint/2010/main" val="2754698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24</a:t>
            </a:fld>
            <a:endParaRPr lang="en-US"/>
          </a:p>
        </p:txBody>
      </p:sp>
    </p:spTree>
    <p:extLst>
      <p:ext uri="{BB962C8B-B14F-4D97-AF65-F5344CB8AC3E}">
        <p14:creationId xmlns:p14="http://schemas.microsoft.com/office/powerpoint/2010/main" val="3045098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25</a:t>
            </a:fld>
            <a:endParaRPr lang="en-US"/>
          </a:p>
        </p:txBody>
      </p:sp>
    </p:spTree>
    <p:extLst>
      <p:ext uri="{BB962C8B-B14F-4D97-AF65-F5344CB8AC3E}">
        <p14:creationId xmlns:p14="http://schemas.microsoft.com/office/powerpoint/2010/main" val="2333324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26</a:t>
            </a:fld>
            <a:endParaRPr lang="en-US"/>
          </a:p>
        </p:txBody>
      </p:sp>
    </p:spTree>
    <p:extLst>
      <p:ext uri="{BB962C8B-B14F-4D97-AF65-F5344CB8AC3E}">
        <p14:creationId xmlns:p14="http://schemas.microsoft.com/office/powerpoint/2010/main" val="80793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27</a:t>
            </a:fld>
            <a:endParaRPr lang="en-US"/>
          </a:p>
        </p:txBody>
      </p:sp>
    </p:spTree>
    <p:extLst>
      <p:ext uri="{BB962C8B-B14F-4D97-AF65-F5344CB8AC3E}">
        <p14:creationId xmlns:p14="http://schemas.microsoft.com/office/powerpoint/2010/main" val="3256489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28</a:t>
            </a:fld>
            <a:endParaRPr lang="en-US"/>
          </a:p>
        </p:txBody>
      </p:sp>
    </p:spTree>
    <p:extLst>
      <p:ext uri="{BB962C8B-B14F-4D97-AF65-F5344CB8AC3E}">
        <p14:creationId xmlns:p14="http://schemas.microsoft.com/office/powerpoint/2010/main" val="281586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3</a:t>
            </a:fld>
            <a:endParaRPr lang="en-US" dirty="0"/>
          </a:p>
        </p:txBody>
      </p:sp>
    </p:spTree>
    <p:extLst>
      <p:ext uri="{BB962C8B-B14F-4D97-AF65-F5344CB8AC3E}">
        <p14:creationId xmlns:p14="http://schemas.microsoft.com/office/powerpoint/2010/main" val="60185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4</a:t>
            </a:fld>
            <a:endParaRPr lang="en-US" dirty="0"/>
          </a:p>
        </p:txBody>
      </p:sp>
    </p:spTree>
    <p:extLst>
      <p:ext uri="{BB962C8B-B14F-4D97-AF65-F5344CB8AC3E}">
        <p14:creationId xmlns:p14="http://schemas.microsoft.com/office/powerpoint/2010/main" val="124513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5</a:t>
            </a:fld>
            <a:endParaRPr lang="en-US" dirty="0"/>
          </a:p>
        </p:txBody>
      </p:sp>
    </p:spTree>
    <p:extLst>
      <p:ext uri="{BB962C8B-B14F-4D97-AF65-F5344CB8AC3E}">
        <p14:creationId xmlns:p14="http://schemas.microsoft.com/office/powerpoint/2010/main" val="47767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6</a:t>
            </a:fld>
            <a:endParaRPr lang="en-US" dirty="0"/>
          </a:p>
        </p:txBody>
      </p:sp>
    </p:spTree>
    <p:extLst>
      <p:ext uri="{BB962C8B-B14F-4D97-AF65-F5344CB8AC3E}">
        <p14:creationId xmlns:p14="http://schemas.microsoft.com/office/powerpoint/2010/main" val="124017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7</a:t>
            </a:fld>
            <a:endParaRPr lang="en-US" dirty="0"/>
          </a:p>
        </p:txBody>
      </p:sp>
    </p:spTree>
    <p:extLst>
      <p:ext uri="{BB962C8B-B14F-4D97-AF65-F5344CB8AC3E}">
        <p14:creationId xmlns:p14="http://schemas.microsoft.com/office/powerpoint/2010/main" val="341884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8</a:t>
            </a:fld>
            <a:endParaRPr lang="en-US" dirty="0"/>
          </a:p>
        </p:txBody>
      </p:sp>
    </p:spTree>
    <p:extLst>
      <p:ext uri="{BB962C8B-B14F-4D97-AF65-F5344CB8AC3E}">
        <p14:creationId xmlns:p14="http://schemas.microsoft.com/office/powerpoint/2010/main" val="373957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9</a:t>
            </a:fld>
            <a:endParaRPr lang="en-US" dirty="0"/>
          </a:p>
        </p:txBody>
      </p:sp>
    </p:spTree>
    <p:extLst>
      <p:ext uri="{BB962C8B-B14F-4D97-AF65-F5344CB8AC3E}">
        <p14:creationId xmlns:p14="http://schemas.microsoft.com/office/powerpoint/2010/main" val="241373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1CF8-BE97-854B-975F-883E25307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292845-0B96-BA45-AB16-96944760A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F35565-0D65-2A47-95D9-1F6FC7D096BD}"/>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5" name="Footer Placeholder 4">
            <a:extLst>
              <a:ext uri="{FF2B5EF4-FFF2-40B4-BE49-F238E27FC236}">
                <a16:creationId xmlns:a16="http://schemas.microsoft.com/office/drawing/2014/main" id="{9DFF9CFF-EE7A-8547-BC0B-65580DCDB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D2092-E769-5943-936F-63948A00A562}"/>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53913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A514-8DA1-C645-9E66-1476F0DC1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1B6C6B-8BE1-CF46-A858-0B28BEF48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8815D-A42A-3649-9C3A-D3C42A79AD33}"/>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5" name="Footer Placeholder 4">
            <a:extLst>
              <a:ext uri="{FF2B5EF4-FFF2-40B4-BE49-F238E27FC236}">
                <a16:creationId xmlns:a16="http://schemas.microsoft.com/office/drawing/2014/main" id="{05B4AE49-D11B-FD41-ADDA-CACFFB45E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7E92C-A3F9-174D-9B19-1A309FCBA484}"/>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59870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586A2D-A390-E947-82DF-5B19D9ABAC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F339F6-EF55-EF46-ACC4-D098811400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42969-FF98-1E48-AD44-E38ED4EE87A1}"/>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5" name="Footer Placeholder 4">
            <a:extLst>
              <a:ext uri="{FF2B5EF4-FFF2-40B4-BE49-F238E27FC236}">
                <a16:creationId xmlns:a16="http://schemas.microsoft.com/office/drawing/2014/main" id="{7087D033-ABAB-7745-9485-7293342BC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0BF49-AC0B-ED4F-9EDE-237B6137F26B}"/>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345007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B1AA-D348-A546-9D78-54281F4A7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B310D-2F34-E243-B8D4-45FC5116B6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5FA8E-DDB9-DA43-A2EA-DE4A0BC053E5}"/>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5" name="Footer Placeholder 4">
            <a:extLst>
              <a:ext uri="{FF2B5EF4-FFF2-40B4-BE49-F238E27FC236}">
                <a16:creationId xmlns:a16="http://schemas.microsoft.com/office/drawing/2014/main" id="{7FBE593A-D6A8-F44A-B3D3-91FBF35E4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DEF59-4D6B-6D48-9E01-8F966A4872FA}"/>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190140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68D1-ABD1-A94F-AFBF-C227E866C0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D8B6F3-4C59-564B-908A-DEAACC4916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5B4B2-B4D0-7C42-8AAE-73933398D369}"/>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5" name="Footer Placeholder 4">
            <a:extLst>
              <a:ext uri="{FF2B5EF4-FFF2-40B4-BE49-F238E27FC236}">
                <a16:creationId xmlns:a16="http://schemas.microsoft.com/office/drawing/2014/main" id="{CAFA4746-B880-6B44-B9E1-81E592508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64DDB-B8C9-4042-B046-63117278F720}"/>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384214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FAAC-D00B-9040-BDB8-7677CA064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AF4DF-67AF-1745-8ADF-7506B5387D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04EEF-6CC9-744D-977D-BB984E0ED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8A301-4A4C-EE40-95A6-F49866EA7E9A}"/>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6" name="Footer Placeholder 5">
            <a:extLst>
              <a:ext uri="{FF2B5EF4-FFF2-40B4-BE49-F238E27FC236}">
                <a16:creationId xmlns:a16="http://schemas.microsoft.com/office/drawing/2014/main" id="{B9B4AB73-DBB3-2C42-920A-D5DDA9848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06915-636C-F046-9F14-7FA205D0A520}"/>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65188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F04B-0BE7-4848-A611-8F9DD3C751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E7ADFB-08C6-C046-B0E0-98DDEA3F4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593A2F-3F4E-C548-BB88-B17D329650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F8964-0B39-804B-8B2D-B04EDEE93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1708D7-9BF6-3345-B267-63D07B4227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6BE28-851C-594F-AF75-65E54E2ACDC1}"/>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8" name="Footer Placeholder 7">
            <a:extLst>
              <a:ext uri="{FF2B5EF4-FFF2-40B4-BE49-F238E27FC236}">
                <a16:creationId xmlns:a16="http://schemas.microsoft.com/office/drawing/2014/main" id="{4710A23F-79B0-F34C-BA1D-0C938A15AA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62BFBE-69B1-6D41-9E39-C56B7469C72E}"/>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364419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3805-EC9E-3D49-8B36-F75EB813C3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BE1DCF-980F-514C-9832-EC7F6960863F}"/>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4" name="Footer Placeholder 3">
            <a:extLst>
              <a:ext uri="{FF2B5EF4-FFF2-40B4-BE49-F238E27FC236}">
                <a16:creationId xmlns:a16="http://schemas.microsoft.com/office/drawing/2014/main" id="{92588D9D-B10B-2941-B7A5-79738E87DA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85DB34-B673-7848-94D5-5139915D17B4}"/>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96598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18CAC-7F26-EE46-B12B-6AFCF23F9C5A}"/>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3" name="Footer Placeholder 2">
            <a:extLst>
              <a:ext uri="{FF2B5EF4-FFF2-40B4-BE49-F238E27FC236}">
                <a16:creationId xmlns:a16="http://schemas.microsoft.com/office/drawing/2014/main" id="{D1E62D84-C6F0-0D42-A7FD-D943AF2997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40CFE3-A0BF-2C44-8A68-D53560B9A438}"/>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2320885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6192-C310-FA47-AF0B-F6F1E0015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BEC7B4-E084-DA4E-B660-FBB1C1820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85F985-CD5A-5343-92E9-0445FD461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0701F-AAFA-DA45-96B1-B406765D0BAB}"/>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6" name="Footer Placeholder 5">
            <a:extLst>
              <a:ext uri="{FF2B5EF4-FFF2-40B4-BE49-F238E27FC236}">
                <a16:creationId xmlns:a16="http://schemas.microsoft.com/office/drawing/2014/main" id="{069B80D5-3C5C-B44E-A760-61B37195F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54A77-F957-1A42-8FC1-653FA996A3CA}"/>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189104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A6D2-F76A-C640-AC76-3BF1851C9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3E28-22ED-674F-980E-BF35D450E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955DE1-6943-8D46-AFEC-07055DF0F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D68A25-B77B-9447-B7D1-ECC6D9BD0D20}"/>
              </a:ext>
            </a:extLst>
          </p:cNvPr>
          <p:cNvSpPr>
            <a:spLocks noGrp="1"/>
          </p:cNvSpPr>
          <p:nvPr>
            <p:ph type="dt" sz="half" idx="10"/>
          </p:nvPr>
        </p:nvSpPr>
        <p:spPr/>
        <p:txBody>
          <a:bodyPr/>
          <a:lstStyle/>
          <a:p>
            <a:fld id="{906882BF-9B72-B54F-B2E4-10F865984C02}" type="datetimeFigureOut">
              <a:rPr lang="en-US" smtClean="0"/>
              <a:t>11/16/21</a:t>
            </a:fld>
            <a:endParaRPr lang="en-US"/>
          </a:p>
        </p:txBody>
      </p:sp>
      <p:sp>
        <p:nvSpPr>
          <p:cNvPr id="6" name="Footer Placeholder 5">
            <a:extLst>
              <a:ext uri="{FF2B5EF4-FFF2-40B4-BE49-F238E27FC236}">
                <a16:creationId xmlns:a16="http://schemas.microsoft.com/office/drawing/2014/main" id="{869B2135-5C75-F441-9EAF-A2662AC3D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CB2C3-F2B7-F648-BA9E-7EC2BAEAB3A2}"/>
              </a:ext>
            </a:extLst>
          </p:cNvPr>
          <p:cNvSpPr>
            <a:spLocks noGrp="1"/>
          </p:cNvSpPr>
          <p:nvPr>
            <p:ph type="sldNum" sz="quarter" idx="12"/>
          </p:nvPr>
        </p:nvSpPr>
        <p:spPr/>
        <p:txBody>
          <a:bodyPr/>
          <a:lstStyle/>
          <a:p>
            <a:fld id="{8A62F9E7-96EF-784F-8D0D-B03C4AC63A2F}" type="slidenum">
              <a:rPr lang="en-US" smtClean="0"/>
              <a:t>‹#›</a:t>
            </a:fld>
            <a:endParaRPr lang="en-US"/>
          </a:p>
        </p:txBody>
      </p:sp>
    </p:spTree>
    <p:extLst>
      <p:ext uri="{BB962C8B-B14F-4D97-AF65-F5344CB8AC3E}">
        <p14:creationId xmlns:p14="http://schemas.microsoft.com/office/powerpoint/2010/main" val="293392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416ADD-962C-694F-9F74-E421954732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221704-3CCC-5C43-9661-9C262292D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11561-65E7-D147-8176-42E85D9A4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882BF-9B72-B54F-B2E4-10F865984C02}" type="datetimeFigureOut">
              <a:rPr lang="en-US" smtClean="0"/>
              <a:t>11/16/21</a:t>
            </a:fld>
            <a:endParaRPr lang="en-US"/>
          </a:p>
        </p:txBody>
      </p:sp>
      <p:sp>
        <p:nvSpPr>
          <p:cNvPr id="5" name="Footer Placeholder 4">
            <a:extLst>
              <a:ext uri="{FF2B5EF4-FFF2-40B4-BE49-F238E27FC236}">
                <a16:creationId xmlns:a16="http://schemas.microsoft.com/office/drawing/2014/main" id="{281291F4-D6CA-E24D-82F3-FA7E9F4C6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5990ED-038D-6047-96E0-D43160C30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2F9E7-96EF-784F-8D0D-B03C4AC63A2F}" type="slidenum">
              <a:rPr lang="en-US" smtClean="0"/>
              <a:t>‹#›</a:t>
            </a:fld>
            <a:endParaRPr lang="en-US"/>
          </a:p>
        </p:txBody>
      </p:sp>
    </p:spTree>
    <p:extLst>
      <p:ext uri="{BB962C8B-B14F-4D97-AF65-F5344CB8AC3E}">
        <p14:creationId xmlns:p14="http://schemas.microsoft.com/office/powerpoint/2010/main" val="292108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jpeg"/><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6.tiff"/><Relationship Id="rId4" Type="http://schemas.openxmlformats.org/officeDocument/2006/relationships/image" Target="../media/image25.tiff"/><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ctrTitle"/>
          </p:nvPr>
        </p:nvSpPr>
        <p:spPr/>
        <p:txBody>
          <a:bodyPr/>
          <a:lstStyle/>
          <a:p>
            <a:pPr algn="ctr"/>
            <a:r>
              <a:rPr lang="en-US" dirty="0"/>
              <a:t>Technical Support Team Meeting</a:t>
            </a:r>
          </a:p>
        </p:txBody>
      </p:sp>
      <p:sp>
        <p:nvSpPr>
          <p:cNvPr id="8" name="Subtitle 7">
            <a:extLst>
              <a:ext uri="{FF2B5EF4-FFF2-40B4-BE49-F238E27FC236}">
                <a16:creationId xmlns:a16="http://schemas.microsoft.com/office/drawing/2014/main" id="{5B254D7B-A70D-D545-9334-BA33A31A5872}"/>
              </a:ext>
            </a:extLst>
          </p:cNvPr>
          <p:cNvSpPr>
            <a:spLocks noGrp="1"/>
          </p:cNvSpPr>
          <p:nvPr>
            <p:ph type="subTitle" idx="1"/>
          </p:nvPr>
        </p:nvSpPr>
        <p:spPr/>
        <p:txBody>
          <a:bodyPr>
            <a:normAutofit/>
          </a:bodyPr>
          <a:lstStyle/>
          <a:p>
            <a:r>
              <a:rPr lang="en-US" sz="4000" dirty="0"/>
              <a:t>November 16-18, 2021</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2480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ctrTitle"/>
          </p:nvPr>
        </p:nvSpPr>
        <p:spPr>
          <a:xfrm>
            <a:off x="3680792" y="3602263"/>
            <a:ext cx="7934740" cy="2387600"/>
          </a:xfrm>
        </p:spPr>
        <p:txBody>
          <a:bodyPr>
            <a:noAutofit/>
          </a:bodyPr>
          <a:lstStyle/>
          <a:p>
            <a:pPr algn="l"/>
            <a:r>
              <a:rPr lang="en-US" sz="5200" dirty="0"/>
              <a:t>“You rarely have time for everything you want in this life, so you need to make choices. And hopefully your choices can come from a deep sense of who you are.”</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43FBBD69-BC35-DD45-9A43-0963A4083D1B}"/>
              </a:ext>
            </a:extLst>
          </p:cNvPr>
          <p:cNvPicPr>
            <a:picLocks noChangeAspect="1"/>
          </p:cNvPicPr>
          <p:nvPr/>
        </p:nvPicPr>
        <p:blipFill>
          <a:blip r:embed="rId4"/>
          <a:stretch>
            <a:fillRect/>
          </a:stretch>
        </p:blipFill>
        <p:spPr>
          <a:xfrm>
            <a:off x="576469" y="1925131"/>
            <a:ext cx="2987995" cy="3354265"/>
          </a:xfrm>
          <a:prstGeom prst="rect">
            <a:avLst/>
          </a:prstGeom>
        </p:spPr>
      </p:pic>
    </p:spTree>
    <p:extLst>
      <p:ext uri="{BB962C8B-B14F-4D97-AF65-F5344CB8AC3E}">
        <p14:creationId xmlns:p14="http://schemas.microsoft.com/office/powerpoint/2010/main" val="116385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8" name="Picture 7">
            <a:extLst>
              <a:ext uri="{FF2B5EF4-FFF2-40B4-BE49-F238E27FC236}">
                <a16:creationId xmlns:a16="http://schemas.microsoft.com/office/drawing/2014/main" id="{43FBBD69-BC35-DD45-9A43-0963A4083D1B}"/>
              </a:ext>
            </a:extLst>
          </p:cNvPr>
          <p:cNvPicPr>
            <a:picLocks noChangeAspect="1"/>
          </p:cNvPicPr>
          <p:nvPr/>
        </p:nvPicPr>
        <p:blipFill>
          <a:blip r:embed="rId4"/>
          <a:srcRect/>
          <a:stretch/>
        </p:blipFill>
        <p:spPr>
          <a:xfrm>
            <a:off x="3963413" y="385419"/>
            <a:ext cx="5170648" cy="5683863"/>
          </a:xfrm>
          <a:prstGeom prst="rect">
            <a:avLst/>
          </a:prstGeom>
        </p:spPr>
      </p:pic>
    </p:spTree>
    <p:extLst>
      <p:ext uri="{BB962C8B-B14F-4D97-AF65-F5344CB8AC3E}">
        <p14:creationId xmlns:p14="http://schemas.microsoft.com/office/powerpoint/2010/main" val="1550416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8" name="Picture 7">
            <a:extLst>
              <a:ext uri="{FF2B5EF4-FFF2-40B4-BE49-F238E27FC236}">
                <a16:creationId xmlns:a16="http://schemas.microsoft.com/office/drawing/2014/main" id="{43FBBD69-BC35-DD45-9A43-0963A4083D1B}"/>
              </a:ext>
            </a:extLst>
          </p:cNvPr>
          <p:cNvPicPr>
            <a:picLocks noChangeAspect="1"/>
          </p:cNvPicPr>
          <p:nvPr/>
        </p:nvPicPr>
        <p:blipFill>
          <a:blip r:embed="rId4"/>
          <a:srcRect/>
          <a:stretch/>
        </p:blipFill>
        <p:spPr>
          <a:xfrm>
            <a:off x="1066190" y="1308981"/>
            <a:ext cx="2928949" cy="3341755"/>
          </a:xfrm>
          <a:prstGeom prst="rect">
            <a:avLst/>
          </a:prstGeom>
        </p:spPr>
      </p:pic>
      <p:pic>
        <p:nvPicPr>
          <p:cNvPr id="5" name="Picture 4">
            <a:extLst>
              <a:ext uri="{FF2B5EF4-FFF2-40B4-BE49-F238E27FC236}">
                <a16:creationId xmlns:a16="http://schemas.microsoft.com/office/drawing/2014/main" id="{88E3F93D-7012-3942-AF3C-F142B23B7D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74359" y="1308981"/>
            <a:ext cx="2538697" cy="3341755"/>
          </a:xfrm>
          <a:prstGeom prst="rect">
            <a:avLst/>
          </a:prstGeom>
        </p:spPr>
      </p:pic>
      <p:pic>
        <p:nvPicPr>
          <p:cNvPr id="9" name="Picture 8">
            <a:extLst>
              <a:ext uri="{FF2B5EF4-FFF2-40B4-BE49-F238E27FC236}">
                <a16:creationId xmlns:a16="http://schemas.microsoft.com/office/drawing/2014/main" id="{065B2F74-F190-854F-9159-AA7D4023FBFA}"/>
              </a:ext>
            </a:extLst>
          </p:cNvPr>
          <p:cNvPicPr>
            <a:picLocks noChangeAspect="1"/>
          </p:cNvPicPr>
          <p:nvPr/>
        </p:nvPicPr>
        <p:blipFill>
          <a:blip r:embed="rId6"/>
          <a:srcRect/>
          <a:stretch/>
        </p:blipFill>
        <p:spPr>
          <a:xfrm>
            <a:off x="7529279" y="1348738"/>
            <a:ext cx="4049148" cy="2684995"/>
          </a:xfrm>
          <a:prstGeom prst="rect">
            <a:avLst/>
          </a:prstGeom>
        </p:spPr>
      </p:pic>
      <p:pic>
        <p:nvPicPr>
          <p:cNvPr id="10" name="Picture 9">
            <a:extLst>
              <a:ext uri="{FF2B5EF4-FFF2-40B4-BE49-F238E27FC236}">
                <a16:creationId xmlns:a16="http://schemas.microsoft.com/office/drawing/2014/main" id="{86B66883-4666-B247-BB0D-4976DF80CE3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13056" y="4868084"/>
            <a:ext cx="4465371" cy="1123988"/>
          </a:xfrm>
          <a:prstGeom prst="rect">
            <a:avLst/>
          </a:prstGeom>
        </p:spPr>
      </p:pic>
      <p:cxnSp>
        <p:nvCxnSpPr>
          <p:cNvPr id="11" name="Straight Connector 10">
            <a:extLst>
              <a:ext uri="{FF2B5EF4-FFF2-40B4-BE49-F238E27FC236}">
                <a16:creationId xmlns:a16="http://schemas.microsoft.com/office/drawing/2014/main" id="{E8F0FC5F-5D2D-9A43-8D50-05F3B4D9672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60444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8" name="Picture 7">
            <a:extLst>
              <a:ext uri="{FF2B5EF4-FFF2-40B4-BE49-F238E27FC236}">
                <a16:creationId xmlns:a16="http://schemas.microsoft.com/office/drawing/2014/main" id="{43FBBD69-BC35-DD45-9A43-0963A4083D1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1459" y="1458098"/>
            <a:ext cx="3531508" cy="2578312"/>
          </a:xfrm>
          <a:prstGeom prst="rect">
            <a:avLst/>
          </a:prstGeom>
        </p:spPr>
      </p:pic>
      <p:pic>
        <p:nvPicPr>
          <p:cNvPr id="5" name="Picture 4">
            <a:extLst>
              <a:ext uri="{FF2B5EF4-FFF2-40B4-BE49-F238E27FC236}">
                <a16:creationId xmlns:a16="http://schemas.microsoft.com/office/drawing/2014/main" id="{88E3F93D-7012-3942-AF3C-F142B23B7D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771644" y="3452227"/>
            <a:ext cx="3086746" cy="2489913"/>
          </a:xfrm>
          <a:prstGeom prst="rect">
            <a:avLst/>
          </a:prstGeom>
        </p:spPr>
      </p:pic>
      <p:pic>
        <p:nvPicPr>
          <p:cNvPr id="10" name="Picture 9">
            <a:extLst>
              <a:ext uri="{FF2B5EF4-FFF2-40B4-BE49-F238E27FC236}">
                <a16:creationId xmlns:a16="http://schemas.microsoft.com/office/drawing/2014/main" id="{86B66883-4666-B247-BB0D-4976DF80CE3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300671" y="1741607"/>
            <a:ext cx="3822958" cy="3524289"/>
          </a:xfrm>
          <a:prstGeom prst="rect">
            <a:avLst/>
          </a:prstGeom>
        </p:spPr>
      </p:pic>
      <p:cxnSp>
        <p:nvCxnSpPr>
          <p:cNvPr id="11" name="Straight Connector 10">
            <a:extLst>
              <a:ext uri="{FF2B5EF4-FFF2-40B4-BE49-F238E27FC236}">
                <a16:creationId xmlns:a16="http://schemas.microsoft.com/office/drawing/2014/main" id="{E8F0FC5F-5D2D-9A43-8D50-05F3B4D9672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extBox 12">
            <a:extLst>
              <a:ext uri="{FF2B5EF4-FFF2-40B4-BE49-F238E27FC236}">
                <a16:creationId xmlns:a16="http://schemas.microsoft.com/office/drawing/2014/main" id="{5266EBAD-7FDA-D541-8F1D-A3B915A621D6}"/>
              </a:ext>
            </a:extLst>
          </p:cNvPr>
          <p:cNvSpPr txBox="1"/>
          <p:nvPr/>
        </p:nvSpPr>
        <p:spPr>
          <a:xfrm rot="1531010">
            <a:off x="2443883" y="2388057"/>
            <a:ext cx="4562060" cy="584775"/>
          </a:xfrm>
          <a:prstGeom prst="rect">
            <a:avLst/>
          </a:prstGeom>
          <a:noFill/>
        </p:spPr>
        <p:txBody>
          <a:bodyPr wrap="square" rtlCol="0">
            <a:spAutoFit/>
          </a:bodyPr>
          <a:lstStyle/>
          <a:p>
            <a:pPr algn="ctr"/>
            <a:r>
              <a:rPr lang="en-US" sz="3200" b="1" dirty="0">
                <a:solidFill>
                  <a:srgbClr val="FF0000"/>
                </a:solidFill>
              </a:rPr>
              <a:t>Yes, but…</a:t>
            </a:r>
          </a:p>
        </p:txBody>
      </p:sp>
      <p:cxnSp>
        <p:nvCxnSpPr>
          <p:cNvPr id="4" name="Straight Connector 3">
            <a:extLst>
              <a:ext uri="{FF2B5EF4-FFF2-40B4-BE49-F238E27FC236}">
                <a16:creationId xmlns:a16="http://schemas.microsoft.com/office/drawing/2014/main" id="{DCB9203A-0E55-8842-BDD1-4B8FC5D16124}"/>
              </a:ext>
            </a:extLst>
          </p:cNvPr>
          <p:cNvCxnSpPr/>
          <p:nvPr/>
        </p:nvCxnSpPr>
        <p:spPr>
          <a:xfrm>
            <a:off x="7079530" y="1621410"/>
            <a:ext cx="0" cy="4326903"/>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892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ushing a wheelbarrow&#10;&#10;Description automatically generated">
            <a:extLst>
              <a:ext uri="{FF2B5EF4-FFF2-40B4-BE49-F238E27FC236}">
                <a16:creationId xmlns:a16="http://schemas.microsoft.com/office/drawing/2014/main" id="{F4B79F3A-D512-1C47-99EE-C61B30CB6714}"/>
              </a:ext>
            </a:extLst>
          </p:cNvPr>
          <p:cNvPicPr>
            <a:picLocks noChangeAspect="1"/>
          </p:cNvPicPr>
          <p:nvPr/>
        </p:nvPicPr>
        <p:blipFill>
          <a:blip r:embed="rId3"/>
          <a:stretch>
            <a:fillRect/>
          </a:stretch>
        </p:blipFill>
        <p:spPr>
          <a:xfrm>
            <a:off x="7525873" y="1449102"/>
            <a:ext cx="3998253" cy="3308899"/>
          </a:xfrm>
          <a:prstGeom prst="rect">
            <a:avLst/>
          </a:prstGeom>
          <a:ln>
            <a:solidFill>
              <a:schemeClr val="tx1"/>
            </a:solidFill>
          </a:ln>
        </p:spPr>
      </p:pic>
      <p:pic>
        <p:nvPicPr>
          <p:cNvPr id="15" name="Picture 14">
            <a:extLst>
              <a:ext uri="{FF2B5EF4-FFF2-40B4-BE49-F238E27FC236}">
                <a16:creationId xmlns:a16="http://schemas.microsoft.com/office/drawing/2014/main" id="{72236E84-05A1-154B-B0A1-3FC08B9CBA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2147" y="3523519"/>
            <a:ext cx="3102023" cy="3102023"/>
          </a:xfrm>
          <a:prstGeom prst="rect">
            <a:avLst/>
          </a:prstGeom>
          <a:ln>
            <a:solidFill>
              <a:schemeClr val="tx1"/>
            </a:solidFill>
          </a:ln>
        </p:spPr>
      </p:pic>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1" name="Straight Connector 10">
            <a:extLst>
              <a:ext uri="{FF2B5EF4-FFF2-40B4-BE49-F238E27FC236}">
                <a16:creationId xmlns:a16="http://schemas.microsoft.com/office/drawing/2014/main" id="{E8F0FC5F-5D2D-9A43-8D50-05F3B4D9672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4" name="Picture 13" descr="A picture containing person, sky, outdoor, water&#10;&#10;Description automatically generated">
            <a:extLst>
              <a:ext uri="{FF2B5EF4-FFF2-40B4-BE49-F238E27FC236}">
                <a16:creationId xmlns:a16="http://schemas.microsoft.com/office/drawing/2014/main" id="{C955AC5B-F79B-E64F-BDA2-C5186CD7F9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018" y="1336149"/>
            <a:ext cx="3509948" cy="3509948"/>
          </a:xfrm>
          <a:prstGeom prst="rect">
            <a:avLst/>
          </a:prstGeom>
          <a:ln>
            <a:solidFill>
              <a:schemeClr val="tx1"/>
            </a:solidFill>
          </a:ln>
          <a:effectLst>
            <a:outerShdw blurRad="50800" dist="38100" algn="l" rotWithShape="0">
              <a:prstClr val="black">
                <a:alpha val="40000"/>
              </a:prstClr>
            </a:outerShdw>
          </a:effectLst>
        </p:spPr>
      </p:pic>
      <p:pic>
        <p:nvPicPr>
          <p:cNvPr id="16" name="Picture 15">
            <a:extLst>
              <a:ext uri="{FF2B5EF4-FFF2-40B4-BE49-F238E27FC236}">
                <a16:creationId xmlns:a16="http://schemas.microsoft.com/office/drawing/2014/main" id="{65EC5FC0-B454-8E4C-9DDF-1C82AE4B04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39127" y="3892708"/>
            <a:ext cx="2462934" cy="2910010"/>
          </a:xfrm>
          <a:prstGeom prst="rect">
            <a:avLst/>
          </a:prstGeom>
          <a:ln>
            <a:solidFill>
              <a:schemeClr val="tx1"/>
            </a:solidFill>
          </a:ln>
          <a:effectLst>
            <a:softEdge rad="317500"/>
          </a:effectLst>
        </p:spPr>
      </p:pic>
    </p:spTree>
    <p:extLst>
      <p:ext uri="{BB962C8B-B14F-4D97-AF65-F5344CB8AC3E}">
        <p14:creationId xmlns:p14="http://schemas.microsoft.com/office/powerpoint/2010/main" val="169022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1" name="Straight Connector 10">
            <a:extLst>
              <a:ext uri="{FF2B5EF4-FFF2-40B4-BE49-F238E27FC236}">
                <a16:creationId xmlns:a16="http://schemas.microsoft.com/office/drawing/2014/main" id="{E8F0FC5F-5D2D-9A43-8D50-05F3B4D9672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4" name="Picture 3">
            <a:extLst>
              <a:ext uri="{FF2B5EF4-FFF2-40B4-BE49-F238E27FC236}">
                <a16:creationId xmlns:a16="http://schemas.microsoft.com/office/drawing/2014/main" id="{86511B51-BE51-BB45-B8F5-A3739F08733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35466" y="1570164"/>
            <a:ext cx="5054601" cy="4055243"/>
          </a:xfrm>
          <a:prstGeom prst="rect">
            <a:avLst/>
          </a:prstGeom>
        </p:spPr>
      </p:pic>
      <p:sp>
        <p:nvSpPr>
          <p:cNvPr id="5" name="AutoShape 2">
            <a:extLst>
              <a:ext uri="{FF2B5EF4-FFF2-40B4-BE49-F238E27FC236}">
                <a16:creationId xmlns:a16="http://schemas.microsoft.com/office/drawing/2014/main" id="{602DA2CA-741E-C342-85D3-BCEF6335BB0C}"/>
              </a:ext>
            </a:extLst>
          </p:cNvPr>
          <p:cNvSpPr>
            <a:spLocks noChangeAspect="1" noChangeArrowheads="1"/>
          </p:cNvSpPr>
          <p:nvPr/>
        </p:nvSpPr>
        <p:spPr bwMode="auto">
          <a:xfrm>
            <a:off x="2643189" y="0"/>
            <a:ext cx="4083396" cy="40552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Text&#10;&#10;Description automatically generated">
            <a:extLst>
              <a:ext uri="{FF2B5EF4-FFF2-40B4-BE49-F238E27FC236}">
                <a16:creationId xmlns:a16="http://schemas.microsoft.com/office/drawing/2014/main" id="{654F7766-D669-F449-828E-B960980662F5}"/>
              </a:ext>
            </a:extLst>
          </p:cNvPr>
          <p:cNvPicPr>
            <a:picLocks noChangeAspect="1"/>
          </p:cNvPicPr>
          <p:nvPr/>
        </p:nvPicPr>
        <p:blipFill>
          <a:blip r:embed="rId5"/>
          <a:stretch>
            <a:fillRect/>
          </a:stretch>
        </p:blipFill>
        <p:spPr>
          <a:xfrm>
            <a:off x="1082935" y="1570164"/>
            <a:ext cx="4673600" cy="4635500"/>
          </a:xfrm>
          <a:prstGeom prst="rect">
            <a:avLst/>
          </a:prstGeom>
        </p:spPr>
      </p:pic>
      <p:sp>
        <p:nvSpPr>
          <p:cNvPr id="17" name="TextBox 16">
            <a:extLst>
              <a:ext uri="{FF2B5EF4-FFF2-40B4-BE49-F238E27FC236}">
                <a16:creationId xmlns:a16="http://schemas.microsoft.com/office/drawing/2014/main" id="{63852624-7902-2C49-8D2D-162774DAC871}"/>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Tree>
    <p:extLst>
      <p:ext uri="{BB962C8B-B14F-4D97-AF65-F5344CB8AC3E}">
        <p14:creationId xmlns:p14="http://schemas.microsoft.com/office/powerpoint/2010/main" val="337589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1" name="Straight Connector 10">
            <a:extLst>
              <a:ext uri="{FF2B5EF4-FFF2-40B4-BE49-F238E27FC236}">
                <a16:creationId xmlns:a16="http://schemas.microsoft.com/office/drawing/2014/main" id="{E8F0FC5F-5D2D-9A43-8D50-05F3B4D9672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2" name="Picture 1">
            <a:extLst>
              <a:ext uri="{FF2B5EF4-FFF2-40B4-BE49-F238E27FC236}">
                <a16:creationId xmlns:a16="http://schemas.microsoft.com/office/drawing/2014/main" id="{A7B1D4A2-82ED-3242-B7C8-CB19E61F82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846143"/>
            <a:ext cx="12192000" cy="2663986"/>
          </a:xfrm>
          <a:prstGeom prst="rect">
            <a:avLst/>
          </a:prstGeom>
        </p:spPr>
      </p:pic>
      <p:sp>
        <p:nvSpPr>
          <p:cNvPr id="7" name="TextBox 6">
            <a:extLst>
              <a:ext uri="{FF2B5EF4-FFF2-40B4-BE49-F238E27FC236}">
                <a16:creationId xmlns:a16="http://schemas.microsoft.com/office/drawing/2014/main" id="{5A194A9A-9016-274E-BA80-382750E6A10C}"/>
              </a:ext>
            </a:extLst>
          </p:cNvPr>
          <p:cNvSpPr txBox="1"/>
          <p:nvPr/>
        </p:nvSpPr>
        <p:spPr>
          <a:xfrm>
            <a:off x="383719" y="1903433"/>
            <a:ext cx="11121885" cy="1107996"/>
          </a:xfrm>
          <a:prstGeom prst="rect">
            <a:avLst/>
          </a:prstGeom>
          <a:noFill/>
        </p:spPr>
        <p:txBody>
          <a:bodyPr wrap="square" rtlCol="0">
            <a:spAutoFit/>
          </a:bodyPr>
          <a:lstStyle/>
          <a:p>
            <a:pPr algn="ctr"/>
            <a:r>
              <a:rPr lang="en-US" sz="6600" dirty="0"/>
              <a:t>Let’s Chat!</a:t>
            </a:r>
          </a:p>
        </p:txBody>
      </p:sp>
    </p:spTree>
    <p:extLst>
      <p:ext uri="{BB962C8B-B14F-4D97-AF65-F5344CB8AC3E}">
        <p14:creationId xmlns:p14="http://schemas.microsoft.com/office/powerpoint/2010/main" val="54627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New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AB26DD34-7047-6E44-8E70-5B28B060F097}"/>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2" name="Picture 1">
            <a:extLst>
              <a:ext uri="{FF2B5EF4-FFF2-40B4-BE49-F238E27FC236}">
                <a16:creationId xmlns:a16="http://schemas.microsoft.com/office/drawing/2014/main" id="{C2F098A9-32DE-2D40-9BFC-E66E51BA5667}"/>
              </a:ext>
            </a:extLst>
          </p:cNvPr>
          <p:cNvPicPr>
            <a:picLocks noChangeAspect="1"/>
          </p:cNvPicPr>
          <p:nvPr/>
        </p:nvPicPr>
        <p:blipFill>
          <a:blip r:embed="rId4"/>
          <a:stretch>
            <a:fillRect/>
          </a:stretch>
        </p:blipFill>
        <p:spPr>
          <a:xfrm>
            <a:off x="762000" y="1962150"/>
            <a:ext cx="10668000" cy="2933700"/>
          </a:xfrm>
          <a:prstGeom prst="rect">
            <a:avLst/>
          </a:prstGeom>
        </p:spPr>
      </p:pic>
    </p:spTree>
    <p:extLst>
      <p:ext uri="{BB962C8B-B14F-4D97-AF65-F5344CB8AC3E}">
        <p14:creationId xmlns:p14="http://schemas.microsoft.com/office/powerpoint/2010/main" val="3434089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New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236254CB-1D8E-3443-8DB5-2E622A42EE7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2" name="Picture 1">
            <a:extLst>
              <a:ext uri="{FF2B5EF4-FFF2-40B4-BE49-F238E27FC236}">
                <a16:creationId xmlns:a16="http://schemas.microsoft.com/office/drawing/2014/main" id="{FC838632-F129-9E4E-B668-2179154A2C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6081" y="1603970"/>
            <a:ext cx="9352722" cy="4571611"/>
          </a:xfrm>
          <a:prstGeom prst="rect">
            <a:avLst/>
          </a:prstGeom>
        </p:spPr>
      </p:pic>
      <p:sp>
        <p:nvSpPr>
          <p:cNvPr id="3" name="TextBox 2">
            <a:extLst>
              <a:ext uri="{FF2B5EF4-FFF2-40B4-BE49-F238E27FC236}">
                <a16:creationId xmlns:a16="http://schemas.microsoft.com/office/drawing/2014/main" id="{146394D1-DBBF-D14E-9F27-5BF0E6BD58E2}"/>
              </a:ext>
            </a:extLst>
          </p:cNvPr>
          <p:cNvSpPr txBox="1"/>
          <p:nvPr/>
        </p:nvSpPr>
        <p:spPr>
          <a:xfrm rot="3583421">
            <a:off x="1697133" y="734940"/>
            <a:ext cx="615553" cy="4283765"/>
          </a:xfrm>
          <a:prstGeom prst="rect">
            <a:avLst/>
          </a:prstGeom>
          <a:noFill/>
        </p:spPr>
        <p:txBody>
          <a:bodyPr vert="vert270" wrap="square" rtlCol="0">
            <a:spAutoFit/>
          </a:bodyPr>
          <a:lstStyle/>
          <a:p>
            <a:pPr algn="ctr"/>
            <a:r>
              <a:rPr lang="en-US" sz="2800" dirty="0"/>
              <a:t>TRAFFIC OVER TIME</a:t>
            </a:r>
          </a:p>
        </p:txBody>
      </p:sp>
    </p:spTree>
    <p:extLst>
      <p:ext uri="{BB962C8B-B14F-4D97-AF65-F5344CB8AC3E}">
        <p14:creationId xmlns:p14="http://schemas.microsoft.com/office/powerpoint/2010/main" val="142253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1B6F-F31E-0040-B2A6-A130120BFC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913" y="1459148"/>
            <a:ext cx="9879496" cy="4964162"/>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New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020A006B-9994-5348-9937-E1C1AADA16D1}"/>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9" name="TextBox 8">
            <a:extLst>
              <a:ext uri="{FF2B5EF4-FFF2-40B4-BE49-F238E27FC236}">
                <a16:creationId xmlns:a16="http://schemas.microsoft.com/office/drawing/2014/main" id="{EE27CD33-99EC-D141-B366-CE2A4115E17F}"/>
              </a:ext>
            </a:extLst>
          </p:cNvPr>
          <p:cNvSpPr txBox="1"/>
          <p:nvPr/>
        </p:nvSpPr>
        <p:spPr>
          <a:xfrm rot="5400000">
            <a:off x="5824665" y="25841"/>
            <a:ext cx="615553" cy="4283765"/>
          </a:xfrm>
          <a:prstGeom prst="rect">
            <a:avLst/>
          </a:prstGeom>
          <a:noFill/>
        </p:spPr>
        <p:txBody>
          <a:bodyPr vert="vert270" wrap="square" rtlCol="0">
            <a:spAutoFit/>
          </a:bodyPr>
          <a:lstStyle/>
          <a:p>
            <a:pPr algn="ctr"/>
            <a:r>
              <a:rPr lang="en-US" sz="2800" dirty="0"/>
              <a:t>PAGEVIEWS PAST 90 DAYS</a:t>
            </a:r>
          </a:p>
        </p:txBody>
      </p:sp>
    </p:spTree>
    <p:extLst>
      <p:ext uri="{BB962C8B-B14F-4D97-AF65-F5344CB8AC3E}">
        <p14:creationId xmlns:p14="http://schemas.microsoft.com/office/powerpoint/2010/main" val="400641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ctrTitle"/>
          </p:nvPr>
        </p:nvSpPr>
        <p:spPr>
          <a:xfrm>
            <a:off x="3813314" y="3520521"/>
            <a:ext cx="7802217" cy="2387600"/>
          </a:xfrm>
        </p:spPr>
        <p:txBody>
          <a:bodyPr>
            <a:noAutofit/>
          </a:bodyPr>
          <a:lstStyle/>
          <a:p>
            <a:pPr algn="l"/>
            <a:r>
              <a:rPr lang="en-US" sz="4600" dirty="0"/>
              <a:t>“Imagining something may be the first step in making it happen, but it takes the real time and real efforts of real people to learn things, make things, turn thoughts into deeds or visions into inventions.”</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6FD449FA-A41C-8E4D-A848-E2BCEADFCE71}"/>
              </a:ext>
            </a:extLst>
          </p:cNvPr>
          <p:cNvPicPr>
            <a:picLocks noChangeAspect="1"/>
          </p:cNvPicPr>
          <p:nvPr/>
        </p:nvPicPr>
        <p:blipFill>
          <a:blip r:embed="rId4"/>
          <a:stretch>
            <a:fillRect/>
          </a:stretch>
        </p:blipFill>
        <p:spPr>
          <a:xfrm>
            <a:off x="576469" y="1925131"/>
            <a:ext cx="2987995" cy="3354265"/>
          </a:xfrm>
          <a:prstGeom prst="rect">
            <a:avLst/>
          </a:prstGeom>
        </p:spPr>
      </p:pic>
    </p:spTree>
    <p:extLst>
      <p:ext uri="{BB962C8B-B14F-4D97-AF65-F5344CB8AC3E}">
        <p14:creationId xmlns:p14="http://schemas.microsoft.com/office/powerpoint/2010/main" val="3737250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 New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B25EEA49-6865-2841-B652-9AE11C1C37EC}"/>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a:extLst>
              <a:ext uri="{FF2B5EF4-FFF2-40B4-BE49-F238E27FC236}">
                <a16:creationId xmlns:a16="http://schemas.microsoft.com/office/drawing/2014/main" id="{B94113C1-8AE7-BF4F-84C2-4C5D3EDEF4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974" y="1605441"/>
            <a:ext cx="4263887" cy="4572385"/>
          </a:xfrm>
          <a:prstGeom prst="rect">
            <a:avLst/>
          </a:prstGeom>
        </p:spPr>
      </p:pic>
      <p:pic>
        <p:nvPicPr>
          <p:cNvPr id="5" name="Picture 4">
            <a:extLst>
              <a:ext uri="{FF2B5EF4-FFF2-40B4-BE49-F238E27FC236}">
                <a16:creationId xmlns:a16="http://schemas.microsoft.com/office/drawing/2014/main" id="{3A88386A-AF09-F646-A285-C64C64E1AA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15609" y="1798983"/>
            <a:ext cx="5993294" cy="4273063"/>
          </a:xfrm>
          <a:prstGeom prst="rect">
            <a:avLst/>
          </a:prstGeom>
        </p:spPr>
      </p:pic>
    </p:spTree>
    <p:extLst>
      <p:ext uri="{BB962C8B-B14F-4D97-AF65-F5344CB8AC3E}">
        <p14:creationId xmlns:p14="http://schemas.microsoft.com/office/powerpoint/2010/main" val="3870595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 New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B25EEA49-6865-2841-B652-9AE11C1C37EC}"/>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2" name="Picture 1">
            <a:extLst>
              <a:ext uri="{FF2B5EF4-FFF2-40B4-BE49-F238E27FC236}">
                <a16:creationId xmlns:a16="http://schemas.microsoft.com/office/drawing/2014/main" id="{FEE43098-3182-2F42-B7BD-C8FBB3CFBD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6773" y="1679303"/>
            <a:ext cx="5075029" cy="3499393"/>
          </a:xfrm>
          <a:prstGeom prst="rect">
            <a:avLst/>
          </a:prstGeom>
        </p:spPr>
      </p:pic>
      <p:pic>
        <p:nvPicPr>
          <p:cNvPr id="3" name="Picture 2">
            <a:extLst>
              <a:ext uri="{FF2B5EF4-FFF2-40B4-BE49-F238E27FC236}">
                <a16:creationId xmlns:a16="http://schemas.microsoft.com/office/drawing/2014/main" id="{D7B37E41-2498-9C42-AE29-FCB7B8A705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9347" y="2875578"/>
            <a:ext cx="6188765" cy="3122109"/>
          </a:xfrm>
          <a:prstGeom prst="rect">
            <a:avLst/>
          </a:prstGeom>
        </p:spPr>
      </p:pic>
      <p:sp>
        <p:nvSpPr>
          <p:cNvPr id="19" name="Left-Up Arrow 18">
            <a:extLst>
              <a:ext uri="{FF2B5EF4-FFF2-40B4-BE49-F238E27FC236}">
                <a16:creationId xmlns:a16="http://schemas.microsoft.com/office/drawing/2014/main" id="{9762812D-CAF9-4E4F-8768-048898E2DA5F}"/>
              </a:ext>
            </a:extLst>
          </p:cNvPr>
          <p:cNvSpPr/>
          <p:nvPr/>
        </p:nvSpPr>
        <p:spPr>
          <a:xfrm rot="15295802">
            <a:off x="5456139" y="996729"/>
            <a:ext cx="1559404" cy="3087797"/>
          </a:xfrm>
          <a:prstGeom prst="leftUpArrow">
            <a:avLst>
              <a:gd name="adj1" fmla="val 25000"/>
              <a:gd name="adj2" fmla="val 20101"/>
              <a:gd name="adj3" fmla="val 2865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DF587F80-E8E2-6649-8628-D63452F14E7E}"/>
                  </a:ext>
                </a:extLst>
              </p14:cNvPr>
              <p14:cNvContentPartPr/>
              <p14:nvPr/>
            </p14:nvContentPartPr>
            <p14:xfrm>
              <a:off x="1601092" y="2206659"/>
              <a:ext cx="847800" cy="68040"/>
            </p14:xfrm>
          </p:contentPart>
        </mc:Choice>
        <mc:Fallback xmlns="">
          <p:pic>
            <p:nvPicPr>
              <p:cNvPr id="22" name="Ink 21">
                <a:extLst>
                  <a:ext uri="{FF2B5EF4-FFF2-40B4-BE49-F238E27FC236}">
                    <a16:creationId xmlns:a16="http://schemas.microsoft.com/office/drawing/2014/main" id="{DF587F80-E8E2-6649-8628-D63452F14E7E}"/>
                  </a:ext>
                </a:extLst>
              </p:cNvPr>
              <p:cNvPicPr/>
              <p:nvPr/>
            </p:nvPicPr>
            <p:blipFill>
              <a:blip r:embed="rId7"/>
              <a:stretch>
                <a:fillRect/>
              </a:stretch>
            </p:blipFill>
            <p:spPr>
              <a:xfrm>
                <a:off x="1547092" y="2098659"/>
                <a:ext cx="95544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335C0BE8-686C-C848-9E5A-94CC8D625627}"/>
                  </a:ext>
                </a:extLst>
              </p14:cNvPr>
              <p14:cNvContentPartPr/>
              <p14:nvPr/>
            </p14:nvContentPartPr>
            <p14:xfrm>
              <a:off x="6845572" y="3273339"/>
              <a:ext cx="1147320" cy="9720"/>
            </p14:xfrm>
          </p:contentPart>
        </mc:Choice>
        <mc:Fallback xmlns="">
          <p:pic>
            <p:nvPicPr>
              <p:cNvPr id="23" name="Ink 22">
                <a:extLst>
                  <a:ext uri="{FF2B5EF4-FFF2-40B4-BE49-F238E27FC236}">
                    <a16:creationId xmlns:a16="http://schemas.microsoft.com/office/drawing/2014/main" id="{335C0BE8-686C-C848-9E5A-94CC8D625627}"/>
                  </a:ext>
                </a:extLst>
              </p:cNvPr>
              <p:cNvPicPr/>
              <p:nvPr/>
            </p:nvPicPr>
            <p:blipFill>
              <a:blip r:embed="rId9"/>
              <a:stretch>
                <a:fillRect/>
              </a:stretch>
            </p:blipFill>
            <p:spPr>
              <a:xfrm>
                <a:off x="6791932" y="3165339"/>
                <a:ext cx="1254960" cy="225360"/>
              </a:xfrm>
              <a:prstGeom prst="rect">
                <a:avLst/>
              </a:prstGeom>
            </p:spPr>
          </p:pic>
        </mc:Fallback>
      </mc:AlternateContent>
      <p:sp>
        <p:nvSpPr>
          <p:cNvPr id="11" name="TextBox 10">
            <a:extLst>
              <a:ext uri="{FF2B5EF4-FFF2-40B4-BE49-F238E27FC236}">
                <a16:creationId xmlns:a16="http://schemas.microsoft.com/office/drawing/2014/main" id="{16860CB7-9C59-CD4E-BA26-01EBD4B355A8}"/>
              </a:ext>
            </a:extLst>
          </p:cNvPr>
          <p:cNvSpPr txBox="1"/>
          <p:nvPr/>
        </p:nvSpPr>
        <p:spPr>
          <a:xfrm rot="5400000">
            <a:off x="9172402" y="148552"/>
            <a:ext cx="1046440" cy="4283765"/>
          </a:xfrm>
          <a:prstGeom prst="rect">
            <a:avLst/>
          </a:prstGeom>
          <a:noFill/>
        </p:spPr>
        <p:txBody>
          <a:bodyPr vert="vert270" wrap="square" rtlCol="0">
            <a:spAutoFit/>
          </a:bodyPr>
          <a:lstStyle/>
          <a:p>
            <a:pPr algn="ctr"/>
            <a:r>
              <a:rPr lang="en-US" sz="2800" dirty="0"/>
              <a:t>COMPARISON TO SIMILAR</a:t>
            </a:r>
          </a:p>
          <a:p>
            <a:pPr algn="ctr"/>
            <a:r>
              <a:rPr lang="en-US" sz="2800" dirty="0"/>
              <a:t>WEBSITES</a:t>
            </a:r>
          </a:p>
        </p:txBody>
      </p:sp>
    </p:spTree>
    <p:extLst>
      <p:ext uri="{BB962C8B-B14F-4D97-AF65-F5344CB8AC3E}">
        <p14:creationId xmlns:p14="http://schemas.microsoft.com/office/powerpoint/2010/main" val="951674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A650100-953D-D344-BB49-64DBC8421C0F}"/>
              </a:ext>
            </a:extLst>
          </p:cNvPr>
          <p:cNvGraphicFramePr>
            <a:graphicFrameLocks noGrp="1"/>
          </p:cNvGraphicFramePr>
          <p:nvPr>
            <p:extLst>
              <p:ext uri="{D42A27DB-BD31-4B8C-83A1-F6EECF244321}">
                <p14:modId xmlns:p14="http://schemas.microsoft.com/office/powerpoint/2010/main" val="2318756864"/>
              </p:ext>
            </p:extLst>
          </p:nvPr>
        </p:nvGraphicFramePr>
        <p:xfrm>
          <a:off x="1525030" y="172995"/>
          <a:ext cx="9141940" cy="6549082"/>
        </p:xfrm>
        <a:graphic>
          <a:graphicData uri="http://schemas.openxmlformats.org/drawingml/2006/table">
            <a:tbl>
              <a:tblPr firstRow="1" firstCol="1" bandRow="1">
                <a:tableStyleId>{0E3FDE45-AF77-4B5C-9715-49D594BDF05E}</a:tableStyleId>
              </a:tblPr>
              <a:tblGrid>
                <a:gridCol w="2641491">
                  <a:extLst>
                    <a:ext uri="{9D8B030D-6E8A-4147-A177-3AD203B41FA5}">
                      <a16:colId xmlns:a16="http://schemas.microsoft.com/office/drawing/2014/main" val="4284904502"/>
                    </a:ext>
                  </a:extLst>
                </a:gridCol>
                <a:gridCol w="6500449">
                  <a:extLst>
                    <a:ext uri="{9D8B030D-6E8A-4147-A177-3AD203B41FA5}">
                      <a16:colId xmlns:a16="http://schemas.microsoft.com/office/drawing/2014/main" val="910325945"/>
                    </a:ext>
                  </a:extLst>
                </a:gridCol>
              </a:tblGrid>
              <a:tr h="363460">
                <a:tc>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TST WORK GROUPS</a:t>
                      </a: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12291254"/>
                  </a:ext>
                </a:extLst>
              </a:tr>
              <a:tr h="806820">
                <a:tc>
                  <a:txBody>
                    <a:bodyPr/>
                    <a:lstStyle/>
                    <a:p>
                      <a:pPr marL="0" marR="0">
                        <a:spcBef>
                          <a:spcPts val="0"/>
                        </a:spcBef>
                        <a:spcAft>
                          <a:spcPts val="0"/>
                        </a:spcAft>
                      </a:pPr>
                      <a:r>
                        <a:rPr lang="en-US" sz="2000" b="0" dirty="0">
                          <a:effectLst/>
                        </a:rPr>
                        <a:t>Pathways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1600" dirty="0">
                          <a:effectLst/>
                        </a:rPr>
                        <a:t>Emily Hoffman (lead – MA)        Hunter Ogletree (NC)</a:t>
                      </a:r>
                    </a:p>
                    <a:p>
                      <a:pPr marL="0" marR="0">
                        <a:spcBef>
                          <a:spcPts val="0"/>
                        </a:spcBef>
                        <a:spcAft>
                          <a:spcPts val="0"/>
                        </a:spcAft>
                      </a:pPr>
                      <a:r>
                        <a:rPr lang="en-US" sz="1600" dirty="0">
                          <a:effectLst/>
                        </a:rPr>
                        <a:t>John Farrell (KS)                            Janet Reynolds (KS)</a:t>
                      </a:r>
                    </a:p>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31822542"/>
                  </a:ext>
                </a:extLst>
              </a:tr>
              <a:tr h="1075760">
                <a:tc>
                  <a:txBody>
                    <a:bodyPr/>
                    <a:lstStyle/>
                    <a:p>
                      <a:pPr marL="0" marR="0">
                        <a:spcBef>
                          <a:spcPts val="0"/>
                        </a:spcBef>
                        <a:spcAft>
                          <a:spcPts val="0"/>
                        </a:spcAft>
                      </a:pPr>
                      <a:r>
                        <a:rPr lang="en-US" sz="2000" b="0" dirty="0">
                          <a:effectLst/>
                        </a:rPr>
                        <a:t>Curriculum</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1600" dirty="0">
                          <a:effectLst/>
                        </a:rPr>
                        <a:t>Brenda </a:t>
                      </a:r>
                      <a:r>
                        <a:rPr lang="en-US" sz="1600" dirty="0" err="1">
                          <a:effectLst/>
                        </a:rPr>
                        <a:t>Pessin</a:t>
                      </a:r>
                      <a:r>
                        <a:rPr lang="en-US" sz="1600" dirty="0">
                          <a:effectLst/>
                        </a:rPr>
                        <a:t> (lead – iSOSY)       Wilson Kendrick (MS)</a:t>
                      </a:r>
                    </a:p>
                    <a:p>
                      <a:pPr marL="0" marR="0">
                        <a:spcBef>
                          <a:spcPts val="0"/>
                        </a:spcBef>
                        <a:spcAft>
                          <a:spcPts val="0"/>
                        </a:spcAft>
                      </a:pPr>
                      <a:r>
                        <a:rPr lang="en-US" sz="1600" dirty="0">
                          <a:effectLst/>
                        </a:rPr>
                        <a:t>Hope Derry (NC)                            Lori </a:t>
                      </a:r>
                      <a:r>
                        <a:rPr lang="en-US" sz="1600" dirty="0" err="1">
                          <a:effectLst/>
                        </a:rPr>
                        <a:t>Potutschnig</a:t>
                      </a:r>
                      <a:r>
                        <a:rPr lang="en-US" sz="1600" dirty="0">
                          <a:effectLst/>
                        </a:rPr>
                        <a:t> (PA)</a:t>
                      </a:r>
                    </a:p>
                    <a:p>
                      <a:pPr marL="0" marR="0">
                        <a:spcBef>
                          <a:spcPts val="0"/>
                        </a:spcBef>
                        <a:spcAft>
                          <a:spcPts val="0"/>
                        </a:spcAft>
                      </a:pPr>
                      <a:r>
                        <a:rPr lang="en-US" sz="1600" dirty="0">
                          <a:effectLst/>
                        </a:rPr>
                        <a:t>Veronica Hill (NE)                          Laurie Stewart (LA)</a:t>
                      </a:r>
                    </a:p>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02397423"/>
                  </a:ext>
                </a:extLst>
              </a:tr>
              <a:tr h="806820">
                <a:tc>
                  <a:txBody>
                    <a:bodyPr/>
                    <a:lstStyle/>
                    <a:p>
                      <a:pPr marL="0" marR="0">
                        <a:spcBef>
                          <a:spcPts val="0"/>
                        </a:spcBef>
                        <a:spcAft>
                          <a:spcPts val="0"/>
                        </a:spcAft>
                      </a:pPr>
                      <a:r>
                        <a:rPr lang="en-US" sz="2000" b="0" dirty="0">
                          <a:effectLst/>
                        </a:rPr>
                        <a:t>Professional Learning</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1600" dirty="0">
                          <a:effectLst/>
                        </a:rPr>
                        <a:t>April </a:t>
                      </a:r>
                      <a:r>
                        <a:rPr lang="en-US" sz="1600" dirty="0" err="1">
                          <a:effectLst/>
                        </a:rPr>
                        <a:t>Dameron</a:t>
                      </a:r>
                      <a:r>
                        <a:rPr lang="en-US" sz="1600" dirty="0">
                          <a:effectLst/>
                        </a:rPr>
                        <a:t> (lead – IA)            Sabrina Rivera-Pineda (GA)</a:t>
                      </a:r>
                    </a:p>
                    <a:p>
                      <a:pPr marL="0" marR="0">
                        <a:spcBef>
                          <a:spcPts val="0"/>
                        </a:spcBef>
                        <a:spcAft>
                          <a:spcPts val="0"/>
                        </a:spcAft>
                      </a:pPr>
                      <a:r>
                        <a:rPr lang="en-US" sz="1600" dirty="0">
                          <a:effectLst/>
                        </a:rPr>
                        <a:t>Odilia Coffta (NY)                          April Roberts (GA)</a:t>
                      </a:r>
                    </a:p>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76877983"/>
                  </a:ext>
                </a:extLst>
              </a:tr>
              <a:tr h="1075760">
                <a:tc>
                  <a:txBody>
                    <a:bodyPr/>
                    <a:lstStyle/>
                    <a:p>
                      <a:pPr marL="0" marR="0">
                        <a:spcBef>
                          <a:spcPts val="0"/>
                        </a:spcBef>
                        <a:spcAft>
                          <a:spcPts val="0"/>
                        </a:spcAft>
                      </a:pPr>
                      <a:r>
                        <a:rPr lang="en-US" sz="2000" b="0" dirty="0">
                          <a:effectLst/>
                        </a:rPr>
                        <a:t>Career Awareness/Goal Setting</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1600" dirty="0">
                          <a:effectLst/>
                        </a:rPr>
                        <a:t>Emily Williams (SC)                       </a:t>
                      </a:r>
                      <a:r>
                        <a:rPr lang="en-US" sz="1600" dirty="0" err="1">
                          <a:effectLst/>
                        </a:rPr>
                        <a:t>Lizy</a:t>
                      </a:r>
                      <a:r>
                        <a:rPr lang="en-US" sz="1600" dirty="0">
                          <a:effectLst/>
                        </a:rPr>
                        <a:t> Garcia Ramirez (IL)</a:t>
                      </a:r>
                    </a:p>
                    <a:p>
                      <a:pPr marL="0" marR="0">
                        <a:spcBef>
                          <a:spcPts val="0"/>
                        </a:spcBef>
                        <a:spcAft>
                          <a:spcPts val="0"/>
                        </a:spcAft>
                      </a:pPr>
                      <a:r>
                        <a:rPr lang="en-US" sz="1600" dirty="0">
                          <a:effectLst/>
                        </a:rPr>
                        <a:t>Erika Guerrero (NE)                      </a:t>
                      </a:r>
                      <a:r>
                        <a:rPr lang="en-US" sz="1600" dirty="0" err="1">
                          <a:effectLst/>
                        </a:rPr>
                        <a:t>Shantella</a:t>
                      </a:r>
                      <a:r>
                        <a:rPr lang="en-US" sz="1600" dirty="0">
                          <a:effectLst/>
                        </a:rPr>
                        <a:t> Singleton (PA)</a:t>
                      </a:r>
                    </a:p>
                    <a:p>
                      <a:pPr marL="0" marR="0">
                        <a:spcBef>
                          <a:spcPts val="0"/>
                        </a:spcBef>
                        <a:spcAft>
                          <a:spcPts val="0"/>
                        </a:spcAft>
                      </a:pPr>
                      <a:r>
                        <a:rPr lang="en-US" sz="1600" dirty="0" err="1">
                          <a:effectLst/>
                        </a:rPr>
                        <a:t>Zujaila</a:t>
                      </a:r>
                      <a:r>
                        <a:rPr lang="en-US" sz="1600" dirty="0">
                          <a:effectLst/>
                        </a:rPr>
                        <a:t> Ornelas (AZ)                      Mary </a:t>
                      </a:r>
                      <a:r>
                        <a:rPr lang="en-US" sz="1600" dirty="0" err="1">
                          <a:effectLst/>
                        </a:rPr>
                        <a:t>Speyrer</a:t>
                      </a:r>
                      <a:r>
                        <a:rPr lang="en-US" sz="1600" dirty="0">
                          <a:effectLst/>
                        </a:rPr>
                        <a:t> (LA)</a:t>
                      </a:r>
                    </a:p>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75439882"/>
                  </a:ext>
                </a:extLst>
              </a:tr>
              <a:tr h="1075760">
                <a:tc>
                  <a:txBody>
                    <a:bodyPr/>
                    <a:lstStyle/>
                    <a:p>
                      <a:pPr marL="0" marR="0">
                        <a:spcBef>
                          <a:spcPts val="0"/>
                        </a:spcBef>
                        <a:spcAft>
                          <a:spcPts val="0"/>
                        </a:spcAft>
                      </a:pPr>
                      <a:r>
                        <a:rPr lang="en-US" sz="2000" b="0" dirty="0">
                          <a:effectLst/>
                        </a:rPr>
                        <a:t>Personal Wellness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1600" dirty="0">
                          <a:effectLst/>
                        </a:rPr>
                        <a:t>Lysandra Alexander (lead – PA)  Valeria Peña (IL)</a:t>
                      </a:r>
                    </a:p>
                    <a:p>
                      <a:pPr marL="0" marR="0">
                        <a:spcBef>
                          <a:spcPts val="0"/>
                        </a:spcBef>
                        <a:spcAft>
                          <a:spcPts val="0"/>
                        </a:spcAft>
                      </a:pPr>
                      <a:r>
                        <a:rPr lang="en-US" sz="1600" dirty="0">
                          <a:effectLst/>
                        </a:rPr>
                        <a:t>Susana Das Neves (IL)                   Lora Thomas (iSOSY)</a:t>
                      </a:r>
                    </a:p>
                    <a:p>
                      <a:pPr marL="0" marR="0">
                        <a:spcBef>
                          <a:spcPts val="0"/>
                        </a:spcBef>
                        <a:spcAft>
                          <a:spcPts val="0"/>
                        </a:spcAft>
                      </a:pPr>
                      <a:r>
                        <a:rPr lang="en-US" sz="1600" dirty="0" err="1">
                          <a:effectLst/>
                        </a:rPr>
                        <a:t>Mesha</a:t>
                      </a:r>
                      <a:r>
                        <a:rPr lang="en-US" sz="1600" dirty="0">
                          <a:effectLst/>
                        </a:rPr>
                        <a:t> Patrick (AL) </a:t>
                      </a:r>
                    </a:p>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2066436"/>
                  </a:ext>
                </a:extLst>
              </a:tr>
              <a:tr h="1344702">
                <a:tc>
                  <a:txBody>
                    <a:bodyPr/>
                    <a:lstStyle/>
                    <a:p>
                      <a:pPr marL="0" marR="0">
                        <a:spcBef>
                          <a:spcPts val="0"/>
                        </a:spcBef>
                        <a:spcAft>
                          <a:spcPts val="0"/>
                        </a:spcAft>
                      </a:pPr>
                      <a:r>
                        <a:rPr lang="en-US" sz="2000" b="0" dirty="0">
                          <a:effectLst/>
                        </a:rPr>
                        <a:t>Technology/Student Portal</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dirty="0">
                          <a:effectLst/>
                        </a:rPr>
                        <a:t>Travis Williamson (lead – NY)    Michelle Mattson (MI)</a:t>
                      </a:r>
                    </a:p>
                    <a:p>
                      <a:pPr marL="0" marR="0">
                        <a:spcBef>
                          <a:spcPts val="0"/>
                        </a:spcBef>
                        <a:spcAft>
                          <a:spcPts val="0"/>
                        </a:spcAft>
                      </a:pPr>
                      <a:r>
                        <a:rPr lang="en-US" sz="1600" dirty="0">
                          <a:effectLst/>
                        </a:rPr>
                        <a:t>Sarah Braun-Hamilton (VT)        Emily Salinas (IN)</a:t>
                      </a:r>
                    </a:p>
                    <a:p>
                      <a:pPr marL="0" marR="0">
                        <a:spcBef>
                          <a:spcPts val="0"/>
                        </a:spcBef>
                        <a:spcAft>
                          <a:spcPts val="0"/>
                        </a:spcAft>
                      </a:pPr>
                      <a:r>
                        <a:rPr lang="en-US" sz="1600" dirty="0">
                          <a:effectLst/>
                        </a:rPr>
                        <a:t>Iggy Campos (NM)                       Andy Wallace (IN)</a:t>
                      </a:r>
                    </a:p>
                    <a:p>
                      <a:pPr marL="0" marR="0">
                        <a:spcBef>
                          <a:spcPts val="0"/>
                        </a:spcBef>
                        <a:spcAft>
                          <a:spcPts val="0"/>
                        </a:spcAft>
                      </a:pPr>
                      <a:r>
                        <a:rPr lang="en-US" sz="1600" dirty="0">
                          <a:effectLst/>
                        </a:rPr>
                        <a:t>Cesar Duran (NE)</a:t>
                      </a:r>
                    </a:p>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7436045"/>
                  </a:ext>
                </a:extLst>
              </a:tr>
            </a:tbl>
          </a:graphicData>
        </a:graphic>
      </p:graphicFrame>
    </p:spTree>
    <p:extLst>
      <p:ext uri="{BB962C8B-B14F-4D97-AF65-F5344CB8AC3E}">
        <p14:creationId xmlns:p14="http://schemas.microsoft.com/office/powerpoint/2010/main" val="3042300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iSOSY FII</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B25EEA49-6865-2841-B652-9AE11C1C37EC}"/>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a:extLst>
              <a:ext uri="{FF2B5EF4-FFF2-40B4-BE49-F238E27FC236}">
                <a16:creationId xmlns:a16="http://schemas.microsoft.com/office/drawing/2014/main" id="{507B2574-1F39-1D49-914B-C7DCB39304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4089" y="1603499"/>
            <a:ext cx="9036705" cy="4354912"/>
          </a:xfrm>
          <a:prstGeom prst="rect">
            <a:avLst/>
          </a:prstGeom>
        </p:spPr>
      </p:pic>
    </p:spTree>
    <p:extLst>
      <p:ext uri="{BB962C8B-B14F-4D97-AF65-F5344CB8AC3E}">
        <p14:creationId xmlns:p14="http://schemas.microsoft.com/office/powerpoint/2010/main" val="2067739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iSOSY FII</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B25EEA49-6865-2841-B652-9AE11C1C37EC}"/>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2" name="Picture 1">
            <a:extLst>
              <a:ext uri="{FF2B5EF4-FFF2-40B4-BE49-F238E27FC236}">
                <a16:creationId xmlns:a16="http://schemas.microsoft.com/office/drawing/2014/main" id="{F094A2BD-DDB5-F049-9C00-84564E0AD6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9603" y="1828800"/>
            <a:ext cx="10909300" cy="2241811"/>
          </a:xfrm>
          <a:prstGeom prst="rect">
            <a:avLst/>
          </a:prstGeom>
        </p:spPr>
      </p:pic>
      <p:pic>
        <p:nvPicPr>
          <p:cNvPr id="3" name="Picture 2">
            <a:extLst>
              <a:ext uri="{FF2B5EF4-FFF2-40B4-BE49-F238E27FC236}">
                <a16:creationId xmlns:a16="http://schemas.microsoft.com/office/drawing/2014/main" id="{11A8EBFB-2778-D14B-B73F-4603943A27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9603" y="4440262"/>
            <a:ext cx="10909300" cy="992485"/>
          </a:xfrm>
          <a:prstGeom prst="rect">
            <a:avLst/>
          </a:prstGeom>
        </p:spPr>
      </p:pic>
    </p:spTree>
    <p:extLst>
      <p:ext uri="{BB962C8B-B14F-4D97-AF65-F5344CB8AC3E}">
        <p14:creationId xmlns:p14="http://schemas.microsoft.com/office/powerpoint/2010/main" val="651582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EE1EC-7D9D-5249-94EB-EB9CEDC02E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7453701"/>
          </a:xfrm>
          <a:prstGeom prst="rect">
            <a:avLst/>
          </a:prstGeom>
        </p:spPr>
      </p:pic>
    </p:spTree>
    <p:extLst>
      <p:ext uri="{BB962C8B-B14F-4D97-AF65-F5344CB8AC3E}">
        <p14:creationId xmlns:p14="http://schemas.microsoft.com/office/powerpoint/2010/main" val="9802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932D8-EC47-C54D-A1F9-EADC70E8A80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0"/>
            <a:ext cx="14293516" cy="8460889"/>
          </a:xfrm>
          <a:prstGeom prst="rect">
            <a:avLst/>
          </a:prstGeom>
        </p:spPr>
      </p:pic>
      <p:sp>
        <p:nvSpPr>
          <p:cNvPr id="5" name="TextBox 4">
            <a:extLst>
              <a:ext uri="{FF2B5EF4-FFF2-40B4-BE49-F238E27FC236}">
                <a16:creationId xmlns:a16="http://schemas.microsoft.com/office/drawing/2014/main" id="{57764348-E655-1C4E-B65C-04DD69DEAD6A}"/>
              </a:ext>
            </a:extLst>
          </p:cNvPr>
          <p:cNvSpPr txBox="1"/>
          <p:nvPr/>
        </p:nvSpPr>
        <p:spPr>
          <a:xfrm>
            <a:off x="379747" y="1329179"/>
            <a:ext cx="4889836" cy="954107"/>
          </a:xfrm>
          <a:prstGeom prst="rect">
            <a:avLst/>
          </a:prstGeom>
          <a:noFill/>
        </p:spPr>
        <p:txBody>
          <a:bodyPr wrap="square" rtlCol="0">
            <a:spAutoFit/>
          </a:bodyPr>
          <a:lstStyle/>
          <a:p>
            <a:pPr algn="r"/>
            <a:r>
              <a:rPr lang="en-US" sz="2800" i="1" dirty="0"/>
              <a:t>What are some successes your program had this summer?</a:t>
            </a:r>
          </a:p>
        </p:txBody>
      </p:sp>
      <p:sp>
        <p:nvSpPr>
          <p:cNvPr id="6" name="TextBox 5">
            <a:extLst>
              <a:ext uri="{FF2B5EF4-FFF2-40B4-BE49-F238E27FC236}">
                <a16:creationId xmlns:a16="http://schemas.microsoft.com/office/drawing/2014/main" id="{543A401D-B6C9-6C43-A74D-93363FDCF6C4}"/>
              </a:ext>
            </a:extLst>
          </p:cNvPr>
          <p:cNvSpPr txBox="1"/>
          <p:nvPr/>
        </p:nvSpPr>
        <p:spPr>
          <a:xfrm>
            <a:off x="379747" y="2474893"/>
            <a:ext cx="4889836" cy="954107"/>
          </a:xfrm>
          <a:prstGeom prst="rect">
            <a:avLst/>
          </a:prstGeom>
          <a:noFill/>
        </p:spPr>
        <p:txBody>
          <a:bodyPr wrap="square" rtlCol="0">
            <a:spAutoFit/>
          </a:bodyPr>
          <a:lstStyle/>
          <a:p>
            <a:pPr algn="r"/>
            <a:r>
              <a:rPr lang="en-US" sz="2800" i="1" dirty="0"/>
              <a:t>What are some challenges your program is facing/has faced?</a:t>
            </a:r>
          </a:p>
        </p:txBody>
      </p:sp>
      <p:sp>
        <p:nvSpPr>
          <p:cNvPr id="7" name="TextBox 6">
            <a:extLst>
              <a:ext uri="{FF2B5EF4-FFF2-40B4-BE49-F238E27FC236}">
                <a16:creationId xmlns:a16="http://schemas.microsoft.com/office/drawing/2014/main" id="{08C4E588-A4DC-044D-966D-D8ECF774238B}"/>
              </a:ext>
            </a:extLst>
          </p:cNvPr>
          <p:cNvSpPr txBox="1"/>
          <p:nvPr/>
        </p:nvSpPr>
        <p:spPr>
          <a:xfrm>
            <a:off x="160638" y="3831399"/>
            <a:ext cx="4889836" cy="1815882"/>
          </a:xfrm>
          <a:prstGeom prst="rect">
            <a:avLst/>
          </a:prstGeom>
          <a:noFill/>
        </p:spPr>
        <p:txBody>
          <a:bodyPr wrap="square" rtlCol="0">
            <a:spAutoFit/>
          </a:bodyPr>
          <a:lstStyle/>
          <a:p>
            <a:pPr algn="r"/>
            <a:r>
              <a:rPr lang="en-US" sz="2800" i="1" dirty="0"/>
              <a:t>How can iSOSY support your program as it faces these and other challenges in the coming year?</a:t>
            </a:r>
          </a:p>
        </p:txBody>
      </p:sp>
    </p:spTree>
    <p:extLst>
      <p:ext uri="{BB962C8B-B14F-4D97-AF65-F5344CB8AC3E}">
        <p14:creationId xmlns:p14="http://schemas.microsoft.com/office/powerpoint/2010/main" val="4114894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932D8-EC47-C54D-A1F9-EADC70E8A80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0"/>
            <a:ext cx="12499890" cy="7580042"/>
          </a:xfrm>
          <a:prstGeom prst="rect">
            <a:avLst/>
          </a:prstGeom>
        </p:spPr>
      </p:pic>
      <p:sp>
        <p:nvSpPr>
          <p:cNvPr id="5" name="TextBox 4">
            <a:extLst>
              <a:ext uri="{FF2B5EF4-FFF2-40B4-BE49-F238E27FC236}">
                <a16:creationId xmlns:a16="http://schemas.microsoft.com/office/drawing/2014/main" id="{57764348-E655-1C4E-B65C-04DD69DEAD6A}"/>
              </a:ext>
            </a:extLst>
          </p:cNvPr>
          <p:cNvSpPr txBox="1"/>
          <p:nvPr/>
        </p:nvSpPr>
        <p:spPr>
          <a:xfrm>
            <a:off x="379747" y="1329179"/>
            <a:ext cx="4889836" cy="4247317"/>
          </a:xfrm>
          <a:prstGeom prst="rect">
            <a:avLst/>
          </a:prstGeom>
          <a:noFill/>
        </p:spPr>
        <p:txBody>
          <a:bodyPr wrap="square" rtlCol="0">
            <a:spAutoFit/>
          </a:bodyPr>
          <a:lstStyle/>
          <a:p>
            <a:r>
              <a:rPr lang="en-US" sz="5400" i="1" dirty="0"/>
              <a:t>What are some challenges your program is facing/has faced?</a:t>
            </a:r>
          </a:p>
        </p:txBody>
      </p:sp>
    </p:spTree>
    <p:extLst>
      <p:ext uri="{BB962C8B-B14F-4D97-AF65-F5344CB8AC3E}">
        <p14:creationId xmlns:p14="http://schemas.microsoft.com/office/powerpoint/2010/main" val="3507573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932D8-EC47-C54D-A1F9-EADC70E8A80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0"/>
            <a:ext cx="12499890" cy="7580042"/>
          </a:xfrm>
          <a:prstGeom prst="rect">
            <a:avLst/>
          </a:prstGeom>
        </p:spPr>
      </p:pic>
      <p:sp>
        <p:nvSpPr>
          <p:cNvPr id="5" name="TextBox 4">
            <a:extLst>
              <a:ext uri="{FF2B5EF4-FFF2-40B4-BE49-F238E27FC236}">
                <a16:creationId xmlns:a16="http://schemas.microsoft.com/office/drawing/2014/main" id="{57764348-E655-1C4E-B65C-04DD69DEAD6A}"/>
              </a:ext>
            </a:extLst>
          </p:cNvPr>
          <p:cNvSpPr txBox="1"/>
          <p:nvPr/>
        </p:nvSpPr>
        <p:spPr>
          <a:xfrm>
            <a:off x="0" y="1381604"/>
            <a:ext cx="4889836" cy="4247317"/>
          </a:xfrm>
          <a:prstGeom prst="rect">
            <a:avLst/>
          </a:prstGeom>
          <a:noFill/>
        </p:spPr>
        <p:txBody>
          <a:bodyPr wrap="square" rtlCol="0">
            <a:spAutoFit/>
          </a:bodyPr>
          <a:lstStyle/>
          <a:p>
            <a:pPr algn="r"/>
            <a:r>
              <a:rPr lang="en-US" sz="4500" i="1" dirty="0"/>
              <a:t>How can iSOSY support your program as it faces these and other challenges in the coming year?</a:t>
            </a:r>
          </a:p>
        </p:txBody>
      </p:sp>
    </p:spTree>
    <p:extLst>
      <p:ext uri="{BB962C8B-B14F-4D97-AF65-F5344CB8AC3E}">
        <p14:creationId xmlns:p14="http://schemas.microsoft.com/office/powerpoint/2010/main" val="1129481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Subtitle 7">
            <a:extLst>
              <a:ext uri="{FF2B5EF4-FFF2-40B4-BE49-F238E27FC236}">
                <a16:creationId xmlns:a16="http://schemas.microsoft.com/office/drawing/2014/main" id="{063251A9-E8C2-AF46-929E-E0CA659F41E2}"/>
              </a:ext>
            </a:extLst>
          </p:cNvPr>
          <p:cNvSpPr>
            <a:spLocks noGrp="1"/>
          </p:cNvSpPr>
          <p:nvPr>
            <p:ph type="subTitle" idx="1"/>
          </p:nvPr>
        </p:nvSpPr>
        <p:spPr>
          <a:xfrm>
            <a:off x="524935" y="1370825"/>
            <a:ext cx="11083967" cy="4739327"/>
          </a:xfrm>
        </p:spPr>
        <p:txBody>
          <a:bodyPr>
            <a:normAutofit fontScale="85000" lnSpcReduction="20000"/>
          </a:bodyPr>
          <a:lstStyle/>
          <a:p>
            <a:pPr marL="571500" indent="-571500" algn="l">
              <a:buFont typeface="Arial" panose="020B0604020202020204" pitchFamily="34" charset="0"/>
              <a:buChar char="•"/>
            </a:pPr>
            <a:r>
              <a:rPr lang="en-US" sz="4000" dirty="0"/>
              <a:t>Created and presented multiple trainings for Suicide Prevention module.</a:t>
            </a:r>
          </a:p>
          <a:p>
            <a:pPr marL="571500" indent="-571500" algn="l">
              <a:buFont typeface="Arial" panose="020B0604020202020204" pitchFamily="34" charset="0"/>
              <a:buChar char="•"/>
            </a:pPr>
            <a:r>
              <a:rPr lang="en-US" sz="4000" dirty="0"/>
              <a:t>Developed three webinars with Dr. Mona Johnson to focus on personal wellness and self-care for service providers.</a:t>
            </a:r>
          </a:p>
          <a:p>
            <a:pPr marL="571500" indent="-571500" algn="l">
              <a:buFont typeface="Arial" panose="020B0604020202020204" pitchFamily="34" charset="0"/>
              <a:buChar char="•"/>
            </a:pPr>
            <a:r>
              <a:rPr lang="en-US" sz="4000" dirty="0"/>
              <a:t>Updated State Mental Health Resources sheets for 19 states and provided additional personal wellness materials including “person first language” guidance.</a:t>
            </a:r>
          </a:p>
          <a:p>
            <a:pPr marL="571500" indent="-571500" algn="l">
              <a:buFont typeface="Arial" panose="020B0604020202020204" pitchFamily="34" charset="0"/>
              <a:buChar char="•"/>
            </a:pPr>
            <a:r>
              <a:rPr lang="en-US" sz="4000" dirty="0"/>
              <a:t>Created COVID-19 Lessons in six languages.</a:t>
            </a:r>
          </a:p>
          <a:p>
            <a:pPr marL="571500" indent="-571500" algn="l">
              <a:buFont typeface="Arial" panose="020B0604020202020204" pitchFamily="34" charset="0"/>
              <a:buChar char="•"/>
            </a:pPr>
            <a:r>
              <a:rPr lang="en-US" sz="4000" dirty="0"/>
              <a:t>Updated existing COVID-19 Padlet and created student version of COVID-19 Padlet.</a:t>
            </a:r>
          </a:p>
          <a:p>
            <a:pPr marL="571500" indent="-571500" algn="l">
              <a:buFont typeface="Arial" panose="020B0604020202020204" pitchFamily="34" charset="0"/>
              <a:buChar char="•"/>
            </a:pPr>
            <a:r>
              <a:rPr lang="en-US" sz="4000" dirty="0"/>
              <a:t>Developed several STAT (Short Targeted &amp; Timely) Lessons.</a:t>
            </a:r>
          </a:p>
          <a:p>
            <a:pPr marL="571500" indent="-571500" algn="l">
              <a:buFont typeface="Arial" panose="020B0604020202020204" pitchFamily="34" charset="0"/>
              <a:buChar char="•"/>
            </a:pPr>
            <a:endParaRPr lang="en-US" sz="4000" dirty="0"/>
          </a:p>
          <a:p>
            <a:pPr marL="571500" indent="-571500" algn="l">
              <a:buFont typeface="Arial" panose="020B0604020202020204" pitchFamily="34" charset="0"/>
              <a:buChar char="•"/>
            </a:pPr>
            <a:endParaRPr lang="en-US" sz="4000" dirty="0"/>
          </a:p>
        </p:txBody>
      </p:sp>
    </p:spTree>
    <p:extLst>
      <p:ext uri="{BB962C8B-B14F-4D97-AF65-F5344CB8AC3E}">
        <p14:creationId xmlns:p14="http://schemas.microsoft.com/office/powerpoint/2010/main" val="87951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Subtitle 7">
            <a:extLst>
              <a:ext uri="{FF2B5EF4-FFF2-40B4-BE49-F238E27FC236}">
                <a16:creationId xmlns:a16="http://schemas.microsoft.com/office/drawing/2014/main" id="{063251A9-E8C2-AF46-929E-E0CA659F41E2}"/>
              </a:ext>
            </a:extLst>
          </p:cNvPr>
          <p:cNvSpPr>
            <a:spLocks noGrp="1"/>
          </p:cNvSpPr>
          <p:nvPr>
            <p:ph type="subTitle" idx="1"/>
          </p:nvPr>
        </p:nvSpPr>
        <p:spPr>
          <a:xfrm>
            <a:off x="524935" y="1370825"/>
            <a:ext cx="11083967" cy="4739327"/>
          </a:xfrm>
        </p:spPr>
        <p:txBody>
          <a:bodyPr>
            <a:normAutofit fontScale="92500" lnSpcReduction="20000"/>
          </a:bodyPr>
          <a:lstStyle/>
          <a:p>
            <a:pPr marL="571500" indent="-571500" algn="l">
              <a:buFont typeface="Arial" panose="020B0604020202020204" pitchFamily="34" charset="0"/>
              <a:buChar char="•"/>
            </a:pPr>
            <a:r>
              <a:rPr lang="en-US" sz="4000" dirty="0"/>
              <a:t>Created detailed lesson plans and activities for two English for Daily Life lessons.</a:t>
            </a:r>
          </a:p>
          <a:p>
            <a:pPr marL="571500" indent="-571500" algn="l">
              <a:buFont typeface="Arial" panose="020B0604020202020204" pitchFamily="34" charset="0"/>
              <a:buChar char="•"/>
            </a:pPr>
            <a:r>
              <a:rPr lang="en-US" sz="4000" dirty="0"/>
              <a:t>Updated Mentor Manual for Preparing for College material.</a:t>
            </a:r>
          </a:p>
          <a:p>
            <a:pPr marL="571500" indent="-571500" algn="l">
              <a:buFont typeface="Arial" panose="020B0604020202020204" pitchFamily="34" charset="0"/>
              <a:buChar char="•"/>
            </a:pPr>
            <a:r>
              <a:rPr lang="en-US" sz="4000" dirty="0"/>
              <a:t>Hosted and archived more than a dozen webinars on a range of subjects available to anyone.</a:t>
            </a:r>
          </a:p>
          <a:p>
            <a:pPr marL="571500" indent="-571500" algn="l">
              <a:buFont typeface="Arial" panose="020B0604020202020204" pitchFamily="34" charset="0"/>
              <a:buChar char="•"/>
            </a:pPr>
            <a:r>
              <a:rPr lang="en-US" sz="4000" dirty="0"/>
              <a:t>Hosted two-day Coaching &amp; Training Institute to introduce and practice new resources.</a:t>
            </a:r>
          </a:p>
          <a:p>
            <a:pPr marL="571500" indent="-571500" algn="l">
              <a:buFont typeface="Arial" panose="020B0604020202020204" pitchFamily="34" charset="0"/>
              <a:buChar char="•"/>
            </a:pPr>
            <a:r>
              <a:rPr lang="en-US" sz="4000" dirty="0"/>
              <a:t>Hosted onboarding seminars for new states/staff and created mentor program for those interested. </a:t>
            </a:r>
          </a:p>
          <a:p>
            <a:pPr marL="571500" indent="-571500" algn="l">
              <a:buFont typeface="Arial" panose="020B0604020202020204" pitchFamily="34" charset="0"/>
              <a:buChar char="•"/>
            </a:pPr>
            <a:endParaRPr lang="en-US" sz="4000" dirty="0"/>
          </a:p>
          <a:p>
            <a:pPr marL="571500" indent="-571500" algn="l">
              <a:buFont typeface="Arial" panose="020B0604020202020204" pitchFamily="34" charset="0"/>
              <a:buChar char="•"/>
            </a:pPr>
            <a:endParaRPr lang="en-US" sz="4000" dirty="0"/>
          </a:p>
        </p:txBody>
      </p:sp>
    </p:spTree>
    <p:extLst>
      <p:ext uri="{BB962C8B-B14F-4D97-AF65-F5344CB8AC3E}">
        <p14:creationId xmlns:p14="http://schemas.microsoft.com/office/powerpoint/2010/main" val="57864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kitchenware&#10;&#10;Description automatically generated">
            <a:extLst>
              <a:ext uri="{FF2B5EF4-FFF2-40B4-BE49-F238E27FC236}">
                <a16:creationId xmlns:a16="http://schemas.microsoft.com/office/drawing/2014/main" id="{F7A696FA-7845-0B46-A221-523CBF42002F}"/>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621019" y="3524816"/>
            <a:ext cx="2765373" cy="2824632"/>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Subtitle 7">
            <a:extLst>
              <a:ext uri="{FF2B5EF4-FFF2-40B4-BE49-F238E27FC236}">
                <a16:creationId xmlns:a16="http://schemas.microsoft.com/office/drawing/2014/main" id="{063251A9-E8C2-AF46-929E-E0CA659F41E2}"/>
              </a:ext>
            </a:extLst>
          </p:cNvPr>
          <p:cNvSpPr>
            <a:spLocks noGrp="1"/>
          </p:cNvSpPr>
          <p:nvPr>
            <p:ph type="subTitle" idx="1"/>
          </p:nvPr>
        </p:nvSpPr>
        <p:spPr>
          <a:xfrm>
            <a:off x="524936" y="1370825"/>
            <a:ext cx="8947056" cy="4521423"/>
          </a:xfrm>
        </p:spPr>
        <p:txBody>
          <a:bodyPr>
            <a:normAutofit fontScale="92500" lnSpcReduction="20000"/>
          </a:bodyPr>
          <a:lstStyle/>
          <a:p>
            <a:pPr marL="571500" indent="-571500" algn="l">
              <a:buFont typeface="Arial" panose="020B0604020202020204" pitchFamily="34" charset="0"/>
              <a:buChar char="•"/>
            </a:pPr>
            <a:r>
              <a:rPr lang="en-US" sz="4000" dirty="0"/>
              <a:t>Presented iSOSY resources in multiple joint webinars/seminars including NASDME, state MEP conferences, IDRC, I2MPACT, and MPEC.</a:t>
            </a:r>
          </a:p>
          <a:p>
            <a:pPr marL="571500" indent="-571500" algn="l">
              <a:buFont typeface="Arial" panose="020B0604020202020204" pitchFamily="34" charset="0"/>
              <a:buChar char="•"/>
            </a:pPr>
            <a:r>
              <a:rPr lang="en-US" sz="4000" dirty="0"/>
              <a:t>Collaborated with FSCC to create OSHA 10 General Industry Course for students across the consortium.</a:t>
            </a:r>
          </a:p>
          <a:p>
            <a:pPr marL="571500" indent="-571500" algn="l">
              <a:buFont typeface="Arial" panose="020B0604020202020204" pitchFamily="34" charset="0"/>
              <a:buChar char="•"/>
            </a:pPr>
            <a:endParaRPr lang="en-US" sz="4000" dirty="0"/>
          </a:p>
          <a:p>
            <a:pPr algn="l"/>
            <a:r>
              <a:rPr lang="en-US" sz="4000" b="1" dirty="0"/>
              <a:t>   That’s just what is COMPLETED!</a:t>
            </a:r>
          </a:p>
        </p:txBody>
      </p:sp>
    </p:spTree>
    <p:extLst>
      <p:ext uri="{BB962C8B-B14F-4D97-AF65-F5344CB8AC3E}">
        <p14:creationId xmlns:p14="http://schemas.microsoft.com/office/powerpoint/2010/main" val="187352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Subtitle 7">
            <a:extLst>
              <a:ext uri="{FF2B5EF4-FFF2-40B4-BE49-F238E27FC236}">
                <a16:creationId xmlns:a16="http://schemas.microsoft.com/office/drawing/2014/main" id="{063251A9-E8C2-AF46-929E-E0CA659F41E2}"/>
              </a:ext>
            </a:extLst>
          </p:cNvPr>
          <p:cNvSpPr>
            <a:spLocks noGrp="1"/>
          </p:cNvSpPr>
          <p:nvPr>
            <p:ph type="subTitle" idx="1"/>
          </p:nvPr>
        </p:nvSpPr>
        <p:spPr>
          <a:xfrm>
            <a:off x="1073426" y="1370825"/>
            <a:ext cx="10535476" cy="4877572"/>
          </a:xfrm>
        </p:spPr>
        <p:txBody>
          <a:bodyPr>
            <a:normAutofit fontScale="92500" lnSpcReduction="10000"/>
          </a:bodyPr>
          <a:lstStyle/>
          <a:p>
            <a:pPr algn="l"/>
            <a:r>
              <a:rPr lang="en-US" sz="4000" dirty="0"/>
              <a:t>In development:</a:t>
            </a:r>
          </a:p>
          <a:p>
            <a:pPr marL="571500" indent="-571500" algn="l">
              <a:buFont typeface="Wingdings" pitchFamily="2" charset="2"/>
              <a:buChar char="Ø"/>
            </a:pPr>
            <a:r>
              <a:rPr lang="en-US" sz="4000" u="sng" dirty="0"/>
              <a:t>More</a:t>
            </a:r>
            <a:r>
              <a:rPr lang="en-US" sz="4000" dirty="0"/>
              <a:t> STAT lessons</a:t>
            </a:r>
          </a:p>
          <a:p>
            <a:pPr marL="571500" indent="-571500" algn="l">
              <a:buFont typeface="Wingdings" pitchFamily="2" charset="2"/>
              <a:buChar char="Ø"/>
            </a:pPr>
            <a:r>
              <a:rPr lang="en-US" sz="4000" u="sng" dirty="0"/>
              <a:t>Additional</a:t>
            </a:r>
            <a:r>
              <a:rPr lang="en-US" sz="4000" dirty="0"/>
              <a:t> Personal Wellness modules</a:t>
            </a:r>
          </a:p>
          <a:p>
            <a:pPr marL="571500" indent="-571500" algn="l">
              <a:buFont typeface="Wingdings" pitchFamily="2" charset="2"/>
              <a:buChar char="Ø"/>
            </a:pPr>
            <a:r>
              <a:rPr lang="en-US" sz="4000" u="sng" dirty="0"/>
              <a:t>Extra</a:t>
            </a:r>
            <a:r>
              <a:rPr lang="en-US" sz="4000" dirty="0"/>
              <a:t> Professional Learning modules</a:t>
            </a:r>
          </a:p>
          <a:p>
            <a:pPr marL="571500" indent="-571500" algn="l">
              <a:buFont typeface="Wingdings" pitchFamily="2" charset="2"/>
              <a:buChar char="Ø"/>
            </a:pPr>
            <a:r>
              <a:rPr lang="en-US" sz="4000" u="sng" dirty="0"/>
              <a:t>Updated</a:t>
            </a:r>
            <a:r>
              <a:rPr lang="en-US" sz="4000" dirty="0"/>
              <a:t> COVID-19 information</a:t>
            </a:r>
          </a:p>
          <a:p>
            <a:pPr marL="571500" indent="-571500" algn="l">
              <a:buFont typeface="Wingdings" pitchFamily="2" charset="2"/>
              <a:buChar char="Ø"/>
            </a:pPr>
            <a:r>
              <a:rPr lang="en-US" sz="4000" u="sng" dirty="0"/>
              <a:t>New</a:t>
            </a:r>
            <a:r>
              <a:rPr lang="en-US" sz="4000" dirty="0"/>
              <a:t> EFDL lesson plans and activities</a:t>
            </a:r>
          </a:p>
          <a:p>
            <a:pPr marL="571500" indent="-571500" algn="l">
              <a:buFont typeface="Wingdings" pitchFamily="2" charset="2"/>
              <a:buChar char="Ø"/>
            </a:pPr>
            <a:r>
              <a:rPr lang="en-US" sz="4000" u="sng" dirty="0"/>
              <a:t>Launch</a:t>
            </a:r>
            <a:r>
              <a:rPr lang="en-US" sz="4000" dirty="0"/>
              <a:t> of STUDENT PORTAL!</a:t>
            </a:r>
          </a:p>
          <a:p>
            <a:pPr marL="571500" indent="-571500" algn="l">
              <a:buFont typeface="Wingdings" pitchFamily="2" charset="2"/>
              <a:buChar char="Ø"/>
            </a:pPr>
            <a:r>
              <a:rPr lang="en-US" sz="4000" u="sng" dirty="0"/>
              <a:t>New</a:t>
            </a:r>
            <a:r>
              <a:rPr lang="en-US" sz="4000" dirty="0"/>
              <a:t> Pathways Guides</a:t>
            </a:r>
          </a:p>
          <a:p>
            <a:pPr marL="1028700" lvl="1" indent="-571500" algn="l">
              <a:buFont typeface="Arial" panose="020B0604020202020204" pitchFamily="34" charset="0"/>
              <a:buChar char="•"/>
            </a:pPr>
            <a:endParaRPr lang="en-US" sz="3600" dirty="0"/>
          </a:p>
        </p:txBody>
      </p:sp>
    </p:spTree>
    <p:extLst>
      <p:ext uri="{BB962C8B-B14F-4D97-AF65-F5344CB8AC3E}">
        <p14:creationId xmlns:p14="http://schemas.microsoft.com/office/powerpoint/2010/main" val="357653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ctrTitle"/>
          </p:nvPr>
        </p:nvSpPr>
        <p:spPr>
          <a:xfrm>
            <a:off x="3790121" y="3636499"/>
            <a:ext cx="8027505" cy="2387600"/>
          </a:xfrm>
        </p:spPr>
        <p:txBody>
          <a:bodyPr>
            <a:noAutofit/>
          </a:bodyPr>
          <a:lstStyle/>
          <a:p>
            <a:pPr algn="l"/>
            <a:r>
              <a:rPr lang="en-US" sz="4800" dirty="0"/>
              <a:t>“It’s really easy to fall into the trap of believing that what we do is more important than what we are. Of course, it’s the opposite that’s true: What we are ultimately determines what we do!”</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130F99BD-542A-B940-9BAB-4DFDF1FC8A9C}"/>
              </a:ext>
            </a:extLst>
          </p:cNvPr>
          <p:cNvPicPr>
            <a:picLocks noChangeAspect="1"/>
          </p:cNvPicPr>
          <p:nvPr/>
        </p:nvPicPr>
        <p:blipFill>
          <a:blip r:embed="rId4"/>
          <a:stretch>
            <a:fillRect/>
          </a:stretch>
        </p:blipFill>
        <p:spPr>
          <a:xfrm>
            <a:off x="576469" y="1925131"/>
            <a:ext cx="2987995" cy="3354265"/>
          </a:xfrm>
          <a:prstGeom prst="rect">
            <a:avLst/>
          </a:prstGeom>
        </p:spPr>
      </p:pic>
    </p:spTree>
    <p:extLst>
      <p:ext uri="{BB962C8B-B14F-4D97-AF65-F5344CB8AC3E}">
        <p14:creationId xmlns:p14="http://schemas.microsoft.com/office/powerpoint/2010/main" val="78302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ctrTitle"/>
          </p:nvPr>
        </p:nvSpPr>
        <p:spPr>
          <a:xfrm>
            <a:off x="3876261" y="3134631"/>
            <a:ext cx="7417904" cy="2387600"/>
          </a:xfrm>
        </p:spPr>
        <p:txBody>
          <a:bodyPr>
            <a:normAutofit fontScale="90000"/>
          </a:bodyPr>
          <a:lstStyle/>
          <a:p>
            <a:pPr algn="l"/>
            <a:r>
              <a:rPr lang="en-US" dirty="0"/>
              <a:t>“The world needs a sense of worth, and it will achieve it only by its people feeling that they are worthwhile.”</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5" name="Picture 4">
            <a:extLst>
              <a:ext uri="{FF2B5EF4-FFF2-40B4-BE49-F238E27FC236}">
                <a16:creationId xmlns:a16="http://schemas.microsoft.com/office/drawing/2014/main" id="{6B72324B-8EB3-5046-89C5-D1DB2FF4BB71}"/>
              </a:ext>
            </a:extLst>
          </p:cNvPr>
          <p:cNvPicPr>
            <a:picLocks noChangeAspect="1"/>
          </p:cNvPicPr>
          <p:nvPr/>
        </p:nvPicPr>
        <p:blipFill>
          <a:blip r:embed="rId4"/>
          <a:stretch>
            <a:fillRect/>
          </a:stretch>
        </p:blipFill>
        <p:spPr>
          <a:xfrm>
            <a:off x="576469" y="1925131"/>
            <a:ext cx="2987995" cy="3354265"/>
          </a:xfrm>
          <a:prstGeom prst="rect">
            <a:avLst/>
          </a:prstGeom>
        </p:spPr>
      </p:pic>
    </p:spTree>
    <p:extLst>
      <p:ext uri="{BB962C8B-B14F-4D97-AF65-F5344CB8AC3E}">
        <p14:creationId xmlns:p14="http://schemas.microsoft.com/office/powerpoint/2010/main" val="24528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0" name="Picture 9" descr="Diagram, map&#10;&#10;Description automatically generated">
            <a:extLst>
              <a:ext uri="{FF2B5EF4-FFF2-40B4-BE49-F238E27FC236}">
                <a16:creationId xmlns:a16="http://schemas.microsoft.com/office/drawing/2014/main" id="{3813476E-7DFE-6249-A9BD-35008423BE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12030" y="1395298"/>
            <a:ext cx="7634806" cy="4690398"/>
          </a:xfrm>
          <a:prstGeom prst="rect">
            <a:avLst/>
          </a:prstGeom>
        </p:spPr>
      </p:pic>
      <p:sp>
        <p:nvSpPr>
          <p:cNvPr id="11" name="TextBox 10">
            <a:extLst>
              <a:ext uri="{FF2B5EF4-FFF2-40B4-BE49-F238E27FC236}">
                <a16:creationId xmlns:a16="http://schemas.microsoft.com/office/drawing/2014/main" id="{77243B4F-039F-304B-8696-DF47F7FE93BF}"/>
              </a:ext>
            </a:extLst>
          </p:cNvPr>
          <p:cNvSpPr txBox="1"/>
          <p:nvPr/>
        </p:nvSpPr>
        <p:spPr>
          <a:xfrm>
            <a:off x="487017" y="2535538"/>
            <a:ext cx="4562060" cy="2123658"/>
          </a:xfrm>
          <a:prstGeom prst="rect">
            <a:avLst/>
          </a:prstGeom>
          <a:noFill/>
        </p:spPr>
        <p:txBody>
          <a:bodyPr wrap="square" rtlCol="0">
            <a:spAutoFit/>
          </a:bodyPr>
          <a:lstStyle/>
          <a:p>
            <a:r>
              <a:rPr lang="en-US" sz="6600" dirty="0"/>
              <a:t>YOU are worthwhile!</a:t>
            </a:r>
          </a:p>
        </p:txBody>
      </p:sp>
    </p:spTree>
    <p:extLst>
      <p:ext uri="{BB962C8B-B14F-4D97-AF65-F5344CB8AC3E}">
        <p14:creationId xmlns:p14="http://schemas.microsoft.com/office/powerpoint/2010/main" val="1441784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7667</TotalTime>
  <Words>1121</Words>
  <Application>Microsoft Macintosh PowerPoint</Application>
  <PresentationFormat>Widescreen</PresentationFormat>
  <Paragraphs>146</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Technical Support Team Meeting</vt:lpstr>
      <vt:lpstr>“Imagining something may be the first step in making it happen, but it takes the real time and real efforts of real people to learn things, make things, turn thoughts into deeds or visions into inventions.”</vt:lpstr>
      <vt:lpstr>PowerPoint Presentation</vt:lpstr>
      <vt:lpstr>PowerPoint Presentation</vt:lpstr>
      <vt:lpstr>PowerPoint Presentation</vt:lpstr>
      <vt:lpstr>PowerPoint Presentation</vt:lpstr>
      <vt:lpstr>“It’s really easy to fall into the trap of believing that what we do is more important than what we are. Of course, it’s the opposite that’s true: What we are ultimately determines what we do!”</vt:lpstr>
      <vt:lpstr>“The world needs a sense of worth, and it will achieve it only by its people feeling that they are worthwhile.”</vt:lpstr>
      <vt:lpstr>PowerPoint Presentation</vt:lpstr>
      <vt:lpstr>“You rarely have time for everything you want in this life, so you need to make choices. And hopefully your choices can come from a deep sense of who you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Support Team Meeting</dc:title>
  <dc:creator>Susanna Bartee</dc:creator>
  <cp:lastModifiedBy>Susanna Bartee</cp:lastModifiedBy>
  <cp:revision>13</cp:revision>
  <dcterms:created xsi:type="dcterms:W3CDTF">2021-11-10T15:57:12Z</dcterms:created>
  <dcterms:modified xsi:type="dcterms:W3CDTF">2021-11-18T20:09:17Z</dcterms:modified>
</cp:coreProperties>
</file>