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sldIdLst>
    <p:sldId id="436" r:id="rId2"/>
    <p:sldId id="437" r:id="rId3"/>
    <p:sldId id="438" r:id="rId4"/>
    <p:sldId id="439" r:id="rId5"/>
    <p:sldId id="440" r:id="rId6"/>
    <p:sldId id="441" r:id="rId7"/>
    <p:sldId id="442" r:id="rId8"/>
    <p:sldId id="443" r:id="rId9"/>
    <p:sldId id="444" r:id="rId10"/>
    <p:sldId id="445" r:id="rId11"/>
    <p:sldId id="348" r:id="rId12"/>
    <p:sldId id="349" r:id="rId13"/>
    <p:sldId id="447" r:id="rId14"/>
    <p:sldId id="448" r:id="rId15"/>
    <p:sldId id="449" r:id="rId16"/>
    <p:sldId id="450"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89" r:id="rId30"/>
    <p:sldId id="499" r:id="rId31"/>
    <p:sldId id="500" r:id="rId32"/>
    <p:sldId id="330" r:id="rId33"/>
    <p:sldId id="501" r:id="rId34"/>
    <p:sldId id="502" r:id="rId35"/>
    <p:sldId id="463" r:id="rId36"/>
    <p:sldId id="464" r:id="rId37"/>
    <p:sldId id="465" r:id="rId38"/>
    <p:sldId id="466" r:id="rId39"/>
    <p:sldId id="467" r:id="rId40"/>
    <p:sldId id="468" r:id="rId41"/>
    <p:sldId id="469" r:id="rId42"/>
    <p:sldId id="351" r:id="rId43"/>
    <p:sldId id="471" r:id="rId44"/>
    <p:sldId id="470" r:id="rId45"/>
    <p:sldId id="352" r:id="rId46"/>
    <p:sldId id="446" r:id="rId47"/>
    <p:sldId id="495" r:id="rId48"/>
    <p:sldId id="476" r:id="rId49"/>
    <p:sldId id="256" r:id="rId50"/>
    <p:sldId id="258" r:id="rId51"/>
    <p:sldId id="257" r:id="rId52"/>
    <p:sldId id="259" r:id="rId53"/>
    <p:sldId id="260" r:id="rId54"/>
    <p:sldId id="261" r:id="rId55"/>
    <p:sldId id="262" r:id="rId56"/>
    <p:sldId id="263" r:id="rId57"/>
    <p:sldId id="354" r:id="rId58"/>
    <p:sldId id="277" r:id="rId59"/>
    <p:sldId id="296" r:id="rId60"/>
    <p:sldId id="280" r:id="rId61"/>
    <p:sldId id="281" r:id="rId62"/>
    <p:sldId id="284" r:id="rId63"/>
    <p:sldId id="282" r:id="rId64"/>
    <p:sldId id="268" r:id="rId65"/>
    <p:sldId id="276" r:id="rId66"/>
    <p:sldId id="266" r:id="rId67"/>
    <p:sldId id="272" r:id="rId68"/>
    <p:sldId id="279" r:id="rId69"/>
    <p:sldId id="301" r:id="rId70"/>
    <p:sldId id="269" r:id="rId71"/>
    <p:sldId id="312" r:id="rId72"/>
    <p:sldId id="313" r:id="rId73"/>
    <p:sldId id="293" r:id="rId74"/>
    <p:sldId id="287" r:id="rId75"/>
    <p:sldId id="297" r:id="rId76"/>
    <p:sldId id="298" r:id="rId77"/>
    <p:sldId id="300" r:id="rId78"/>
    <p:sldId id="288" r:id="rId79"/>
    <p:sldId id="304" r:id="rId80"/>
    <p:sldId id="305" r:id="rId81"/>
    <p:sldId id="289" r:id="rId82"/>
    <p:sldId id="302" r:id="rId83"/>
    <p:sldId id="309" r:id="rId84"/>
    <p:sldId id="310" r:id="rId85"/>
    <p:sldId id="311" r:id="rId86"/>
    <p:sldId id="275" r:id="rId87"/>
    <p:sldId id="477" r:id="rId88"/>
    <p:sldId id="478" r:id="rId89"/>
    <p:sldId id="479" r:id="rId90"/>
    <p:sldId id="480" r:id="rId91"/>
    <p:sldId id="481" r:id="rId92"/>
    <p:sldId id="482" r:id="rId93"/>
    <p:sldId id="483" r:id="rId94"/>
    <p:sldId id="484" r:id="rId95"/>
    <p:sldId id="329" r:id="rId96"/>
    <p:sldId id="494" r:id="rId97"/>
    <p:sldId id="371" r:id="rId98"/>
    <p:sldId id="497" r:id="rId99"/>
    <p:sldId id="265" r:id="rId100"/>
    <p:sldId id="401" r:id="rId101"/>
    <p:sldId id="498" r:id="rId102"/>
    <p:sldId id="323" r:id="rId103"/>
    <p:sldId id="324" r:id="rId104"/>
    <p:sldId id="493" r:id="rId105"/>
    <p:sldId id="492" r:id="rId106"/>
    <p:sldId id="488" r:id="rId107"/>
    <p:sldId id="485" r:id="rId108"/>
    <p:sldId id="486" r:id="rId109"/>
    <p:sldId id="353" r:id="rId110"/>
    <p:sldId id="496"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70"/>
    <p:restoredTop sz="94674"/>
  </p:normalViewPr>
  <p:slideViewPr>
    <p:cSldViewPr snapToGrid="0" snapToObjects="1">
      <p:cViewPr varScale="1">
        <p:scale>
          <a:sx n="131" d="100"/>
          <a:sy n="131" d="100"/>
        </p:scale>
        <p:origin x="200"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A7526-98C3-4F0C-A572-5776C417F768}"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6CFE6DE3-0B64-423F-BEFB-476CB95D1443}">
      <dgm:prSet/>
      <dgm:spPr/>
      <dgm:t>
        <a:bodyPr/>
        <a:lstStyle/>
        <a:p>
          <a:r>
            <a:rPr lang="en-US" i="1" dirty="0"/>
            <a:t>I appreciate this new system of having the reading tutorials automatically assigned! It surely saves us educators a lot of time and research.</a:t>
          </a:r>
          <a:endParaRPr lang="en-US" dirty="0"/>
        </a:p>
      </dgm:t>
    </dgm:pt>
    <dgm:pt modelId="{0C049CFC-BD60-4BC3-8F49-39DC55F7B5CA}" type="parTrans" cxnId="{F556F3F4-A9E7-4AF5-941F-C91FAB43217F}">
      <dgm:prSet/>
      <dgm:spPr/>
      <dgm:t>
        <a:bodyPr/>
        <a:lstStyle/>
        <a:p>
          <a:endParaRPr lang="en-US"/>
        </a:p>
      </dgm:t>
    </dgm:pt>
    <dgm:pt modelId="{FA903A72-4FE2-48D2-9036-246AC134A387}" type="sibTrans" cxnId="{F556F3F4-A9E7-4AF5-941F-C91FAB43217F}">
      <dgm:prSet/>
      <dgm:spPr/>
      <dgm:t>
        <a:bodyPr/>
        <a:lstStyle/>
        <a:p>
          <a:endParaRPr lang="en-US" dirty="0"/>
        </a:p>
      </dgm:t>
    </dgm:pt>
    <dgm:pt modelId="{9C19CF6F-F13E-4C81-8B63-424F338167A4}">
      <dgm:prSet/>
      <dgm:spPr/>
      <dgm:t>
        <a:bodyPr/>
        <a:lstStyle/>
        <a:p>
          <a:r>
            <a:rPr lang="en-US" i="1" dirty="0"/>
            <a:t>I really liked how the screener automatically assigned tutorials – easier than a teacher guessing what tutorials students need.</a:t>
          </a:r>
          <a:endParaRPr lang="en-US" dirty="0"/>
        </a:p>
      </dgm:t>
    </dgm:pt>
    <dgm:pt modelId="{B016DEF4-F245-4BB8-9281-F6E0831867B7}" type="parTrans" cxnId="{79DF9E17-10DF-4F11-8D7D-666BBE55DCB7}">
      <dgm:prSet/>
      <dgm:spPr/>
      <dgm:t>
        <a:bodyPr/>
        <a:lstStyle/>
        <a:p>
          <a:endParaRPr lang="en-US"/>
        </a:p>
      </dgm:t>
    </dgm:pt>
    <dgm:pt modelId="{214C0154-A672-439E-909E-20279D5AA0C0}" type="sibTrans" cxnId="{79DF9E17-10DF-4F11-8D7D-666BBE55DCB7}">
      <dgm:prSet/>
      <dgm:spPr/>
      <dgm:t>
        <a:bodyPr/>
        <a:lstStyle/>
        <a:p>
          <a:endParaRPr lang="en-US" dirty="0"/>
        </a:p>
      </dgm:t>
    </dgm:pt>
    <dgm:pt modelId="{256E002B-7182-42A0-B62D-6DF542334334}">
      <dgm:prSet/>
      <dgm:spPr/>
      <dgm:t>
        <a:bodyPr/>
        <a:lstStyle/>
        <a:p>
          <a:r>
            <a:rPr lang="en-US" i="1" dirty="0"/>
            <a:t>I think the automatic assignment of tutorials on the basis of the results of the screener will be a great benefit to the classroom teacher.</a:t>
          </a:r>
          <a:endParaRPr lang="en-US" dirty="0"/>
        </a:p>
      </dgm:t>
    </dgm:pt>
    <dgm:pt modelId="{5269562B-588A-4B8F-B05B-D3041A1A6592}" type="parTrans" cxnId="{D7790EF0-9364-422B-ACF7-12D6A7E3F7A9}">
      <dgm:prSet/>
      <dgm:spPr/>
      <dgm:t>
        <a:bodyPr/>
        <a:lstStyle/>
        <a:p>
          <a:endParaRPr lang="en-US"/>
        </a:p>
      </dgm:t>
    </dgm:pt>
    <dgm:pt modelId="{B511490A-446D-4600-8887-6261400DEF9F}" type="sibTrans" cxnId="{D7790EF0-9364-422B-ACF7-12D6A7E3F7A9}">
      <dgm:prSet/>
      <dgm:spPr/>
      <dgm:t>
        <a:bodyPr/>
        <a:lstStyle/>
        <a:p>
          <a:endParaRPr lang="en-US"/>
        </a:p>
      </dgm:t>
    </dgm:pt>
    <dgm:pt modelId="{3DEA3715-2655-44EF-958E-17222EE73EE5}" type="pres">
      <dgm:prSet presAssocID="{07CA7526-98C3-4F0C-A572-5776C417F768}" presName="outerComposite" presStyleCnt="0">
        <dgm:presLayoutVars>
          <dgm:chMax val="5"/>
          <dgm:dir/>
          <dgm:resizeHandles val="exact"/>
        </dgm:presLayoutVars>
      </dgm:prSet>
      <dgm:spPr/>
    </dgm:pt>
    <dgm:pt modelId="{E9B2BC6B-9789-4865-807D-320C769A8662}" type="pres">
      <dgm:prSet presAssocID="{07CA7526-98C3-4F0C-A572-5776C417F768}" presName="dummyMaxCanvas" presStyleCnt="0">
        <dgm:presLayoutVars/>
      </dgm:prSet>
      <dgm:spPr/>
    </dgm:pt>
    <dgm:pt modelId="{DCAA2BAA-E0AF-432E-A35B-81E79B02860F}" type="pres">
      <dgm:prSet presAssocID="{07CA7526-98C3-4F0C-A572-5776C417F768}" presName="ThreeNodes_1" presStyleLbl="node1" presStyleIdx="0" presStyleCnt="3">
        <dgm:presLayoutVars>
          <dgm:bulletEnabled val="1"/>
        </dgm:presLayoutVars>
      </dgm:prSet>
      <dgm:spPr/>
    </dgm:pt>
    <dgm:pt modelId="{7E3151D5-D6C8-4355-ACFD-21E51266E156}" type="pres">
      <dgm:prSet presAssocID="{07CA7526-98C3-4F0C-A572-5776C417F768}" presName="ThreeNodes_2" presStyleLbl="node1" presStyleIdx="1" presStyleCnt="3">
        <dgm:presLayoutVars>
          <dgm:bulletEnabled val="1"/>
        </dgm:presLayoutVars>
      </dgm:prSet>
      <dgm:spPr/>
    </dgm:pt>
    <dgm:pt modelId="{FECF90BA-81F0-43E8-BD06-DA9F4184239D}" type="pres">
      <dgm:prSet presAssocID="{07CA7526-98C3-4F0C-A572-5776C417F768}" presName="ThreeNodes_3" presStyleLbl="node1" presStyleIdx="2" presStyleCnt="3">
        <dgm:presLayoutVars>
          <dgm:bulletEnabled val="1"/>
        </dgm:presLayoutVars>
      </dgm:prSet>
      <dgm:spPr/>
    </dgm:pt>
    <dgm:pt modelId="{48432C75-CAA8-44EA-9ED8-E9EA4BF94F52}" type="pres">
      <dgm:prSet presAssocID="{07CA7526-98C3-4F0C-A572-5776C417F768}" presName="ThreeConn_1-2" presStyleLbl="fgAccFollowNode1" presStyleIdx="0" presStyleCnt="2">
        <dgm:presLayoutVars>
          <dgm:bulletEnabled val="1"/>
        </dgm:presLayoutVars>
      </dgm:prSet>
      <dgm:spPr/>
    </dgm:pt>
    <dgm:pt modelId="{165F3871-C9A0-4245-A596-639F296A0B01}" type="pres">
      <dgm:prSet presAssocID="{07CA7526-98C3-4F0C-A572-5776C417F768}" presName="ThreeConn_2-3" presStyleLbl="fgAccFollowNode1" presStyleIdx="1" presStyleCnt="2">
        <dgm:presLayoutVars>
          <dgm:bulletEnabled val="1"/>
        </dgm:presLayoutVars>
      </dgm:prSet>
      <dgm:spPr/>
    </dgm:pt>
    <dgm:pt modelId="{4B63D043-DF21-4B7B-8E90-356CB5FFE88F}" type="pres">
      <dgm:prSet presAssocID="{07CA7526-98C3-4F0C-A572-5776C417F768}" presName="ThreeNodes_1_text" presStyleLbl="node1" presStyleIdx="2" presStyleCnt="3">
        <dgm:presLayoutVars>
          <dgm:bulletEnabled val="1"/>
        </dgm:presLayoutVars>
      </dgm:prSet>
      <dgm:spPr/>
    </dgm:pt>
    <dgm:pt modelId="{8C932F48-A3B9-45B2-AD66-BFB64E68660B}" type="pres">
      <dgm:prSet presAssocID="{07CA7526-98C3-4F0C-A572-5776C417F768}" presName="ThreeNodes_2_text" presStyleLbl="node1" presStyleIdx="2" presStyleCnt="3">
        <dgm:presLayoutVars>
          <dgm:bulletEnabled val="1"/>
        </dgm:presLayoutVars>
      </dgm:prSet>
      <dgm:spPr/>
    </dgm:pt>
    <dgm:pt modelId="{6E65EC3E-16E2-4C88-8706-02700F9869D4}" type="pres">
      <dgm:prSet presAssocID="{07CA7526-98C3-4F0C-A572-5776C417F768}" presName="ThreeNodes_3_text" presStyleLbl="node1" presStyleIdx="2" presStyleCnt="3">
        <dgm:presLayoutVars>
          <dgm:bulletEnabled val="1"/>
        </dgm:presLayoutVars>
      </dgm:prSet>
      <dgm:spPr/>
    </dgm:pt>
  </dgm:ptLst>
  <dgm:cxnLst>
    <dgm:cxn modelId="{79DF9E17-10DF-4F11-8D7D-666BBE55DCB7}" srcId="{07CA7526-98C3-4F0C-A572-5776C417F768}" destId="{9C19CF6F-F13E-4C81-8B63-424F338167A4}" srcOrd="1" destOrd="0" parTransId="{B016DEF4-F245-4BB8-9281-F6E0831867B7}" sibTransId="{214C0154-A672-439E-909E-20279D5AA0C0}"/>
    <dgm:cxn modelId="{9C83D22B-02E2-44A8-AA89-E131E4ECB9CF}" type="presOf" srcId="{07CA7526-98C3-4F0C-A572-5776C417F768}" destId="{3DEA3715-2655-44EF-958E-17222EE73EE5}" srcOrd="0" destOrd="0" presId="urn:microsoft.com/office/officeart/2005/8/layout/vProcess5"/>
    <dgm:cxn modelId="{A42E542F-771C-43E4-9C6D-8869580992C0}" type="presOf" srcId="{256E002B-7182-42A0-B62D-6DF542334334}" destId="{FECF90BA-81F0-43E8-BD06-DA9F4184239D}" srcOrd="0" destOrd="0" presId="urn:microsoft.com/office/officeart/2005/8/layout/vProcess5"/>
    <dgm:cxn modelId="{EE77E542-1AD7-43CD-B1C5-A95D252A2860}" type="presOf" srcId="{6CFE6DE3-0B64-423F-BEFB-476CB95D1443}" destId="{4B63D043-DF21-4B7B-8E90-356CB5FFE88F}" srcOrd="1" destOrd="0" presId="urn:microsoft.com/office/officeart/2005/8/layout/vProcess5"/>
    <dgm:cxn modelId="{C0FFDB71-F762-4BCD-A8F1-B914B7CBD45C}" type="presOf" srcId="{214C0154-A672-439E-909E-20279D5AA0C0}" destId="{165F3871-C9A0-4245-A596-639F296A0B01}" srcOrd="0" destOrd="0" presId="urn:microsoft.com/office/officeart/2005/8/layout/vProcess5"/>
    <dgm:cxn modelId="{E1DF28CB-431D-4534-A3CE-1D75F4E7E984}" type="presOf" srcId="{9C19CF6F-F13E-4C81-8B63-424F338167A4}" destId="{7E3151D5-D6C8-4355-ACFD-21E51266E156}" srcOrd="0" destOrd="0" presId="urn:microsoft.com/office/officeart/2005/8/layout/vProcess5"/>
    <dgm:cxn modelId="{DFEC37DA-1E45-443B-8750-04FAE0B87A31}" type="presOf" srcId="{256E002B-7182-42A0-B62D-6DF542334334}" destId="{6E65EC3E-16E2-4C88-8706-02700F9869D4}" srcOrd="1" destOrd="0" presId="urn:microsoft.com/office/officeart/2005/8/layout/vProcess5"/>
    <dgm:cxn modelId="{5FB921E3-8CB2-4191-ABE9-700A35477E5A}" type="presOf" srcId="{6CFE6DE3-0B64-423F-BEFB-476CB95D1443}" destId="{DCAA2BAA-E0AF-432E-A35B-81E79B02860F}" srcOrd="0" destOrd="0" presId="urn:microsoft.com/office/officeart/2005/8/layout/vProcess5"/>
    <dgm:cxn modelId="{94B533EA-0AB5-4768-B48A-C67131504B8A}" type="presOf" srcId="{FA903A72-4FE2-48D2-9036-246AC134A387}" destId="{48432C75-CAA8-44EA-9ED8-E9EA4BF94F52}" srcOrd="0" destOrd="0" presId="urn:microsoft.com/office/officeart/2005/8/layout/vProcess5"/>
    <dgm:cxn modelId="{03F897EF-C976-47D1-BB32-517D222BD52F}" type="presOf" srcId="{9C19CF6F-F13E-4C81-8B63-424F338167A4}" destId="{8C932F48-A3B9-45B2-AD66-BFB64E68660B}" srcOrd="1" destOrd="0" presId="urn:microsoft.com/office/officeart/2005/8/layout/vProcess5"/>
    <dgm:cxn modelId="{D7790EF0-9364-422B-ACF7-12D6A7E3F7A9}" srcId="{07CA7526-98C3-4F0C-A572-5776C417F768}" destId="{256E002B-7182-42A0-B62D-6DF542334334}" srcOrd="2" destOrd="0" parTransId="{5269562B-588A-4B8F-B05B-D3041A1A6592}" sibTransId="{B511490A-446D-4600-8887-6261400DEF9F}"/>
    <dgm:cxn modelId="{F556F3F4-A9E7-4AF5-941F-C91FAB43217F}" srcId="{07CA7526-98C3-4F0C-A572-5776C417F768}" destId="{6CFE6DE3-0B64-423F-BEFB-476CB95D1443}" srcOrd="0" destOrd="0" parTransId="{0C049CFC-BD60-4BC3-8F49-39DC55F7B5CA}" sibTransId="{FA903A72-4FE2-48D2-9036-246AC134A387}"/>
    <dgm:cxn modelId="{349B3FAE-8E44-49D6-A2C4-A9ECD50DAA30}" type="presParOf" srcId="{3DEA3715-2655-44EF-958E-17222EE73EE5}" destId="{E9B2BC6B-9789-4865-807D-320C769A8662}" srcOrd="0" destOrd="0" presId="urn:microsoft.com/office/officeart/2005/8/layout/vProcess5"/>
    <dgm:cxn modelId="{402AECE4-019E-4965-BC5D-21B555E73B59}" type="presParOf" srcId="{3DEA3715-2655-44EF-958E-17222EE73EE5}" destId="{DCAA2BAA-E0AF-432E-A35B-81E79B02860F}" srcOrd="1" destOrd="0" presId="urn:microsoft.com/office/officeart/2005/8/layout/vProcess5"/>
    <dgm:cxn modelId="{69E35B20-BEB9-4427-A3C1-94089E811316}" type="presParOf" srcId="{3DEA3715-2655-44EF-958E-17222EE73EE5}" destId="{7E3151D5-D6C8-4355-ACFD-21E51266E156}" srcOrd="2" destOrd="0" presId="urn:microsoft.com/office/officeart/2005/8/layout/vProcess5"/>
    <dgm:cxn modelId="{20975526-0726-426D-8B06-D942BC303FF4}" type="presParOf" srcId="{3DEA3715-2655-44EF-958E-17222EE73EE5}" destId="{FECF90BA-81F0-43E8-BD06-DA9F4184239D}" srcOrd="3" destOrd="0" presId="urn:microsoft.com/office/officeart/2005/8/layout/vProcess5"/>
    <dgm:cxn modelId="{7A4F3E0A-4E0C-4F39-B117-CFC9AF57749E}" type="presParOf" srcId="{3DEA3715-2655-44EF-958E-17222EE73EE5}" destId="{48432C75-CAA8-44EA-9ED8-E9EA4BF94F52}" srcOrd="4" destOrd="0" presId="urn:microsoft.com/office/officeart/2005/8/layout/vProcess5"/>
    <dgm:cxn modelId="{5EEC6DFC-4A9A-458D-88DD-519038B159FA}" type="presParOf" srcId="{3DEA3715-2655-44EF-958E-17222EE73EE5}" destId="{165F3871-C9A0-4245-A596-639F296A0B01}" srcOrd="5" destOrd="0" presId="urn:microsoft.com/office/officeart/2005/8/layout/vProcess5"/>
    <dgm:cxn modelId="{2C4BC0B8-9C2B-4E40-86CE-09A6F873F24D}" type="presParOf" srcId="{3DEA3715-2655-44EF-958E-17222EE73EE5}" destId="{4B63D043-DF21-4B7B-8E90-356CB5FFE88F}" srcOrd="6" destOrd="0" presId="urn:microsoft.com/office/officeart/2005/8/layout/vProcess5"/>
    <dgm:cxn modelId="{4EAC9100-9386-4DA4-9E28-4F96492F929E}" type="presParOf" srcId="{3DEA3715-2655-44EF-958E-17222EE73EE5}" destId="{8C932F48-A3B9-45B2-AD66-BFB64E68660B}" srcOrd="7" destOrd="0" presId="urn:microsoft.com/office/officeart/2005/8/layout/vProcess5"/>
    <dgm:cxn modelId="{73A96080-321C-40D8-A5F1-4248A7BA03A8}" type="presParOf" srcId="{3DEA3715-2655-44EF-958E-17222EE73EE5}" destId="{6E65EC3E-16E2-4C88-8706-02700F9869D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B9035-BE09-4205-8BBB-4476474FAA6E}" type="doc">
      <dgm:prSet loTypeId="urn:microsoft.com/office/officeart/2005/8/layout/venn3" loCatId="relationship" qsTypeId="urn:microsoft.com/office/officeart/2005/8/quickstyle/simple1" qsCatId="simple" csTypeId="urn:microsoft.com/office/officeart/2005/8/colors/accent3_5" csCatId="accent3" phldr="1"/>
      <dgm:spPr/>
      <dgm:t>
        <a:bodyPr/>
        <a:lstStyle/>
        <a:p>
          <a:endParaRPr lang="en-US"/>
        </a:p>
      </dgm:t>
    </dgm:pt>
    <dgm:pt modelId="{6A53F395-849D-46E5-8D7C-46203E8CC14F}">
      <dgm:prSet phldrT="[Text]"/>
      <dgm:spPr>
        <a:solidFill>
          <a:srgbClr val="00B050">
            <a:alpha val="50000"/>
          </a:srgbClr>
        </a:solidFill>
      </dgm:spPr>
      <dgm:t>
        <a:bodyPr/>
        <a:lstStyle/>
        <a:p>
          <a:r>
            <a:rPr lang="en-US" dirty="0"/>
            <a:t>Positive</a:t>
          </a:r>
        </a:p>
      </dgm:t>
    </dgm:pt>
    <dgm:pt modelId="{0A617CBB-613B-4CDE-8A34-A93755C44B1F}" type="parTrans" cxnId="{E2293394-E86B-454D-8610-D8349319C77E}">
      <dgm:prSet/>
      <dgm:spPr/>
      <dgm:t>
        <a:bodyPr/>
        <a:lstStyle/>
        <a:p>
          <a:endParaRPr lang="en-US"/>
        </a:p>
      </dgm:t>
    </dgm:pt>
    <dgm:pt modelId="{12CDDB0A-5368-439C-B310-F3464E943BC6}" type="sibTrans" cxnId="{E2293394-E86B-454D-8610-D8349319C77E}">
      <dgm:prSet/>
      <dgm:spPr/>
      <dgm:t>
        <a:bodyPr/>
        <a:lstStyle/>
        <a:p>
          <a:endParaRPr lang="en-US"/>
        </a:p>
      </dgm:t>
    </dgm:pt>
    <dgm:pt modelId="{7A5D1A86-634C-4044-91E7-87AB54F4030C}">
      <dgm:prSet phldrT="[Text]"/>
      <dgm:spPr>
        <a:solidFill>
          <a:srgbClr val="FFC000">
            <a:alpha val="65000"/>
          </a:srgbClr>
        </a:solidFill>
      </dgm:spPr>
      <dgm:t>
        <a:bodyPr/>
        <a:lstStyle/>
        <a:p>
          <a:r>
            <a:rPr lang="en-US" dirty="0"/>
            <a:t>Tolerable</a:t>
          </a:r>
        </a:p>
      </dgm:t>
    </dgm:pt>
    <dgm:pt modelId="{396AD223-14A0-4151-85EF-ECF35C95D1CB}" type="parTrans" cxnId="{D3C26684-C52F-4235-99A4-3326FB6AE0FD}">
      <dgm:prSet/>
      <dgm:spPr/>
      <dgm:t>
        <a:bodyPr/>
        <a:lstStyle/>
        <a:p>
          <a:endParaRPr lang="en-US"/>
        </a:p>
      </dgm:t>
    </dgm:pt>
    <dgm:pt modelId="{4A05548B-1AE8-4F87-A411-9969ED4B3E08}" type="sibTrans" cxnId="{D3C26684-C52F-4235-99A4-3326FB6AE0FD}">
      <dgm:prSet/>
      <dgm:spPr/>
      <dgm:t>
        <a:bodyPr/>
        <a:lstStyle/>
        <a:p>
          <a:endParaRPr lang="en-US"/>
        </a:p>
      </dgm:t>
    </dgm:pt>
    <dgm:pt modelId="{2AD21CFD-6488-4E09-9BE6-E5D405407D95}">
      <dgm:prSet phldrT="[Text]"/>
      <dgm:spPr>
        <a:solidFill>
          <a:srgbClr val="C00000">
            <a:alpha val="80000"/>
          </a:srgbClr>
        </a:solidFill>
      </dgm:spPr>
      <dgm:t>
        <a:bodyPr/>
        <a:lstStyle/>
        <a:p>
          <a:r>
            <a:rPr lang="en-US" dirty="0"/>
            <a:t>Toxic</a:t>
          </a:r>
        </a:p>
      </dgm:t>
    </dgm:pt>
    <dgm:pt modelId="{B3F95767-B16C-4026-8EE0-76173BC0D951}" type="parTrans" cxnId="{E2169385-C43F-4E9E-8418-4B0C6C77AC46}">
      <dgm:prSet/>
      <dgm:spPr/>
      <dgm:t>
        <a:bodyPr/>
        <a:lstStyle/>
        <a:p>
          <a:endParaRPr lang="en-US"/>
        </a:p>
      </dgm:t>
    </dgm:pt>
    <dgm:pt modelId="{826EB4EB-A8DB-4253-9D76-2881137E9979}" type="sibTrans" cxnId="{E2169385-C43F-4E9E-8418-4B0C6C77AC46}">
      <dgm:prSet/>
      <dgm:spPr/>
      <dgm:t>
        <a:bodyPr/>
        <a:lstStyle/>
        <a:p>
          <a:endParaRPr lang="en-US"/>
        </a:p>
      </dgm:t>
    </dgm:pt>
    <dgm:pt modelId="{22872FD4-D332-4176-8B65-79832B5BC6C4}" type="pres">
      <dgm:prSet presAssocID="{E63B9035-BE09-4205-8BBB-4476474FAA6E}" presName="Name0" presStyleCnt="0">
        <dgm:presLayoutVars>
          <dgm:dir/>
          <dgm:resizeHandles val="exact"/>
        </dgm:presLayoutVars>
      </dgm:prSet>
      <dgm:spPr/>
    </dgm:pt>
    <dgm:pt modelId="{2CA49AEB-8D0B-463B-9A50-0E48845678DC}" type="pres">
      <dgm:prSet presAssocID="{6A53F395-849D-46E5-8D7C-46203E8CC14F}" presName="Name5" presStyleLbl="vennNode1" presStyleIdx="0" presStyleCnt="3">
        <dgm:presLayoutVars>
          <dgm:bulletEnabled val="1"/>
        </dgm:presLayoutVars>
      </dgm:prSet>
      <dgm:spPr/>
    </dgm:pt>
    <dgm:pt modelId="{CB312186-AD46-4DD0-AFF9-A4DC708DD6F1}" type="pres">
      <dgm:prSet presAssocID="{12CDDB0A-5368-439C-B310-F3464E943BC6}" presName="space" presStyleCnt="0"/>
      <dgm:spPr/>
    </dgm:pt>
    <dgm:pt modelId="{7833C129-6FD9-404A-A1B0-08DEC3D23BBF}" type="pres">
      <dgm:prSet presAssocID="{7A5D1A86-634C-4044-91E7-87AB54F4030C}" presName="Name5" presStyleLbl="vennNode1" presStyleIdx="1" presStyleCnt="3">
        <dgm:presLayoutVars>
          <dgm:bulletEnabled val="1"/>
        </dgm:presLayoutVars>
      </dgm:prSet>
      <dgm:spPr/>
    </dgm:pt>
    <dgm:pt modelId="{44576238-8746-4344-9CC1-65A5A61A87AE}" type="pres">
      <dgm:prSet presAssocID="{4A05548B-1AE8-4F87-A411-9969ED4B3E08}" presName="space" presStyleCnt="0"/>
      <dgm:spPr/>
    </dgm:pt>
    <dgm:pt modelId="{E0A0FCB6-F83E-43DF-BC8B-3C48FDE0B41E}" type="pres">
      <dgm:prSet presAssocID="{2AD21CFD-6488-4E09-9BE6-E5D405407D95}" presName="Name5" presStyleLbl="vennNode1" presStyleIdx="2" presStyleCnt="3">
        <dgm:presLayoutVars>
          <dgm:bulletEnabled val="1"/>
        </dgm:presLayoutVars>
      </dgm:prSet>
      <dgm:spPr/>
    </dgm:pt>
  </dgm:ptLst>
  <dgm:cxnLst>
    <dgm:cxn modelId="{94534D22-8D58-46E5-9DF0-1F4F3A1E1F0B}" type="presOf" srcId="{2AD21CFD-6488-4E09-9BE6-E5D405407D95}" destId="{E0A0FCB6-F83E-43DF-BC8B-3C48FDE0B41E}" srcOrd="0" destOrd="0" presId="urn:microsoft.com/office/officeart/2005/8/layout/venn3"/>
    <dgm:cxn modelId="{874CB837-EA2C-4D85-9687-F614A934B9C8}" type="presOf" srcId="{6A53F395-849D-46E5-8D7C-46203E8CC14F}" destId="{2CA49AEB-8D0B-463B-9A50-0E48845678DC}" srcOrd="0" destOrd="0" presId="urn:microsoft.com/office/officeart/2005/8/layout/venn3"/>
    <dgm:cxn modelId="{D3C26684-C52F-4235-99A4-3326FB6AE0FD}" srcId="{E63B9035-BE09-4205-8BBB-4476474FAA6E}" destId="{7A5D1A86-634C-4044-91E7-87AB54F4030C}" srcOrd="1" destOrd="0" parTransId="{396AD223-14A0-4151-85EF-ECF35C95D1CB}" sibTransId="{4A05548B-1AE8-4F87-A411-9969ED4B3E08}"/>
    <dgm:cxn modelId="{E2169385-C43F-4E9E-8418-4B0C6C77AC46}" srcId="{E63B9035-BE09-4205-8BBB-4476474FAA6E}" destId="{2AD21CFD-6488-4E09-9BE6-E5D405407D95}" srcOrd="2" destOrd="0" parTransId="{B3F95767-B16C-4026-8EE0-76173BC0D951}" sibTransId="{826EB4EB-A8DB-4253-9D76-2881137E9979}"/>
    <dgm:cxn modelId="{E2293394-E86B-454D-8610-D8349319C77E}" srcId="{E63B9035-BE09-4205-8BBB-4476474FAA6E}" destId="{6A53F395-849D-46E5-8D7C-46203E8CC14F}" srcOrd="0" destOrd="0" parTransId="{0A617CBB-613B-4CDE-8A34-A93755C44B1F}" sibTransId="{12CDDB0A-5368-439C-B310-F3464E943BC6}"/>
    <dgm:cxn modelId="{33930AE8-AFD7-46F8-8B74-412E1E14CD79}" type="presOf" srcId="{7A5D1A86-634C-4044-91E7-87AB54F4030C}" destId="{7833C129-6FD9-404A-A1B0-08DEC3D23BBF}" srcOrd="0" destOrd="0" presId="urn:microsoft.com/office/officeart/2005/8/layout/venn3"/>
    <dgm:cxn modelId="{DDB95FF4-F998-4B28-B4AD-FF01CC7B5519}" type="presOf" srcId="{E63B9035-BE09-4205-8BBB-4476474FAA6E}" destId="{22872FD4-D332-4176-8B65-79832B5BC6C4}" srcOrd="0" destOrd="0" presId="urn:microsoft.com/office/officeart/2005/8/layout/venn3"/>
    <dgm:cxn modelId="{CC6A96A0-9AB7-405E-8C2A-2B0083192C6F}" type="presParOf" srcId="{22872FD4-D332-4176-8B65-79832B5BC6C4}" destId="{2CA49AEB-8D0B-463B-9A50-0E48845678DC}" srcOrd="0" destOrd="0" presId="urn:microsoft.com/office/officeart/2005/8/layout/venn3"/>
    <dgm:cxn modelId="{531FB84E-9CD7-4C7E-87CA-8A223508BC77}" type="presParOf" srcId="{22872FD4-D332-4176-8B65-79832B5BC6C4}" destId="{CB312186-AD46-4DD0-AFF9-A4DC708DD6F1}" srcOrd="1" destOrd="0" presId="urn:microsoft.com/office/officeart/2005/8/layout/venn3"/>
    <dgm:cxn modelId="{426AD4DC-0D96-49BF-A1C9-DAE1F9B5F0DE}" type="presParOf" srcId="{22872FD4-D332-4176-8B65-79832B5BC6C4}" destId="{7833C129-6FD9-404A-A1B0-08DEC3D23BBF}" srcOrd="2" destOrd="0" presId="urn:microsoft.com/office/officeart/2005/8/layout/venn3"/>
    <dgm:cxn modelId="{FF497A86-690F-456C-B8F4-1D7CC375BECF}" type="presParOf" srcId="{22872FD4-D332-4176-8B65-79832B5BC6C4}" destId="{44576238-8746-4344-9CC1-65A5A61A87AE}" srcOrd="3" destOrd="0" presId="urn:microsoft.com/office/officeart/2005/8/layout/venn3"/>
    <dgm:cxn modelId="{1BD17642-4E5C-4374-BD1C-78F29C9430B8}" type="presParOf" srcId="{22872FD4-D332-4176-8B65-79832B5BC6C4}" destId="{E0A0FCB6-F83E-43DF-BC8B-3C48FDE0B41E}"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A2BAA-E0AF-432E-A35B-81E79B02860F}">
      <dsp:nvSpPr>
        <dsp:cNvPr id="0" name=""/>
        <dsp:cNvSpPr/>
      </dsp:nvSpPr>
      <dsp:spPr>
        <a:xfrm>
          <a:off x="0" y="0"/>
          <a:ext cx="4663440" cy="101805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i="1" kern="1200" dirty="0"/>
            <a:t>I appreciate this new system of having the reading tutorials automatically assigned! It surely saves us educators a lot of time and research.</a:t>
          </a:r>
          <a:endParaRPr lang="en-US" sz="1500" kern="1200" dirty="0"/>
        </a:p>
      </dsp:txBody>
      <dsp:txXfrm>
        <a:off x="29818" y="29818"/>
        <a:ext cx="3564874" cy="958423"/>
      </dsp:txXfrm>
    </dsp:sp>
    <dsp:sp modelId="{7E3151D5-D6C8-4355-ACFD-21E51266E156}">
      <dsp:nvSpPr>
        <dsp:cNvPr id="0" name=""/>
        <dsp:cNvSpPr/>
      </dsp:nvSpPr>
      <dsp:spPr>
        <a:xfrm>
          <a:off x="411479" y="1187735"/>
          <a:ext cx="4663440" cy="101805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i="1" kern="1200" dirty="0"/>
            <a:t>I really liked how the screener automatically assigned tutorials – easier than a teacher guessing what tutorials students need.</a:t>
          </a:r>
          <a:endParaRPr lang="en-US" sz="1500" kern="1200" dirty="0"/>
        </a:p>
      </dsp:txBody>
      <dsp:txXfrm>
        <a:off x="441297" y="1217553"/>
        <a:ext cx="3530585" cy="958422"/>
      </dsp:txXfrm>
    </dsp:sp>
    <dsp:sp modelId="{FECF90BA-81F0-43E8-BD06-DA9F4184239D}">
      <dsp:nvSpPr>
        <dsp:cNvPr id="0" name=""/>
        <dsp:cNvSpPr/>
      </dsp:nvSpPr>
      <dsp:spPr>
        <a:xfrm>
          <a:off x="822959" y="2375471"/>
          <a:ext cx="4663440" cy="101805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i="1" kern="1200" dirty="0"/>
            <a:t>I think the automatic assignment of tutorials on the basis of the results of the screener will be a great benefit to the classroom teacher.</a:t>
          </a:r>
          <a:endParaRPr lang="en-US" sz="1500" kern="1200" dirty="0"/>
        </a:p>
      </dsp:txBody>
      <dsp:txXfrm>
        <a:off x="852777" y="2405289"/>
        <a:ext cx="3530585" cy="958422"/>
      </dsp:txXfrm>
    </dsp:sp>
    <dsp:sp modelId="{48432C75-CAA8-44EA-9ED8-E9EA4BF94F52}">
      <dsp:nvSpPr>
        <dsp:cNvPr id="0" name=""/>
        <dsp:cNvSpPr/>
      </dsp:nvSpPr>
      <dsp:spPr>
        <a:xfrm>
          <a:off x="4001701" y="772028"/>
          <a:ext cx="661738" cy="66173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4150592" y="772028"/>
        <a:ext cx="363956" cy="497958"/>
      </dsp:txXfrm>
    </dsp:sp>
    <dsp:sp modelId="{165F3871-C9A0-4245-A596-639F296A0B01}">
      <dsp:nvSpPr>
        <dsp:cNvPr id="0" name=""/>
        <dsp:cNvSpPr/>
      </dsp:nvSpPr>
      <dsp:spPr>
        <a:xfrm>
          <a:off x="4413181" y="1952976"/>
          <a:ext cx="661738" cy="661738"/>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4562072" y="1952976"/>
        <a:ext cx="363956" cy="497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49AEB-8D0B-463B-9A50-0E48845678DC}">
      <dsp:nvSpPr>
        <dsp:cNvPr id="0" name=""/>
        <dsp:cNvSpPr/>
      </dsp:nvSpPr>
      <dsp:spPr>
        <a:xfrm>
          <a:off x="3214" y="694676"/>
          <a:ext cx="2811065" cy="2811065"/>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4702" tIns="44450" rIns="154702" bIns="44450" numCol="1" spcCol="1270" anchor="ctr" anchorCtr="0">
          <a:noAutofit/>
        </a:bodyPr>
        <a:lstStyle/>
        <a:p>
          <a:pPr marL="0" lvl="0" indent="0" algn="ctr" defTabSz="1555750">
            <a:lnSpc>
              <a:spcPct val="90000"/>
            </a:lnSpc>
            <a:spcBef>
              <a:spcPct val="0"/>
            </a:spcBef>
            <a:spcAft>
              <a:spcPct val="35000"/>
            </a:spcAft>
            <a:buNone/>
          </a:pPr>
          <a:r>
            <a:rPr lang="en-US" sz="3500" kern="1200" dirty="0"/>
            <a:t>Positive</a:t>
          </a:r>
        </a:p>
      </dsp:txBody>
      <dsp:txXfrm>
        <a:off x="414885" y="1106347"/>
        <a:ext cx="1987723" cy="1987723"/>
      </dsp:txXfrm>
    </dsp:sp>
    <dsp:sp modelId="{7833C129-6FD9-404A-A1B0-08DEC3D23BBF}">
      <dsp:nvSpPr>
        <dsp:cNvPr id="0" name=""/>
        <dsp:cNvSpPr/>
      </dsp:nvSpPr>
      <dsp:spPr>
        <a:xfrm>
          <a:off x="2252067" y="694676"/>
          <a:ext cx="2811065" cy="2811065"/>
        </a:xfrm>
        <a:prstGeom prst="ellipse">
          <a:avLst/>
        </a:prstGeom>
        <a:solidFill>
          <a:srgbClr val="FFC000">
            <a:alpha val="6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4702" tIns="44450" rIns="154702" bIns="44450" numCol="1" spcCol="1270" anchor="ctr" anchorCtr="0">
          <a:noAutofit/>
        </a:bodyPr>
        <a:lstStyle/>
        <a:p>
          <a:pPr marL="0" lvl="0" indent="0" algn="ctr" defTabSz="1555750">
            <a:lnSpc>
              <a:spcPct val="90000"/>
            </a:lnSpc>
            <a:spcBef>
              <a:spcPct val="0"/>
            </a:spcBef>
            <a:spcAft>
              <a:spcPct val="35000"/>
            </a:spcAft>
            <a:buNone/>
          </a:pPr>
          <a:r>
            <a:rPr lang="en-US" sz="3500" kern="1200" dirty="0"/>
            <a:t>Tolerable</a:t>
          </a:r>
        </a:p>
      </dsp:txBody>
      <dsp:txXfrm>
        <a:off x="2663738" y="1106347"/>
        <a:ext cx="1987723" cy="1987723"/>
      </dsp:txXfrm>
    </dsp:sp>
    <dsp:sp modelId="{E0A0FCB6-F83E-43DF-BC8B-3C48FDE0B41E}">
      <dsp:nvSpPr>
        <dsp:cNvPr id="0" name=""/>
        <dsp:cNvSpPr/>
      </dsp:nvSpPr>
      <dsp:spPr>
        <a:xfrm>
          <a:off x="4500919" y="694676"/>
          <a:ext cx="2811065" cy="2811065"/>
        </a:xfrm>
        <a:prstGeom prst="ellipse">
          <a:avLst/>
        </a:prstGeom>
        <a:solidFill>
          <a:srgbClr val="C00000">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4702" tIns="44450" rIns="154702" bIns="44450" numCol="1" spcCol="1270" anchor="ctr" anchorCtr="0">
          <a:noAutofit/>
        </a:bodyPr>
        <a:lstStyle/>
        <a:p>
          <a:pPr marL="0" lvl="0" indent="0" algn="ctr" defTabSz="1555750">
            <a:lnSpc>
              <a:spcPct val="90000"/>
            </a:lnSpc>
            <a:spcBef>
              <a:spcPct val="0"/>
            </a:spcBef>
            <a:spcAft>
              <a:spcPct val="35000"/>
            </a:spcAft>
            <a:buNone/>
          </a:pPr>
          <a:r>
            <a:rPr lang="en-US" sz="3500" kern="1200" dirty="0"/>
            <a:t>Toxic</a:t>
          </a:r>
        </a:p>
      </dsp:txBody>
      <dsp:txXfrm>
        <a:off x="4912590" y="1106347"/>
        <a:ext cx="1987723" cy="198772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874A-321B-AA4E-BBEB-3C31F5B01E65}" type="datetimeFigureOut">
              <a:rPr lang="en-US" smtClean="0"/>
              <a:t>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AD107-DDD1-DA4F-86B2-7183D01CCA71}" type="slidenum">
              <a:rPr lang="en-US" smtClean="0"/>
              <a:t>‹#›</a:t>
            </a:fld>
            <a:endParaRPr lang="en-US"/>
          </a:p>
        </p:txBody>
      </p:sp>
    </p:spTree>
    <p:extLst>
      <p:ext uri="{BB962C8B-B14F-4D97-AF65-F5344CB8AC3E}">
        <p14:creationId xmlns:p14="http://schemas.microsoft.com/office/powerpoint/2010/main" val="106677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17FA52D-0C3B-6E47-A8B7-7F3871D334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BEB1A86-714F-354D-A828-38A6F95AB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F25DDBD9-2E4E-7344-9DAB-FF04F8086F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490C9D-117D-CD47-9CD1-A49AB8F08F8E}" type="slidenum">
              <a:rPr lang="en-US" altLang="en-US"/>
              <a:pPr/>
              <a:t>58</a:t>
            </a:fld>
            <a:endParaRPr lang="en-US" altLang="en-US"/>
          </a:p>
        </p:txBody>
      </p:sp>
    </p:spTree>
    <p:extLst>
      <p:ext uri="{BB962C8B-B14F-4D97-AF65-F5344CB8AC3E}">
        <p14:creationId xmlns:p14="http://schemas.microsoft.com/office/powerpoint/2010/main" val="933494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you have a how to play the game cheat-sheet in your package. Let’s go over the instructions. </a:t>
            </a:r>
          </a:p>
          <a:p>
            <a:r>
              <a:rPr lang="en-US" dirty="0"/>
              <a:t>Separate into groups of no more than 4</a:t>
            </a:r>
          </a:p>
          <a:p>
            <a:r>
              <a:rPr lang="en-US" dirty="0"/>
              <a:t>Each game contains: Instructions, Rule Book, Life Journal, our Cheat-sheet, deck of cards, dice, weights, straws, pipe cleaners, pen</a:t>
            </a:r>
          </a:p>
          <a:p>
            <a:r>
              <a:rPr lang="en-US" dirty="0"/>
              <a:t>Open up the package and take the instruction sheets out</a:t>
            </a:r>
          </a:p>
          <a:p>
            <a:r>
              <a:rPr lang="en-US" dirty="0"/>
              <a:t>Take out the cards and divide them by year</a:t>
            </a:r>
          </a:p>
          <a:p>
            <a:r>
              <a:rPr lang="en-US" dirty="0"/>
              <a:t>Take out the die from the box</a:t>
            </a:r>
          </a:p>
          <a:p>
            <a:r>
              <a:rPr lang="en-US" dirty="0"/>
              <a:t>The object is to build a tall and strong as possible </a:t>
            </a:r>
          </a:p>
          <a:p>
            <a:r>
              <a:rPr lang="en-US" dirty="0"/>
              <a:t>As a group roll the dice to determine base (genetic lottery) and the straws (social supports) </a:t>
            </a:r>
          </a:p>
          <a:p>
            <a:r>
              <a:rPr lang="en-US" dirty="0"/>
              <a:t>Year one – if you start with a tolerable card roll the dice to determine what building material you get, if positive you get a pipe cleaner and a straw and toxic, just pipe cleaners. At any point during the game you can provide a straw (support), if you have a toxic experience.</a:t>
            </a:r>
          </a:p>
          <a:p>
            <a:r>
              <a:rPr lang="en-US" dirty="0"/>
              <a:t>Year 2-5 positive is still a straw and straw, toxic is just a pipe cleaner, but for the yellow card you count the number of positive and toxic experiences and if more positive a pipe l cleaner and straw, if more toxic just a pipe cleaner if they are equal just roll the dice (odd pipe cleaner, even pipe cleaner and straw.</a:t>
            </a:r>
          </a:p>
          <a:p>
            <a:r>
              <a:rPr lang="en-US" dirty="0"/>
              <a:t>Year 6 - 8. No more straws, a positive is a pipe cleaner, a toxic is a weight, a yellow  (tolerable card) positive higher than toxic a pipe cleaner, more toxic than positive a weight, if equal roll the dice. </a:t>
            </a:r>
          </a:p>
          <a:p>
            <a:r>
              <a:rPr lang="en-US" dirty="0"/>
              <a:t>The tower should be able to stand by itself</a:t>
            </a:r>
          </a:p>
          <a:p>
            <a:endParaRPr lang="en-US" dirty="0"/>
          </a:p>
          <a:p>
            <a:r>
              <a:rPr lang="en-US" dirty="0"/>
              <a:t>You have one hour! We will go around.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35D65-91B0-44E1-BE06-5E7C09AE8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93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volunteers and get everyone’s thoughts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35D65-91B0-44E1-BE06-5E7C09AE8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27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897EF5D-90E9-2943-BE69-FE4B1E55E2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14E7740-4088-7640-ABB7-50528108AF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C3DE5942-EDF7-DF4B-93F8-7A612D5928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C24E7D-8000-6E47-ACBB-316430541993}" type="slidenum">
              <a:rPr lang="en-US" altLang="en-US"/>
              <a:pPr/>
              <a:t>70</a:t>
            </a:fld>
            <a:endParaRPr lang="en-US" altLang="en-US"/>
          </a:p>
        </p:txBody>
      </p:sp>
    </p:spTree>
    <p:extLst>
      <p:ext uri="{BB962C8B-B14F-4D97-AF65-F5344CB8AC3E}">
        <p14:creationId xmlns:p14="http://schemas.microsoft.com/office/powerpoint/2010/main" val="365454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58D25522-CFB4-1C40-9C99-C58CF93A2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DC4EEE01-051F-094B-A2A4-B405B4E4A9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DCEE98EA-459B-BB4F-99C2-3D77A2375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ADC00C-9518-9941-8AD6-893B44AA9948}" type="slidenum">
              <a:rPr lang="en-US" altLang="en-US"/>
              <a:pPr/>
              <a:t>71</a:t>
            </a:fld>
            <a:endParaRPr lang="en-US" altLang="en-US"/>
          </a:p>
        </p:txBody>
      </p:sp>
    </p:spTree>
    <p:extLst>
      <p:ext uri="{BB962C8B-B14F-4D97-AF65-F5344CB8AC3E}">
        <p14:creationId xmlns:p14="http://schemas.microsoft.com/office/powerpoint/2010/main" val="113217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704ADBE-BEE6-5842-ABB7-7AD072721F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47FBF83-7930-C240-805E-6D91D20B64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8F69F4AC-5D16-5E40-8BE1-EB1873F994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704537-9168-5842-B34B-33635378359B}" type="slidenum">
              <a:rPr lang="en-US" altLang="en-US"/>
              <a:pPr/>
              <a:t>72</a:t>
            </a:fld>
            <a:endParaRPr lang="en-US" altLang="en-US"/>
          </a:p>
        </p:txBody>
      </p:sp>
    </p:spTree>
    <p:extLst>
      <p:ext uri="{BB962C8B-B14F-4D97-AF65-F5344CB8AC3E}">
        <p14:creationId xmlns:p14="http://schemas.microsoft.com/office/powerpoint/2010/main" val="202747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 am happy to be your guest at the Counselor Academy! The topic today is Trauma, which is a heavy topic. If at any point you feel triggered, it’s Ok to walk out to take care of yourself. I intend to facilitate this workshop so you can participate more than I talk. I am a firm believer in making you do and I know I can learn as much from you, as you learn from me. Every section of this presentation will have a hands-on component. Let’s have a productive afternoon together!</a:t>
            </a:r>
          </a:p>
        </p:txBody>
      </p:sp>
      <p:sp>
        <p:nvSpPr>
          <p:cNvPr id="4" name="Slide Number Placeholder 3"/>
          <p:cNvSpPr>
            <a:spLocks noGrp="1"/>
          </p:cNvSpPr>
          <p:nvPr>
            <p:ph type="sldNum" sz="quarter" idx="5"/>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DE78E008-C76C-424D-8E74-3062648C74F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619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Center on the Developing Child identifies three categories of stress: Positive, Tolerable and Toxic. </a:t>
            </a:r>
          </a:p>
          <a:p>
            <a:endParaRPr lang="en-US" dirty="0"/>
          </a:p>
          <a:p>
            <a:r>
              <a:rPr lang="en-US" b="1" dirty="0"/>
              <a:t>Positive stress - ACUTE </a:t>
            </a:r>
            <a:r>
              <a:rPr lang="en-US" dirty="0"/>
              <a:t>is normal and part of healthy development. Examples of positive stress include the first day of school or with a new caregiver or getting an immunization shot in the arm. Children could experience a slight increase in heart rate and stress hormone levels. - ACUTE</a:t>
            </a:r>
          </a:p>
          <a:p>
            <a:pPr marL="422149" lvl="1"/>
            <a:endParaRPr lang="en-US" dirty="0"/>
          </a:p>
          <a:p>
            <a:r>
              <a:rPr lang="en-US" b="1" dirty="0"/>
              <a:t>Tolerable stress – EPISODIC </a:t>
            </a:r>
            <a:r>
              <a:rPr lang="en-US" dirty="0"/>
              <a:t>is more severe and presents longer-lasting difficulties. Examples of tolerable stress include experiencing a natural disaster like a hurricane or a flood or going through the loss of a loved one. The stress may be categorized as tolerable if there is adult support to assist the child and help him adapt. Stressful situations may be categorized as tolerable when they can be mitigated by adults and children are nurtured and supported. </a:t>
            </a:r>
          </a:p>
          <a:p>
            <a:pPr marL="0" lvl="1" defTabSz="938110">
              <a:defRPr/>
            </a:pPr>
            <a:endParaRPr lang="en-US" b="1" dirty="0"/>
          </a:p>
          <a:p>
            <a:pPr marL="0" lvl="1" defTabSz="938110">
              <a:defRPr/>
            </a:pPr>
            <a:r>
              <a:rPr lang="en-US" b="1" dirty="0"/>
              <a:t>Toxic stress  - CHRONIC </a:t>
            </a:r>
            <a:r>
              <a:rPr lang="en-US" dirty="0"/>
              <a:t>occurs when there is strong, frequent or prolonged adversity. Examples include chronic abuse; exposure to violence; and, family economic hardship. When children experience prolonged adversity without adult support and positive changes, their brain development is disrupted.  This can result in stress-related disease and/or cognitive impairment.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35D65-91B0-44E1-BE06-5E7C09AE8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282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dirty="0"/>
              <a:t>As we said</a:t>
            </a:r>
            <a:r>
              <a:rPr lang="en-US" b="1" dirty="0"/>
              <a:t>,</a:t>
            </a:r>
            <a:r>
              <a:rPr lang="en-US" b="1" baseline="0" dirty="0"/>
              <a:t> </a:t>
            </a:r>
            <a:r>
              <a:rPr lang="en-US" b="1" dirty="0"/>
              <a:t>Toxic stress </a:t>
            </a:r>
            <a:r>
              <a:rPr lang="en-US" dirty="0"/>
              <a:t>could impede</a:t>
            </a:r>
            <a:r>
              <a:rPr lang="en-US" baseline="0" dirty="0"/>
              <a:t> the brain’s development and </a:t>
            </a:r>
            <a:r>
              <a:rPr lang="en-US" dirty="0"/>
              <a:t>lead to long-term mental health and physical health issues.</a:t>
            </a:r>
          </a:p>
          <a:p>
            <a:pPr fontAlgn="base"/>
            <a:endParaRPr lang="en-US" dirty="0"/>
          </a:p>
          <a:p>
            <a:pPr fontAlgn="base"/>
            <a:r>
              <a:rPr lang="en-US" dirty="0"/>
              <a:t>Toxic</a:t>
            </a:r>
            <a:r>
              <a:rPr lang="en-US" baseline="0" dirty="0"/>
              <a:t> stress can delay or prevent </a:t>
            </a:r>
            <a:r>
              <a:rPr lang="en-US" dirty="0"/>
              <a:t>the </a:t>
            </a:r>
            <a:r>
              <a:rPr lang="en-US" baseline="0" dirty="0"/>
              <a:t>brain’s ability to build circuits, </a:t>
            </a:r>
            <a:r>
              <a:rPr lang="en-US" dirty="0"/>
              <a:t>or connections, that allow different regions of the brain to communicate and process information. If those circuits are weak, the development of</a:t>
            </a:r>
            <a:r>
              <a:rPr lang="en-US" baseline="0" dirty="0"/>
              <a:t> the executive function </a:t>
            </a:r>
            <a:r>
              <a:rPr lang="en-US" dirty="0"/>
              <a:t>needed to regulate behavioral and</a:t>
            </a:r>
            <a:r>
              <a:rPr lang="en-US" baseline="0" dirty="0"/>
              <a:t> </a:t>
            </a:r>
            <a:r>
              <a:rPr lang="en-US" dirty="0"/>
              <a:t>impulse control, which allow children to focus and follow directions, can be hindered.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35D65-91B0-44E1-BE06-5E7C09AE8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86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play! </a:t>
            </a:r>
            <a:r>
              <a:rPr lang="en-US" sz="1200" b="0" i="0" kern="1200" dirty="0">
                <a:solidFill>
                  <a:schemeClr val="tx1"/>
                </a:solidFill>
                <a:effectLst/>
                <a:latin typeface="+mn-lt"/>
                <a:ea typeface="+mn-ea"/>
                <a:cs typeface="+mn-cs"/>
              </a:rPr>
              <a:t>The Brain Architecture Game is a tabletop game experience that builds understanding of the powerful role of experiences on early brain development– what promotes it, what derails it, with what consequences for society. The brain architecture game helps people appreciate the impact of early childhood experiences on outcomes across the lifespan. </a:t>
            </a:r>
            <a:r>
              <a:rPr lang="en-US" sz="1200" b="1" i="0" kern="1200" dirty="0">
                <a:solidFill>
                  <a:schemeClr val="tx1"/>
                </a:solidFill>
                <a:effectLst/>
                <a:latin typeface="+mn-lt"/>
                <a:ea typeface="+mn-ea"/>
                <a:cs typeface="+mn-cs"/>
              </a:rPr>
              <a:t>The goal is to build a brain that is as tall as possible!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35D65-91B0-44E1-BE06-5E7C09AE8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51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video together. I will go around to see if you have any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35D65-91B0-44E1-BE06-5E7C09AE8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215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DC4C-52B9-9D46-B83E-83BFC6CEC2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EB397A-8D1C-6F44-85F6-94122864B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34C047-02A6-054E-95D7-5CDD34B7B08D}"/>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5" name="Footer Placeholder 4">
            <a:extLst>
              <a:ext uri="{FF2B5EF4-FFF2-40B4-BE49-F238E27FC236}">
                <a16:creationId xmlns:a16="http://schemas.microsoft.com/office/drawing/2014/main" id="{A7F2EB78-C569-5245-B52E-2FAEB758D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32582-072D-7349-8ED9-38BD42086C62}"/>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23148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4D2A-0F16-F642-854E-99E99F99A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80D9D9-050F-D04F-B735-E4E5C0124D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F7BAC-1FD9-6F40-8209-6B651B397323}"/>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5" name="Footer Placeholder 4">
            <a:extLst>
              <a:ext uri="{FF2B5EF4-FFF2-40B4-BE49-F238E27FC236}">
                <a16:creationId xmlns:a16="http://schemas.microsoft.com/office/drawing/2014/main" id="{002814AD-B5A8-4044-B405-2FD5799F6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FC341-4F68-1F4A-9E4C-FA0D9EF01CD3}"/>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66099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12475-2F8A-FB44-A46F-6F0BE113D3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49B81-D0BE-9E42-98C9-DCE93F367F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D9E06-457A-5F4E-B911-D0AE89AC97B5}"/>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5" name="Footer Placeholder 4">
            <a:extLst>
              <a:ext uri="{FF2B5EF4-FFF2-40B4-BE49-F238E27FC236}">
                <a16:creationId xmlns:a16="http://schemas.microsoft.com/office/drawing/2014/main" id="{605FD835-8138-D844-9996-FA486F0C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894CE-FD20-7246-B84D-5596FE810907}"/>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17299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CC08-E4E4-4241-9688-FECB1A63B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9876B-B4EF-D74C-B999-8A4FB1DFC7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837F2-7DD5-CE41-83AD-A60CC43952F3}"/>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5" name="Footer Placeholder 4">
            <a:extLst>
              <a:ext uri="{FF2B5EF4-FFF2-40B4-BE49-F238E27FC236}">
                <a16:creationId xmlns:a16="http://schemas.microsoft.com/office/drawing/2014/main" id="{98E5E641-9C8F-1C46-93F1-A988BA0F0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B7CA6-FD52-2A45-A287-DA2FECBAE447}"/>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80863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EBD2-70EA-D847-B06A-9D634BB25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57C003-A5B6-B14F-98A7-ED81D692E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7FD43A-4BFA-B84E-BBE2-4E160A852542}"/>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5" name="Footer Placeholder 4">
            <a:extLst>
              <a:ext uri="{FF2B5EF4-FFF2-40B4-BE49-F238E27FC236}">
                <a16:creationId xmlns:a16="http://schemas.microsoft.com/office/drawing/2014/main" id="{E2F7FBDC-ADD1-0C42-8271-D883DD75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1E149-1A9B-E642-8189-EF9F9D6E0715}"/>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171685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BD7B-D83C-DD4F-B60E-5D3E3C842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570ED-99B8-E241-B7F8-F4288A7210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B18285-7C5E-B347-AE3C-D77090AAE51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A5285-67BB-3343-BBEB-F28A2B563411}"/>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6" name="Footer Placeholder 5">
            <a:extLst>
              <a:ext uri="{FF2B5EF4-FFF2-40B4-BE49-F238E27FC236}">
                <a16:creationId xmlns:a16="http://schemas.microsoft.com/office/drawing/2014/main" id="{4D2DCD39-B454-9E48-941B-A8B0EB568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2E841-B469-1041-9167-BD2B6CEC7923}"/>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149789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C3BB-1D84-A549-A98A-96CBF423BA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F83C00-B26B-FF48-A248-D5B96DB91B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600583-F3C5-7844-872B-D0DCA73937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C55373-DBC4-1C41-96DA-2E3C7E013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228CF6-804C-344A-994B-62F64816AF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CF27DF-5042-594A-8485-03F10B38A244}"/>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8" name="Footer Placeholder 7">
            <a:extLst>
              <a:ext uri="{FF2B5EF4-FFF2-40B4-BE49-F238E27FC236}">
                <a16:creationId xmlns:a16="http://schemas.microsoft.com/office/drawing/2014/main" id="{51EE4D3F-4AAA-C647-A6D4-6E64D466C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B6E77-AD4B-F54C-9E87-C42B63713A9A}"/>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49615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029C-7720-AA4A-A73F-CE94DFE951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5D7F02-7395-E947-B895-684A05F12E3A}"/>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4" name="Footer Placeholder 3">
            <a:extLst>
              <a:ext uri="{FF2B5EF4-FFF2-40B4-BE49-F238E27FC236}">
                <a16:creationId xmlns:a16="http://schemas.microsoft.com/office/drawing/2014/main" id="{7959D6A4-CD1D-8542-A90B-51D52960D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19CA37-0B68-2548-AD5E-C513EFAB8DB7}"/>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149011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D6A56-E439-AC4B-A530-6730B6230133}"/>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3" name="Footer Placeholder 2">
            <a:extLst>
              <a:ext uri="{FF2B5EF4-FFF2-40B4-BE49-F238E27FC236}">
                <a16:creationId xmlns:a16="http://schemas.microsoft.com/office/drawing/2014/main" id="{F834613A-FF44-5D40-91E7-B6DCB48BB2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17B4F9-DDB8-7B46-B736-16E4BCD61FC2}"/>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223944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B987-3C63-6C4B-8BA9-2B7C2A387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AD5503-6F23-AA43-8B4F-0D4B58EA0E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3DCE4-F6AB-354D-8542-3CB2572F1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3CC124-B1D1-7F42-842D-AF2680D6B3E5}"/>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6" name="Footer Placeholder 5">
            <a:extLst>
              <a:ext uri="{FF2B5EF4-FFF2-40B4-BE49-F238E27FC236}">
                <a16:creationId xmlns:a16="http://schemas.microsoft.com/office/drawing/2014/main" id="{53993833-DB6B-914F-AD72-450E2EAD3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69AAB-7516-774D-9BDA-0A86ECFD70E0}"/>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41538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E561-AF58-7A43-889C-6B2C0DD59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93E46-FFCA-E84A-BF60-5A58C080C2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034EB-CD95-B14C-B277-CF886FF50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315597-BFD0-A748-BF13-BD9DD04EF251}"/>
              </a:ext>
            </a:extLst>
          </p:cNvPr>
          <p:cNvSpPr>
            <a:spLocks noGrp="1"/>
          </p:cNvSpPr>
          <p:nvPr>
            <p:ph type="dt" sz="half" idx="10"/>
          </p:nvPr>
        </p:nvSpPr>
        <p:spPr/>
        <p:txBody>
          <a:bodyPr/>
          <a:lstStyle/>
          <a:p>
            <a:fld id="{545BA062-C2B4-124E-9DB7-196E81CFF512}" type="datetimeFigureOut">
              <a:rPr lang="en-US" smtClean="0"/>
              <a:t>2/20/20</a:t>
            </a:fld>
            <a:endParaRPr lang="en-US"/>
          </a:p>
        </p:txBody>
      </p:sp>
      <p:sp>
        <p:nvSpPr>
          <p:cNvPr id="6" name="Footer Placeholder 5">
            <a:extLst>
              <a:ext uri="{FF2B5EF4-FFF2-40B4-BE49-F238E27FC236}">
                <a16:creationId xmlns:a16="http://schemas.microsoft.com/office/drawing/2014/main" id="{0FA6B2C8-9B3A-014A-8E20-7A2879A14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8F12D-8BC6-1E46-86B2-5CB72DD262BE}"/>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466263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B2C15-F8D0-BD44-A8CD-83C53EF77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F74EE5-F3DE-B94B-BE68-67B65F9664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1EAE3-39FC-264D-BBEA-8AE9DE943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BA062-C2B4-124E-9DB7-196E81CFF512}" type="datetimeFigureOut">
              <a:rPr lang="en-US" smtClean="0"/>
              <a:t>2/20/20</a:t>
            </a:fld>
            <a:endParaRPr lang="en-US"/>
          </a:p>
        </p:txBody>
      </p:sp>
      <p:sp>
        <p:nvSpPr>
          <p:cNvPr id="5" name="Footer Placeholder 4">
            <a:extLst>
              <a:ext uri="{FF2B5EF4-FFF2-40B4-BE49-F238E27FC236}">
                <a16:creationId xmlns:a16="http://schemas.microsoft.com/office/drawing/2014/main" id="{34734A98-0153-4142-98C8-39E4F4D3A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3BA185-D0AC-C143-9475-FDA94293F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0A797-5223-9948-94FF-7EEFA18A1722}" type="slidenum">
              <a:rPr lang="en-US" smtClean="0"/>
              <a:t>‹#›</a:t>
            </a:fld>
            <a:endParaRPr lang="en-US"/>
          </a:p>
        </p:txBody>
      </p:sp>
    </p:spTree>
    <p:extLst>
      <p:ext uri="{BB962C8B-B14F-4D97-AF65-F5344CB8AC3E}">
        <p14:creationId xmlns:p14="http://schemas.microsoft.com/office/powerpoint/2010/main" val="680384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player.vimeo.com/video/151454961?app_id=122963" TargetMode="External"/><Relationship Id="rId5" Type="http://schemas.openxmlformats.org/officeDocument/2006/relationships/image" Target="../media/image86.jpeg"/><Relationship Id="rId4" Type="http://schemas.openxmlformats.org/officeDocument/2006/relationships/hyperlink" Target="http://dev.thebrainarchitecturegame.com/media-resources/"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prezi.com/view/eJRQUCDmeRQFUBsrF4ST/"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osymigrant.org/Newsite/educat/indexnewsite.html"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www.migrantliteracynet.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www.meetingliteracyneeds.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hyperlink" Target="https://developingchild.harvard.edu/science/key-concepts/toxic-stres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hechingerreport.org/how-trauma-and-stress-affect-a-childs-brain-developme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182D-5A2D-C44F-ABC1-14A3B92BB450}"/>
              </a:ext>
            </a:extLst>
          </p:cNvPr>
          <p:cNvSpPr>
            <a:spLocks noGrp="1"/>
          </p:cNvSpPr>
          <p:nvPr>
            <p:ph type="ctrTitle"/>
          </p:nvPr>
        </p:nvSpPr>
        <p:spPr>
          <a:xfrm>
            <a:off x="801130" y="1992312"/>
            <a:ext cx="10589740" cy="1470025"/>
          </a:xfrm>
        </p:spPr>
        <p:txBody>
          <a:bodyPr>
            <a:normAutofit/>
          </a:bodyPr>
          <a:lstStyle/>
          <a:p>
            <a:r>
              <a:rPr lang="en-US" dirty="0"/>
              <a:t>Technical Support Team Meeting</a:t>
            </a:r>
          </a:p>
        </p:txBody>
      </p:sp>
      <p:sp>
        <p:nvSpPr>
          <p:cNvPr id="3" name="Subtitle 2">
            <a:extLst>
              <a:ext uri="{FF2B5EF4-FFF2-40B4-BE49-F238E27FC236}">
                <a16:creationId xmlns:a16="http://schemas.microsoft.com/office/drawing/2014/main" id="{B8A8FED9-F74B-8F45-9015-3E3FFAAB1CE2}"/>
              </a:ext>
            </a:extLst>
          </p:cNvPr>
          <p:cNvSpPr>
            <a:spLocks noGrp="1"/>
          </p:cNvSpPr>
          <p:nvPr>
            <p:ph type="subTitle" idx="1"/>
          </p:nvPr>
        </p:nvSpPr>
        <p:spPr>
          <a:xfrm>
            <a:off x="3770242" y="3706813"/>
            <a:ext cx="4724400" cy="1752600"/>
          </a:xfrm>
        </p:spPr>
        <p:txBody>
          <a:bodyPr/>
          <a:lstStyle/>
          <a:p>
            <a:r>
              <a:rPr lang="en-US" dirty="0"/>
              <a:t>February 25-26, 2020</a:t>
            </a:r>
          </a:p>
          <a:p>
            <a:r>
              <a:rPr lang="en-US" dirty="0"/>
              <a:t>San Diego, CA</a:t>
            </a:r>
          </a:p>
        </p:txBody>
      </p:sp>
      <p:sp>
        <p:nvSpPr>
          <p:cNvPr id="7" name="TextBox 6">
            <a:extLst>
              <a:ext uri="{FF2B5EF4-FFF2-40B4-BE49-F238E27FC236}">
                <a16:creationId xmlns:a16="http://schemas.microsoft.com/office/drawing/2014/main" id="{151C184F-A74F-614D-9A4B-329E913726E9}"/>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4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CIG Webinar </a:t>
            </a:r>
          </a:p>
          <a:p>
            <a:pPr algn="r"/>
            <a:r>
              <a:rPr lang="en-US" dirty="0">
                <a:latin typeface="+mn-lt"/>
              </a:rPr>
              <a:t>for Interested States </a:t>
            </a:r>
          </a:p>
        </p:txBody>
      </p:sp>
      <p:sp>
        <p:nvSpPr>
          <p:cNvPr id="3" name="Content Placeholder 2">
            <a:extLst>
              <a:ext uri="{FF2B5EF4-FFF2-40B4-BE49-F238E27FC236}">
                <a16:creationId xmlns:a16="http://schemas.microsoft.com/office/drawing/2014/main" id="{5108E5E0-A7D2-DB43-B6D6-5941BD3301B7}"/>
              </a:ext>
            </a:extLst>
          </p:cNvPr>
          <p:cNvSpPr>
            <a:spLocks noGrp="1"/>
          </p:cNvSpPr>
          <p:nvPr>
            <p:ph idx="1"/>
          </p:nvPr>
        </p:nvSpPr>
        <p:spPr/>
        <p:txBody>
          <a:bodyPr/>
          <a:lstStyle/>
          <a:p>
            <a:r>
              <a:rPr lang="en-US" dirty="0"/>
              <a:t>States present: Arizona, Colorado, Ohio, Oklahoma, Michigan, Missouri, New Mexico, (and New York)</a:t>
            </a:r>
          </a:p>
          <a:p>
            <a:r>
              <a:rPr lang="en-US" dirty="0"/>
              <a:t>Confirmed: New Mexico</a:t>
            </a:r>
          </a:p>
          <a:p>
            <a:r>
              <a:rPr lang="en-US" dirty="0"/>
              <a:t>Other possible interested states: Indiana, Louisiana, Maine, and Washington </a:t>
            </a:r>
          </a:p>
          <a:p>
            <a:pPr marL="0" indent="0">
              <a:buNone/>
            </a:pPr>
            <a:endParaRPr lang="en-US" dirty="0"/>
          </a:p>
          <a:p>
            <a:r>
              <a:rPr lang="en-US" dirty="0"/>
              <a:t>Others? </a:t>
            </a:r>
          </a:p>
        </p:txBody>
      </p:sp>
    </p:spTree>
    <p:extLst>
      <p:ext uri="{BB962C8B-B14F-4D97-AF65-F5344CB8AC3E}">
        <p14:creationId xmlns:p14="http://schemas.microsoft.com/office/powerpoint/2010/main" val="37411194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a:t>
            </a:r>
            <a:r>
              <a:rPr lang="en-US" sz="4000" dirty="0">
                <a:latin typeface="+mn-lt"/>
              </a:rPr>
              <a:t> The Role of Life Experiences on Brain Development</a:t>
            </a:r>
          </a:p>
        </p:txBody>
      </p:sp>
      <p:sp>
        <p:nvSpPr>
          <p:cNvPr id="3" name="Content Placeholder 2"/>
          <p:cNvSpPr>
            <a:spLocks noGrp="1"/>
          </p:cNvSpPr>
          <p:nvPr>
            <p:ph idx="1"/>
          </p:nvPr>
        </p:nvSpPr>
        <p:spPr/>
        <p:txBody>
          <a:bodyPr>
            <a:normAutofit fontScale="55000" lnSpcReduction="20000"/>
          </a:bodyPr>
          <a:lstStyle/>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buNone/>
            </a:pPr>
            <a:endParaRPr lang="en-US" dirty="0">
              <a:hlinkClick r:id="" action="ppaction://noaction"/>
            </a:endParaRPr>
          </a:p>
          <a:p>
            <a:pPr marL="114300" indent="0" algn="ctr">
              <a:buNone/>
            </a:pPr>
            <a:endParaRPr lang="en-US" dirty="0">
              <a:hlinkClick r:id="" action="ppaction://noaction"/>
            </a:endParaRPr>
          </a:p>
          <a:p>
            <a:pPr marL="114300" indent="0" algn="ctr">
              <a:buNone/>
            </a:pPr>
            <a:r>
              <a:rPr lang="en-US" dirty="0">
                <a:hlinkClick r:id="" action="ppaction://noaction"/>
              </a:rPr>
              <a:t>https://dev.thebrainarchitecturegame.com/</a:t>
            </a:r>
            <a:endParaRPr lang="en-US" dirty="0"/>
          </a:p>
        </p:txBody>
      </p:sp>
      <p:pic>
        <p:nvPicPr>
          <p:cNvPr id="5" name="Picture 4"/>
          <p:cNvPicPr>
            <a:picLocks noChangeAspect="1"/>
          </p:cNvPicPr>
          <p:nvPr/>
        </p:nvPicPr>
        <p:blipFill>
          <a:blip r:embed="rId3"/>
          <a:stretch>
            <a:fillRect/>
          </a:stretch>
        </p:blipFill>
        <p:spPr>
          <a:xfrm>
            <a:off x="2286000" y="1905000"/>
            <a:ext cx="6973614" cy="3881418"/>
          </a:xfrm>
          <a:prstGeom prst="rect">
            <a:avLst/>
          </a:prstGeom>
        </p:spPr>
      </p:pic>
      <p:sp>
        <p:nvSpPr>
          <p:cNvPr id="6" name="Footer Placeholder 3">
            <a:extLst>
              <a:ext uri="{FF2B5EF4-FFF2-40B4-BE49-F238E27FC236}">
                <a16:creationId xmlns:a16="http://schemas.microsoft.com/office/drawing/2014/main" id="{6B491D9A-FE86-49DD-B01D-D2A2122B1FB7}"/>
              </a:ext>
            </a:extLst>
          </p:cNvPr>
          <p:cNvSpPr>
            <a:spLocks noGrp="1"/>
          </p:cNvSpPr>
          <p:nvPr>
            <p:ph type="ftr" sz="quarter" idx="11"/>
          </p:nvPr>
        </p:nvSpPr>
        <p:spPr>
          <a:xfrm>
            <a:off x="609600" y="6356350"/>
            <a:ext cx="109728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rPr>
              <a:t>www.osymigrant.org</a:t>
            </a:r>
          </a:p>
        </p:txBody>
      </p:sp>
    </p:spTree>
    <p:extLst>
      <p:ext uri="{BB962C8B-B14F-4D97-AF65-F5344CB8AC3E}">
        <p14:creationId xmlns:p14="http://schemas.microsoft.com/office/powerpoint/2010/main" val="14450914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2D61-30B5-4CA0-8559-06A1D632FBFF}"/>
              </a:ext>
            </a:extLst>
          </p:cNvPr>
          <p:cNvSpPr>
            <a:spLocks noGrp="1"/>
          </p:cNvSpPr>
          <p:nvPr>
            <p:ph type="title"/>
          </p:nvPr>
        </p:nvSpPr>
        <p:spPr/>
        <p:txBody>
          <a:bodyPr/>
          <a:lstStyle/>
          <a:p>
            <a:r>
              <a:rPr lang="en-US" sz="4000" dirty="0">
                <a:latin typeface="+mn-lt"/>
              </a:rPr>
              <a:t>The Brain Architecture Game Video</a:t>
            </a:r>
          </a:p>
        </p:txBody>
      </p:sp>
      <p:sp>
        <p:nvSpPr>
          <p:cNvPr id="4" name="Slide Number Placeholder 3">
            <a:extLst>
              <a:ext uri="{FF2B5EF4-FFF2-40B4-BE49-F238E27FC236}">
                <a16:creationId xmlns:a16="http://schemas.microsoft.com/office/drawing/2014/main" id="{5B788EA8-A2E8-4A0B-B821-3BB6262054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PI</a:t>
            </a:r>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D9B2617D-95D2-4AAA-ABDB-E293E0D8567E}"/>
              </a:ext>
            </a:extLst>
          </p:cNvPr>
          <p:cNvSpPr/>
          <p:nvPr/>
        </p:nvSpPr>
        <p:spPr>
          <a:xfrm>
            <a:off x="2442258" y="6172995"/>
            <a:ext cx="66542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http://dev.thebrainarchitecturegame.com/media-resources/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Online Media 2" title="The Science of Early Childhood &amp; The Brain Architecture Game">
            <a:hlinkClick r:id="" action="ppaction://media"/>
            <a:extLst>
              <a:ext uri="{FF2B5EF4-FFF2-40B4-BE49-F238E27FC236}">
                <a16:creationId xmlns:a16="http://schemas.microsoft.com/office/drawing/2014/main" id="{404636DF-BE67-4616-AE02-A76764A66124}"/>
              </a:ext>
            </a:extLst>
          </p:cNvPr>
          <p:cNvPicPr>
            <a:picLocks noRot="1" noChangeAspect="1"/>
          </p:cNvPicPr>
          <p:nvPr>
            <a:videoFile r:link="rId1"/>
          </p:nvPr>
        </p:nvPicPr>
        <p:blipFill>
          <a:blip r:embed="rId5"/>
          <a:stretch>
            <a:fillRect/>
          </a:stretch>
        </p:blipFill>
        <p:spPr>
          <a:xfrm>
            <a:off x="2032000" y="1600995"/>
            <a:ext cx="8128000" cy="4572000"/>
          </a:xfrm>
          <a:prstGeom prst="rect">
            <a:avLst/>
          </a:prstGeom>
        </p:spPr>
      </p:pic>
      <p:sp>
        <p:nvSpPr>
          <p:cNvPr id="7" name="Footer Placeholder 3">
            <a:extLst>
              <a:ext uri="{FF2B5EF4-FFF2-40B4-BE49-F238E27FC236}">
                <a16:creationId xmlns:a16="http://schemas.microsoft.com/office/drawing/2014/main" id="{AAAC2320-4D87-40D6-BF54-80B73D969D0A}"/>
              </a:ext>
            </a:extLst>
          </p:cNvPr>
          <p:cNvSpPr>
            <a:spLocks noGrp="1"/>
          </p:cNvSpPr>
          <p:nvPr>
            <p:ph type="ftr" sz="quarter" idx="11"/>
          </p:nvPr>
        </p:nvSpPr>
        <p:spPr>
          <a:xfrm>
            <a:off x="609600" y="6488668"/>
            <a:ext cx="109728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rPr>
              <a:t>www.osymigrant.org</a:t>
            </a:r>
          </a:p>
        </p:txBody>
      </p:sp>
    </p:spTree>
    <p:extLst>
      <p:ext uri="{BB962C8B-B14F-4D97-AF65-F5344CB8AC3E}">
        <p14:creationId xmlns:p14="http://schemas.microsoft.com/office/powerpoint/2010/main" val="383489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BE85-311A-449B-B84A-879983211A53}"/>
              </a:ext>
            </a:extLst>
          </p:cNvPr>
          <p:cNvSpPr>
            <a:spLocks noGrp="1"/>
          </p:cNvSpPr>
          <p:nvPr>
            <p:ph type="title"/>
          </p:nvPr>
        </p:nvSpPr>
        <p:spPr/>
        <p:txBody>
          <a:bodyPr/>
          <a:lstStyle/>
          <a:p>
            <a:r>
              <a:rPr lang="en-US" sz="4000" dirty="0">
                <a:latin typeface="+mn-lt"/>
              </a:rPr>
              <a:t>How to Play the Game </a:t>
            </a:r>
          </a:p>
        </p:txBody>
      </p:sp>
      <p:pic>
        <p:nvPicPr>
          <p:cNvPr id="5" name="Content Placeholder 4">
            <a:extLst>
              <a:ext uri="{FF2B5EF4-FFF2-40B4-BE49-F238E27FC236}">
                <a16:creationId xmlns:a16="http://schemas.microsoft.com/office/drawing/2014/main" id="{7907A6BD-68F6-4505-9BD6-8CD1FB117712}"/>
              </a:ext>
            </a:extLst>
          </p:cNvPr>
          <p:cNvPicPr>
            <a:picLocks noGrp="1" noChangeAspect="1"/>
          </p:cNvPicPr>
          <p:nvPr>
            <p:ph idx="1"/>
          </p:nvPr>
        </p:nvPicPr>
        <p:blipFill>
          <a:blip r:embed="rId3"/>
          <a:stretch>
            <a:fillRect/>
          </a:stretch>
        </p:blipFill>
        <p:spPr>
          <a:xfrm>
            <a:off x="1834522" y="1600200"/>
            <a:ext cx="7766679" cy="4711618"/>
          </a:xfrm>
          <a:prstGeom prst="rect">
            <a:avLst/>
          </a:prstGeom>
        </p:spPr>
      </p:pic>
      <p:sp>
        <p:nvSpPr>
          <p:cNvPr id="4" name="Slide Number Placeholder 3">
            <a:extLst>
              <a:ext uri="{FF2B5EF4-FFF2-40B4-BE49-F238E27FC236}">
                <a16:creationId xmlns:a16="http://schemas.microsoft.com/office/drawing/2014/main" id="{D999028C-80E6-4F34-B1AD-231EAB264A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PI</a:t>
            </a:r>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sp>
        <p:nvSpPr>
          <p:cNvPr id="6" name="Footer Placeholder 3">
            <a:extLst>
              <a:ext uri="{FF2B5EF4-FFF2-40B4-BE49-F238E27FC236}">
                <a16:creationId xmlns:a16="http://schemas.microsoft.com/office/drawing/2014/main" id="{99505CF7-5DAF-4AD9-B4A8-0DEBD92EF2D7}"/>
              </a:ext>
            </a:extLst>
          </p:cNvPr>
          <p:cNvSpPr>
            <a:spLocks noGrp="1"/>
          </p:cNvSpPr>
          <p:nvPr>
            <p:ph type="ftr" sz="quarter" idx="11"/>
          </p:nvPr>
        </p:nvSpPr>
        <p:spPr>
          <a:xfrm>
            <a:off x="609600" y="6356350"/>
            <a:ext cx="109728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rPr>
              <a:t>www.osymigrant.org</a:t>
            </a:r>
          </a:p>
        </p:txBody>
      </p:sp>
    </p:spTree>
    <p:extLst>
      <p:ext uri="{BB962C8B-B14F-4D97-AF65-F5344CB8AC3E}">
        <p14:creationId xmlns:p14="http://schemas.microsoft.com/office/powerpoint/2010/main" val="12921995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6E1E-B560-49BF-A4DC-24ABF3889964}"/>
              </a:ext>
            </a:extLst>
          </p:cNvPr>
          <p:cNvSpPr>
            <a:spLocks noGrp="1"/>
          </p:cNvSpPr>
          <p:nvPr>
            <p:ph type="title"/>
          </p:nvPr>
        </p:nvSpPr>
        <p:spPr/>
        <p:txBody>
          <a:bodyPr/>
          <a:lstStyle/>
          <a:p>
            <a:r>
              <a:rPr lang="en-US" sz="4000" dirty="0">
                <a:latin typeface="+mn-lt"/>
              </a:rPr>
              <a:t>Activity Wrap-Up </a:t>
            </a:r>
          </a:p>
        </p:txBody>
      </p:sp>
      <p:sp>
        <p:nvSpPr>
          <p:cNvPr id="3" name="Content Placeholder 2">
            <a:extLst>
              <a:ext uri="{FF2B5EF4-FFF2-40B4-BE49-F238E27FC236}">
                <a16:creationId xmlns:a16="http://schemas.microsoft.com/office/drawing/2014/main" id="{7355B173-CD58-4C51-A079-5A07373AFD9F}"/>
              </a:ext>
            </a:extLst>
          </p:cNvPr>
          <p:cNvSpPr>
            <a:spLocks noGrp="1"/>
          </p:cNvSpPr>
          <p:nvPr>
            <p:ph idx="1"/>
          </p:nvPr>
        </p:nvSpPr>
        <p:spPr/>
        <p:txBody>
          <a:bodyPr/>
          <a:lstStyle/>
          <a:p>
            <a:r>
              <a:rPr lang="en-US" sz="2800" dirty="0"/>
              <a:t>What was your child’s life history?</a:t>
            </a:r>
          </a:p>
          <a:p>
            <a:r>
              <a:rPr lang="en-US" sz="2800" dirty="0"/>
              <a:t>How did life experiences shape brain development?</a:t>
            </a:r>
          </a:p>
          <a:p>
            <a:r>
              <a:rPr lang="en-US" sz="2800" dirty="0"/>
              <a:t>How important were early social supports?</a:t>
            </a:r>
          </a:p>
          <a:p>
            <a:r>
              <a:rPr lang="en-US" sz="2800" dirty="0"/>
              <a:t>Can you have a brain that withstands life stresses later in life after experiencing toxic stress early in life? At what price?</a:t>
            </a:r>
          </a:p>
          <a:p>
            <a:r>
              <a:rPr lang="en-US" sz="2800" dirty="0"/>
              <a:t>What are the social supports in your community that are available for supporting children’s healthy brain development?</a:t>
            </a:r>
          </a:p>
        </p:txBody>
      </p:sp>
      <p:sp>
        <p:nvSpPr>
          <p:cNvPr id="4" name="Slide Number Placeholder 3">
            <a:extLst>
              <a:ext uri="{FF2B5EF4-FFF2-40B4-BE49-F238E27FC236}">
                <a16:creationId xmlns:a16="http://schemas.microsoft.com/office/drawing/2014/main" id="{235A9633-8108-49CC-91A6-F450E9435E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PI</a:t>
            </a:r>
            <a:endParaRPr kumimoji="0" 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sp>
        <p:nvSpPr>
          <p:cNvPr id="5" name="Footer Placeholder 3">
            <a:extLst>
              <a:ext uri="{FF2B5EF4-FFF2-40B4-BE49-F238E27FC236}">
                <a16:creationId xmlns:a16="http://schemas.microsoft.com/office/drawing/2014/main" id="{CEB4CC20-1E5F-4099-9549-F788472410AB}"/>
              </a:ext>
            </a:extLst>
          </p:cNvPr>
          <p:cNvSpPr>
            <a:spLocks noGrp="1"/>
          </p:cNvSpPr>
          <p:nvPr>
            <p:ph type="ftr" sz="quarter" idx="11"/>
          </p:nvPr>
        </p:nvSpPr>
        <p:spPr>
          <a:xfrm>
            <a:off x="609600" y="6356350"/>
            <a:ext cx="109728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rPr>
              <a:t>www.osymigrant.org</a:t>
            </a:r>
          </a:p>
        </p:txBody>
      </p:sp>
    </p:spTree>
    <p:extLst>
      <p:ext uri="{BB962C8B-B14F-4D97-AF65-F5344CB8AC3E}">
        <p14:creationId xmlns:p14="http://schemas.microsoft.com/office/powerpoint/2010/main" val="24631858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15" name="Title 1">
            <a:extLst>
              <a:ext uri="{FF2B5EF4-FFF2-40B4-BE49-F238E27FC236}">
                <a16:creationId xmlns:a16="http://schemas.microsoft.com/office/drawing/2014/main" id="{BA41EC60-ED76-E244-9992-D3900E940712}"/>
              </a:ext>
            </a:extLst>
          </p:cNvPr>
          <p:cNvSpPr txBox="1">
            <a:spLocks/>
          </p:cNvSpPr>
          <p:nvPr/>
        </p:nvSpPr>
        <p:spPr>
          <a:xfrm>
            <a:off x="646043" y="2746554"/>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2" name="Title 1">
            <a:extLst>
              <a:ext uri="{FF2B5EF4-FFF2-40B4-BE49-F238E27FC236}">
                <a16:creationId xmlns:a16="http://schemas.microsoft.com/office/drawing/2014/main" id="{61612B9D-1BD9-8142-88C0-1088DBA51C08}"/>
              </a:ext>
            </a:extLst>
          </p:cNvPr>
          <p:cNvSpPr>
            <a:spLocks noGrp="1"/>
          </p:cNvSpPr>
          <p:nvPr>
            <p:ph type="title"/>
          </p:nvPr>
        </p:nvSpPr>
        <p:spPr/>
        <p:txBody>
          <a:bodyPr/>
          <a:lstStyle/>
          <a:p>
            <a:pPr algn="ctr"/>
            <a:r>
              <a:rPr lang="en-US" dirty="0"/>
              <a:t>       Interstate Collaboration and Coordination</a:t>
            </a:r>
          </a:p>
        </p:txBody>
      </p:sp>
      <p:sp>
        <p:nvSpPr>
          <p:cNvPr id="3" name="Content Placeholder 2">
            <a:extLst>
              <a:ext uri="{FF2B5EF4-FFF2-40B4-BE49-F238E27FC236}">
                <a16:creationId xmlns:a16="http://schemas.microsoft.com/office/drawing/2014/main" id="{7D76C7F0-3381-8943-BEB6-7B76F9573DE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330760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15" name="Title 1">
            <a:extLst>
              <a:ext uri="{FF2B5EF4-FFF2-40B4-BE49-F238E27FC236}">
                <a16:creationId xmlns:a16="http://schemas.microsoft.com/office/drawing/2014/main" id="{BA41EC60-ED76-E244-9992-D3900E940712}"/>
              </a:ext>
            </a:extLst>
          </p:cNvPr>
          <p:cNvSpPr txBox="1">
            <a:spLocks/>
          </p:cNvSpPr>
          <p:nvPr/>
        </p:nvSpPr>
        <p:spPr>
          <a:xfrm>
            <a:off x="646043" y="2746554"/>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Tree>
    <p:extLst>
      <p:ext uri="{BB962C8B-B14F-4D97-AF65-F5344CB8AC3E}">
        <p14:creationId xmlns:p14="http://schemas.microsoft.com/office/powerpoint/2010/main" val="32244498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26"/>
          <p:cNvSpPr/>
          <p:nvPr/>
        </p:nvSpPr>
        <p:spPr>
          <a:xfrm>
            <a:off x="1664654" y="0"/>
            <a:ext cx="8875059"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47">
              <a:latin typeface="Arial" pitchFamily="34" charset="0"/>
              <a:cs typeface="Arial" pitchFamily="34" charset="0"/>
            </a:endParaRPr>
          </a:p>
        </p:txBody>
      </p:sp>
      <p:sp>
        <p:nvSpPr>
          <p:cNvPr id="34" name="Rectangle 2385"/>
          <p:cNvSpPr>
            <a:spLocks noChangeArrowheads="1"/>
          </p:cNvSpPr>
          <p:nvPr/>
        </p:nvSpPr>
        <p:spPr bwMode="auto">
          <a:xfrm>
            <a:off x="1794770" y="80347"/>
            <a:ext cx="3106271" cy="923330"/>
          </a:xfrm>
          <a:prstGeom prst="rect">
            <a:avLst/>
          </a:prstGeom>
          <a:noFill/>
          <a:ln w="9525">
            <a:noFill/>
            <a:miter lim="800000"/>
            <a:headEnd/>
            <a:tailEnd/>
          </a:ln>
          <a:effectLst/>
        </p:spPr>
        <p:txBody>
          <a:bodyPr wrap="square" anchor="ctr">
            <a:spAutoFit/>
          </a:bodyPr>
          <a:lstStyle/>
          <a:p>
            <a:r>
              <a:rPr lang="en-US" altLang="ko-KR" dirty="0">
                <a:latin typeface="Arial" panose="020B0604020202020204" pitchFamily="34" charset="0"/>
                <a:ea typeface="돋움" pitchFamily="50" charset="-127"/>
                <a:cs typeface="Arial" panose="020B0604020202020204" pitchFamily="34" charset="0"/>
              </a:rPr>
              <a:t>Instructional Services for Out-of-School and Secondary Youth (ISOSY)</a:t>
            </a:r>
          </a:p>
        </p:txBody>
      </p:sp>
      <p:pic>
        <p:nvPicPr>
          <p:cNvPr id="5" name="Picture 4" descr="Untitled-2.png"/>
          <p:cNvPicPr>
            <a:picLocks noChangeAspect="1"/>
          </p:cNvPicPr>
          <p:nvPr/>
        </p:nvPicPr>
        <p:blipFill>
          <a:blip r:embed="rId3" cstate="print"/>
          <a:stretch>
            <a:fillRect/>
          </a:stretch>
        </p:blipFill>
        <p:spPr>
          <a:xfrm>
            <a:off x="3391865" y="516851"/>
            <a:ext cx="3175001" cy="5754938"/>
          </a:xfrm>
          <a:prstGeom prst="rect">
            <a:avLst/>
          </a:prstGeom>
          <a:effectLst>
            <a:reflection blurRad="6350" stA="52000" endA="300" endPos="35000" dir="5400000" sy="-100000" algn="bl" rotWithShape="0"/>
          </a:effectLst>
        </p:spPr>
      </p:pic>
      <p:sp>
        <p:nvSpPr>
          <p:cNvPr id="141" name="Ellipse 56"/>
          <p:cNvSpPr/>
          <p:nvPr/>
        </p:nvSpPr>
        <p:spPr bwMode="auto">
          <a:xfrm>
            <a:off x="5541307" y="750076"/>
            <a:ext cx="5269603" cy="2634801"/>
          </a:xfrm>
          <a:prstGeom prst="ellipse">
            <a:avLst/>
          </a:prstGeom>
          <a:gradFill flip="none" rotWithShape="1">
            <a:gsLst>
              <a:gs pos="0">
                <a:schemeClr val="tx1">
                  <a:alpha val="65000"/>
                </a:schemeClr>
              </a:gs>
              <a:gs pos="100000">
                <a:schemeClr val="bg1">
                  <a:alpha val="0"/>
                </a:schemeClr>
              </a:gs>
            </a:gsLst>
            <a:path path="shape">
              <a:fillToRect l="50000" t="50000" r="50000" b="50000"/>
            </a:path>
            <a:tileRect/>
          </a:gradFill>
          <a:ln w="12700">
            <a:noFill/>
            <a:round/>
            <a:headEnd/>
            <a:tailEnd/>
          </a:ln>
        </p:spPr>
        <p:txBody>
          <a:bodyPr rtlCol="0" anchor="ctr"/>
          <a:lstStyle/>
          <a:p>
            <a:pPr algn="ctr"/>
            <a:endParaRPr lang="en-US" sz="1947"/>
          </a:p>
        </p:txBody>
      </p:sp>
      <p:sp>
        <p:nvSpPr>
          <p:cNvPr id="52" name="Freeform 5"/>
          <p:cNvSpPr>
            <a:spLocks/>
          </p:cNvSpPr>
          <p:nvPr/>
        </p:nvSpPr>
        <p:spPr bwMode="auto">
          <a:xfrm>
            <a:off x="7421396" y="1337735"/>
            <a:ext cx="462395" cy="389441"/>
          </a:xfrm>
          <a:custGeom>
            <a:avLst/>
            <a:gdLst/>
            <a:ahLst/>
            <a:cxnLst>
              <a:cxn ang="0">
                <a:pos x="9" y="230"/>
              </a:cxn>
              <a:cxn ang="0">
                <a:pos x="44" y="36"/>
              </a:cxn>
              <a:cxn ang="0">
                <a:pos x="44" y="0"/>
              </a:cxn>
              <a:cxn ang="0">
                <a:pos x="53" y="0"/>
              </a:cxn>
              <a:cxn ang="0">
                <a:pos x="149" y="9"/>
              </a:cxn>
              <a:cxn ang="0">
                <a:pos x="246" y="27"/>
              </a:cxn>
              <a:cxn ang="0">
                <a:pos x="361" y="36"/>
              </a:cxn>
              <a:cxn ang="0">
                <a:pos x="431" y="44"/>
              </a:cxn>
              <a:cxn ang="0">
                <a:pos x="422" y="204"/>
              </a:cxn>
              <a:cxn ang="0">
                <a:pos x="413" y="363"/>
              </a:cxn>
              <a:cxn ang="0">
                <a:pos x="317" y="354"/>
              </a:cxn>
              <a:cxn ang="0">
                <a:pos x="273" y="345"/>
              </a:cxn>
              <a:cxn ang="0">
                <a:pos x="176" y="336"/>
              </a:cxn>
              <a:cxn ang="0">
                <a:pos x="114" y="327"/>
              </a:cxn>
              <a:cxn ang="0">
                <a:pos x="0" y="310"/>
              </a:cxn>
              <a:cxn ang="0">
                <a:pos x="9" y="230"/>
              </a:cxn>
            </a:cxnLst>
            <a:rect l="0" t="0" r="r" b="b"/>
            <a:pathLst>
              <a:path w="431" h="363">
                <a:moveTo>
                  <a:pt x="9" y="230"/>
                </a:moveTo>
                <a:lnTo>
                  <a:pt x="44" y="36"/>
                </a:lnTo>
                <a:lnTo>
                  <a:pt x="44" y="0"/>
                </a:lnTo>
                <a:lnTo>
                  <a:pt x="53" y="0"/>
                </a:lnTo>
                <a:lnTo>
                  <a:pt x="149" y="9"/>
                </a:lnTo>
                <a:lnTo>
                  <a:pt x="246" y="27"/>
                </a:lnTo>
                <a:lnTo>
                  <a:pt x="361" y="36"/>
                </a:lnTo>
                <a:lnTo>
                  <a:pt x="431" y="44"/>
                </a:lnTo>
                <a:lnTo>
                  <a:pt x="422" y="204"/>
                </a:lnTo>
                <a:lnTo>
                  <a:pt x="413" y="363"/>
                </a:lnTo>
                <a:lnTo>
                  <a:pt x="317" y="354"/>
                </a:lnTo>
                <a:lnTo>
                  <a:pt x="273" y="345"/>
                </a:lnTo>
                <a:lnTo>
                  <a:pt x="176" y="336"/>
                </a:lnTo>
                <a:lnTo>
                  <a:pt x="114" y="327"/>
                </a:lnTo>
                <a:lnTo>
                  <a:pt x="0" y="310"/>
                </a:lnTo>
                <a:lnTo>
                  <a:pt x="9" y="23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3" name="Freeform 6"/>
          <p:cNvSpPr>
            <a:spLocks/>
          </p:cNvSpPr>
          <p:nvPr/>
        </p:nvSpPr>
        <p:spPr bwMode="auto">
          <a:xfrm>
            <a:off x="7421396" y="1337735"/>
            <a:ext cx="462395" cy="389441"/>
          </a:xfrm>
          <a:custGeom>
            <a:avLst/>
            <a:gdLst/>
            <a:ahLst/>
            <a:cxnLst>
              <a:cxn ang="0">
                <a:pos x="9" y="230"/>
              </a:cxn>
              <a:cxn ang="0">
                <a:pos x="44" y="36"/>
              </a:cxn>
              <a:cxn ang="0">
                <a:pos x="44" y="0"/>
              </a:cxn>
              <a:cxn ang="0">
                <a:pos x="53" y="0"/>
              </a:cxn>
              <a:cxn ang="0">
                <a:pos x="149" y="9"/>
              </a:cxn>
              <a:cxn ang="0">
                <a:pos x="246" y="27"/>
              </a:cxn>
              <a:cxn ang="0">
                <a:pos x="361" y="36"/>
              </a:cxn>
              <a:cxn ang="0">
                <a:pos x="431" y="44"/>
              </a:cxn>
              <a:cxn ang="0">
                <a:pos x="422" y="204"/>
              </a:cxn>
              <a:cxn ang="0">
                <a:pos x="413" y="363"/>
              </a:cxn>
              <a:cxn ang="0">
                <a:pos x="317" y="354"/>
              </a:cxn>
              <a:cxn ang="0">
                <a:pos x="273" y="345"/>
              </a:cxn>
              <a:cxn ang="0">
                <a:pos x="176" y="336"/>
              </a:cxn>
              <a:cxn ang="0">
                <a:pos x="114" y="327"/>
              </a:cxn>
              <a:cxn ang="0">
                <a:pos x="0" y="310"/>
              </a:cxn>
              <a:cxn ang="0">
                <a:pos x="9" y="230"/>
              </a:cxn>
            </a:cxnLst>
            <a:rect l="0" t="0" r="r" b="b"/>
            <a:pathLst>
              <a:path w="431" h="363">
                <a:moveTo>
                  <a:pt x="9" y="230"/>
                </a:moveTo>
                <a:lnTo>
                  <a:pt x="44" y="36"/>
                </a:lnTo>
                <a:lnTo>
                  <a:pt x="44" y="0"/>
                </a:lnTo>
                <a:lnTo>
                  <a:pt x="53" y="0"/>
                </a:lnTo>
                <a:lnTo>
                  <a:pt x="149" y="9"/>
                </a:lnTo>
                <a:lnTo>
                  <a:pt x="246" y="27"/>
                </a:lnTo>
                <a:lnTo>
                  <a:pt x="361" y="36"/>
                </a:lnTo>
                <a:lnTo>
                  <a:pt x="431" y="44"/>
                </a:lnTo>
                <a:lnTo>
                  <a:pt x="422" y="204"/>
                </a:lnTo>
                <a:lnTo>
                  <a:pt x="413" y="363"/>
                </a:lnTo>
                <a:lnTo>
                  <a:pt x="317" y="354"/>
                </a:lnTo>
                <a:lnTo>
                  <a:pt x="273" y="345"/>
                </a:lnTo>
                <a:lnTo>
                  <a:pt x="176" y="336"/>
                </a:lnTo>
                <a:lnTo>
                  <a:pt x="114" y="327"/>
                </a:lnTo>
                <a:lnTo>
                  <a:pt x="0" y="310"/>
                </a:lnTo>
                <a:lnTo>
                  <a:pt x="9" y="23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4" name="Freeform 9"/>
          <p:cNvSpPr>
            <a:spLocks/>
          </p:cNvSpPr>
          <p:nvPr/>
        </p:nvSpPr>
        <p:spPr bwMode="auto">
          <a:xfrm>
            <a:off x="9252734" y="1678899"/>
            <a:ext cx="291814" cy="303615"/>
          </a:xfrm>
          <a:custGeom>
            <a:avLst/>
            <a:gdLst/>
            <a:ahLst/>
            <a:cxnLst>
              <a:cxn ang="0">
                <a:pos x="0" y="195"/>
              </a:cxn>
              <a:cxn ang="0">
                <a:pos x="9" y="177"/>
              </a:cxn>
              <a:cxn ang="0">
                <a:pos x="17" y="168"/>
              </a:cxn>
              <a:cxn ang="0">
                <a:pos x="17" y="151"/>
              </a:cxn>
              <a:cxn ang="0">
                <a:pos x="26" y="142"/>
              </a:cxn>
              <a:cxn ang="0">
                <a:pos x="35" y="142"/>
              </a:cxn>
              <a:cxn ang="0">
                <a:pos x="35" y="124"/>
              </a:cxn>
              <a:cxn ang="0">
                <a:pos x="44" y="115"/>
              </a:cxn>
              <a:cxn ang="0">
                <a:pos x="70" y="98"/>
              </a:cxn>
              <a:cxn ang="0">
                <a:pos x="88" y="71"/>
              </a:cxn>
              <a:cxn ang="0">
                <a:pos x="88" y="62"/>
              </a:cxn>
              <a:cxn ang="0">
                <a:pos x="88" y="45"/>
              </a:cxn>
              <a:cxn ang="0">
                <a:pos x="88" y="9"/>
              </a:cxn>
              <a:cxn ang="0">
                <a:pos x="88" y="0"/>
              </a:cxn>
              <a:cxn ang="0">
                <a:pos x="167" y="62"/>
              </a:cxn>
              <a:cxn ang="0">
                <a:pos x="185" y="89"/>
              </a:cxn>
              <a:cxn ang="0">
                <a:pos x="193" y="80"/>
              </a:cxn>
              <a:cxn ang="0">
                <a:pos x="211" y="62"/>
              </a:cxn>
              <a:cxn ang="0">
                <a:pos x="211" y="62"/>
              </a:cxn>
              <a:cxn ang="0">
                <a:pos x="228" y="62"/>
              </a:cxn>
              <a:cxn ang="0">
                <a:pos x="237" y="54"/>
              </a:cxn>
              <a:cxn ang="0">
                <a:pos x="255" y="54"/>
              </a:cxn>
              <a:cxn ang="0">
                <a:pos x="264" y="62"/>
              </a:cxn>
              <a:cxn ang="0">
                <a:pos x="272" y="71"/>
              </a:cxn>
              <a:cxn ang="0">
                <a:pos x="272" y="89"/>
              </a:cxn>
              <a:cxn ang="0">
                <a:pos x="237" y="80"/>
              </a:cxn>
              <a:cxn ang="0">
                <a:pos x="228" y="98"/>
              </a:cxn>
              <a:cxn ang="0">
                <a:pos x="220" y="115"/>
              </a:cxn>
              <a:cxn ang="0">
                <a:pos x="202" y="124"/>
              </a:cxn>
              <a:cxn ang="0">
                <a:pos x="202" y="142"/>
              </a:cxn>
              <a:cxn ang="0">
                <a:pos x="193" y="160"/>
              </a:cxn>
              <a:cxn ang="0">
                <a:pos x="176" y="151"/>
              </a:cxn>
              <a:cxn ang="0">
                <a:pos x="167" y="168"/>
              </a:cxn>
              <a:cxn ang="0">
                <a:pos x="158" y="186"/>
              </a:cxn>
              <a:cxn ang="0">
                <a:pos x="149" y="213"/>
              </a:cxn>
              <a:cxn ang="0">
                <a:pos x="149" y="230"/>
              </a:cxn>
              <a:cxn ang="0">
                <a:pos x="149" y="248"/>
              </a:cxn>
              <a:cxn ang="0">
                <a:pos x="123" y="257"/>
              </a:cxn>
              <a:cxn ang="0">
                <a:pos x="114" y="266"/>
              </a:cxn>
              <a:cxn ang="0">
                <a:pos x="88" y="275"/>
              </a:cxn>
              <a:cxn ang="0">
                <a:pos x="70" y="283"/>
              </a:cxn>
              <a:cxn ang="0">
                <a:pos x="53" y="266"/>
              </a:cxn>
              <a:cxn ang="0">
                <a:pos x="35" y="257"/>
              </a:cxn>
              <a:cxn ang="0">
                <a:pos x="9" y="230"/>
              </a:cxn>
              <a:cxn ang="0">
                <a:pos x="0" y="204"/>
              </a:cxn>
              <a:cxn ang="0">
                <a:pos x="0" y="195"/>
              </a:cxn>
            </a:cxnLst>
            <a:rect l="0" t="0" r="r" b="b"/>
            <a:pathLst>
              <a:path w="272" h="283">
                <a:moveTo>
                  <a:pt x="0" y="195"/>
                </a:moveTo>
                <a:lnTo>
                  <a:pt x="0" y="195"/>
                </a:lnTo>
                <a:lnTo>
                  <a:pt x="0" y="195"/>
                </a:lnTo>
                <a:lnTo>
                  <a:pt x="9" y="195"/>
                </a:lnTo>
                <a:lnTo>
                  <a:pt x="9" y="186"/>
                </a:lnTo>
                <a:lnTo>
                  <a:pt x="9" y="177"/>
                </a:lnTo>
                <a:lnTo>
                  <a:pt x="17" y="177"/>
                </a:lnTo>
                <a:lnTo>
                  <a:pt x="17" y="168"/>
                </a:lnTo>
                <a:lnTo>
                  <a:pt x="17" y="168"/>
                </a:lnTo>
                <a:lnTo>
                  <a:pt x="17" y="160"/>
                </a:lnTo>
                <a:lnTo>
                  <a:pt x="17" y="160"/>
                </a:lnTo>
                <a:lnTo>
                  <a:pt x="17" y="151"/>
                </a:lnTo>
                <a:lnTo>
                  <a:pt x="17" y="151"/>
                </a:lnTo>
                <a:lnTo>
                  <a:pt x="26" y="142"/>
                </a:lnTo>
                <a:lnTo>
                  <a:pt x="26" y="142"/>
                </a:lnTo>
                <a:lnTo>
                  <a:pt x="35" y="151"/>
                </a:lnTo>
                <a:lnTo>
                  <a:pt x="35" y="151"/>
                </a:lnTo>
                <a:lnTo>
                  <a:pt x="35" y="142"/>
                </a:lnTo>
                <a:lnTo>
                  <a:pt x="35" y="133"/>
                </a:lnTo>
                <a:lnTo>
                  <a:pt x="35" y="133"/>
                </a:lnTo>
                <a:lnTo>
                  <a:pt x="35" y="124"/>
                </a:lnTo>
                <a:lnTo>
                  <a:pt x="44" y="124"/>
                </a:lnTo>
                <a:lnTo>
                  <a:pt x="44" y="115"/>
                </a:lnTo>
                <a:lnTo>
                  <a:pt x="44" y="115"/>
                </a:lnTo>
                <a:lnTo>
                  <a:pt x="53" y="107"/>
                </a:lnTo>
                <a:lnTo>
                  <a:pt x="61" y="107"/>
                </a:lnTo>
                <a:lnTo>
                  <a:pt x="70" y="98"/>
                </a:lnTo>
                <a:lnTo>
                  <a:pt x="79" y="89"/>
                </a:lnTo>
                <a:lnTo>
                  <a:pt x="79" y="89"/>
                </a:lnTo>
                <a:lnTo>
                  <a:pt x="88" y="71"/>
                </a:lnTo>
                <a:lnTo>
                  <a:pt x="88" y="71"/>
                </a:lnTo>
                <a:lnTo>
                  <a:pt x="88" y="62"/>
                </a:lnTo>
                <a:lnTo>
                  <a:pt x="88" y="62"/>
                </a:lnTo>
                <a:lnTo>
                  <a:pt x="88" y="62"/>
                </a:lnTo>
                <a:lnTo>
                  <a:pt x="88" y="54"/>
                </a:lnTo>
                <a:lnTo>
                  <a:pt x="88" y="45"/>
                </a:lnTo>
                <a:lnTo>
                  <a:pt x="88" y="36"/>
                </a:lnTo>
                <a:lnTo>
                  <a:pt x="88" y="27"/>
                </a:lnTo>
                <a:lnTo>
                  <a:pt x="88" y="9"/>
                </a:lnTo>
                <a:lnTo>
                  <a:pt x="88" y="9"/>
                </a:lnTo>
                <a:lnTo>
                  <a:pt x="88" y="0"/>
                </a:lnTo>
                <a:lnTo>
                  <a:pt x="88" y="0"/>
                </a:lnTo>
                <a:lnTo>
                  <a:pt x="88" y="0"/>
                </a:lnTo>
                <a:lnTo>
                  <a:pt x="105" y="71"/>
                </a:lnTo>
                <a:lnTo>
                  <a:pt x="167" y="62"/>
                </a:lnTo>
                <a:lnTo>
                  <a:pt x="176" y="107"/>
                </a:lnTo>
                <a:lnTo>
                  <a:pt x="176" y="98"/>
                </a:lnTo>
                <a:lnTo>
                  <a:pt x="185" y="89"/>
                </a:lnTo>
                <a:lnTo>
                  <a:pt x="185" y="89"/>
                </a:lnTo>
                <a:lnTo>
                  <a:pt x="193" y="80"/>
                </a:lnTo>
                <a:lnTo>
                  <a:pt x="193" y="80"/>
                </a:lnTo>
                <a:lnTo>
                  <a:pt x="193" y="71"/>
                </a:lnTo>
                <a:lnTo>
                  <a:pt x="202" y="80"/>
                </a:lnTo>
                <a:lnTo>
                  <a:pt x="211" y="62"/>
                </a:lnTo>
                <a:lnTo>
                  <a:pt x="211" y="62"/>
                </a:lnTo>
                <a:lnTo>
                  <a:pt x="211" y="62"/>
                </a:lnTo>
                <a:lnTo>
                  <a:pt x="211" y="62"/>
                </a:lnTo>
                <a:lnTo>
                  <a:pt x="220" y="62"/>
                </a:lnTo>
                <a:lnTo>
                  <a:pt x="228" y="62"/>
                </a:lnTo>
                <a:lnTo>
                  <a:pt x="228" y="62"/>
                </a:lnTo>
                <a:lnTo>
                  <a:pt x="228" y="54"/>
                </a:lnTo>
                <a:lnTo>
                  <a:pt x="237" y="54"/>
                </a:lnTo>
                <a:lnTo>
                  <a:pt x="237" y="54"/>
                </a:lnTo>
                <a:lnTo>
                  <a:pt x="246" y="45"/>
                </a:lnTo>
                <a:lnTo>
                  <a:pt x="246" y="54"/>
                </a:lnTo>
                <a:lnTo>
                  <a:pt x="255" y="54"/>
                </a:lnTo>
                <a:lnTo>
                  <a:pt x="264" y="54"/>
                </a:lnTo>
                <a:lnTo>
                  <a:pt x="264" y="54"/>
                </a:lnTo>
                <a:lnTo>
                  <a:pt x="264" y="62"/>
                </a:lnTo>
                <a:lnTo>
                  <a:pt x="272" y="62"/>
                </a:lnTo>
                <a:lnTo>
                  <a:pt x="272" y="62"/>
                </a:lnTo>
                <a:lnTo>
                  <a:pt x="272" y="71"/>
                </a:lnTo>
                <a:lnTo>
                  <a:pt x="272" y="71"/>
                </a:lnTo>
                <a:lnTo>
                  <a:pt x="272" y="80"/>
                </a:lnTo>
                <a:lnTo>
                  <a:pt x="272" y="89"/>
                </a:lnTo>
                <a:lnTo>
                  <a:pt x="237" y="71"/>
                </a:lnTo>
                <a:lnTo>
                  <a:pt x="237" y="71"/>
                </a:lnTo>
                <a:lnTo>
                  <a:pt x="237" y="80"/>
                </a:lnTo>
                <a:lnTo>
                  <a:pt x="237" y="80"/>
                </a:lnTo>
                <a:lnTo>
                  <a:pt x="237" y="98"/>
                </a:lnTo>
                <a:lnTo>
                  <a:pt x="228" y="98"/>
                </a:lnTo>
                <a:lnTo>
                  <a:pt x="228" y="107"/>
                </a:lnTo>
                <a:lnTo>
                  <a:pt x="228" y="115"/>
                </a:lnTo>
                <a:lnTo>
                  <a:pt x="220" y="115"/>
                </a:lnTo>
                <a:lnTo>
                  <a:pt x="220" y="124"/>
                </a:lnTo>
                <a:lnTo>
                  <a:pt x="211" y="124"/>
                </a:lnTo>
                <a:lnTo>
                  <a:pt x="202" y="124"/>
                </a:lnTo>
                <a:lnTo>
                  <a:pt x="202" y="133"/>
                </a:lnTo>
                <a:lnTo>
                  <a:pt x="202" y="142"/>
                </a:lnTo>
                <a:lnTo>
                  <a:pt x="202" y="142"/>
                </a:lnTo>
                <a:lnTo>
                  <a:pt x="202" y="151"/>
                </a:lnTo>
                <a:lnTo>
                  <a:pt x="193" y="160"/>
                </a:lnTo>
                <a:lnTo>
                  <a:pt x="193" y="160"/>
                </a:lnTo>
                <a:lnTo>
                  <a:pt x="185" y="160"/>
                </a:lnTo>
                <a:lnTo>
                  <a:pt x="185" y="160"/>
                </a:lnTo>
                <a:lnTo>
                  <a:pt x="176" y="151"/>
                </a:lnTo>
                <a:lnTo>
                  <a:pt x="167" y="151"/>
                </a:lnTo>
                <a:lnTo>
                  <a:pt x="167" y="168"/>
                </a:lnTo>
                <a:lnTo>
                  <a:pt x="167" y="168"/>
                </a:lnTo>
                <a:lnTo>
                  <a:pt x="167" y="168"/>
                </a:lnTo>
                <a:lnTo>
                  <a:pt x="167" y="186"/>
                </a:lnTo>
                <a:lnTo>
                  <a:pt x="158" y="186"/>
                </a:lnTo>
                <a:lnTo>
                  <a:pt x="158" y="195"/>
                </a:lnTo>
                <a:lnTo>
                  <a:pt x="158" y="204"/>
                </a:lnTo>
                <a:lnTo>
                  <a:pt x="149" y="213"/>
                </a:lnTo>
                <a:lnTo>
                  <a:pt x="149" y="222"/>
                </a:lnTo>
                <a:lnTo>
                  <a:pt x="149" y="230"/>
                </a:lnTo>
                <a:lnTo>
                  <a:pt x="149" y="230"/>
                </a:lnTo>
                <a:lnTo>
                  <a:pt x="149" y="239"/>
                </a:lnTo>
                <a:lnTo>
                  <a:pt x="149" y="248"/>
                </a:lnTo>
                <a:lnTo>
                  <a:pt x="149" y="248"/>
                </a:lnTo>
                <a:lnTo>
                  <a:pt x="141" y="248"/>
                </a:lnTo>
                <a:lnTo>
                  <a:pt x="132" y="248"/>
                </a:lnTo>
                <a:lnTo>
                  <a:pt x="123" y="257"/>
                </a:lnTo>
                <a:lnTo>
                  <a:pt x="114" y="257"/>
                </a:lnTo>
                <a:lnTo>
                  <a:pt x="114" y="266"/>
                </a:lnTo>
                <a:lnTo>
                  <a:pt x="114" y="266"/>
                </a:lnTo>
                <a:lnTo>
                  <a:pt x="105" y="266"/>
                </a:lnTo>
                <a:lnTo>
                  <a:pt x="97" y="275"/>
                </a:lnTo>
                <a:lnTo>
                  <a:pt x="88" y="275"/>
                </a:lnTo>
                <a:lnTo>
                  <a:pt x="88" y="266"/>
                </a:lnTo>
                <a:lnTo>
                  <a:pt x="79" y="275"/>
                </a:lnTo>
                <a:lnTo>
                  <a:pt x="70" y="283"/>
                </a:lnTo>
                <a:lnTo>
                  <a:pt x="61" y="283"/>
                </a:lnTo>
                <a:lnTo>
                  <a:pt x="53" y="275"/>
                </a:lnTo>
                <a:lnTo>
                  <a:pt x="53" y="266"/>
                </a:lnTo>
                <a:lnTo>
                  <a:pt x="44" y="266"/>
                </a:lnTo>
                <a:lnTo>
                  <a:pt x="44" y="257"/>
                </a:lnTo>
                <a:lnTo>
                  <a:pt x="35" y="257"/>
                </a:lnTo>
                <a:lnTo>
                  <a:pt x="26" y="248"/>
                </a:lnTo>
                <a:lnTo>
                  <a:pt x="17" y="239"/>
                </a:lnTo>
                <a:lnTo>
                  <a:pt x="9" y="230"/>
                </a:lnTo>
                <a:lnTo>
                  <a:pt x="9" y="230"/>
                </a:lnTo>
                <a:lnTo>
                  <a:pt x="0" y="213"/>
                </a:lnTo>
                <a:lnTo>
                  <a:pt x="0" y="204"/>
                </a:lnTo>
                <a:lnTo>
                  <a:pt x="0" y="204"/>
                </a:lnTo>
                <a:lnTo>
                  <a:pt x="0" y="195"/>
                </a:lnTo>
                <a:lnTo>
                  <a:pt x="0" y="195"/>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5" name="Freeform 10"/>
          <p:cNvSpPr>
            <a:spLocks/>
          </p:cNvSpPr>
          <p:nvPr/>
        </p:nvSpPr>
        <p:spPr bwMode="auto">
          <a:xfrm>
            <a:off x="9252734" y="1678899"/>
            <a:ext cx="291814" cy="303615"/>
          </a:xfrm>
          <a:custGeom>
            <a:avLst/>
            <a:gdLst/>
            <a:ahLst/>
            <a:cxnLst>
              <a:cxn ang="0">
                <a:pos x="0" y="195"/>
              </a:cxn>
              <a:cxn ang="0">
                <a:pos x="9" y="177"/>
              </a:cxn>
              <a:cxn ang="0">
                <a:pos x="17" y="168"/>
              </a:cxn>
              <a:cxn ang="0">
                <a:pos x="17" y="151"/>
              </a:cxn>
              <a:cxn ang="0">
                <a:pos x="26" y="142"/>
              </a:cxn>
              <a:cxn ang="0">
                <a:pos x="35" y="142"/>
              </a:cxn>
              <a:cxn ang="0">
                <a:pos x="35" y="124"/>
              </a:cxn>
              <a:cxn ang="0">
                <a:pos x="44" y="115"/>
              </a:cxn>
              <a:cxn ang="0">
                <a:pos x="70" y="98"/>
              </a:cxn>
              <a:cxn ang="0">
                <a:pos x="88" y="71"/>
              </a:cxn>
              <a:cxn ang="0">
                <a:pos x="88" y="62"/>
              </a:cxn>
              <a:cxn ang="0">
                <a:pos x="88" y="45"/>
              </a:cxn>
              <a:cxn ang="0">
                <a:pos x="88" y="9"/>
              </a:cxn>
              <a:cxn ang="0">
                <a:pos x="88" y="0"/>
              </a:cxn>
              <a:cxn ang="0">
                <a:pos x="167" y="62"/>
              </a:cxn>
              <a:cxn ang="0">
                <a:pos x="185" y="89"/>
              </a:cxn>
              <a:cxn ang="0">
                <a:pos x="193" y="80"/>
              </a:cxn>
              <a:cxn ang="0">
                <a:pos x="211" y="62"/>
              </a:cxn>
              <a:cxn ang="0">
                <a:pos x="211" y="62"/>
              </a:cxn>
              <a:cxn ang="0">
                <a:pos x="228" y="62"/>
              </a:cxn>
              <a:cxn ang="0">
                <a:pos x="237" y="54"/>
              </a:cxn>
              <a:cxn ang="0">
                <a:pos x="255" y="54"/>
              </a:cxn>
              <a:cxn ang="0">
                <a:pos x="264" y="62"/>
              </a:cxn>
              <a:cxn ang="0">
                <a:pos x="272" y="71"/>
              </a:cxn>
              <a:cxn ang="0">
                <a:pos x="272" y="89"/>
              </a:cxn>
              <a:cxn ang="0">
                <a:pos x="237" y="80"/>
              </a:cxn>
              <a:cxn ang="0">
                <a:pos x="228" y="98"/>
              </a:cxn>
              <a:cxn ang="0">
                <a:pos x="220" y="115"/>
              </a:cxn>
              <a:cxn ang="0">
                <a:pos x="202" y="124"/>
              </a:cxn>
              <a:cxn ang="0">
                <a:pos x="202" y="142"/>
              </a:cxn>
              <a:cxn ang="0">
                <a:pos x="193" y="160"/>
              </a:cxn>
              <a:cxn ang="0">
                <a:pos x="176" y="151"/>
              </a:cxn>
              <a:cxn ang="0">
                <a:pos x="167" y="168"/>
              </a:cxn>
              <a:cxn ang="0">
                <a:pos x="158" y="186"/>
              </a:cxn>
              <a:cxn ang="0">
                <a:pos x="149" y="213"/>
              </a:cxn>
              <a:cxn ang="0">
                <a:pos x="149" y="230"/>
              </a:cxn>
              <a:cxn ang="0">
                <a:pos x="149" y="248"/>
              </a:cxn>
              <a:cxn ang="0">
                <a:pos x="123" y="257"/>
              </a:cxn>
              <a:cxn ang="0">
                <a:pos x="114" y="266"/>
              </a:cxn>
              <a:cxn ang="0">
                <a:pos x="88" y="275"/>
              </a:cxn>
              <a:cxn ang="0">
                <a:pos x="70" y="283"/>
              </a:cxn>
              <a:cxn ang="0">
                <a:pos x="53" y="266"/>
              </a:cxn>
              <a:cxn ang="0">
                <a:pos x="35" y="257"/>
              </a:cxn>
              <a:cxn ang="0">
                <a:pos x="9" y="230"/>
              </a:cxn>
              <a:cxn ang="0">
                <a:pos x="0" y="204"/>
              </a:cxn>
              <a:cxn ang="0">
                <a:pos x="0" y="195"/>
              </a:cxn>
            </a:cxnLst>
            <a:rect l="0" t="0" r="r" b="b"/>
            <a:pathLst>
              <a:path w="272" h="283">
                <a:moveTo>
                  <a:pt x="0" y="195"/>
                </a:moveTo>
                <a:lnTo>
                  <a:pt x="0" y="195"/>
                </a:lnTo>
                <a:lnTo>
                  <a:pt x="0" y="195"/>
                </a:lnTo>
                <a:lnTo>
                  <a:pt x="9" y="195"/>
                </a:lnTo>
                <a:lnTo>
                  <a:pt x="9" y="186"/>
                </a:lnTo>
                <a:lnTo>
                  <a:pt x="9" y="177"/>
                </a:lnTo>
                <a:lnTo>
                  <a:pt x="17" y="177"/>
                </a:lnTo>
                <a:lnTo>
                  <a:pt x="17" y="168"/>
                </a:lnTo>
                <a:lnTo>
                  <a:pt x="17" y="168"/>
                </a:lnTo>
                <a:lnTo>
                  <a:pt x="17" y="160"/>
                </a:lnTo>
                <a:lnTo>
                  <a:pt x="17" y="160"/>
                </a:lnTo>
                <a:lnTo>
                  <a:pt x="17" y="151"/>
                </a:lnTo>
                <a:lnTo>
                  <a:pt x="17" y="151"/>
                </a:lnTo>
                <a:lnTo>
                  <a:pt x="26" y="142"/>
                </a:lnTo>
                <a:lnTo>
                  <a:pt x="26" y="142"/>
                </a:lnTo>
                <a:lnTo>
                  <a:pt x="35" y="151"/>
                </a:lnTo>
                <a:lnTo>
                  <a:pt x="35" y="151"/>
                </a:lnTo>
                <a:lnTo>
                  <a:pt x="35" y="142"/>
                </a:lnTo>
                <a:lnTo>
                  <a:pt x="35" y="133"/>
                </a:lnTo>
                <a:lnTo>
                  <a:pt x="35" y="133"/>
                </a:lnTo>
                <a:lnTo>
                  <a:pt x="35" y="124"/>
                </a:lnTo>
                <a:lnTo>
                  <a:pt x="44" y="124"/>
                </a:lnTo>
                <a:lnTo>
                  <a:pt x="44" y="115"/>
                </a:lnTo>
                <a:lnTo>
                  <a:pt x="44" y="115"/>
                </a:lnTo>
                <a:lnTo>
                  <a:pt x="53" y="107"/>
                </a:lnTo>
                <a:lnTo>
                  <a:pt x="61" y="107"/>
                </a:lnTo>
                <a:lnTo>
                  <a:pt x="70" y="98"/>
                </a:lnTo>
                <a:lnTo>
                  <a:pt x="79" y="89"/>
                </a:lnTo>
                <a:lnTo>
                  <a:pt x="79" y="89"/>
                </a:lnTo>
                <a:lnTo>
                  <a:pt x="88" y="71"/>
                </a:lnTo>
                <a:lnTo>
                  <a:pt x="88" y="71"/>
                </a:lnTo>
                <a:lnTo>
                  <a:pt x="88" y="62"/>
                </a:lnTo>
                <a:lnTo>
                  <a:pt x="88" y="62"/>
                </a:lnTo>
                <a:lnTo>
                  <a:pt x="88" y="62"/>
                </a:lnTo>
                <a:lnTo>
                  <a:pt x="88" y="54"/>
                </a:lnTo>
                <a:lnTo>
                  <a:pt x="88" y="45"/>
                </a:lnTo>
                <a:lnTo>
                  <a:pt x="88" y="36"/>
                </a:lnTo>
                <a:lnTo>
                  <a:pt x="88" y="27"/>
                </a:lnTo>
                <a:lnTo>
                  <a:pt x="88" y="9"/>
                </a:lnTo>
                <a:lnTo>
                  <a:pt x="88" y="9"/>
                </a:lnTo>
                <a:lnTo>
                  <a:pt x="88" y="0"/>
                </a:lnTo>
                <a:lnTo>
                  <a:pt x="88" y="0"/>
                </a:lnTo>
                <a:lnTo>
                  <a:pt x="88" y="0"/>
                </a:lnTo>
                <a:lnTo>
                  <a:pt x="105" y="71"/>
                </a:lnTo>
                <a:lnTo>
                  <a:pt x="167" y="62"/>
                </a:lnTo>
                <a:lnTo>
                  <a:pt x="176" y="107"/>
                </a:lnTo>
                <a:lnTo>
                  <a:pt x="176" y="98"/>
                </a:lnTo>
                <a:lnTo>
                  <a:pt x="185" y="89"/>
                </a:lnTo>
                <a:lnTo>
                  <a:pt x="185" y="89"/>
                </a:lnTo>
                <a:lnTo>
                  <a:pt x="193" y="80"/>
                </a:lnTo>
                <a:lnTo>
                  <a:pt x="193" y="80"/>
                </a:lnTo>
                <a:lnTo>
                  <a:pt x="193" y="71"/>
                </a:lnTo>
                <a:lnTo>
                  <a:pt x="202" y="80"/>
                </a:lnTo>
                <a:lnTo>
                  <a:pt x="211" y="62"/>
                </a:lnTo>
                <a:lnTo>
                  <a:pt x="211" y="62"/>
                </a:lnTo>
                <a:lnTo>
                  <a:pt x="211" y="62"/>
                </a:lnTo>
                <a:lnTo>
                  <a:pt x="211" y="62"/>
                </a:lnTo>
                <a:lnTo>
                  <a:pt x="220" y="62"/>
                </a:lnTo>
                <a:lnTo>
                  <a:pt x="228" y="62"/>
                </a:lnTo>
                <a:lnTo>
                  <a:pt x="228" y="62"/>
                </a:lnTo>
                <a:lnTo>
                  <a:pt x="228" y="54"/>
                </a:lnTo>
                <a:lnTo>
                  <a:pt x="237" y="54"/>
                </a:lnTo>
                <a:lnTo>
                  <a:pt x="237" y="54"/>
                </a:lnTo>
                <a:lnTo>
                  <a:pt x="246" y="45"/>
                </a:lnTo>
                <a:lnTo>
                  <a:pt x="246" y="54"/>
                </a:lnTo>
                <a:lnTo>
                  <a:pt x="255" y="54"/>
                </a:lnTo>
                <a:lnTo>
                  <a:pt x="264" y="54"/>
                </a:lnTo>
                <a:lnTo>
                  <a:pt x="264" y="54"/>
                </a:lnTo>
                <a:lnTo>
                  <a:pt x="264" y="62"/>
                </a:lnTo>
                <a:lnTo>
                  <a:pt x="272" y="62"/>
                </a:lnTo>
                <a:lnTo>
                  <a:pt x="272" y="62"/>
                </a:lnTo>
                <a:lnTo>
                  <a:pt x="272" y="71"/>
                </a:lnTo>
                <a:lnTo>
                  <a:pt x="272" y="71"/>
                </a:lnTo>
                <a:lnTo>
                  <a:pt x="272" y="80"/>
                </a:lnTo>
                <a:lnTo>
                  <a:pt x="272" y="89"/>
                </a:lnTo>
                <a:lnTo>
                  <a:pt x="237" y="71"/>
                </a:lnTo>
                <a:lnTo>
                  <a:pt x="237" y="71"/>
                </a:lnTo>
                <a:lnTo>
                  <a:pt x="237" y="80"/>
                </a:lnTo>
                <a:lnTo>
                  <a:pt x="237" y="80"/>
                </a:lnTo>
                <a:lnTo>
                  <a:pt x="237" y="98"/>
                </a:lnTo>
                <a:lnTo>
                  <a:pt x="228" y="98"/>
                </a:lnTo>
                <a:lnTo>
                  <a:pt x="228" y="107"/>
                </a:lnTo>
                <a:lnTo>
                  <a:pt x="228" y="115"/>
                </a:lnTo>
                <a:lnTo>
                  <a:pt x="220" y="115"/>
                </a:lnTo>
                <a:lnTo>
                  <a:pt x="220" y="124"/>
                </a:lnTo>
                <a:lnTo>
                  <a:pt x="211" y="124"/>
                </a:lnTo>
                <a:lnTo>
                  <a:pt x="202" y="124"/>
                </a:lnTo>
                <a:lnTo>
                  <a:pt x="202" y="133"/>
                </a:lnTo>
                <a:lnTo>
                  <a:pt x="202" y="142"/>
                </a:lnTo>
                <a:lnTo>
                  <a:pt x="202" y="142"/>
                </a:lnTo>
                <a:lnTo>
                  <a:pt x="202" y="151"/>
                </a:lnTo>
                <a:lnTo>
                  <a:pt x="193" y="160"/>
                </a:lnTo>
                <a:lnTo>
                  <a:pt x="193" y="160"/>
                </a:lnTo>
                <a:lnTo>
                  <a:pt x="185" y="160"/>
                </a:lnTo>
                <a:lnTo>
                  <a:pt x="185" y="160"/>
                </a:lnTo>
                <a:lnTo>
                  <a:pt x="176" y="151"/>
                </a:lnTo>
                <a:lnTo>
                  <a:pt x="167" y="151"/>
                </a:lnTo>
                <a:lnTo>
                  <a:pt x="167" y="168"/>
                </a:lnTo>
                <a:lnTo>
                  <a:pt x="167" y="168"/>
                </a:lnTo>
                <a:lnTo>
                  <a:pt x="167" y="168"/>
                </a:lnTo>
                <a:lnTo>
                  <a:pt x="167" y="186"/>
                </a:lnTo>
                <a:lnTo>
                  <a:pt x="158" y="186"/>
                </a:lnTo>
                <a:lnTo>
                  <a:pt x="158" y="195"/>
                </a:lnTo>
                <a:lnTo>
                  <a:pt x="158" y="204"/>
                </a:lnTo>
                <a:lnTo>
                  <a:pt x="149" y="213"/>
                </a:lnTo>
                <a:lnTo>
                  <a:pt x="149" y="222"/>
                </a:lnTo>
                <a:lnTo>
                  <a:pt x="149" y="230"/>
                </a:lnTo>
                <a:lnTo>
                  <a:pt x="149" y="230"/>
                </a:lnTo>
                <a:lnTo>
                  <a:pt x="149" y="239"/>
                </a:lnTo>
                <a:lnTo>
                  <a:pt x="149" y="248"/>
                </a:lnTo>
                <a:lnTo>
                  <a:pt x="149" y="248"/>
                </a:lnTo>
                <a:lnTo>
                  <a:pt x="141" y="248"/>
                </a:lnTo>
                <a:lnTo>
                  <a:pt x="132" y="248"/>
                </a:lnTo>
                <a:lnTo>
                  <a:pt x="123" y="257"/>
                </a:lnTo>
                <a:lnTo>
                  <a:pt x="114" y="257"/>
                </a:lnTo>
                <a:lnTo>
                  <a:pt x="114" y="266"/>
                </a:lnTo>
                <a:lnTo>
                  <a:pt x="114" y="266"/>
                </a:lnTo>
                <a:lnTo>
                  <a:pt x="105" y="266"/>
                </a:lnTo>
                <a:lnTo>
                  <a:pt x="97" y="275"/>
                </a:lnTo>
                <a:lnTo>
                  <a:pt x="88" y="275"/>
                </a:lnTo>
                <a:lnTo>
                  <a:pt x="88" y="266"/>
                </a:lnTo>
                <a:lnTo>
                  <a:pt x="79" y="275"/>
                </a:lnTo>
                <a:lnTo>
                  <a:pt x="70" y="283"/>
                </a:lnTo>
                <a:lnTo>
                  <a:pt x="61" y="283"/>
                </a:lnTo>
                <a:lnTo>
                  <a:pt x="53" y="275"/>
                </a:lnTo>
                <a:lnTo>
                  <a:pt x="53" y="266"/>
                </a:lnTo>
                <a:lnTo>
                  <a:pt x="44" y="266"/>
                </a:lnTo>
                <a:lnTo>
                  <a:pt x="44" y="257"/>
                </a:lnTo>
                <a:lnTo>
                  <a:pt x="35" y="257"/>
                </a:lnTo>
                <a:lnTo>
                  <a:pt x="26" y="248"/>
                </a:lnTo>
                <a:lnTo>
                  <a:pt x="17" y="239"/>
                </a:lnTo>
                <a:lnTo>
                  <a:pt x="9" y="230"/>
                </a:lnTo>
                <a:lnTo>
                  <a:pt x="9" y="230"/>
                </a:lnTo>
                <a:lnTo>
                  <a:pt x="0" y="213"/>
                </a:lnTo>
                <a:lnTo>
                  <a:pt x="0" y="204"/>
                </a:lnTo>
                <a:lnTo>
                  <a:pt x="0" y="204"/>
                </a:lnTo>
                <a:lnTo>
                  <a:pt x="0" y="195"/>
                </a:lnTo>
                <a:lnTo>
                  <a:pt x="0" y="195"/>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6" name="Freeform 19"/>
          <p:cNvSpPr>
            <a:spLocks/>
          </p:cNvSpPr>
          <p:nvPr/>
        </p:nvSpPr>
        <p:spPr bwMode="auto">
          <a:xfrm>
            <a:off x="9195876" y="1755068"/>
            <a:ext cx="519256" cy="293959"/>
          </a:xfrm>
          <a:custGeom>
            <a:avLst/>
            <a:gdLst/>
            <a:ahLst/>
            <a:cxnLst>
              <a:cxn ang="0">
                <a:pos x="26" y="265"/>
              </a:cxn>
              <a:cxn ang="0">
                <a:pos x="44" y="248"/>
              </a:cxn>
              <a:cxn ang="0">
                <a:pos x="62" y="230"/>
              </a:cxn>
              <a:cxn ang="0">
                <a:pos x="97" y="195"/>
              </a:cxn>
              <a:cxn ang="0">
                <a:pos x="123" y="212"/>
              </a:cxn>
              <a:cxn ang="0">
                <a:pos x="150" y="204"/>
              </a:cxn>
              <a:cxn ang="0">
                <a:pos x="167" y="186"/>
              </a:cxn>
              <a:cxn ang="0">
                <a:pos x="202" y="177"/>
              </a:cxn>
              <a:cxn ang="0">
                <a:pos x="202" y="159"/>
              </a:cxn>
              <a:cxn ang="0">
                <a:pos x="211" y="124"/>
              </a:cxn>
              <a:cxn ang="0">
                <a:pos x="220" y="97"/>
              </a:cxn>
              <a:cxn ang="0">
                <a:pos x="238" y="89"/>
              </a:cxn>
              <a:cxn ang="0">
                <a:pos x="255" y="80"/>
              </a:cxn>
              <a:cxn ang="0">
                <a:pos x="255" y="53"/>
              </a:cxn>
              <a:cxn ang="0">
                <a:pos x="281" y="44"/>
              </a:cxn>
              <a:cxn ang="0">
                <a:pos x="290" y="9"/>
              </a:cxn>
              <a:cxn ang="0">
                <a:pos x="325" y="18"/>
              </a:cxn>
              <a:cxn ang="0">
                <a:pos x="343" y="0"/>
              </a:cxn>
              <a:cxn ang="0">
                <a:pos x="352" y="18"/>
              </a:cxn>
              <a:cxn ang="0">
                <a:pos x="378" y="27"/>
              </a:cxn>
              <a:cxn ang="0">
                <a:pos x="369" y="44"/>
              </a:cxn>
              <a:cxn ang="0">
                <a:pos x="369" y="44"/>
              </a:cxn>
              <a:cxn ang="0">
                <a:pos x="369" y="71"/>
              </a:cxn>
              <a:cxn ang="0">
                <a:pos x="387" y="71"/>
              </a:cxn>
              <a:cxn ang="0">
                <a:pos x="405" y="80"/>
              </a:cxn>
              <a:cxn ang="0">
                <a:pos x="422" y="89"/>
              </a:cxn>
              <a:cxn ang="0">
                <a:pos x="431" y="89"/>
              </a:cxn>
              <a:cxn ang="0">
                <a:pos x="440" y="106"/>
              </a:cxn>
              <a:cxn ang="0">
                <a:pos x="431" y="115"/>
              </a:cxn>
              <a:cxn ang="0">
                <a:pos x="405" y="97"/>
              </a:cxn>
              <a:cxn ang="0">
                <a:pos x="387" y="89"/>
              </a:cxn>
              <a:cxn ang="0">
                <a:pos x="396" y="97"/>
              </a:cxn>
              <a:cxn ang="0">
                <a:pos x="422" y="115"/>
              </a:cxn>
              <a:cxn ang="0">
                <a:pos x="440" y="124"/>
              </a:cxn>
              <a:cxn ang="0">
                <a:pos x="449" y="133"/>
              </a:cxn>
              <a:cxn ang="0">
                <a:pos x="440" y="133"/>
              </a:cxn>
              <a:cxn ang="0">
                <a:pos x="422" y="133"/>
              </a:cxn>
              <a:cxn ang="0">
                <a:pos x="440" y="151"/>
              </a:cxn>
              <a:cxn ang="0">
                <a:pos x="449" y="159"/>
              </a:cxn>
              <a:cxn ang="0">
                <a:pos x="440" y="159"/>
              </a:cxn>
              <a:cxn ang="0">
                <a:pos x="422" y="159"/>
              </a:cxn>
              <a:cxn ang="0">
                <a:pos x="405" y="151"/>
              </a:cxn>
              <a:cxn ang="0">
                <a:pos x="387" y="151"/>
              </a:cxn>
              <a:cxn ang="0">
                <a:pos x="422" y="159"/>
              </a:cxn>
              <a:cxn ang="0">
                <a:pos x="431" y="168"/>
              </a:cxn>
              <a:cxn ang="0">
                <a:pos x="449" y="177"/>
              </a:cxn>
              <a:cxn ang="0">
                <a:pos x="457" y="168"/>
              </a:cxn>
              <a:cxn ang="0">
                <a:pos x="484" y="195"/>
              </a:cxn>
              <a:cxn ang="0">
                <a:pos x="475" y="195"/>
              </a:cxn>
              <a:cxn ang="0">
                <a:pos x="475" y="195"/>
              </a:cxn>
              <a:cxn ang="0">
                <a:pos x="158" y="257"/>
              </a:cxn>
              <a:cxn ang="0">
                <a:pos x="106" y="265"/>
              </a:cxn>
              <a:cxn ang="0">
                <a:pos x="0" y="274"/>
              </a:cxn>
            </a:cxnLst>
            <a:rect l="0" t="0" r="r" b="b"/>
            <a:pathLst>
              <a:path w="484" h="274">
                <a:moveTo>
                  <a:pt x="0" y="274"/>
                </a:moveTo>
                <a:lnTo>
                  <a:pt x="18" y="274"/>
                </a:lnTo>
                <a:lnTo>
                  <a:pt x="18" y="265"/>
                </a:lnTo>
                <a:lnTo>
                  <a:pt x="26" y="265"/>
                </a:lnTo>
                <a:lnTo>
                  <a:pt x="35" y="257"/>
                </a:lnTo>
                <a:lnTo>
                  <a:pt x="35" y="257"/>
                </a:lnTo>
                <a:lnTo>
                  <a:pt x="44" y="248"/>
                </a:lnTo>
                <a:lnTo>
                  <a:pt x="44" y="248"/>
                </a:lnTo>
                <a:lnTo>
                  <a:pt x="53" y="248"/>
                </a:lnTo>
                <a:lnTo>
                  <a:pt x="53" y="239"/>
                </a:lnTo>
                <a:lnTo>
                  <a:pt x="62" y="239"/>
                </a:lnTo>
                <a:lnTo>
                  <a:pt x="62" y="230"/>
                </a:lnTo>
                <a:lnTo>
                  <a:pt x="62" y="221"/>
                </a:lnTo>
                <a:lnTo>
                  <a:pt x="79" y="212"/>
                </a:lnTo>
                <a:lnTo>
                  <a:pt x="97" y="186"/>
                </a:lnTo>
                <a:lnTo>
                  <a:pt x="97" y="195"/>
                </a:lnTo>
                <a:lnTo>
                  <a:pt x="106" y="195"/>
                </a:lnTo>
                <a:lnTo>
                  <a:pt x="106" y="204"/>
                </a:lnTo>
                <a:lnTo>
                  <a:pt x="114" y="212"/>
                </a:lnTo>
                <a:lnTo>
                  <a:pt x="123" y="212"/>
                </a:lnTo>
                <a:lnTo>
                  <a:pt x="132" y="204"/>
                </a:lnTo>
                <a:lnTo>
                  <a:pt x="141" y="195"/>
                </a:lnTo>
                <a:lnTo>
                  <a:pt x="141" y="204"/>
                </a:lnTo>
                <a:lnTo>
                  <a:pt x="150" y="204"/>
                </a:lnTo>
                <a:lnTo>
                  <a:pt x="158" y="195"/>
                </a:lnTo>
                <a:lnTo>
                  <a:pt x="167" y="195"/>
                </a:lnTo>
                <a:lnTo>
                  <a:pt x="167" y="195"/>
                </a:lnTo>
                <a:lnTo>
                  <a:pt x="167" y="186"/>
                </a:lnTo>
                <a:lnTo>
                  <a:pt x="176" y="186"/>
                </a:lnTo>
                <a:lnTo>
                  <a:pt x="185" y="177"/>
                </a:lnTo>
                <a:lnTo>
                  <a:pt x="194" y="177"/>
                </a:lnTo>
                <a:lnTo>
                  <a:pt x="202" y="177"/>
                </a:lnTo>
                <a:lnTo>
                  <a:pt x="202" y="177"/>
                </a:lnTo>
                <a:lnTo>
                  <a:pt x="202" y="168"/>
                </a:lnTo>
                <a:lnTo>
                  <a:pt x="202" y="159"/>
                </a:lnTo>
                <a:lnTo>
                  <a:pt x="202" y="159"/>
                </a:lnTo>
                <a:lnTo>
                  <a:pt x="202" y="151"/>
                </a:lnTo>
                <a:lnTo>
                  <a:pt x="202" y="142"/>
                </a:lnTo>
                <a:lnTo>
                  <a:pt x="211" y="133"/>
                </a:lnTo>
                <a:lnTo>
                  <a:pt x="211" y="124"/>
                </a:lnTo>
                <a:lnTo>
                  <a:pt x="211" y="115"/>
                </a:lnTo>
                <a:lnTo>
                  <a:pt x="220" y="115"/>
                </a:lnTo>
                <a:lnTo>
                  <a:pt x="220" y="97"/>
                </a:lnTo>
                <a:lnTo>
                  <a:pt x="220" y="97"/>
                </a:lnTo>
                <a:lnTo>
                  <a:pt x="220" y="97"/>
                </a:lnTo>
                <a:lnTo>
                  <a:pt x="220" y="80"/>
                </a:lnTo>
                <a:lnTo>
                  <a:pt x="229" y="80"/>
                </a:lnTo>
                <a:lnTo>
                  <a:pt x="238" y="89"/>
                </a:lnTo>
                <a:lnTo>
                  <a:pt x="238" y="89"/>
                </a:lnTo>
                <a:lnTo>
                  <a:pt x="246" y="89"/>
                </a:lnTo>
                <a:lnTo>
                  <a:pt x="246" y="89"/>
                </a:lnTo>
                <a:lnTo>
                  <a:pt x="255" y="80"/>
                </a:lnTo>
                <a:lnTo>
                  <a:pt x="255" y="71"/>
                </a:lnTo>
                <a:lnTo>
                  <a:pt x="255" y="71"/>
                </a:lnTo>
                <a:lnTo>
                  <a:pt x="255" y="62"/>
                </a:lnTo>
                <a:lnTo>
                  <a:pt x="255" y="53"/>
                </a:lnTo>
                <a:lnTo>
                  <a:pt x="264" y="53"/>
                </a:lnTo>
                <a:lnTo>
                  <a:pt x="273" y="53"/>
                </a:lnTo>
                <a:lnTo>
                  <a:pt x="273" y="44"/>
                </a:lnTo>
                <a:lnTo>
                  <a:pt x="281" y="44"/>
                </a:lnTo>
                <a:lnTo>
                  <a:pt x="281" y="36"/>
                </a:lnTo>
                <a:lnTo>
                  <a:pt x="281" y="27"/>
                </a:lnTo>
                <a:lnTo>
                  <a:pt x="290" y="27"/>
                </a:lnTo>
                <a:lnTo>
                  <a:pt x="290" y="9"/>
                </a:lnTo>
                <a:lnTo>
                  <a:pt x="290" y="9"/>
                </a:lnTo>
                <a:lnTo>
                  <a:pt x="290" y="0"/>
                </a:lnTo>
                <a:lnTo>
                  <a:pt x="290" y="0"/>
                </a:lnTo>
                <a:lnTo>
                  <a:pt x="325" y="18"/>
                </a:lnTo>
                <a:lnTo>
                  <a:pt x="325" y="9"/>
                </a:lnTo>
                <a:lnTo>
                  <a:pt x="325" y="0"/>
                </a:lnTo>
                <a:lnTo>
                  <a:pt x="334" y="0"/>
                </a:lnTo>
                <a:lnTo>
                  <a:pt x="343" y="0"/>
                </a:lnTo>
                <a:lnTo>
                  <a:pt x="343" y="9"/>
                </a:lnTo>
                <a:lnTo>
                  <a:pt x="343" y="18"/>
                </a:lnTo>
                <a:lnTo>
                  <a:pt x="352" y="18"/>
                </a:lnTo>
                <a:lnTo>
                  <a:pt x="352" y="18"/>
                </a:lnTo>
                <a:lnTo>
                  <a:pt x="361" y="18"/>
                </a:lnTo>
                <a:lnTo>
                  <a:pt x="369" y="27"/>
                </a:lnTo>
                <a:lnTo>
                  <a:pt x="369" y="27"/>
                </a:lnTo>
                <a:lnTo>
                  <a:pt x="378" y="27"/>
                </a:lnTo>
                <a:lnTo>
                  <a:pt x="378" y="36"/>
                </a:lnTo>
                <a:lnTo>
                  <a:pt x="378" y="36"/>
                </a:lnTo>
                <a:lnTo>
                  <a:pt x="378" y="36"/>
                </a:lnTo>
                <a:lnTo>
                  <a:pt x="369" y="44"/>
                </a:lnTo>
                <a:lnTo>
                  <a:pt x="378" y="44"/>
                </a:lnTo>
                <a:lnTo>
                  <a:pt x="369" y="53"/>
                </a:lnTo>
                <a:lnTo>
                  <a:pt x="369" y="53"/>
                </a:lnTo>
                <a:lnTo>
                  <a:pt x="369" y="44"/>
                </a:lnTo>
                <a:lnTo>
                  <a:pt x="369" y="62"/>
                </a:lnTo>
                <a:lnTo>
                  <a:pt x="369" y="71"/>
                </a:lnTo>
                <a:lnTo>
                  <a:pt x="369" y="71"/>
                </a:lnTo>
                <a:lnTo>
                  <a:pt x="369" y="71"/>
                </a:lnTo>
                <a:lnTo>
                  <a:pt x="369" y="71"/>
                </a:lnTo>
                <a:lnTo>
                  <a:pt x="378" y="71"/>
                </a:lnTo>
                <a:lnTo>
                  <a:pt x="378" y="71"/>
                </a:lnTo>
                <a:lnTo>
                  <a:pt x="387" y="71"/>
                </a:lnTo>
                <a:lnTo>
                  <a:pt x="387" y="71"/>
                </a:lnTo>
                <a:lnTo>
                  <a:pt x="396" y="80"/>
                </a:lnTo>
                <a:lnTo>
                  <a:pt x="396" y="80"/>
                </a:lnTo>
                <a:lnTo>
                  <a:pt x="405" y="80"/>
                </a:lnTo>
                <a:lnTo>
                  <a:pt x="405" y="80"/>
                </a:lnTo>
                <a:lnTo>
                  <a:pt x="413" y="80"/>
                </a:lnTo>
                <a:lnTo>
                  <a:pt x="413" y="80"/>
                </a:lnTo>
                <a:lnTo>
                  <a:pt x="422" y="89"/>
                </a:lnTo>
                <a:lnTo>
                  <a:pt x="422" y="89"/>
                </a:lnTo>
                <a:lnTo>
                  <a:pt x="422" y="89"/>
                </a:lnTo>
                <a:lnTo>
                  <a:pt x="422" y="89"/>
                </a:lnTo>
                <a:lnTo>
                  <a:pt x="431" y="89"/>
                </a:lnTo>
                <a:lnTo>
                  <a:pt x="440" y="97"/>
                </a:lnTo>
                <a:lnTo>
                  <a:pt x="440" y="97"/>
                </a:lnTo>
                <a:lnTo>
                  <a:pt x="440" y="97"/>
                </a:lnTo>
                <a:lnTo>
                  <a:pt x="440" y="106"/>
                </a:lnTo>
                <a:lnTo>
                  <a:pt x="440" y="106"/>
                </a:lnTo>
                <a:lnTo>
                  <a:pt x="440" y="115"/>
                </a:lnTo>
                <a:lnTo>
                  <a:pt x="431" y="115"/>
                </a:lnTo>
                <a:lnTo>
                  <a:pt x="431" y="115"/>
                </a:lnTo>
                <a:lnTo>
                  <a:pt x="422" y="115"/>
                </a:lnTo>
                <a:lnTo>
                  <a:pt x="413" y="106"/>
                </a:lnTo>
                <a:lnTo>
                  <a:pt x="413" y="106"/>
                </a:lnTo>
                <a:lnTo>
                  <a:pt x="405" y="97"/>
                </a:lnTo>
                <a:lnTo>
                  <a:pt x="405" y="97"/>
                </a:lnTo>
                <a:lnTo>
                  <a:pt x="396" y="89"/>
                </a:lnTo>
                <a:lnTo>
                  <a:pt x="396" y="89"/>
                </a:lnTo>
                <a:lnTo>
                  <a:pt x="387" y="89"/>
                </a:lnTo>
                <a:lnTo>
                  <a:pt x="378" y="89"/>
                </a:lnTo>
                <a:lnTo>
                  <a:pt x="387" y="89"/>
                </a:lnTo>
                <a:lnTo>
                  <a:pt x="396" y="89"/>
                </a:lnTo>
                <a:lnTo>
                  <a:pt x="396" y="97"/>
                </a:lnTo>
                <a:lnTo>
                  <a:pt x="405" y="97"/>
                </a:lnTo>
                <a:lnTo>
                  <a:pt x="405" y="106"/>
                </a:lnTo>
                <a:lnTo>
                  <a:pt x="413" y="106"/>
                </a:lnTo>
                <a:lnTo>
                  <a:pt x="422" y="115"/>
                </a:lnTo>
                <a:lnTo>
                  <a:pt x="422" y="115"/>
                </a:lnTo>
                <a:lnTo>
                  <a:pt x="431" y="115"/>
                </a:lnTo>
                <a:lnTo>
                  <a:pt x="431" y="115"/>
                </a:lnTo>
                <a:lnTo>
                  <a:pt x="440" y="124"/>
                </a:lnTo>
                <a:lnTo>
                  <a:pt x="440" y="124"/>
                </a:lnTo>
                <a:lnTo>
                  <a:pt x="440" y="124"/>
                </a:lnTo>
                <a:lnTo>
                  <a:pt x="449" y="124"/>
                </a:lnTo>
                <a:lnTo>
                  <a:pt x="449" y="133"/>
                </a:lnTo>
                <a:lnTo>
                  <a:pt x="449" y="142"/>
                </a:lnTo>
                <a:lnTo>
                  <a:pt x="440" y="133"/>
                </a:lnTo>
                <a:lnTo>
                  <a:pt x="440" y="133"/>
                </a:lnTo>
                <a:lnTo>
                  <a:pt x="440" y="133"/>
                </a:lnTo>
                <a:lnTo>
                  <a:pt x="440" y="142"/>
                </a:lnTo>
                <a:lnTo>
                  <a:pt x="440" y="151"/>
                </a:lnTo>
                <a:lnTo>
                  <a:pt x="431" y="142"/>
                </a:lnTo>
                <a:lnTo>
                  <a:pt x="422" y="133"/>
                </a:lnTo>
                <a:lnTo>
                  <a:pt x="413" y="133"/>
                </a:lnTo>
                <a:lnTo>
                  <a:pt x="422" y="142"/>
                </a:lnTo>
                <a:lnTo>
                  <a:pt x="431" y="142"/>
                </a:lnTo>
                <a:lnTo>
                  <a:pt x="440" y="151"/>
                </a:lnTo>
                <a:lnTo>
                  <a:pt x="440" y="151"/>
                </a:lnTo>
                <a:lnTo>
                  <a:pt x="449" y="151"/>
                </a:lnTo>
                <a:lnTo>
                  <a:pt x="449" y="151"/>
                </a:lnTo>
                <a:lnTo>
                  <a:pt x="449" y="159"/>
                </a:lnTo>
                <a:lnTo>
                  <a:pt x="449" y="168"/>
                </a:lnTo>
                <a:lnTo>
                  <a:pt x="449" y="168"/>
                </a:lnTo>
                <a:lnTo>
                  <a:pt x="449" y="168"/>
                </a:lnTo>
                <a:lnTo>
                  <a:pt x="440" y="159"/>
                </a:lnTo>
                <a:lnTo>
                  <a:pt x="431" y="159"/>
                </a:lnTo>
                <a:lnTo>
                  <a:pt x="431" y="159"/>
                </a:lnTo>
                <a:lnTo>
                  <a:pt x="422" y="151"/>
                </a:lnTo>
                <a:lnTo>
                  <a:pt x="422" y="159"/>
                </a:lnTo>
                <a:lnTo>
                  <a:pt x="413" y="151"/>
                </a:lnTo>
                <a:lnTo>
                  <a:pt x="413" y="151"/>
                </a:lnTo>
                <a:lnTo>
                  <a:pt x="413" y="151"/>
                </a:lnTo>
                <a:lnTo>
                  <a:pt x="405" y="151"/>
                </a:lnTo>
                <a:lnTo>
                  <a:pt x="405" y="151"/>
                </a:lnTo>
                <a:lnTo>
                  <a:pt x="396" y="151"/>
                </a:lnTo>
                <a:lnTo>
                  <a:pt x="387" y="151"/>
                </a:lnTo>
                <a:lnTo>
                  <a:pt x="387" y="151"/>
                </a:lnTo>
                <a:lnTo>
                  <a:pt x="405" y="151"/>
                </a:lnTo>
                <a:lnTo>
                  <a:pt x="413" y="159"/>
                </a:lnTo>
                <a:lnTo>
                  <a:pt x="413" y="159"/>
                </a:lnTo>
                <a:lnTo>
                  <a:pt x="422" y="159"/>
                </a:lnTo>
                <a:lnTo>
                  <a:pt x="422" y="159"/>
                </a:lnTo>
                <a:lnTo>
                  <a:pt x="431" y="159"/>
                </a:lnTo>
                <a:lnTo>
                  <a:pt x="431" y="168"/>
                </a:lnTo>
                <a:lnTo>
                  <a:pt x="431" y="168"/>
                </a:lnTo>
                <a:lnTo>
                  <a:pt x="440" y="168"/>
                </a:lnTo>
                <a:lnTo>
                  <a:pt x="440" y="177"/>
                </a:lnTo>
                <a:lnTo>
                  <a:pt x="440" y="177"/>
                </a:lnTo>
                <a:lnTo>
                  <a:pt x="449" y="177"/>
                </a:lnTo>
                <a:lnTo>
                  <a:pt x="449" y="177"/>
                </a:lnTo>
                <a:lnTo>
                  <a:pt x="457" y="177"/>
                </a:lnTo>
                <a:lnTo>
                  <a:pt x="449" y="177"/>
                </a:lnTo>
                <a:lnTo>
                  <a:pt x="457" y="168"/>
                </a:lnTo>
                <a:lnTo>
                  <a:pt x="457" y="168"/>
                </a:lnTo>
                <a:lnTo>
                  <a:pt x="475" y="168"/>
                </a:lnTo>
                <a:lnTo>
                  <a:pt x="475" y="177"/>
                </a:lnTo>
                <a:lnTo>
                  <a:pt x="484" y="195"/>
                </a:lnTo>
                <a:lnTo>
                  <a:pt x="484" y="195"/>
                </a:lnTo>
                <a:lnTo>
                  <a:pt x="484" y="186"/>
                </a:lnTo>
                <a:lnTo>
                  <a:pt x="475" y="186"/>
                </a:lnTo>
                <a:lnTo>
                  <a:pt x="475" y="195"/>
                </a:lnTo>
                <a:lnTo>
                  <a:pt x="475" y="195"/>
                </a:lnTo>
                <a:lnTo>
                  <a:pt x="475" y="195"/>
                </a:lnTo>
                <a:lnTo>
                  <a:pt x="475" y="195"/>
                </a:lnTo>
                <a:lnTo>
                  <a:pt x="475" y="195"/>
                </a:lnTo>
                <a:lnTo>
                  <a:pt x="413" y="212"/>
                </a:lnTo>
                <a:lnTo>
                  <a:pt x="343" y="221"/>
                </a:lnTo>
                <a:lnTo>
                  <a:pt x="211" y="248"/>
                </a:lnTo>
                <a:lnTo>
                  <a:pt x="158" y="257"/>
                </a:lnTo>
                <a:lnTo>
                  <a:pt x="141" y="257"/>
                </a:lnTo>
                <a:lnTo>
                  <a:pt x="132" y="257"/>
                </a:lnTo>
                <a:lnTo>
                  <a:pt x="123" y="257"/>
                </a:lnTo>
                <a:lnTo>
                  <a:pt x="106" y="265"/>
                </a:lnTo>
                <a:lnTo>
                  <a:pt x="79" y="265"/>
                </a:lnTo>
                <a:lnTo>
                  <a:pt x="35" y="274"/>
                </a:lnTo>
                <a:lnTo>
                  <a:pt x="26" y="274"/>
                </a:lnTo>
                <a:lnTo>
                  <a:pt x="0" y="27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7" name="Freeform 23"/>
          <p:cNvSpPr>
            <a:spLocks/>
          </p:cNvSpPr>
          <p:nvPr/>
        </p:nvSpPr>
        <p:spPr bwMode="auto">
          <a:xfrm>
            <a:off x="9705478" y="1196119"/>
            <a:ext cx="113721" cy="208132"/>
          </a:xfrm>
          <a:custGeom>
            <a:avLst/>
            <a:gdLst/>
            <a:ahLst/>
            <a:cxnLst>
              <a:cxn ang="0">
                <a:pos x="0" y="26"/>
              </a:cxn>
              <a:cxn ang="0">
                <a:pos x="18" y="17"/>
              </a:cxn>
              <a:cxn ang="0">
                <a:pos x="97" y="0"/>
              </a:cxn>
              <a:cxn ang="0">
                <a:pos x="97" y="0"/>
              </a:cxn>
              <a:cxn ang="0">
                <a:pos x="106" y="8"/>
              </a:cxn>
              <a:cxn ang="0">
                <a:pos x="97" y="17"/>
              </a:cxn>
              <a:cxn ang="0">
                <a:pos x="97" y="26"/>
              </a:cxn>
              <a:cxn ang="0">
                <a:pos x="106" y="26"/>
              </a:cxn>
              <a:cxn ang="0">
                <a:pos x="106" y="35"/>
              </a:cxn>
              <a:cxn ang="0">
                <a:pos x="106" y="35"/>
              </a:cxn>
              <a:cxn ang="0">
                <a:pos x="106" y="44"/>
              </a:cxn>
              <a:cxn ang="0">
                <a:pos x="97" y="53"/>
              </a:cxn>
              <a:cxn ang="0">
                <a:pos x="88" y="53"/>
              </a:cxn>
              <a:cxn ang="0">
                <a:pos x="88" y="61"/>
              </a:cxn>
              <a:cxn ang="0">
                <a:pos x="88" y="70"/>
              </a:cxn>
              <a:cxn ang="0">
                <a:pos x="88" y="79"/>
              </a:cxn>
              <a:cxn ang="0">
                <a:pos x="88" y="88"/>
              </a:cxn>
              <a:cxn ang="0">
                <a:pos x="88" y="88"/>
              </a:cxn>
              <a:cxn ang="0">
                <a:pos x="88" y="97"/>
              </a:cxn>
              <a:cxn ang="0">
                <a:pos x="88" y="97"/>
              </a:cxn>
              <a:cxn ang="0">
                <a:pos x="88" y="106"/>
              </a:cxn>
              <a:cxn ang="0">
                <a:pos x="79" y="114"/>
              </a:cxn>
              <a:cxn ang="0">
                <a:pos x="88" y="114"/>
              </a:cxn>
              <a:cxn ang="0">
                <a:pos x="79" y="123"/>
              </a:cxn>
              <a:cxn ang="0">
                <a:pos x="88" y="141"/>
              </a:cxn>
              <a:cxn ang="0">
                <a:pos x="88" y="150"/>
              </a:cxn>
              <a:cxn ang="0">
                <a:pos x="88" y="168"/>
              </a:cxn>
              <a:cxn ang="0">
                <a:pos x="88" y="168"/>
              </a:cxn>
              <a:cxn ang="0">
                <a:pos x="88" y="176"/>
              </a:cxn>
              <a:cxn ang="0">
                <a:pos x="88" y="185"/>
              </a:cxn>
              <a:cxn ang="0">
                <a:pos x="97" y="185"/>
              </a:cxn>
              <a:cxn ang="0">
                <a:pos x="53" y="194"/>
              </a:cxn>
              <a:cxn ang="0">
                <a:pos x="44" y="194"/>
              </a:cxn>
              <a:cxn ang="0">
                <a:pos x="44" y="185"/>
              </a:cxn>
              <a:cxn ang="0">
                <a:pos x="35" y="141"/>
              </a:cxn>
              <a:cxn ang="0">
                <a:pos x="26" y="132"/>
              </a:cxn>
              <a:cxn ang="0">
                <a:pos x="26" y="141"/>
              </a:cxn>
              <a:cxn ang="0">
                <a:pos x="26" y="132"/>
              </a:cxn>
              <a:cxn ang="0">
                <a:pos x="26" y="123"/>
              </a:cxn>
              <a:cxn ang="0">
                <a:pos x="18" y="114"/>
              </a:cxn>
              <a:cxn ang="0">
                <a:pos x="18" y="106"/>
              </a:cxn>
              <a:cxn ang="0">
                <a:pos x="18" y="97"/>
              </a:cxn>
              <a:cxn ang="0">
                <a:pos x="18" y="88"/>
              </a:cxn>
              <a:cxn ang="0">
                <a:pos x="18" y="88"/>
              </a:cxn>
              <a:cxn ang="0">
                <a:pos x="18" y="79"/>
              </a:cxn>
              <a:cxn ang="0">
                <a:pos x="18" y="70"/>
              </a:cxn>
              <a:cxn ang="0">
                <a:pos x="18" y="70"/>
              </a:cxn>
              <a:cxn ang="0">
                <a:pos x="18" y="61"/>
              </a:cxn>
              <a:cxn ang="0">
                <a:pos x="9" y="61"/>
              </a:cxn>
              <a:cxn ang="0">
                <a:pos x="9" y="53"/>
              </a:cxn>
              <a:cxn ang="0">
                <a:pos x="9" y="44"/>
              </a:cxn>
              <a:cxn ang="0">
                <a:pos x="0" y="35"/>
              </a:cxn>
              <a:cxn ang="0">
                <a:pos x="0" y="35"/>
              </a:cxn>
              <a:cxn ang="0">
                <a:pos x="0" y="26"/>
              </a:cxn>
              <a:cxn ang="0">
                <a:pos x="0" y="26"/>
              </a:cxn>
            </a:cxnLst>
            <a:rect l="0" t="0" r="r" b="b"/>
            <a:pathLst>
              <a:path w="106" h="194">
                <a:moveTo>
                  <a:pt x="0" y="26"/>
                </a:moveTo>
                <a:lnTo>
                  <a:pt x="18" y="17"/>
                </a:lnTo>
                <a:lnTo>
                  <a:pt x="97" y="0"/>
                </a:lnTo>
                <a:lnTo>
                  <a:pt x="97" y="0"/>
                </a:lnTo>
                <a:lnTo>
                  <a:pt x="106" y="8"/>
                </a:lnTo>
                <a:lnTo>
                  <a:pt x="97" y="17"/>
                </a:lnTo>
                <a:lnTo>
                  <a:pt x="97" y="26"/>
                </a:lnTo>
                <a:lnTo>
                  <a:pt x="106" y="26"/>
                </a:lnTo>
                <a:lnTo>
                  <a:pt x="106" y="35"/>
                </a:lnTo>
                <a:lnTo>
                  <a:pt x="106" y="35"/>
                </a:lnTo>
                <a:lnTo>
                  <a:pt x="106" y="44"/>
                </a:lnTo>
                <a:lnTo>
                  <a:pt x="97" y="53"/>
                </a:lnTo>
                <a:lnTo>
                  <a:pt x="88" y="53"/>
                </a:lnTo>
                <a:lnTo>
                  <a:pt x="88" y="61"/>
                </a:lnTo>
                <a:lnTo>
                  <a:pt x="88" y="70"/>
                </a:lnTo>
                <a:lnTo>
                  <a:pt x="88" y="79"/>
                </a:lnTo>
                <a:lnTo>
                  <a:pt x="88" y="88"/>
                </a:lnTo>
                <a:lnTo>
                  <a:pt x="88" y="88"/>
                </a:lnTo>
                <a:lnTo>
                  <a:pt x="88" y="97"/>
                </a:lnTo>
                <a:lnTo>
                  <a:pt x="88" y="97"/>
                </a:lnTo>
                <a:lnTo>
                  <a:pt x="88" y="106"/>
                </a:lnTo>
                <a:lnTo>
                  <a:pt x="79" y="114"/>
                </a:lnTo>
                <a:lnTo>
                  <a:pt x="88" y="114"/>
                </a:lnTo>
                <a:lnTo>
                  <a:pt x="79" y="123"/>
                </a:lnTo>
                <a:lnTo>
                  <a:pt x="88" y="141"/>
                </a:lnTo>
                <a:lnTo>
                  <a:pt x="88" y="150"/>
                </a:lnTo>
                <a:lnTo>
                  <a:pt x="88" y="168"/>
                </a:lnTo>
                <a:lnTo>
                  <a:pt x="88" y="168"/>
                </a:lnTo>
                <a:lnTo>
                  <a:pt x="88" y="176"/>
                </a:lnTo>
                <a:lnTo>
                  <a:pt x="88" y="185"/>
                </a:lnTo>
                <a:lnTo>
                  <a:pt x="97" y="185"/>
                </a:lnTo>
                <a:lnTo>
                  <a:pt x="53" y="194"/>
                </a:lnTo>
                <a:lnTo>
                  <a:pt x="44" y="194"/>
                </a:lnTo>
                <a:lnTo>
                  <a:pt x="44" y="185"/>
                </a:lnTo>
                <a:lnTo>
                  <a:pt x="35" y="141"/>
                </a:lnTo>
                <a:lnTo>
                  <a:pt x="26" y="132"/>
                </a:lnTo>
                <a:lnTo>
                  <a:pt x="26" y="141"/>
                </a:lnTo>
                <a:lnTo>
                  <a:pt x="26" y="132"/>
                </a:lnTo>
                <a:lnTo>
                  <a:pt x="26" y="123"/>
                </a:lnTo>
                <a:lnTo>
                  <a:pt x="18" y="114"/>
                </a:lnTo>
                <a:lnTo>
                  <a:pt x="18" y="106"/>
                </a:lnTo>
                <a:lnTo>
                  <a:pt x="18" y="97"/>
                </a:lnTo>
                <a:lnTo>
                  <a:pt x="18" y="88"/>
                </a:lnTo>
                <a:lnTo>
                  <a:pt x="18" y="88"/>
                </a:lnTo>
                <a:lnTo>
                  <a:pt x="18" y="79"/>
                </a:lnTo>
                <a:lnTo>
                  <a:pt x="18" y="70"/>
                </a:lnTo>
                <a:lnTo>
                  <a:pt x="18" y="70"/>
                </a:lnTo>
                <a:lnTo>
                  <a:pt x="18" y="61"/>
                </a:lnTo>
                <a:lnTo>
                  <a:pt x="9" y="61"/>
                </a:lnTo>
                <a:lnTo>
                  <a:pt x="9" y="53"/>
                </a:lnTo>
                <a:lnTo>
                  <a:pt x="9" y="44"/>
                </a:lnTo>
                <a:lnTo>
                  <a:pt x="0" y="35"/>
                </a:lnTo>
                <a:lnTo>
                  <a:pt x="0" y="35"/>
                </a:lnTo>
                <a:lnTo>
                  <a:pt x="0" y="26"/>
                </a:lnTo>
                <a:lnTo>
                  <a:pt x="0" y="26"/>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8" name="Freeform 25"/>
          <p:cNvSpPr>
            <a:spLocks/>
          </p:cNvSpPr>
          <p:nvPr/>
        </p:nvSpPr>
        <p:spPr bwMode="auto">
          <a:xfrm>
            <a:off x="7175714" y="1556593"/>
            <a:ext cx="367985" cy="474196"/>
          </a:xfrm>
          <a:custGeom>
            <a:avLst/>
            <a:gdLst/>
            <a:ahLst/>
            <a:cxnLst>
              <a:cxn ang="0">
                <a:pos x="0" y="397"/>
              </a:cxn>
              <a:cxn ang="0">
                <a:pos x="70" y="0"/>
              </a:cxn>
              <a:cxn ang="0">
                <a:pos x="88" y="8"/>
              </a:cxn>
              <a:cxn ang="0">
                <a:pos x="176" y="17"/>
              </a:cxn>
              <a:cxn ang="0">
                <a:pos x="238" y="26"/>
              </a:cxn>
              <a:cxn ang="0">
                <a:pos x="229" y="106"/>
              </a:cxn>
              <a:cxn ang="0">
                <a:pos x="343" y="123"/>
              </a:cxn>
              <a:cxn ang="0">
                <a:pos x="308" y="442"/>
              </a:cxn>
              <a:cxn ang="0">
                <a:pos x="220" y="433"/>
              </a:cxn>
              <a:cxn ang="0">
                <a:pos x="141" y="415"/>
              </a:cxn>
              <a:cxn ang="0">
                <a:pos x="53" y="406"/>
              </a:cxn>
              <a:cxn ang="0">
                <a:pos x="0" y="397"/>
              </a:cxn>
            </a:cxnLst>
            <a:rect l="0" t="0" r="r" b="b"/>
            <a:pathLst>
              <a:path w="343" h="442">
                <a:moveTo>
                  <a:pt x="0" y="397"/>
                </a:moveTo>
                <a:lnTo>
                  <a:pt x="70" y="0"/>
                </a:lnTo>
                <a:lnTo>
                  <a:pt x="88" y="8"/>
                </a:lnTo>
                <a:lnTo>
                  <a:pt x="176" y="17"/>
                </a:lnTo>
                <a:lnTo>
                  <a:pt x="238" y="26"/>
                </a:lnTo>
                <a:lnTo>
                  <a:pt x="229" y="106"/>
                </a:lnTo>
                <a:lnTo>
                  <a:pt x="343" y="123"/>
                </a:lnTo>
                <a:lnTo>
                  <a:pt x="308" y="442"/>
                </a:lnTo>
                <a:lnTo>
                  <a:pt x="220" y="433"/>
                </a:lnTo>
                <a:lnTo>
                  <a:pt x="141" y="415"/>
                </a:lnTo>
                <a:lnTo>
                  <a:pt x="53" y="406"/>
                </a:lnTo>
                <a:lnTo>
                  <a:pt x="0" y="39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9" name="Freeform 26"/>
          <p:cNvSpPr>
            <a:spLocks/>
          </p:cNvSpPr>
          <p:nvPr/>
        </p:nvSpPr>
        <p:spPr bwMode="auto">
          <a:xfrm>
            <a:off x="7175714" y="1556593"/>
            <a:ext cx="367985" cy="474196"/>
          </a:xfrm>
          <a:custGeom>
            <a:avLst/>
            <a:gdLst/>
            <a:ahLst/>
            <a:cxnLst>
              <a:cxn ang="0">
                <a:pos x="0" y="397"/>
              </a:cxn>
              <a:cxn ang="0">
                <a:pos x="70" y="0"/>
              </a:cxn>
              <a:cxn ang="0">
                <a:pos x="88" y="8"/>
              </a:cxn>
              <a:cxn ang="0">
                <a:pos x="176" y="17"/>
              </a:cxn>
              <a:cxn ang="0">
                <a:pos x="238" y="26"/>
              </a:cxn>
              <a:cxn ang="0">
                <a:pos x="229" y="106"/>
              </a:cxn>
              <a:cxn ang="0">
                <a:pos x="343" y="123"/>
              </a:cxn>
              <a:cxn ang="0">
                <a:pos x="308" y="442"/>
              </a:cxn>
              <a:cxn ang="0">
                <a:pos x="220" y="433"/>
              </a:cxn>
              <a:cxn ang="0">
                <a:pos x="141" y="415"/>
              </a:cxn>
              <a:cxn ang="0">
                <a:pos x="53" y="406"/>
              </a:cxn>
              <a:cxn ang="0">
                <a:pos x="0" y="397"/>
              </a:cxn>
            </a:cxnLst>
            <a:rect l="0" t="0" r="r" b="b"/>
            <a:pathLst>
              <a:path w="343" h="442">
                <a:moveTo>
                  <a:pt x="0" y="397"/>
                </a:moveTo>
                <a:lnTo>
                  <a:pt x="70" y="0"/>
                </a:lnTo>
                <a:lnTo>
                  <a:pt x="88" y="8"/>
                </a:lnTo>
                <a:lnTo>
                  <a:pt x="176" y="17"/>
                </a:lnTo>
                <a:lnTo>
                  <a:pt x="238" y="26"/>
                </a:lnTo>
                <a:lnTo>
                  <a:pt x="229" y="106"/>
                </a:lnTo>
                <a:lnTo>
                  <a:pt x="343" y="123"/>
                </a:lnTo>
                <a:lnTo>
                  <a:pt x="308" y="442"/>
                </a:lnTo>
                <a:lnTo>
                  <a:pt x="220" y="433"/>
                </a:lnTo>
                <a:lnTo>
                  <a:pt x="141" y="415"/>
                </a:lnTo>
                <a:lnTo>
                  <a:pt x="53" y="406"/>
                </a:lnTo>
                <a:lnTo>
                  <a:pt x="0" y="39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0" name="Freeform 39"/>
          <p:cNvSpPr>
            <a:spLocks/>
          </p:cNvSpPr>
          <p:nvPr/>
        </p:nvSpPr>
        <p:spPr bwMode="auto">
          <a:xfrm>
            <a:off x="8761377" y="2030790"/>
            <a:ext cx="576117" cy="208132"/>
          </a:xfrm>
          <a:custGeom>
            <a:avLst/>
            <a:gdLst/>
            <a:ahLst/>
            <a:cxnLst>
              <a:cxn ang="0">
                <a:pos x="0" y="194"/>
              </a:cxn>
              <a:cxn ang="0">
                <a:pos x="9" y="185"/>
              </a:cxn>
              <a:cxn ang="0">
                <a:pos x="18" y="176"/>
              </a:cxn>
              <a:cxn ang="0">
                <a:pos x="18" y="159"/>
              </a:cxn>
              <a:cxn ang="0">
                <a:pos x="9" y="159"/>
              </a:cxn>
              <a:cxn ang="0">
                <a:pos x="18" y="159"/>
              </a:cxn>
              <a:cxn ang="0">
                <a:pos x="18" y="150"/>
              </a:cxn>
              <a:cxn ang="0">
                <a:pos x="27" y="141"/>
              </a:cxn>
              <a:cxn ang="0">
                <a:pos x="27" y="132"/>
              </a:cxn>
              <a:cxn ang="0">
                <a:pos x="27" y="132"/>
              </a:cxn>
              <a:cxn ang="0">
                <a:pos x="35" y="123"/>
              </a:cxn>
              <a:cxn ang="0">
                <a:pos x="35" y="115"/>
              </a:cxn>
              <a:cxn ang="0">
                <a:pos x="35" y="106"/>
              </a:cxn>
              <a:cxn ang="0">
                <a:pos x="44" y="97"/>
              </a:cxn>
              <a:cxn ang="0">
                <a:pos x="44" y="88"/>
              </a:cxn>
              <a:cxn ang="0">
                <a:pos x="44" y="79"/>
              </a:cxn>
              <a:cxn ang="0">
                <a:pos x="44" y="70"/>
              </a:cxn>
              <a:cxn ang="0">
                <a:pos x="44" y="70"/>
              </a:cxn>
              <a:cxn ang="0">
                <a:pos x="141" y="62"/>
              </a:cxn>
              <a:cxn ang="0">
                <a:pos x="132" y="44"/>
              </a:cxn>
              <a:cxn ang="0">
                <a:pos x="150" y="44"/>
              </a:cxn>
              <a:cxn ang="0">
                <a:pos x="203" y="44"/>
              </a:cxn>
              <a:cxn ang="0">
                <a:pos x="264" y="35"/>
              </a:cxn>
              <a:cxn ang="0">
                <a:pos x="308" y="26"/>
              </a:cxn>
              <a:cxn ang="0">
                <a:pos x="361" y="26"/>
              </a:cxn>
              <a:cxn ang="0">
                <a:pos x="405" y="26"/>
              </a:cxn>
              <a:cxn ang="0">
                <a:pos x="431" y="17"/>
              </a:cxn>
              <a:cxn ang="0">
                <a:pos x="484" y="8"/>
              </a:cxn>
              <a:cxn ang="0">
                <a:pos x="528" y="0"/>
              </a:cxn>
              <a:cxn ang="0">
                <a:pos x="528" y="8"/>
              </a:cxn>
              <a:cxn ang="0">
                <a:pos x="528" y="26"/>
              </a:cxn>
              <a:cxn ang="0">
                <a:pos x="519" y="26"/>
              </a:cxn>
              <a:cxn ang="0">
                <a:pos x="511" y="44"/>
              </a:cxn>
              <a:cxn ang="0">
                <a:pos x="502" y="44"/>
              </a:cxn>
              <a:cxn ang="0">
                <a:pos x="493" y="53"/>
              </a:cxn>
              <a:cxn ang="0">
                <a:pos x="484" y="62"/>
              </a:cxn>
              <a:cxn ang="0">
                <a:pos x="475" y="62"/>
              </a:cxn>
              <a:cxn ang="0">
                <a:pos x="467" y="62"/>
              </a:cxn>
              <a:cxn ang="0">
                <a:pos x="467" y="70"/>
              </a:cxn>
              <a:cxn ang="0">
                <a:pos x="458" y="79"/>
              </a:cxn>
              <a:cxn ang="0">
                <a:pos x="431" y="97"/>
              </a:cxn>
              <a:cxn ang="0">
                <a:pos x="414" y="106"/>
              </a:cxn>
              <a:cxn ang="0">
                <a:pos x="405" y="115"/>
              </a:cxn>
              <a:cxn ang="0">
                <a:pos x="396" y="123"/>
              </a:cxn>
              <a:cxn ang="0">
                <a:pos x="387" y="132"/>
              </a:cxn>
              <a:cxn ang="0">
                <a:pos x="361" y="159"/>
              </a:cxn>
              <a:cxn ang="0">
                <a:pos x="229" y="168"/>
              </a:cxn>
              <a:cxn ang="0">
                <a:pos x="141" y="176"/>
              </a:cxn>
              <a:cxn ang="0">
                <a:pos x="88" y="185"/>
              </a:cxn>
            </a:cxnLst>
            <a:rect l="0" t="0" r="r" b="b"/>
            <a:pathLst>
              <a:path w="537" h="194">
                <a:moveTo>
                  <a:pt x="0" y="194"/>
                </a:moveTo>
                <a:lnTo>
                  <a:pt x="0" y="194"/>
                </a:lnTo>
                <a:lnTo>
                  <a:pt x="9" y="185"/>
                </a:lnTo>
                <a:lnTo>
                  <a:pt x="9" y="185"/>
                </a:lnTo>
                <a:lnTo>
                  <a:pt x="18" y="176"/>
                </a:lnTo>
                <a:lnTo>
                  <a:pt x="18" y="176"/>
                </a:lnTo>
                <a:lnTo>
                  <a:pt x="18" y="168"/>
                </a:lnTo>
                <a:lnTo>
                  <a:pt x="18" y="159"/>
                </a:lnTo>
                <a:lnTo>
                  <a:pt x="9" y="159"/>
                </a:lnTo>
                <a:lnTo>
                  <a:pt x="9" y="159"/>
                </a:lnTo>
                <a:lnTo>
                  <a:pt x="18" y="150"/>
                </a:lnTo>
                <a:lnTo>
                  <a:pt x="18" y="159"/>
                </a:lnTo>
                <a:lnTo>
                  <a:pt x="18" y="150"/>
                </a:lnTo>
                <a:lnTo>
                  <a:pt x="18" y="150"/>
                </a:lnTo>
                <a:lnTo>
                  <a:pt x="18" y="150"/>
                </a:lnTo>
                <a:lnTo>
                  <a:pt x="27" y="141"/>
                </a:lnTo>
                <a:lnTo>
                  <a:pt x="27" y="141"/>
                </a:lnTo>
                <a:lnTo>
                  <a:pt x="27" y="132"/>
                </a:lnTo>
                <a:lnTo>
                  <a:pt x="27" y="132"/>
                </a:lnTo>
                <a:lnTo>
                  <a:pt x="27" y="132"/>
                </a:lnTo>
                <a:lnTo>
                  <a:pt x="27" y="132"/>
                </a:lnTo>
                <a:lnTo>
                  <a:pt x="35" y="123"/>
                </a:lnTo>
                <a:lnTo>
                  <a:pt x="35" y="115"/>
                </a:lnTo>
                <a:lnTo>
                  <a:pt x="35" y="115"/>
                </a:lnTo>
                <a:lnTo>
                  <a:pt x="35" y="115"/>
                </a:lnTo>
                <a:lnTo>
                  <a:pt x="35" y="106"/>
                </a:lnTo>
                <a:lnTo>
                  <a:pt x="35" y="97"/>
                </a:lnTo>
                <a:lnTo>
                  <a:pt x="44" y="97"/>
                </a:lnTo>
                <a:lnTo>
                  <a:pt x="35" y="88"/>
                </a:lnTo>
                <a:lnTo>
                  <a:pt x="44" y="88"/>
                </a:lnTo>
                <a:lnTo>
                  <a:pt x="44" y="79"/>
                </a:lnTo>
                <a:lnTo>
                  <a:pt x="44" y="79"/>
                </a:lnTo>
                <a:lnTo>
                  <a:pt x="44" y="70"/>
                </a:lnTo>
                <a:lnTo>
                  <a:pt x="44" y="70"/>
                </a:lnTo>
                <a:lnTo>
                  <a:pt x="44" y="70"/>
                </a:lnTo>
                <a:lnTo>
                  <a:pt x="44" y="70"/>
                </a:lnTo>
                <a:lnTo>
                  <a:pt x="53" y="70"/>
                </a:lnTo>
                <a:lnTo>
                  <a:pt x="141" y="62"/>
                </a:lnTo>
                <a:lnTo>
                  <a:pt x="141" y="53"/>
                </a:lnTo>
                <a:lnTo>
                  <a:pt x="132" y="44"/>
                </a:lnTo>
                <a:lnTo>
                  <a:pt x="141" y="44"/>
                </a:lnTo>
                <a:lnTo>
                  <a:pt x="150" y="44"/>
                </a:lnTo>
                <a:lnTo>
                  <a:pt x="176" y="44"/>
                </a:lnTo>
                <a:lnTo>
                  <a:pt x="203" y="44"/>
                </a:lnTo>
                <a:lnTo>
                  <a:pt x="238" y="35"/>
                </a:lnTo>
                <a:lnTo>
                  <a:pt x="264" y="35"/>
                </a:lnTo>
                <a:lnTo>
                  <a:pt x="299" y="35"/>
                </a:lnTo>
                <a:lnTo>
                  <a:pt x="308" y="26"/>
                </a:lnTo>
                <a:lnTo>
                  <a:pt x="343" y="26"/>
                </a:lnTo>
                <a:lnTo>
                  <a:pt x="361" y="26"/>
                </a:lnTo>
                <a:lnTo>
                  <a:pt x="379" y="26"/>
                </a:lnTo>
                <a:lnTo>
                  <a:pt x="405" y="26"/>
                </a:lnTo>
                <a:lnTo>
                  <a:pt x="405" y="17"/>
                </a:lnTo>
                <a:lnTo>
                  <a:pt x="431" y="17"/>
                </a:lnTo>
                <a:lnTo>
                  <a:pt x="440" y="17"/>
                </a:lnTo>
                <a:lnTo>
                  <a:pt x="484" y="8"/>
                </a:lnTo>
                <a:lnTo>
                  <a:pt x="511" y="8"/>
                </a:lnTo>
                <a:lnTo>
                  <a:pt x="528" y="0"/>
                </a:lnTo>
                <a:lnTo>
                  <a:pt x="537" y="0"/>
                </a:lnTo>
                <a:lnTo>
                  <a:pt x="528" y="8"/>
                </a:lnTo>
                <a:lnTo>
                  <a:pt x="528" y="17"/>
                </a:lnTo>
                <a:lnTo>
                  <a:pt x="528" y="26"/>
                </a:lnTo>
                <a:lnTo>
                  <a:pt x="528" y="26"/>
                </a:lnTo>
                <a:lnTo>
                  <a:pt x="519" y="26"/>
                </a:lnTo>
                <a:lnTo>
                  <a:pt x="519" y="44"/>
                </a:lnTo>
                <a:lnTo>
                  <a:pt x="511" y="44"/>
                </a:lnTo>
                <a:lnTo>
                  <a:pt x="511" y="44"/>
                </a:lnTo>
                <a:lnTo>
                  <a:pt x="502" y="44"/>
                </a:lnTo>
                <a:lnTo>
                  <a:pt x="493" y="53"/>
                </a:lnTo>
                <a:lnTo>
                  <a:pt x="493" y="53"/>
                </a:lnTo>
                <a:lnTo>
                  <a:pt x="484" y="62"/>
                </a:lnTo>
                <a:lnTo>
                  <a:pt x="484" y="62"/>
                </a:lnTo>
                <a:lnTo>
                  <a:pt x="475" y="53"/>
                </a:lnTo>
                <a:lnTo>
                  <a:pt x="475" y="62"/>
                </a:lnTo>
                <a:lnTo>
                  <a:pt x="475" y="62"/>
                </a:lnTo>
                <a:lnTo>
                  <a:pt x="467" y="62"/>
                </a:lnTo>
                <a:lnTo>
                  <a:pt x="467" y="62"/>
                </a:lnTo>
                <a:lnTo>
                  <a:pt x="467" y="70"/>
                </a:lnTo>
                <a:lnTo>
                  <a:pt x="458" y="79"/>
                </a:lnTo>
                <a:lnTo>
                  <a:pt x="458" y="79"/>
                </a:lnTo>
                <a:lnTo>
                  <a:pt x="449" y="88"/>
                </a:lnTo>
                <a:lnTo>
                  <a:pt x="431" y="97"/>
                </a:lnTo>
                <a:lnTo>
                  <a:pt x="431" y="106"/>
                </a:lnTo>
                <a:lnTo>
                  <a:pt x="414" y="106"/>
                </a:lnTo>
                <a:lnTo>
                  <a:pt x="405" y="106"/>
                </a:lnTo>
                <a:lnTo>
                  <a:pt x="405" y="115"/>
                </a:lnTo>
                <a:lnTo>
                  <a:pt x="405" y="115"/>
                </a:lnTo>
                <a:lnTo>
                  <a:pt x="396" y="123"/>
                </a:lnTo>
                <a:lnTo>
                  <a:pt x="396" y="132"/>
                </a:lnTo>
                <a:lnTo>
                  <a:pt x="387" y="132"/>
                </a:lnTo>
                <a:lnTo>
                  <a:pt x="387" y="150"/>
                </a:lnTo>
                <a:lnTo>
                  <a:pt x="361" y="159"/>
                </a:lnTo>
                <a:lnTo>
                  <a:pt x="299" y="159"/>
                </a:lnTo>
                <a:lnTo>
                  <a:pt x="229" y="168"/>
                </a:lnTo>
                <a:lnTo>
                  <a:pt x="141" y="176"/>
                </a:lnTo>
                <a:lnTo>
                  <a:pt x="141" y="176"/>
                </a:lnTo>
                <a:lnTo>
                  <a:pt x="141" y="176"/>
                </a:lnTo>
                <a:lnTo>
                  <a:pt x="88" y="185"/>
                </a:lnTo>
                <a:lnTo>
                  <a:pt x="0" y="19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1" name="Freeform 40"/>
          <p:cNvSpPr>
            <a:spLocks/>
          </p:cNvSpPr>
          <p:nvPr/>
        </p:nvSpPr>
        <p:spPr bwMode="auto">
          <a:xfrm>
            <a:off x="8761377" y="2030790"/>
            <a:ext cx="576117" cy="208132"/>
          </a:xfrm>
          <a:custGeom>
            <a:avLst/>
            <a:gdLst/>
            <a:ahLst/>
            <a:cxnLst>
              <a:cxn ang="0">
                <a:pos x="0" y="194"/>
              </a:cxn>
              <a:cxn ang="0">
                <a:pos x="9" y="185"/>
              </a:cxn>
              <a:cxn ang="0">
                <a:pos x="18" y="176"/>
              </a:cxn>
              <a:cxn ang="0">
                <a:pos x="18" y="159"/>
              </a:cxn>
              <a:cxn ang="0">
                <a:pos x="9" y="159"/>
              </a:cxn>
              <a:cxn ang="0">
                <a:pos x="18" y="159"/>
              </a:cxn>
              <a:cxn ang="0">
                <a:pos x="18" y="150"/>
              </a:cxn>
              <a:cxn ang="0">
                <a:pos x="27" y="141"/>
              </a:cxn>
              <a:cxn ang="0">
                <a:pos x="27" y="132"/>
              </a:cxn>
              <a:cxn ang="0">
                <a:pos x="27" y="132"/>
              </a:cxn>
              <a:cxn ang="0">
                <a:pos x="35" y="123"/>
              </a:cxn>
              <a:cxn ang="0">
                <a:pos x="35" y="115"/>
              </a:cxn>
              <a:cxn ang="0">
                <a:pos x="35" y="106"/>
              </a:cxn>
              <a:cxn ang="0">
                <a:pos x="44" y="97"/>
              </a:cxn>
              <a:cxn ang="0">
                <a:pos x="44" y="88"/>
              </a:cxn>
              <a:cxn ang="0">
                <a:pos x="44" y="79"/>
              </a:cxn>
              <a:cxn ang="0">
                <a:pos x="44" y="70"/>
              </a:cxn>
              <a:cxn ang="0">
                <a:pos x="44" y="70"/>
              </a:cxn>
              <a:cxn ang="0">
                <a:pos x="141" y="62"/>
              </a:cxn>
              <a:cxn ang="0">
                <a:pos x="132" y="44"/>
              </a:cxn>
              <a:cxn ang="0">
                <a:pos x="150" y="44"/>
              </a:cxn>
              <a:cxn ang="0">
                <a:pos x="203" y="44"/>
              </a:cxn>
              <a:cxn ang="0">
                <a:pos x="264" y="35"/>
              </a:cxn>
              <a:cxn ang="0">
                <a:pos x="308" y="26"/>
              </a:cxn>
              <a:cxn ang="0">
                <a:pos x="361" y="26"/>
              </a:cxn>
              <a:cxn ang="0">
                <a:pos x="405" y="26"/>
              </a:cxn>
              <a:cxn ang="0">
                <a:pos x="431" y="17"/>
              </a:cxn>
              <a:cxn ang="0">
                <a:pos x="484" y="8"/>
              </a:cxn>
              <a:cxn ang="0">
                <a:pos x="528" y="0"/>
              </a:cxn>
              <a:cxn ang="0">
                <a:pos x="528" y="8"/>
              </a:cxn>
              <a:cxn ang="0">
                <a:pos x="528" y="26"/>
              </a:cxn>
              <a:cxn ang="0">
                <a:pos x="519" y="26"/>
              </a:cxn>
              <a:cxn ang="0">
                <a:pos x="511" y="44"/>
              </a:cxn>
              <a:cxn ang="0">
                <a:pos x="502" y="44"/>
              </a:cxn>
              <a:cxn ang="0">
                <a:pos x="493" y="53"/>
              </a:cxn>
              <a:cxn ang="0">
                <a:pos x="484" y="62"/>
              </a:cxn>
              <a:cxn ang="0">
                <a:pos x="475" y="62"/>
              </a:cxn>
              <a:cxn ang="0">
                <a:pos x="467" y="62"/>
              </a:cxn>
              <a:cxn ang="0">
                <a:pos x="467" y="70"/>
              </a:cxn>
              <a:cxn ang="0">
                <a:pos x="458" y="79"/>
              </a:cxn>
              <a:cxn ang="0">
                <a:pos x="431" y="97"/>
              </a:cxn>
              <a:cxn ang="0">
                <a:pos x="414" y="106"/>
              </a:cxn>
              <a:cxn ang="0">
                <a:pos x="405" y="115"/>
              </a:cxn>
              <a:cxn ang="0">
                <a:pos x="396" y="123"/>
              </a:cxn>
              <a:cxn ang="0">
                <a:pos x="387" y="132"/>
              </a:cxn>
              <a:cxn ang="0">
                <a:pos x="361" y="159"/>
              </a:cxn>
              <a:cxn ang="0">
                <a:pos x="229" y="168"/>
              </a:cxn>
              <a:cxn ang="0">
                <a:pos x="141" y="176"/>
              </a:cxn>
              <a:cxn ang="0">
                <a:pos x="88" y="185"/>
              </a:cxn>
            </a:cxnLst>
            <a:rect l="0" t="0" r="r" b="b"/>
            <a:pathLst>
              <a:path w="537" h="194">
                <a:moveTo>
                  <a:pt x="0" y="194"/>
                </a:moveTo>
                <a:lnTo>
                  <a:pt x="0" y="194"/>
                </a:lnTo>
                <a:lnTo>
                  <a:pt x="9" y="185"/>
                </a:lnTo>
                <a:lnTo>
                  <a:pt x="9" y="185"/>
                </a:lnTo>
                <a:lnTo>
                  <a:pt x="18" y="176"/>
                </a:lnTo>
                <a:lnTo>
                  <a:pt x="18" y="176"/>
                </a:lnTo>
                <a:lnTo>
                  <a:pt x="18" y="168"/>
                </a:lnTo>
                <a:lnTo>
                  <a:pt x="18" y="159"/>
                </a:lnTo>
                <a:lnTo>
                  <a:pt x="9" y="159"/>
                </a:lnTo>
                <a:lnTo>
                  <a:pt x="9" y="159"/>
                </a:lnTo>
                <a:lnTo>
                  <a:pt x="18" y="150"/>
                </a:lnTo>
                <a:lnTo>
                  <a:pt x="18" y="159"/>
                </a:lnTo>
                <a:lnTo>
                  <a:pt x="18" y="150"/>
                </a:lnTo>
                <a:lnTo>
                  <a:pt x="18" y="150"/>
                </a:lnTo>
                <a:lnTo>
                  <a:pt x="18" y="150"/>
                </a:lnTo>
                <a:lnTo>
                  <a:pt x="27" y="141"/>
                </a:lnTo>
                <a:lnTo>
                  <a:pt x="27" y="141"/>
                </a:lnTo>
                <a:lnTo>
                  <a:pt x="27" y="132"/>
                </a:lnTo>
                <a:lnTo>
                  <a:pt x="27" y="132"/>
                </a:lnTo>
                <a:lnTo>
                  <a:pt x="27" y="132"/>
                </a:lnTo>
                <a:lnTo>
                  <a:pt x="27" y="132"/>
                </a:lnTo>
                <a:lnTo>
                  <a:pt x="35" y="123"/>
                </a:lnTo>
                <a:lnTo>
                  <a:pt x="35" y="115"/>
                </a:lnTo>
                <a:lnTo>
                  <a:pt x="35" y="115"/>
                </a:lnTo>
                <a:lnTo>
                  <a:pt x="35" y="115"/>
                </a:lnTo>
                <a:lnTo>
                  <a:pt x="35" y="106"/>
                </a:lnTo>
                <a:lnTo>
                  <a:pt x="35" y="97"/>
                </a:lnTo>
                <a:lnTo>
                  <a:pt x="44" y="97"/>
                </a:lnTo>
                <a:lnTo>
                  <a:pt x="35" y="88"/>
                </a:lnTo>
                <a:lnTo>
                  <a:pt x="44" y="88"/>
                </a:lnTo>
                <a:lnTo>
                  <a:pt x="44" y="79"/>
                </a:lnTo>
                <a:lnTo>
                  <a:pt x="44" y="79"/>
                </a:lnTo>
                <a:lnTo>
                  <a:pt x="44" y="70"/>
                </a:lnTo>
                <a:lnTo>
                  <a:pt x="44" y="70"/>
                </a:lnTo>
                <a:lnTo>
                  <a:pt x="44" y="70"/>
                </a:lnTo>
                <a:lnTo>
                  <a:pt x="44" y="70"/>
                </a:lnTo>
                <a:lnTo>
                  <a:pt x="53" y="70"/>
                </a:lnTo>
                <a:lnTo>
                  <a:pt x="141" y="62"/>
                </a:lnTo>
                <a:lnTo>
                  <a:pt x="141" y="53"/>
                </a:lnTo>
                <a:lnTo>
                  <a:pt x="132" y="44"/>
                </a:lnTo>
                <a:lnTo>
                  <a:pt x="141" y="44"/>
                </a:lnTo>
                <a:lnTo>
                  <a:pt x="150" y="44"/>
                </a:lnTo>
                <a:lnTo>
                  <a:pt x="176" y="44"/>
                </a:lnTo>
                <a:lnTo>
                  <a:pt x="203" y="44"/>
                </a:lnTo>
                <a:lnTo>
                  <a:pt x="238" y="35"/>
                </a:lnTo>
                <a:lnTo>
                  <a:pt x="264" y="35"/>
                </a:lnTo>
                <a:lnTo>
                  <a:pt x="299" y="35"/>
                </a:lnTo>
                <a:lnTo>
                  <a:pt x="308" y="26"/>
                </a:lnTo>
                <a:lnTo>
                  <a:pt x="343" y="26"/>
                </a:lnTo>
                <a:lnTo>
                  <a:pt x="361" y="26"/>
                </a:lnTo>
                <a:lnTo>
                  <a:pt x="379" y="26"/>
                </a:lnTo>
                <a:lnTo>
                  <a:pt x="405" y="26"/>
                </a:lnTo>
                <a:lnTo>
                  <a:pt x="405" y="17"/>
                </a:lnTo>
                <a:lnTo>
                  <a:pt x="431" y="17"/>
                </a:lnTo>
                <a:lnTo>
                  <a:pt x="440" y="17"/>
                </a:lnTo>
                <a:lnTo>
                  <a:pt x="484" y="8"/>
                </a:lnTo>
                <a:lnTo>
                  <a:pt x="511" y="8"/>
                </a:lnTo>
                <a:lnTo>
                  <a:pt x="528" y="0"/>
                </a:lnTo>
                <a:lnTo>
                  <a:pt x="537" y="0"/>
                </a:lnTo>
                <a:lnTo>
                  <a:pt x="528" y="8"/>
                </a:lnTo>
                <a:lnTo>
                  <a:pt x="528" y="17"/>
                </a:lnTo>
                <a:lnTo>
                  <a:pt x="528" y="26"/>
                </a:lnTo>
                <a:lnTo>
                  <a:pt x="528" y="26"/>
                </a:lnTo>
                <a:lnTo>
                  <a:pt x="519" y="26"/>
                </a:lnTo>
                <a:lnTo>
                  <a:pt x="519" y="44"/>
                </a:lnTo>
                <a:lnTo>
                  <a:pt x="511" y="44"/>
                </a:lnTo>
                <a:lnTo>
                  <a:pt x="511" y="44"/>
                </a:lnTo>
                <a:lnTo>
                  <a:pt x="502" y="44"/>
                </a:lnTo>
                <a:lnTo>
                  <a:pt x="493" y="53"/>
                </a:lnTo>
                <a:lnTo>
                  <a:pt x="493" y="53"/>
                </a:lnTo>
                <a:lnTo>
                  <a:pt x="484" y="62"/>
                </a:lnTo>
                <a:lnTo>
                  <a:pt x="484" y="62"/>
                </a:lnTo>
                <a:lnTo>
                  <a:pt x="475" y="53"/>
                </a:lnTo>
                <a:lnTo>
                  <a:pt x="475" y="62"/>
                </a:lnTo>
                <a:lnTo>
                  <a:pt x="475" y="62"/>
                </a:lnTo>
                <a:lnTo>
                  <a:pt x="467" y="62"/>
                </a:lnTo>
                <a:lnTo>
                  <a:pt x="467" y="62"/>
                </a:lnTo>
                <a:lnTo>
                  <a:pt x="467" y="70"/>
                </a:lnTo>
                <a:lnTo>
                  <a:pt x="458" y="79"/>
                </a:lnTo>
                <a:lnTo>
                  <a:pt x="458" y="79"/>
                </a:lnTo>
                <a:lnTo>
                  <a:pt x="449" y="88"/>
                </a:lnTo>
                <a:lnTo>
                  <a:pt x="431" y="97"/>
                </a:lnTo>
                <a:lnTo>
                  <a:pt x="431" y="106"/>
                </a:lnTo>
                <a:lnTo>
                  <a:pt x="414" y="106"/>
                </a:lnTo>
                <a:lnTo>
                  <a:pt x="405" y="106"/>
                </a:lnTo>
                <a:lnTo>
                  <a:pt x="405" y="115"/>
                </a:lnTo>
                <a:lnTo>
                  <a:pt x="405" y="115"/>
                </a:lnTo>
                <a:lnTo>
                  <a:pt x="396" y="123"/>
                </a:lnTo>
                <a:lnTo>
                  <a:pt x="396" y="132"/>
                </a:lnTo>
                <a:lnTo>
                  <a:pt x="387" y="132"/>
                </a:lnTo>
                <a:lnTo>
                  <a:pt x="387" y="150"/>
                </a:lnTo>
                <a:lnTo>
                  <a:pt x="361" y="159"/>
                </a:lnTo>
                <a:lnTo>
                  <a:pt x="299" y="159"/>
                </a:lnTo>
                <a:lnTo>
                  <a:pt x="229" y="168"/>
                </a:lnTo>
                <a:lnTo>
                  <a:pt x="141" y="176"/>
                </a:lnTo>
                <a:lnTo>
                  <a:pt x="141" y="176"/>
                </a:lnTo>
                <a:lnTo>
                  <a:pt x="141" y="176"/>
                </a:lnTo>
                <a:lnTo>
                  <a:pt x="88" y="185"/>
                </a:lnTo>
                <a:lnTo>
                  <a:pt x="0" y="194"/>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2" name="Freeform 41"/>
          <p:cNvSpPr>
            <a:spLocks/>
          </p:cNvSpPr>
          <p:nvPr/>
        </p:nvSpPr>
        <p:spPr bwMode="auto">
          <a:xfrm>
            <a:off x="9243082" y="2144508"/>
            <a:ext cx="340091" cy="264992"/>
          </a:xfrm>
          <a:custGeom>
            <a:avLst/>
            <a:gdLst/>
            <a:ahLst/>
            <a:cxnLst>
              <a:cxn ang="0">
                <a:pos x="35" y="26"/>
              </a:cxn>
              <a:cxn ang="0">
                <a:pos x="62" y="17"/>
              </a:cxn>
              <a:cxn ang="0">
                <a:pos x="141" y="0"/>
              </a:cxn>
              <a:cxn ang="0">
                <a:pos x="158" y="17"/>
              </a:cxn>
              <a:cxn ang="0">
                <a:pos x="158" y="26"/>
              </a:cxn>
              <a:cxn ang="0">
                <a:pos x="317" y="70"/>
              </a:cxn>
              <a:cxn ang="0">
                <a:pos x="299" y="88"/>
              </a:cxn>
              <a:cxn ang="0">
                <a:pos x="290" y="132"/>
              </a:cxn>
              <a:cxn ang="0">
                <a:pos x="281" y="115"/>
              </a:cxn>
              <a:cxn ang="0">
                <a:pos x="281" y="132"/>
              </a:cxn>
              <a:cxn ang="0">
                <a:pos x="281" y="141"/>
              </a:cxn>
              <a:cxn ang="0">
                <a:pos x="281" y="150"/>
              </a:cxn>
              <a:cxn ang="0">
                <a:pos x="264" y="150"/>
              </a:cxn>
              <a:cxn ang="0">
                <a:pos x="264" y="168"/>
              </a:cxn>
              <a:cxn ang="0">
                <a:pos x="246" y="177"/>
              </a:cxn>
              <a:cxn ang="0">
                <a:pos x="246" y="177"/>
              </a:cxn>
              <a:cxn ang="0">
                <a:pos x="246" y="185"/>
              </a:cxn>
              <a:cxn ang="0">
                <a:pos x="229" y="194"/>
              </a:cxn>
              <a:cxn ang="0">
                <a:pos x="229" y="203"/>
              </a:cxn>
              <a:cxn ang="0">
                <a:pos x="211" y="203"/>
              </a:cxn>
              <a:cxn ang="0">
                <a:pos x="211" y="212"/>
              </a:cxn>
              <a:cxn ang="0">
                <a:pos x="211" y="221"/>
              </a:cxn>
              <a:cxn ang="0">
                <a:pos x="211" y="221"/>
              </a:cxn>
              <a:cxn ang="0">
                <a:pos x="202" y="221"/>
              </a:cxn>
              <a:cxn ang="0">
                <a:pos x="194" y="212"/>
              </a:cxn>
              <a:cxn ang="0">
                <a:pos x="202" y="230"/>
              </a:cxn>
              <a:cxn ang="0">
                <a:pos x="194" y="238"/>
              </a:cxn>
              <a:cxn ang="0">
                <a:pos x="194" y="247"/>
              </a:cxn>
              <a:cxn ang="0">
                <a:pos x="176" y="247"/>
              </a:cxn>
              <a:cxn ang="0">
                <a:pos x="176" y="230"/>
              </a:cxn>
              <a:cxn ang="0">
                <a:pos x="167" y="212"/>
              </a:cxn>
              <a:cxn ang="0">
                <a:pos x="150" y="203"/>
              </a:cxn>
              <a:cxn ang="0">
                <a:pos x="141" y="185"/>
              </a:cxn>
              <a:cxn ang="0">
                <a:pos x="123" y="168"/>
              </a:cxn>
              <a:cxn ang="0">
                <a:pos x="114" y="159"/>
              </a:cxn>
              <a:cxn ang="0">
                <a:pos x="106" y="150"/>
              </a:cxn>
              <a:cxn ang="0">
                <a:pos x="97" y="141"/>
              </a:cxn>
              <a:cxn ang="0">
                <a:pos x="88" y="124"/>
              </a:cxn>
              <a:cxn ang="0">
                <a:pos x="62" y="115"/>
              </a:cxn>
              <a:cxn ang="0">
                <a:pos x="35" y="88"/>
              </a:cxn>
              <a:cxn ang="0">
                <a:pos x="26" y="79"/>
              </a:cxn>
              <a:cxn ang="0">
                <a:pos x="0" y="62"/>
              </a:cxn>
              <a:cxn ang="0">
                <a:pos x="9" y="44"/>
              </a:cxn>
            </a:cxnLst>
            <a:rect l="0" t="0" r="r" b="b"/>
            <a:pathLst>
              <a:path w="317" h="247">
                <a:moveTo>
                  <a:pt x="18" y="35"/>
                </a:moveTo>
                <a:lnTo>
                  <a:pt x="26" y="26"/>
                </a:lnTo>
                <a:lnTo>
                  <a:pt x="35" y="26"/>
                </a:lnTo>
                <a:lnTo>
                  <a:pt x="44" y="17"/>
                </a:lnTo>
                <a:lnTo>
                  <a:pt x="53" y="17"/>
                </a:lnTo>
                <a:lnTo>
                  <a:pt x="62" y="17"/>
                </a:lnTo>
                <a:lnTo>
                  <a:pt x="62" y="9"/>
                </a:lnTo>
                <a:lnTo>
                  <a:pt x="123" y="9"/>
                </a:lnTo>
                <a:lnTo>
                  <a:pt x="141" y="0"/>
                </a:lnTo>
                <a:lnTo>
                  <a:pt x="150" y="9"/>
                </a:lnTo>
                <a:lnTo>
                  <a:pt x="150" y="9"/>
                </a:lnTo>
                <a:lnTo>
                  <a:pt x="158" y="17"/>
                </a:lnTo>
                <a:lnTo>
                  <a:pt x="158" y="17"/>
                </a:lnTo>
                <a:lnTo>
                  <a:pt x="158" y="26"/>
                </a:lnTo>
                <a:lnTo>
                  <a:pt x="158" y="26"/>
                </a:lnTo>
                <a:lnTo>
                  <a:pt x="229" y="17"/>
                </a:lnTo>
                <a:lnTo>
                  <a:pt x="317" y="70"/>
                </a:lnTo>
                <a:lnTo>
                  <a:pt x="317" y="70"/>
                </a:lnTo>
                <a:lnTo>
                  <a:pt x="317" y="79"/>
                </a:lnTo>
                <a:lnTo>
                  <a:pt x="308" y="79"/>
                </a:lnTo>
                <a:lnTo>
                  <a:pt x="299" y="88"/>
                </a:lnTo>
                <a:lnTo>
                  <a:pt x="290" y="115"/>
                </a:lnTo>
                <a:lnTo>
                  <a:pt x="290" y="115"/>
                </a:lnTo>
                <a:lnTo>
                  <a:pt x="290" y="132"/>
                </a:lnTo>
                <a:lnTo>
                  <a:pt x="281" y="132"/>
                </a:lnTo>
                <a:lnTo>
                  <a:pt x="281" y="124"/>
                </a:lnTo>
                <a:lnTo>
                  <a:pt x="281" y="115"/>
                </a:lnTo>
                <a:lnTo>
                  <a:pt x="281" y="115"/>
                </a:lnTo>
                <a:lnTo>
                  <a:pt x="281" y="124"/>
                </a:lnTo>
                <a:lnTo>
                  <a:pt x="281" y="132"/>
                </a:lnTo>
                <a:lnTo>
                  <a:pt x="281" y="132"/>
                </a:lnTo>
                <a:lnTo>
                  <a:pt x="290" y="141"/>
                </a:lnTo>
                <a:lnTo>
                  <a:pt x="281" y="141"/>
                </a:lnTo>
                <a:lnTo>
                  <a:pt x="281" y="141"/>
                </a:lnTo>
                <a:lnTo>
                  <a:pt x="281" y="141"/>
                </a:lnTo>
                <a:lnTo>
                  <a:pt x="281" y="150"/>
                </a:lnTo>
                <a:lnTo>
                  <a:pt x="273" y="150"/>
                </a:lnTo>
                <a:lnTo>
                  <a:pt x="273" y="159"/>
                </a:lnTo>
                <a:lnTo>
                  <a:pt x="264" y="150"/>
                </a:lnTo>
                <a:lnTo>
                  <a:pt x="264" y="159"/>
                </a:lnTo>
                <a:lnTo>
                  <a:pt x="264" y="168"/>
                </a:lnTo>
                <a:lnTo>
                  <a:pt x="264" y="168"/>
                </a:lnTo>
                <a:lnTo>
                  <a:pt x="255" y="168"/>
                </a:lnTo>
                <a:lnTo>
                  <a:pt x="255" y="177"/>
                </a:lnTo>
                <a:lnTo>
                  <a:pt x="246" y="177"/>
                </a:lnTo>
                <a:lnTo>
                  <a:pt x="246" y="168"/>
                </a:lnTo>
                <a:lnTo>
                  <a:pt x="246" y="168"/>
                </a:lnTo>
                <a:lnTo>
                  <a:pt x="246" y="177"/>
                </a:lnTo>
                <a:lnTo>
                  <a:pt x="246" y="177"/>
                </a:lnTo>
                <a:lnTo>
                  <a:pt x="246" y="185"/>
                </a:lnTo>
                <a:lnTo>
                  <a:pt x="246" y="185"/>
                </a:lnTo>
                <a:lnTo>
                  <a:pt x="246" y="194"/>
                </a:lnTo>
                <a:lnTo>
                  <a:pt x="237" y="194"/>
                </a:lnTo>
                <a:lnTo>
                  <a:pt x="229" y="194"/>
                </a:lnTo>
                <a:lnTo>
                  <a:pt x="229" y="194"/>
                </a:lnTo>
                <a:lnTo>
                  <a:pt x="229" y="194"/>
                </a:lnTo>
                <a:lnTo>
                  <a:pt x="229" y="203"/>
                </a:lnTo>
                <a:lnTo>
                  <a:pt x="220" y="203"/>
                </a:lnTo>
                <a:lnTo>
                  <a:pt x="220" y="203"/>
                </a:lnTo>
                <a:lnTo>
                  <a:pt x="211" y="203"/>
                </a:lnTo>
                <a:lnTo>
                  <a:pt x="202" y="212"/>
                </a:lnTo>
                <a:lnTo>
                  <a:pt x="202" y="203"/>
                </a:lnTo>
                <a:lnTo>
                  <a:pt x="211" y="212"/>
                </a:lnTo>
                <a:lnTo>
                  <a:pt x="211" y="212"/>
                </a:lnTo>
                <a:lnTo>
                  <a:pt x="220" y="212"/>
                </a:lnTo>
                <a:lnTo>
                  <a:pt x="211" y="221"/>
                </a:lnTo>
                <a:lnTo>
                  <a:pt x="220" y="212"/>
                </a:lnTo>
                <a:lnTo>
                  <a:pt x="211" y="221"/>
                </a:lnTo>
                <a:lnTo>
                  <a:pt x="211" y="221"/>
                </a:lnTo>
                <a:lnTo>
                  <a:pt x="202" y="221"/>
                </a:lnTo>
                <a:lnTo>
                  <a:pt x="202" y="212"/>
                </a:lnTo>
                <a:lnTo>
                  <a:pt x="202" y="221"/>
                </a:lnTo>
                <a:lnTo>
                  <a:pt x="194" y="221"/>
                </a:lnTo>
                <a:lnTo>
                  <a:pt x="194" y="212"/>
                </a:lnTo>
                <a:lnTo>
                  <a:pt x="194" y="212"/>
                </a:lnTo>
                <a:lnTo>
                  <a:pt x="194" y="221"/>
                </a:lnTo>
                <a:lnTo>
                  <a:pt x="194" y="221"/>
                </a:lnTo>
                <a:lnTo>
                  <a:pt x="202" y="230"/>
                </a:lnTo>
                <a:lnTo>
                  <a:pt x="202" y="230"/>
                </a:lnTo>
                <a:lnTo>
                  <a:pt x="202" y="238"/>
                </a:lnTo>
                <a:lnTo>
                  <a:pt x="194" y="238"/>
                </a:lnTo>
                <a:lnTo>
                  <a:pt x="194" y="230"/>
                </a:lnTo>
                <a:lnTo>
                  <a:pt x="194" y="238"/>
                </a:lnTo>
                <a:lnTo>
                  <a:pt x="194" y="247"/>
                </a:lnTo>
                <a:lnTo>
                  <a:pt x="194" y="247"/>
                </a:lnTo>
                <a:lnTo>
                  <a:pt x="185" y="247"/>
                </a:lnTo>
                <a:lnTo>
                  <a:pt x="176" y="247"/>
                </a:lnTo>
                <a:lnTo>
                  <a:pt x="176" y="238"/>
                </a:lnTo>
                <a:lnTo>
                  <a:pt x="176" y="230"/>
                </a:lnTo>
                <a:lnTo>
                  <a:pt x="176" y="230"/>
                </a:lnTo>
                <a:lnTo>
                  <a:pt x="167" y="221"/>
                </a:lnTo>
                <a:lnTo>
                  <a:pt x="167" y="221"/>
                </a:lnTo>
                <a:lnTo>
                  <a:pt x="167" y="212"/>
                </a:lnTo>
                <a:lnTo>
                  <a:pt x="158" y="212"/>
                </a:lnTo>
                <a:lnTo>
                  <a:pt x="150" y="203"/>
                </a:lnTo>
                <a:lnTo>
                  <a:pt x="150" y="203"/>
                </a:lnTo>
                <a:lnTo>
                  <a:pt x="150" y="194"/>
                </a:lnTo>
                <a:lnTo>
                  <a:pt x="150" y="194"/>
                </a:lnTo>
                <a:lnTo>
                  <a:pt x="141" y="185"/>
                </a:lnTo>
                <a:lnTo>
                  <a:pt x="141" y="177"/>
                </a:lnTo>
                <a:lnTo>
                  <a:pt x="132" y="168"/>
                </a:lnTo>
                <a:lnTo>
                  <a:pt x="123" y="168"/>
                </a:lnTo>
                <a:lnTo>
                  <a:pt x="123" y="168"/>
                </a:lnTo>
                <a:lnTo>
                  <a:pt x="123" y="168"/>
                </a:lnTo>
                <a:lnTo>
                  <a:pt x="114" y="159"/>
                </a:lnTo>
                <a:lnTo>
                  <a:pt x="114" y="159"/>
                </a:lnTo>
                <a:lnTo>
                  <a:pt x="106" y="150"/>
                </a:lnTo>
                <a:lnTo>
                  <a:pt x="106" y="150"/>
                </a:lnTo>
                <a:lnTo>
                  <a:pt x="106" y="150"/>
                </a:lnTo>
                <a:lnTo>
                  <a:pt x="106" y="141"/>
                </a:lnTo>
                <a:lnTo>
                  <a:pt x="97" y="141"/>
                </a:lnTo>
                <a:lnTo>
                  <a:pt x="88" y="132"/>
                </a:lnTo>
                <a:lnTo>
                  <a:pt x="88" y="132"/>
                </a:lnTo>
                <a:lnTo>
                  <a:pt x="88" y="124"/>
                </a:lnTo>
                <a:lnTo>
                  <a:pt x="79" y="124"/>
                </a:lnTo>
                <a:lnTo>
                  <a:pt x="70" y="115"/>
                </a:lnTo>
                <a:lnTo>
                  <a:pt x="62" y="115"/>
                </a:lnTo>
                <a:lnTo>
                  <a:pt x="44" y="97"/>
                </a:lnTo>
                <a:lnTo>
                  <a:pt x="44" y="88"/>
                </a:lnTo>
                <a:lnTo>
                  <a:pt x="35" y="88"/>
                </a:lnTo>
                <a:lnTo>
                  <a:pt x="35" y="79"/>
                </a:lnTo>
                <a:lnTo>
                  <a:pt x="35" y="70"/>
                </a:lnTo>
                <a:lnTo>
                  <a:pt x="26" y="79"/>
                </a:lnTo>
                <a:lnTo>
                  <a:pt x="18" y="70"/>
                </a:lnTo>
                <a:lnTo>
                  <a:pt x="9" y="70"/>
                </a:lnTo>
                <a:lnTo>
                  <a:pt x="0" y="62"/>
                </a:lnTo>
                <a:lnTo>
                  <a:pt x="0" y="62"/>
                </a:lnTo>
                <a:lnTo>
                  <a:pt x="0" y="53"/>
                </a:lnTo>
                <a:lnTo>
                  <a:pt x="9" y="44"/>
                </a:lnTo>
                <a:lnTo>
                  <a:pt x="18" y="35"/>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3" name="Freeform 42"/>
          <p:cNvSpPr>
            <a:spLocks/>
          </p:cNvSpPr>
          <p:nvPr/>
        </p:nvSpPr>
        <p:spPr bwMode="auto">
          <a:xfrm>
            <a:off x="9243082" y="2144508"/>
            <a:ext cx="340091" cy="264992"/>
          </a:xfrm>
          <a:custGeom>
            <a:avLst/>
            <a:gdLst/>
            <a:ahLst/>
            <a:cxnLst>
              <a:cxn ang="0">
                <a:pos x="35" y="26"/>
              </a:cxn>
              <a:cxn ang="0">
                <a:pos x="62" y="17"/>
              </a:cxn>
              <a:cxn ang="0">
                <a:pos x="141" y="0"/>
              </a:cxn>
              <a:cxn ang="0">
                <a:pos x="158" y="17"/>
              </a:cxn>
              <a:cxn ang="0">
                <a:pos x="158" y="26"/>
              </a:cxn>
              <a:cxn ang="0">
                <a:pos x="317" y="70"/>
              </a:cxn>
              <a:cxn ang="0">
                <a:pos x="299" y="88"/>
              </a:cxn>
              <a:cxn ang="0">
                <a:pos x="290" y="132"/>
              </a:cxn>
              <a:cxn ang="0">
                <a:pos x="281" y="115"/>
              </a:cxn>
              <a:cxn ang="0">
                <a:pos x="281" y="132"/>
              </a:cxn>
              <a:cxn ang="0">
                <a:pos x="281" y="141"/>
              </a:cxn>
              <a:cxn ang="0">
                <a:pos x="281" y="150"/>
              </a:cxn>
              <a:cxn ang="0">
                <a:pos x="264" y="150"/>
              </a:cxn>
              <a:cxn ang="0">
                <a:pos x="264" y="168"/>
              </a:cxn>
              <a:cxn ang="0">
                <a:pos x="246" y="177"/>
              </a:cxn>
              <a:cxn ang="0">
                <a:pos x="246" y="177"/>
              </a:cxn>
              <a:cxn ang="0">
                <a:pos x="246" y="185"/>
              </a:cxn>
              <a:cxn ang="0">
                <a:pos x="229" y="194"/>
              </a:cxn>
              <a:cxn ang="0">
                <a:pos x="229" y="203"/>
              </a:cxn>
              <a:cxn ang="0">
                <a:pos x="211" y="203"/>
              </a:cxn>
              <a:cxn ang="0">
                <a:pos x="211" y="212"/>
              </a:cxn>
              <a:cxn ang="0">
                <a:pos x="211" y="221"/>
              </a:cxn>
              <a:cxn ang="0">
                <a:pos x="211" y="221"/>
              </a:cxn>
              <a:cxn ang="0">
                <a:pos x="202" y="221"/>
              </a:cxn>
              <a:cxn ang="0">
                <a:pos x="194" y="212"/>
              </a:cxn>
              <a:cxn ang="0">
                <a:pos x="202" y="230"/>
              </a:cxn>
              <a:cxn ang="0">
                <a:pos x="194" y="238"/>
              </a:cxn>
              <a:cxn ang="0">
                <a:pos x="194" y="247"/>
              </a:cxn>
              <a:cxn ang="0">
                <a:pos x="176" y="247"/>
              </a:cxn>
              <a:cxn ang="0">
                <a:pos x="176" y="230"/>
              </a:cxn>
              <a:cxn ang="0">
                <a:pos x="167" y="212"/>
              </a:cxn>
              <a:cxn ang="0">
                <a:pos x="150" y="203"/>
              </a:cxn>
              <a:cxn ang="0">
                <a:pos x="141" y="185"/>
              </a:cxn>
              <a:cxn ang="0">
                <a:pos x="123" y="168"/>
              </a:cxn>
              <a:cxn ang="0">
                <a:pos x="114" y="159"/>
              </a:cxn>
              <a:cxn ang="0">
                <a:pos x="106" y="150"/>
              </a:cxn>
              <a:cxn ang="0">
                <a:pos x="97" y="141"/>
              </a:cxn>
              <a:cxn ang="0">
                <a:pos x="88" y="124"/>
              </a:cxn>
              <a:cxn ang="0">
                <a:pos x="62" y="115"/>
              </a:cxn>
              <a:cxn ang="0">
                <a:pos x="35" y="88"/>
              </a:cxn>
              <a:cxn ang="0">
                <a:pos x="26" y="79"/>
              </a:cxn>
              <a:cxn ang="0">
                <a:pos x="0" y="62"/>
              </a:cxn>
              <a:cxn ang="0">
                <a:pos x="9" y="44"/>
              </a:cxn>
            </a:cxnLst>
            <a:rect l="0" t="0" r="r" b="b"/>
            <a:pathLst>
              <a:path w="317" h="247">
                <a:moveTo>
                  <a:pt x="18" y="35"/>
                </a:moveTo>
                <a:lnTo>
                  <a:pt x="26" y="26"/>
                </a:lnTo>
                <a:lnTo>
                  <a:pt x="35" y="26"/>
                </a:lnTo>
                <a:lnTo>
                  <a:pt x="44" y="17"/>
                </a:lnTo>
                <a:lnTo>
                  <a:pt x="53" y="17"/>
                </a:lnTo>
                <a:lnTo>
                  <a:pt x="62" y="17"/>
                </a:lnTo>
                <a:lnTo>
                  <a:pt x="62" y="9"/>
                </a:lnTo>
                <a:lnTo>
                  <a:pt x="123" y="9"/>
                </a:lnTo>
                <a:lnTo>
                  <a:pt x="141" y="0"/>
                </a:lnTo>
                <a:lnTo>
                  <a:pt x="150" y="9"/>
                </a:lnTo>
                <a:lnTo>
                  <a:pt x="150" y="9"/>
                </a:lnTo>
                <a:lnTo>
                  <a:pt x="158" y="17"/>
                </a:lnTo>
                <a:lnTo>
                  <a:pt x="158" y="17"/>
                </a:lnTo>
                <a:lnTo>
                  <a:pt x="158" y="26"/>
                </a:lnTo>
                <a:lnTo>
                  <a:pt x="158" y="26"/>
                </a:lnTo>
                <a:lnTo>
                  <a:pt x="229" y="17"/>
                </a:lnTo>
                <a:lnTo>
                  <a:pt x="317" y="70"/>
                </a:lnTo>
                <a:lnTo>
                  <a:pt x="317" y="70"/>
                </a:lnTo>
                <a:lnTo>
                  <a:pt x="317" y="79"/>
                </a:lnTo>
                <a:lnTo>
                  <a:pt x="308" y="79"/>
                </a:lnTo>
                <a:lnTo>
                  <a:pt x="299" y="88"/>
                </a:lnTo>
                <a:lnTo>
                  <a:pt x="290" y="115"/>
                </a:lnTo>
                <a:lnTo>
                  <a:pt x="290" y="115"/>
                </a:lnTo>
                <a:lnTo>
                  <a:pt x="290" y="132"/>
                </a:lnTo>
                <a:lnTo>
                  <a:pt x="281" y="132"/>
                </a:lnTo>
                <a:lnTo>
                  <a:pt x="281" y="124"/>
                </a:lnTo>
                <a:lnTo>
                  <a:pt x="281" y="115"/>
                </a:lnTo>
                <a:lnTo>
                  <a:pt x="281" y="115"/>
                </a:lnTo>
                <a:lnTo>
                  <a:pt x="281" y="124"/>
                </a:lnTo>
                <a:lnTo>
                  <a:pt x="281" y="132"/>
                </a:lnTo>
                <a:lnTo>
                  <a:pt x="281" y="132"/>
                </a:lnTo>
                <a:lnTo>
                  <a:pt x="290" y="141"/>
                </a:lnTo>
                <a:lnTo>
                  <a:pt x="281" y="141"/>
                </a:lnTo>
                <a:lnTo>
                  <a:pt x="281" y="141"/>
                </a:lnTo>
                <a:lnTo>
                  <a:pt x="281" y="141"/>
                </a:lnTo>
                <a:lnTo>
                  <a:pt x="281" y="150"/>
                </a:lnTo>
                <a:lnTo>
                  <a:pt x="273" y="150"/>
                </a:lnTo>
                <a:lnTo>
                  <a:pt x="273" y="159"/>
                </a:lnTo>
                <a:lnTo>
                  <a:pt x="264" y="150"/>
                </a:lnTo>
                <a:lnTo>
                  <a:pt x="264" y="159"/>
                </a:lnTo>
                <a:lnTo>
                  <a:pt x="264" y="168"/>
                </a:lnTo>
                <a:lnTo>
                  <a:pt x="264" y="168"/>
                </a:lnTo>
                <a:lnTo>
                  <a:pt x="255" y="168"/>
                </a:lnTo>
                <a:lnTo>
                  <a:pt x="255" y="177"/>
                </a:lnTo>
                <a:lnTo>
                  <a:pt x="246" y="177"/>
                </a:lnTo>
                <a:lnTo>
                  <a:pt x="246" y="168"/>
                </a:lnTo>
                <a:lnTo>
                  <a:pt x="246" y="168"/>
                </a:lnTo>
                <a:lnTo>
                  <a:pt x="246" y="177"/>
                </a:lnTo>
                <a:lnTo>
                  <a:pt x="246" y="177"/>
                </a:lnTo>
                <a:lnTo>
                  <a:pt x="246" y="185"/>
                </a:lnTo>
                <a:lnTo>
                  <a:pt x="246" y="185"/>
                </a:lnTo>
                <a:lnTo>
                  <a:pt x="246" y="194"/>
                </a:lnTo>
                <a:lnTo>
                  <a:pt x="237" y="194"/>
                </a:lnTo>
                <a:lnTo>
                  <a:pt x="229" y="194"/>
                </a:lnTo>
                <a:lnTo>
                  <a:pt x="229" y="194"/>
                </a:lnTo>
                <a:lnTo>
                  <a:pt x="229" y="194"/>
                </a:lnTo>
                <a:lnTo>
                  <a:pt x="229" y="203"/>
                </a:lnTo>
                <a:lnTo>
                  <a:pt x="220" y="203"/>
                </a:lnTo>
                <a:lnTo>
                  <a:pt x="220" y="203"/>
                </a:lnTo>
                <a:lnTo>
                  <a:pt x="211" y="203"/>
                </a:lnTo>
                <a:lnTo>
                  <a:pt x="202" y="212"/>
                </a:lnTo>
                <a:lnTo>
                  <a:pt x="202" y="203"/>
                </a:lnTo>
                <a:lnTo>
                  <a:pt x="211" y="212"/>
                </a:lnTo>
                <a:lnTo>
                  <a:pt x="211" y="212"/>
                </a:lnTo>
                <a:lnTo>
                  <a:pt x="220" y="212"/>
                </a:lnTo>
                <a:lnTo>
                  <a:pt x="211" y="221"/>
                </a:lnTo>
                <a:lnTo>
                  <a:pt x="220" y="212"/>
                </a:lnTo>
                <a:lnTo>
                  <a:pt x="211" y="221"/>
                </a:lnTo>
                <a:lnTo>
                  <a:pt x="211" y="221"/>
                </a:lnTo>
                <a:lnTo>
                  <a:pt x="202" y="221"/>
                </a:lnTo>
                <a:lnTo>
                  <a:pt x="202" y="212"/>
                </a:lnTo>
                <a:lnTo>
                  <a:pt x="202" y="221"/>
                </a:lnTo>
                <a:lnTo>
                  <a:pt x="194" y="221"/>
                </a:lnTo>
                <a:lnTo>
                  <a:pt x="194" y="212"/>
                </a:lnTo>
                <a:lnTo>
                  <a:pt x="194" y="212"/>
                </a:lnTo>
                <a:lnTo>
                  <a:pt x="194" y="221"/>
                </a:lnTo>
                <a:lnTo>
                  <a:pt x="194" y="221"/>
                </a:lnTo>
                <a:lnTo>
                  <a:pt x="202" y="230"/>
                </a:lnTo>
                <a:lnTo>
                  <a:pt x="202" y="230"/>
                </a:lnTo>
                <a:lnTo>
                  <a:pt x="202" y="238"/>
                </a:lnTo>
                <a:lnTo>
                  <a:pt x="194" y="238"/>
                </a:lnTo>
                <a:lnTo>
                  <a:pt x="194" y="230"/>
                </a:lnTo>
                <a:lnTo>
                  <a:pt x="194" y="238"/>
                </a:lnTo>
                <a:lnTo>
                  <a:pt x="194" y="247"/>
                </a:lnTo>
                <a:lnTo>
                  <a:pt x="194" y="247"/>
                </a:lnTo>
                <a:lnTo>
                  <a:pt x="185" y="247"/>
                </a:lnTo>
                <a:lnTo>
                  <a:pt x="176" y="247"/>
                </a:lnTo>
                <a:lnTo>
                  <a:pt x="176" y="238"/>
                </a:lnTo>
                <a:lnTo>
                  <a:pt x="176" y="230"/>
                </a:lnTo>
                <a:lnTo>
                  <a:pt x="176" y="230"/>
                </a:lnTo>
                <a:lnTo>
                  <a:pt x="167" y="221"/>
                </a:lnTo>
                <a:lnTo>
                  <a:pt x="167" y="221"/>
                </a:lnTo>
                <a:lnTo>
                  <a:pt x="167" y="212"/>
                </a:lnTo>
                <a:lnTo>
                  <a:pt x="158" y="212"/>
                </a:lnTo>
                <a:lnTo>
                  <a:pt x="150" y="203"/>
                </a:lnTo>
                <a:lnTo>
                  <a:pt x="150" y="203"/>
                </a:lnTo>
                <a:lnTo>
                  <a:pt x="150" y="194"/>
                </a:lnTo>
                <a:lnTo>
                  <a:pt x="150" y="194"/>
                </a:lnTo>
                <a:lnTo>
                  <a:pt x="141" y="185"/>
                </a:lnTo>
                <a:lnTo>
                  <a:pt x="141" y="177"/>
                </a:lnTo>
                <a:lnTo>
                  <a:pt x="132" y="168"/>
                </a:lnTo>
                <a:lnTo>
                  <a:pt x="123" y="168"/>
                </a:lnTo>
                <a:lnTo>
                  <a:pt x="123" y="168"/>
                </a:lnTo>
                <a:lnTo>
                  <a:pt x="123" y="168"/>
                </a:lnTo>
                <a:lnTo>
                  <a:pt x="114" y="159"/>
                </a:lnTo>
                <a:lnTo>
                  <a:pt x="114" y="159"/>
                </a:lnTo>
                <a:lnTo>
                  <a:pt x="106" y="150"/>
                </a:lnTo>
                <a:lnTo>
                  <a:pt x="106" y="150"/>
                </a:lnTo>
                <a:lnTo>
                  <a:pt x="106" y="150"/>
                </a:lnTo>
                <a:lnTo>
                  <a:pt x="106" y="141"/>
                </a:lnTo>
                <a:lnTo>
                  <a:pt x="97" y="141"/>
                </a:lnTo>
                <a:lnTo>
                  <a:pt x="88" y="132"/>
                </a:lnTo>
                <a:lnTo>
                  <a:pt x="88" y="132"/>
                </a:lnTo>
                <a:lnTo>
                  <a:pt x="88" y="124"/>
                </a:lnTo>
                <a:lnTo>
                  <a:pt x="79" y="124"/>
                </a:lnTo>
                <a:lnTo>
                  <a:pt x="70" y="115"/>
                </a:lnTo>
                <a:lnTo>
                  <a:pt x="62" y="115"/>
                </a:lnTo>
                <a:lnTo>
                  <a:pt x="44" y="97"/>
                </a:lnTo>
                <a:lnTo>
                  <a:pt x="44" y="88"/>
                </a:lnTo>
                <a:lnTo>
                  <a:pt x="35" y="88"/>
                </a:lnTo>
                <a:lnTo>
                  <a:pt x="35" y="79"/>
                </a:lnTo>
                <a:lnTo>
                  <a:pt x="35" y="70"/>
                </a:lnTo>
                <a:lnTo>
                  <a:pt x="26" y="79"/>
                </a:lnTo>
                <a:lnTo>
                  <a:pt x="18" y="70"/>
                </a:lnTo>
                <a:lnTo>
                  <a:pt x="9" y="70"/>
                </a:lnTo>
                <a:lnTo>
                  <a:pt x="0" y="62"/>
                </a:lnTo>
                <a:lnTo>
                  <a:pt x="0" y="62"/>
                </a:lnTo>
                <a:lnTo>
                  <a:pt x="0" y="53"/>
                </a:lnTo>
                <a:lnTo>
                  <a:pt x="9" y="44"/>
                </a:lnTo>
                <a:lnTo>
                  <a:pt x="18" y="35"/>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4" name="Freeform 43"/>
          <p:cNvSpPr>
            <a:spLocks/>
          </p:cNvSpPr>
          <p:nvPr/>
        </p:nvSpPr>
        <p:spPr bwMode="auto">
          <a:xfrm>
            <a:off x="7874136" y="1300183"/>
            <a:ext cx="462395" cy="313269"/>
          </a:xfrm>
          <a:custGeom>
            <a:avLst/>
            <a:gdLst/>
            <a:ahLst/>
            <a:cxnLst>
              <a:cxn ang="0">
                <a:pos x="0" y="239"/>
              </a:cxn>
              <a:cxn ang="0">
                <a:pos x="9" y="79"/>
              </a:cxn>
              <a:cxn ang="0">
                <a:pos x="18" y="71"/>
              </a:cxn>
              <a:cxn ang="0">
                <a:pos x="18" y="0"/>
              </a:cxn>
              <a:cxn ang="0">
                <a:pos x="115" y="9"/>
              </a:cxn>
              <a:cxn ang="0">
                <a:pos x="229" y="17"/>
              </a:cxn>
              <a:cxn ang="0">
                <a:pos x="326" y="17"/>
              </a:cxn>
              <a:cxn ang="0">
                <a:pos x="431" y="17"/>
              </a:cxn>
              <a:cxn ang="0">
                <a:pos x="422" y="26"/>
              </a:cxn>
              <a:cxn ang="0">
                <a:pos x="422" y="35"/>
              </a:cxn>
              <a:cxn ang="0">
                <a:pos x="414" y="35"/>
              </a:cxn>
              <a:cxn ang="0">
                <a:pos x="414" y="44"/>
              </a:cxn>
              <a:cxn ang="0">
                <a:pos x="414" y="44"/>
              </a:cxn>
              <a:cxn ang="0">
                <a:pos x="414" y="44"/>
              </a:cxn>
              <a:cxn ang="0">
                <a:pos x="422" y="62"/>
              </a:cxn>
              <a:cxn ang="0">
                <a:pos x="422" y="62"/>
              </a:cxn>
              <a:cxn ang="0">
                <a:pos x="431" y="62"/>
              </a:cxn>
              <a:cxn ang="0">
                <a:pos x="431" y="71"/>
              </a:cxn>
              <a:cxn ang="0">
                <a:pos x="431" y="212"/>
              </a:cxn>
              <a:cxn ang="0">
                <a:pos x="422" y="212"/>
              </a:cxn>
              <a:cxn ang="0">
                <a:pos x="431" y="212"/>
              </a:cxn>
              <a:cxn ang="0">
                <a:pos x="431" y="221"/>
              </a:cxn>
              <a:cxn ang="0">
                <a:pos x="431" y="230"/>
              </a:cxn>
              <a:cxn ang="0">
                <a:pos x="431" y="230"/>
              </a:cxn>
              <a:cxn ang="0">
                <a:pos x="431" y="230"/>
              </a:cxn>
              <a:cxn ang="0">
                <a:pos x="431" y="239"/>
              </a:cxn>
              <a:cxn ang="0">
                <a:pos x="431" y="239"/>
              </a:cxn>
              <a:cxn ang="0">
                <a:pos x="431" y="247"/>
              </a:cxn>
              <a:cxn ang="0">
                <a:pos x="431" y="256"/>
              </a:cxn>
              <a:cxn ang="0">
                <a:pos x="431" y="265"/>
              </a:cxn>
              <a:cxn ang="0">
                <a:pos x="431" y="265"/>
              </a:cxn>
              <a:cxn ang="0">
                <a:pos x="422" y="265"/>
              </a:cxn>
              <a:cxn ang="0">
                <a:pos x="422" y="274"/>
              </a:cxn>
              <a:cxn ang="0">
                <a:pos x="431" y="274"/>
              </a:cxn>
              <a:cxn ang="0">
                <a:pos x="431" y="292"/>
              </a:cxn>
              <a:cxn ang="0">
                <a:pos x="431" y="283"/>
              </a:cxn>
              <a:cxn ang="0">
                <a:pos x="422" y="283"/>
              </a:cxn>
              <a:cxn ang="0">
                <a:pos x="422" y="274"/>
              </a:cxn>
              <a:cxn ang="0">
                <a:pos x="414" y="274"/>
              </a:cxn>
              <a:cxn ang="0">
                <a:pos x="414" y="274"/>
              </a:cxn>
              <a:cxn ang="0">
                <a:pos x="405" y="274"/>
              </a:cxn>
              <a:cxn ang="0">
                <a:pos x="405" y="265"/>
              </a:cxn>
              <a:cxn ang="0">
                <a:pos x="405" y="265"/>
              </a:cxn>
              <a:cxn ang="0">
                <a:pos x="396" y="265"/>
              </a:cxn>
              <a:cxn ang="0">
                <a:pos x="387" y="256"/>
              </a:cxn>
              <a:cxn ang="0">
                <a:pos x="361" y="265"/>
              </a:cxn>
              <a:cxn ang="0">
                <a:pos x="352" y="256"/>
              </a:cxn>
              <a:cxn ang="0">
                <a:pos x="352" y="265"/>
              </a:cxn>
              <a:cxn ang="0">
                <a:pos x="343" y="265"/>
              </a:cxn>
              <a:cxn ang="0">
                <a:pos x="326" y="256"/>
              </a:cxn>
              <a:cxn ang="0">
                <a:pos x="317" y="247"/>
              </a:cxn>
              <a:cxn ang="0">
                <a:pos x="255" y="247"/>
              </a:cxn>
              <a:cxn ang="0">
                <a:pos x="159" y="247"/>
              </a:cxn>
              <a:cxn ang="0">
                <a:pos x="62" y="239"/>
              </a:cxn>
              <a:cxn ang="0">
                <a:pos x="0" y="239"/>
              </a:cxn>
            </a:cxnLst>
            <a:rect l="0" t="0" r="r" b="b"/>
            <a:pathLst>
              <a:path w="431" h="292">
                <a:moveTo>
                  <a:pt x="0" y="239"/>
                </a:moveTo>
                <a:lnTo>
                  <a:pt x="9" y="79"/>
                </a:lnTo>
                <a:lnTo>
                  <a:pt x="18" y="71"/>
                </a:lnTo>
                <a:lnTo>
                  <a:pt x="18" y="0"/>
                </a:lnTo>
                <a:lnTo>
                  <a:pt x="115" y="9"/>
                </a:lnTo>
                <a:lnTo>
                  <a:pt x="229" y="17"/>
                </a:lnTo>
                <a:lnTo>
                  <a:pt x="326" y="17"/>
                </a:lnTo>
                <a:lnTo>
                  <a:pt x="431" y="17"/>
                </a:lnTo>
                <a:lnTo>
                  <a:pt x="422" y="26"/>
                </a:lnTo>
                <a:lnTo>
                  <a:pt x="422" y="35"/>
                </a:lnTo>
                <a:lnTo>
                  <a:pt x="414" y="35"/>
                </a:lnTo>
                <a:lnTo>
                  <a:pt x="414" y="44"/>
                </a:lnTo>
                <a:lnTo>
                  <a:pt x="414" y="44"/>
                </a:lnTo>
                <a:lnTo>
                  <a:pt x="414" y="44"/>
                </a:lnTo>
                <a:lnTo>
                  <a:pt x="422" y="62"/>
                </a:lnTo>
                <a:lnTo>
                  <a:pt x="422" y="62"/>
                </a:lnTo>
                <a:lnTo>
                  <a:pt x="431" y="62"/>
                </a:lnTo>
                <a:lnTo>
                  <a:pt x="431" y="71"/>
                </a:lnTo>
                <a:lnTo>
                  <a:pt x="431" y="212"/>
                </a:lnTo>
                <a:lnTo>
                  <a:pt x="422" y="212"/>
                </a:lnTo>
                <a:lnTo>
                  <a:pt x="431" y="212"/>
                </a:lnTo>
                <a:lnTo>
                  <a:pt x="431" y="221"/>
                </a:lnTo>
                <a:lnTo>
                  <a:pt x="431" y="230"/>
                </a:lnTo>
                <a:lnTo>
                  <a:pt x="431" y="230"/>
                </a:lnTo>
                <a:lnTo>
                  <a:pt x="431" y="230"/>
                </a:lnTo>
                <a:lnTo>
                  <a:pt x="431" y="239"/>
                </a:lnTo>
                <a:lnTo>
                  <a:pt x="431" y="239"/>
                </a:lnTo>
                <a:lnTo>
                  <a:pt x="431" y="247"/>
                </a:lnTo>
                <a:lnTo>
                  <a:pt x="431" y="256"/>
                </a:lnTo>
                <a:lnTo>
                  <a:pt x="431" y="265"/>
                </a:lnTo>
                <a:lnTo>
                  <a:pt x="431" y="265"/>
                </a:lnTo>
                <a:lnTo>
                  <a:pt x="422" y="265"/>
                </a:lnTo>
                <a:lnTo>
                  <a:pt x="422" y="274"/>
                </a:lnTo>
                <a:lnTo>
                  <a:pt x="431" y="274"/>
                </a:lnTo>
                <a:lnTo>
                  <a:pt x="431" y="292"/>
                </a:lnTo>
                <a:lnTo>
                  <a:pt x="431" y="283"/>
                </a:lnTo>
                <a:lnTo>
                  <a:pt x="422" y="283"/>
                </a:lnTo>
                <a:lnTo>
                  <a:pt x="422" y="274"/>
                </a:lnTo>
                <a:lnTo>
                  <a:pt x="414" y="274"/>
                </a:lnTo>
                <a:lnTo>
                  <a:pt x="414" y="274"/>
                </a:lnTo>
                <a:lnTo>
                  <a:pt x="405" y="274"/>
                </a:lnTo>
                <a:lnTo>
                  <a:pt x="405" y="265"/>
                </a:lnTo>
                <a:lnTo>
                  <a:pt x="405" y="265"/>
                </a:lnTo>
                <a:lnTo>
                  <a:pt x="396" y="265"/>
                </a:lnTo>
                <a:lnTo>
                  <a:pt x="387" y="256"/>
                </a:lnTo>
                <a:lnTo>
                  <a:pt x="361" y="265"/>
                </a:lnTo>
                <a:lnTo>
                  <a:pt x="352" y="256"/>
                </a:lnTo>
                <a:lnTo>
                  <a:pt x="352" y="265"/>
                </a:lnTo>
                <a:lnTo>
                  <a:pt x="343" y="265"/>
                </a:lnTo>
                <a:lnTo>
                  <a:pt x="326" y="256"/>
                </a:lnTo>
                <a:lnTo>
                  <a:pt x="317" y="247"/>
                </a:lnTo>
                <a:lnTo>
                  <a:pt x="255" y="247"/>
                </a:lnTo>
                <a:lnTo>
                  <a:pt x="159" y="247"/>
                </a:lnTo>
                <a:lnTo>
                  <a:pt x="62" y="239"/>
                </a:lnTo>
                <a:lnTo>
                  <a:pt x="0" y="23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5" name="Freeform 44"/>
          <p:cNvSpPr>
            <a:spLocks/>
          </p:cNvSpPr>
          <p:nvPr/>
        </p:nvSpPr>
        <p:spPr bwMode="auto">
          <a:xfrm>
            <a:off x="7874136" y="1300183"/>
            <a:ext cx="462395" cy="313269"/>
          </a:xfrm>
          <a:custGeom>
            <a:avLst/>
            <a:gdLst/>
            <a:ahLst/>
            <a:cxnLst>
              <a:cxn ang="0">
                <a:pos x="0" y="239"/>
              </a:cxn>
              <a:cxn ang="0">
                <a:pos x="9" y="79"/>
              </a:cxn>
              <a:cxn ang="0">
                <a:pos x="18" y="71"/>
              </a:cxn>
              <a:cxn ang="0">
                <a:pos x="18" y="0"/>
              </a:cxn>
              <a:cxn ang="0">
                <a:pos x="115" y="9"/>
              </a:cxn>
              <a:cxn ang="0">
                <a:pos x="229" y="17"/>
              </a:cxn>
              <a:cxn ang="0">
                <a:pos x="326" y="17"/>
              </a:cxn>
              <a:cxn ang="0">
                <a:pos x="431" y="17"/>
              </a:cxn>
              <a:cxn ang="0">
                <a:pos x="422" y="26"/>
              </a:cxn>
              <a:cxn ang="0">
                <a:pos x="422" y="35"/>
              </a:cxn>
              <a:cxn ang="0">
                <a:pos x="414" y="35"/>
              </a:cxn>
              <a:cxn ang="0">
                <a:pos x="414" y="44"/>
              </a:cxn>
              <a:cxn ang="0">
                <a:pos x="414" y="44"/>
              </a:cxn>
              <a:cxn ang="0">
                <a:pos x="414" y="44"/>
              </a:cxn>
              <a:cxn ang="0">
                <a:pos x="422" y="62"/>
              </a:cxn>
              <a:cxn ang="0">
                <a:pos x="422" y="62"/>
              </a:cxn>
              <a:cxn ang="0">
                <a:pos x="431" y="62"/>
              </a:cxn>
              <a:cxn ang="0">
                <a:pos x="431" y="71"/>
              </a:cxn>
              <a:cxn ang="0">
                <a:pos x="431" y="212"/>
              </a:cxn>
              <a:cxn ang="0">
                <a:pos x="422" y="212"/>
              </a:cxn>
              <a:cxn ang="0">
                <a:pos x="431" y="212"/>
              </a:cxn>
              <a:cxn ang="0">
                <a:pos x="431" y="221"/>
              </a:cxn>
              <a:cxn ang="0">
                <a:pos x="431" y="230"/>
              </a:cxn>
              <a:cxn ang="0">
                <a:pos x="431" y="230"/>
              </a:cxn>
              <a:cxn ang="0">
                <a:pos x="431" y="230"/>
              </a:cxn>
              <a:cxn ang="0">
                <a:pos x="431" y="239"/>
              </a:cxn>
              <a:cxn ang="0">
                <a:pos x="431" y="239"/>
              </a:cxn>
              <a:cxn ang="0">
                <a:pos x="431" y="247"/>
              </a:cxn>
              <a:cxn ang="0">
                <a:pos x="431" y="256"/>
              </a:cxn>
              <a:cxn ang="0">
                <a:pos x="431" y="265"/>
              </a:cxn>
              <a:cxn ang="0">
                <a:pos x="431" y="265"/>
              </a:cxn>
              <a:cxn ang="0">
                <a:pos x="422" y="265"/>
              </a:cxn>
              <a:cxn ang="0">
                <a:pos x="422" y="274"/>
              </a:cxn>
              <a:cxn ang="0">
                <a:pos x="431" y="274"/>
              </a:cxn>
              <a:cxn ang="0">
                <a:pos x="431" y="292"/>
              </a:cxn>
              <a:cxn ang="0">
                <a:pos x="431" y="283"/>
              </a:cxn>
              <a:cxn ang="0">
                <a:pos x="422" y="283"/>
              </a:cxn>
              <a:cxn ang="0">
                <a:pos x="422" y="274"/>
              </a:cxn>
              <a:cxn ang="0">
                <a:pos x="414" y="274"/>
              </a:cxn>
              <a:cxn ang="0">
                <a:pos x="414" y="274"/>
              </a:cxn>
              <a:cxn ang="0">
                <a:pos x="405" y="274"/>
              </a:cxn>
              <a:cxn ang="0">
                <a:pos x="405" y="265"/>
              </a:cxn>
              <a:cxn ang="0">
                <a:pos x="405" y="265"/>
              </a:cxn>
              <a:cxn ang="0">
                <a:pos x="396" y="265"/>
              </a:cxn>
              <a:cxn ang="0">
                <a:pos x="387" y="256"/>
              </a:cxn>
              <a:cxn ang="0">
                <a:pos x="361" y="265"/>
              </a:cxn>
              <a:cxn ang="0">
                <a:pos x="352" y="256"/>
              </a:cxn>
              <a:cxn ang="0">
                <a:pos x="352" y="265"/>
              </a:cxn>
              <a:cxn ang="0">
                <a:pos x="343" y="265"/>
              </a:cxn>
              <a:cxn ang="0">
                <a:pos x="326" y="256"/>
              </a:cxn>
              <a:cxn ang="0">
                <a:pos x="317" y="247"/>
              </a:cxn>
              <a:cxn ang="0">
                <a:pos x="255" y="247"/>
              </a:cxn>
              <a:cxn ang="0">
                <a:pos x="159" y="247"/>
              </a:cxn>
              <a:cxn ang="0">
                <a:pos x="62" y="239"/>
              </a:cxn>
              <a:cxn ang="0">
                <a:pos x="0" y="239"/>
              </a:cxn>
            </a:cxnLst>
            <a:rect l="0" t="0" r="r" b="b"/>
            <a:pathLst>
              <a:path w="431" h="292">
                <a:moveTo>
                  <a:pt x="0" y="239"/>
                </a:moveTo>
                <a:lnTo>
                  <a:pt x="9" y="79"/>
                </a:lnTo>
                <a:lnTo>
                  <a:pt x="18" y="71"/>
                </a:lnTo>
                <a:lnTo>
                  <a:pt x="18" y="0"/>
                </a:lnTo>
                <a:lnTo>
                  <a:pt x="115" y="9"/>
                </a:lnTo>
                <a:lnTo>
                  <a:pt x="229" y="17"/>
                </a:lnTo>
                <a:lnTo>
                  <a:pt x="326" y="17"/>
                </a:lnTo>
                <a:lnTo>
                  <a:pt x="431" y="17"/>
                </a:lnTo>
                <a:lnTo>
                  <a:pt x="422" y="26"/>
                </a:lnTo>
                <a:lnTo>
                  <a:pt x="422" y="35"/>
                </a:lnTo>
                <a:lnTo>
                  <a:pt x="414" y="35"/>
                </a:lnTo>
                <a:lnTo>
                  <a:pt x="414" y="44"/>
                </a:lnTo>
                <a:lnTo>
                  <a:pt x="414" y="44"/>
                </a:lnTo>
                <a:lnTo>
                  <a:pt x="414" y="44"/>
                </a:lnTo>
                <a:lnTo>
                  <a:pt x="422" y="62"/>
                </a:lnTo>
                <a:lnTo>
                  <a:pt x="422" y="62"/>
                </a:lnTo>
                <a:lnTo>
                  <a:pt x="431" y="62"/>
                </a:lnTo>
                <a:lnTo>
                  <a:pt x="431" y="71"/>
                </a:lnTo>
                <a:lnTo>
                  <a:pt x="431" y="212"/>
                </a:lnTo>
                <a:lnTo>
                  <a:pt x="422" y="212"/>
                </a:lnTo>
                <a:lnTo>
                  <a:pt x="431" y="212"/>
                </a:lnTo>
                <a:lnTo>
                  <a:pt x="431" y="221"/>
                </a:lnTo>
                <a:lnTo>
                  <a:pt x="431" y="230"/>
                </a:lnTo>
                <a:lnTo>
                  <a:pt x="431" y="230"/>
                </a:lnTo>
                <a:lnTo>
                  <a:pt x="431" y="230"/>
                </a:lnTo>
                <a:lnTo>
                  <a:pt x="431" y="239"/>
                </a:lnTo>
                <a:lnTo>
                  <a:pt x="431" y="239"/>
                </a:lnTo>
                <a:lnTo>
                  <a:pt x="431" y="247"/>
                </a:lnTo>
                <a:lnTo>
                  <a:pt x="431" y="256"/>
                </a:lnTo>
                <a:lnTo>
                  <a:pt x="431" y="265"/>
                </a:lnTo>
                <a:lnTo>
                  <a:pt x="431" y="265"/>
                </a:lnTo>
                <a:lnTo>
                  <a:pt x="422" y="265"/>
                </a:lnTo>
                <a:lnTo>
                  <a:pt x="422" y="274"/>
                </a:lnTo>
                <a:lnTo>
                  <a:pt x="431" y="274"/>
                </a:lnTo>
                <a:lnTo>
                  <a:pt x="431" y="292"/>
                </a:lnTo>
                <a:lnTo>
                  <a:pt x="431" y="283"/>
                </a:lnTo>
                <a:lnTo>
                  <a:pt x="422" y="283"/>
                </a:lnTo>
                <a:lnTo>
                  <a:pt x="422" y="274"/>
                </a:lnTo>
                <a:lnTo>
                  <a:pt x="414" y="274"/>
                </a:lnTo>
                <a:lnTo>
                  <a:pt x="414" y="274"/>
                </a:lnTo>
                <a:lnTo>
                  <a:pt x="405" y="274"/>
                </a:lnTo>
                <a:lnTo>
                  <a:pt x="405" y="265"/>
                </a:lnTo>
                <a:lnTo>
                  <a:pt x="405" y="265"/>
                </a:lnTo>
                <a:lnTo>
                  <a:pt x="396" y="265"/>
                </a:lnTo>
                <a:lnTo>
                  <a:pt x="387" y="256"/>
                </a:lnTo>
                <a:lnTo>
                  <a:pt x="361" y="265"/>
                </a:lnTo>
                <a:lnTo>
                  <a:pt x="352" y="256"/>
                </a:lnTo>
                <a:lnTo>
                  <a:pt x="352" y="265"/>
                </a:lnTo>
                <a:lnTo>
                  <a:pt x="343" y="265"/>
                </a:lnTo>
                <a:lnTo>
                  <a:pt x="326" y="256"/>
                </a:lnTo>
                <a:lnTo>
                  <a:pt x="317" y="247"/>
                </a:lnTo>
                <a:lnTo>
                  <a:pt x="255" y="247"/>
                </a:lnTo>
                <a:lnTo>
                  <a:pt x="159" y="247"/>
                </a:lnTo>
                <a:lnTo>
                  <a:pt x="62" y="239"/>
                </a:lnTo>
                <a:lnTo>
                  <a:pt x="0" y="23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6" name="Freeform 53"/>
          <p:cNvSpPr>
            <a:spLocks/>
          </p:cNvSpPr>
          <p:nvPr/>
        </p:nvSpPr>
        <p:spPr bwMode="auto">
          <a:xfrm>
            <a:off x="6628564" y="1072744"/>
            <a:ext cx="537494" cy="454885"/>
          </a:xfrm>
          <a:custGeom>
            <a:avLst/>
            <a:gdLst/>
            <a:ahLst/>
            <a:cxnLst>
              <a:cxn ang="0">
                <a:pos x="0" y="291"/>
              </a:cxn>
              <a:cxn ang="0">
                <a:pos x="9" y="274"/>
              </a:cxn>
              <a:cxn ang="0">
                <a:pos x="9" y="247"/>
              </a:cxn>
              <a:cxn ang="0">
                <a:pos x="26" y="221"/>
              </a:cxn>
              <a:cxn ang="0">
                <a:pos x="35" y="212"/>
              </a:cxn>
              <a:cxn ang="0">
                <a:pos x="35" y="212"/>
              </a:cxn>
              <a:cxn ang="0">
                <a:pos x="35" y="212"/>
              </a:cxn>
              <a:cxn ang="0">
                <a:pos x="44" y="185"/>
              </a:cxn>
              <a:cxn ang="0">
                <a:pos x="44" y="185"/>
              </a:cxn>
              <a:cxn ang="0">
                <a:pos x="61" y="150"/>
              </a:cxn>
              <a:cxn ang="0">
                <a:pos x="70" y="132"/>
              </a:cxn>
              <a:cxn ang="0">
                <a:pos x="70" y="115"/>
              </a:cxn>
              <a:cxn ang="0">
                <a:pos x="79" y="88"/>
              </a:cxn>
              <a:cxn ang="0">
                <a:pos x="88" y="70"/>
              </a:cxn>
              <a:cxn ang="0">
                <a:pos x="97" y="53"/>
              </a:cxn>
              <a:cxn ang="0">
                <a:pos x="97" y="44"/>
              </a:cxn>
              <a:cxn ang="0">
                <a:pos x="97" y="35"/>
              </a:cxn>
              <a:cxn ang="0">
                <a:pos x="105" y="17"/>
              </a:cxn>
              <a:cxn ang="0">
                <a:pos x="114" y="0"/>
              </a:cxn>
              <a:cxn ang="0">
                <a:pos x="114" y="8"/>
              </a:cxn>
              <a:cxn ang="0">
                <a:pos x="123" y="0"/>
              </a:cxn>
              <a:cxn ang="0">
                <a:pos x="132" y="8"/>
              </a:cxn>
              <a:cxn ang="0">
                <a:pos x="141" y="17"/>
              </a:cxn>
              <a:cxn ang="0">
                <a:pos x="149" y="17"/>
              </a:cxn>
              <a:cxn ang="0">
                <a:pos x="167" y="35"/>
              </a:cxn>
              <a:cxn ang="0">
                <a:pos x="167" y="70"/>
              </a:cxn>
              <a:cxn ang="0">
                <a:pos x="185" y="79"/>
              </a:cxn>
              <a:cxn ang="0">
                <a:pos x="202" y="70"/>
              </a:cxn>
              <a:cxn ang="0">
                <a:pos x="220" y="70"/>
              </a:cxn>
              <a:cxn ang="0">
                <a:pos x="237" y="79"/>
              </a:cxn>
              <a:cxn ang="0">
                <a:pos x="255" y="88"/>
              </a:cxn>
              <a:cxn ang="0">
                <a:pos x="281" y="88"/>
              </a:cxn>
              <a:cxn ang="0">
                <a:pos x="299" y="88"/>
              </a:cxn>
              <a:cxn ang="0">
                <a:pos x="334" y="88"/>
              </a:cxn>
              <a:cxn ang="0">
                <a:pos x="352" y="88"/>
              </a:cxn>
              <a:cxn ang="0">
                <a:pos x="369" y="88"/>
              </a:cxn>
              <a:cxn ang="0">
                <a:pos x="484" y="115"/>
              </a:cxn>
              <a:cxn ang="0">
                <a:pos x="492" y="132"/>
              </a:cxn>
              <a:cxn ang="0">
                <a:pos x="484" y="159"/>
              </a:cxn>
              <a:cxn ang="0">
                <a:pos x="466" y="194"/>
              </a:cxn>
              <a:cxn ang="0">
                <a:pos x="449" y="212"/>
              </a:cxn>
              <a:cxn ang="0">
                <a:pos x="440" y="238"/>
              </a:cxn>
              <a:cxn ang="0">
                <a:pos x="449" y="247"/>
              </a:cxn>
              <a:cxn ang="0">
                <a:pos x="449" y="265"/>
              </a:cxn>
              <a:cxn ang="0">
                <a:pos x="440" y="283"/>
              </a:cxn>
              <a:cxn ang="0">
                <a:pos x="237" y="380"/>
              </a:cxn>
              <a:cxn ang="0">
                <a:pos x="0" y="318"/>
              </a:cxn>
            </a:cxnLst>
            <a:rect l="0" t="0" r="r" b="b"/>
            <a:pathLst>
              <a:path w="501" h="424">
                <a:moveTo>
                  <a:pt x="0" y="318"/>
                </a:moveTo>
                <a:lnTo>
                  <a:pt x="0" y="309"/>
                </a:lnTo>
                <a:lnTo>
                  <a:pt x="0" y="291"/>
                </a:lnTo>
                <a:lnTo>
                  <a:pt x="0" y="283"/>
                </a:lnTo>
                <a:lnTo>
                  <a:pt x="0" y="274"/>
                </a:lnTo>
                <a:lnTo>
                  <a:pt x="9" y="274"/>
                </a:lnTo>
                <a:lnTo>
                  <a:pt x="9" y="265"/>
                </a:lnTo>
                <a:lnTo>
                  <a:pt x="9" y="256"/>
                </a:lnTo>
                <a:lnTo>
                  <a:pt x="9" y="247"/>
                </a:lnTo>
                <a:lnTo>
                  <a:pt x="17" y="229"/>
                </a:lnTo>
                <a:lnTo>
                  <a:pt x="26" y="212"/>
                </a:lnTo>
                <a:lnTo>
                  <a:pt x="26" y="221"/>
                </a:lnTo>
                <a:lnTo>
                  <a:pt x="26" y="212"/>
                </a:lnTo>
                <a:lnTo>
                  <a:pt x="35" y="212"/>
                </a:lnTo>
                <a:lnTo>
                  <a:pt x="35" y="212"/>
                </a:lnTo>
                <a:lnTo>
                  <a:pt x="35" y="212"/>
                </a:lnTo>
                <a:lnTo>
                  <a:pt x="35" y="212"/>
                </a:lnTo>
                <a:lnTo>
                  <a:pt x="35" y="212"/>
                </a:lnTo>
                <a:lnTo>
                  <a:pt x="35" y="212"/>
                </a:lnTo>
                <a:lnTo>
                  <a:pt x="35" y="212"/>
                </a:lnTo>
                <a:lnTo>
                  <a:pt x="35" y="212"/>
                </a:lnTo>
                <a:lnTo>
                  <a:pt x="35" y="203"/>
                </a:lnTo>
                <a:lnTo>
                  <a:pt x="35" y="194"/>
                </a:lnTo>
                <a:lnTo>
                  <a:pt x="44" y="185"/>
                </a:lnTo>
                <a:lnTo>
                  <a:pt x="53" y="185"/>
                </a:lnTo>
                <a:lnTo>
                  <a:pt x="44" y="185"/>
                </a:lnTo>
                <a:lnTo>
                  <a:pt x="44" y="185"/>
                </a:lnTo>
                <a:lnTo>
                  <a:pt x="44" y="185"/>
                </a:lnTo>
                <a:lnTo>
                  <a:pt x="44" y="176"/>
                </a:lnTo>
                <a:lnTo>
                  <a:pt x="61" y="150"/>
                </a:lnTo>
                <a:lnTo>
                  <a:pt x="61" y="141"/>
                </a:lnTo>
                <a:lnTo>
                  <a:pt x="61" y="141"/>
                </a:lnTo>
                <a:lnTo>
                  <a:pt x="70" y="132"/>
                </a:lnTo>
                <a:lnTo>
                  <a:pt x="70" y="132"/>
                </a:lnTo>
                <a:lnTo>
                  <a:pt x="70" y="123"/>
                </a:lnTo>
                <a:lnTo>
                  <a:pt x="70" y="115"/>
                </a:lnTo>
                <a:lnTo>
                  <a:pt x="70" y="106"/>
                </a:lnTo>
                <a:lnTo>
                  <a:pt x="79" y="97"/>
                </a:lnTo>
                <a:lnTo>
                  <a:pt x="79" y="88"/>
                </a:lnTo>
                <a:lnTo>
                  <a:pt x="88" y="79"/>
                </a:lnTo>
                <a:lnTo>
                  <a:pt x="88" y="70"/>
                </a:lnTo>
                <a:lnTo>
                  <a:pt x="88" y="70"/>
                </a:lnTo>
                <a:lnTo>
                  <a:pt x="88" y="61"/>
                </a:lnTo>
                <a:lnTo>
                  <a:pt x="97" y="61"/>
                </a:lnTo>
                <a:lnTo>
                  <a:pt x="97" y="53"/>
                </a:lnTo>
                <a:lnTo>
                  <a:pt x="97" y="53"/>
                </a:lnTo>
                <a:lnTo>
                  <a:pt x="97" y="53"/>
                </a:lnTo>
                <a:lnTo>
                  <a:pt x="97" y="44"/>
                </a:lnTo>
                <a:lnTo>
                  <a:pt x="105" y="44"/>
                </a:lnTo>
                <a:lnTo>
                  <a:pt x="97" y="35"/>
                </a:lnTo>
                <a:lnTo>
                  <a:pt x="97" y="35"/>
                </a:lnTo>
                <a:lnTo>
                  <a:pt x="105" y="26"/>
                </a:lnTo>
                <a:lnTo>
                  <a:pt x="105" y="26"/>
                </a:lnTo>
                <a:lnTo>
                  <a:pt x="105" y="17"/>
                </a:lnTo>
                <a:lnTo>
                  <a:pt x="105" y="17"/>
                </a:lnTo>
                <a:lnTo>
                  <a:pt x="105" y="8"/>
                </a:lnTo>
                <a:lnTo>
                  <a:pt x="114" y="0"/>
                </a:lnTo>
                <a:lnTo>
                  <a:pt x="114" y="8"/>
                </a:lnTo>
                <a:lnTo>
                  <a:pt x="114" y="8"/>
                </a:lnTo>
                <a:lnTo>
                  <a:pt x="114" y="8"/>
                </a:lnTo>
                <a:lnTo>
                  <a:pt x="114" y="8"/>
                </a:lnTo>
                <a:lnTo>
                  <a:pt x="114" y="0"/>
                </a:lnTo>
                <a:lnTo>
                  <a:pt x="123" y="0"/>
                </a:lnTo>
                <a:lnTo>
                  <a:pt x="123" y="8"/>
                </a:lnTo>
                <a:lnTo>
                  <a:pt x="123" y="8"/>
                </a:lnTo>
                <a:lnTo>
                  <a:pt x="132" y="8"/>
                </a:lnTo>
                <a:lnTo>
                  <a:pt x="132" y="8"/>
                </a:lnTo>
                <a:lnTo>
                  <a:pt x="141" y="17"/>
                </a:lnTo>
                <a:lnTo>
                  <a:pt x="141" y="17"/>
                </a:lnTo>
                <a:lnTo>
                  <a:pt x="141" y="17"/>
                </a:lnTo>
                <a:lnTo>
                  <a:pt x="149" y="17"/>
                </a:lnTo>
                <a:lnTo>
                  <a:pt x="149" y="17"/>
                </a:lnTo>
                <a:lnTo>
                  <a:pt x="158" y="17"/>
                </a:lnTo>
                <a:lnTo>
                  <a:pt x="158" y="26"/>
                </a:lnTo>
                <a:lnTo>
                  <a:pt x="167" y="35"/>
                </a:lnTo>
                <a:lnTo>
                  <a:pt x="158" y="61"/>
                </a:lnTo>
                <a:lnTo>
                  <a:pt x="167" y="61"/>
                </a:lnTo>
                <a:lnTo>
                  <a:pt x="167" y="70"/>
                </a:lnTo>
                <a:lnTo>
                  <a:pt x="176" y="70"/>
                </a:lnTo>
                <a:lnTo>
                  <a:pt x="176" y="70"/>
                </a:lnTo>
                <a:lnTo>
                  <a:pt x="185" y="79"/>
                </a:lnTo>
                <a:lnTo>
                  <a:pt x="193" y="79"/>
                </a:lnTo>
                <a:lnTo>
                  <a:pt x="202" y="70"/>
                </a:lnTo>
                <a:lnTo>
                  <a:pt x="202" y="70"/>
                </a:lnTo>
                <a:lnTo>
                  <a:pt x="211" y="70"/>
                </a:lnTo>
                <a:lnTo>
                  <a:pt x="211" y="70"/>
                </a:lnTo>
                <a:lnTo>
                  <a:pt x="220" y="70"/>
                </a:lnTo>
                <a:lnTo>
                  <a:pt x="229" y="70"/>
                </a:lnTo>
                <a:lnTo>
                  <a:pt x="237" y="79"/>
                </a:lnTo>
                <a:lnTo>
                  <a:pt x="237" y="79"/>
                </a:lnTo>
                <a:lnTo>
                  <a:pt x="246" y="79"/>
                </a:lnTo>
                <a:lnTo>
                  <a:pt x="246" y="88"/>
                </a:lnTo>
                <a:lnTo>
                  <a:pt x="255" y="88"/>
                </a:lnTo>
                <a:lnTo>
                  <a:pt x="264" y="88"/>
                </a:lnTo>
                <a:lnTo>
                  <a:pt x="273" y="79"/>
                </a:lnTo>
                <a:lnTo>
                  <a:pt x="281" y="88"/>
                </a:lnTo>
                <a:lnTo>
                  <a:pt x="281" y="88"/>
                </a:lnTo>
                <a:lnTo>
                  <a:pt x="290" y="88"/>
                </a:lnTo>
                <a:lnTo>
                  <a:pt x="299" y="88"/>
                </a:lnTo>
                <a:lnTo>
                  <a:pt x="308" y="88"/>
                </a:lnTo>
                <a:lnTo>
                  <a:pt x="317" y="88"/>
                </a:lnTo>
                <a:lnTo>
                  <a:pt x="334" y="88"/>
                </a:lnTo>
                <a:lnTo>
                  <a:pt x="334" y="88"/>
                </a:lnTo>
                <a:lnTo>
                  <a:pt x="343" y="88"/>
                </a:lnTo>
                <a:lnTo>
                  <a:pt x="352" y="88"/>
                </a:lnTo>
                <a:lnTo>
                  <a:pt x="361" y="88"/>
                </a:lnTo>
                <a:lnTo>
                  <a:pt x="361" y="88"/>
                </a:lnTo>
                <a:lnTo>
                  <a:pt x="369" y="88"/>
                </a:lnTo>
                <a:lnTo>
                  <a:pt x="413" y="97"/>
                </a:lnTo>
                <a:lnTo>
                  <a:pt x="484" y="115"/>
                </a:lnTo>
                <a:lnTo>
                  <a:pt x="484" y="115"/>
                </a:lnTo>
                <a:lnTo>
                  <a:pt x="484" y="123"/>
                </a:lnTo>
                <a:lnTo>
                  <a:pt x="484" y="123"/>
                </a:lnTo>
                <a:lnTo>
                  <a:pt x="492" y="132"/>
                </a:lnTo>
                <a:lnTo>
                  <a:pt x="501" y="141"/>
                </a:lnTo>
                <a:lnTo>
                  <a:pt x="492" y="150"/>
                </a:lnTo>
                <a:lnTo>
                  <a:pt x="484" y="159"/>
                </a:lnTo>
                <a:lnTo>
                  <a:pt x="475" y="176"/>
                </a:lnTo>
                <a:lnTo>
                  <a:pt x="466" y="185"/>
                </a:lnTo>
                <a:lnTo>
                  <a:pt x="466" y="194"/>
                </a:lnTo>
                <a:lnTo>
                  <a:pt x="466" y="194"/>
                </a:lnTo>
                <a:lnTo>
                  <a:pt x="457" y="203"/>
                </a:lnTo>
                <a:lnTo>
                  <a:pt x="449" y="212"/>
                </a:lnTo>
                <a:lnTo>
                  <a:pt x="449" y="221"/>
                </a:lnTo>
                <a:lnTo>
                  <a:pt x="440" y="221"/>
                </a:lnTo>
                <a:lnTo>
                  <a:pt x="440" y="238"/>
                </a:lnTo>
                <a:lnTo>
                  <a:pt x="440" y="238"/>
                </a:lnTo>
                <a:lnTo>
                  <a:pt x="440" y="247"/>
                </a:lnTo>
                <a:lnTo>
                  <a:pt x="449" y="247"/>
                </a:lnTo>
                <a:lnTo>
                  <a:pt x="449" y="247"/>
                </a:lnTo>
                <a:lnTo>
                  <a:pt x="449" y="256"/>
                </a:lnTo>
                <a:lnTo>
                  <a:pt x="449" y="265"/>
                </a:lnTo>
                <a:lnTo>
                  <a:pt x="440" y="274"/>
                </a:lnTo>
                <a:lnTo>
                  <a:pt x="440" y="274"/>
                </a:lnTo>
                <a:lnTo>
                  <a:pt x="440" y="283"/>
                </a:lnTo>
                <a:lnTo>
                  <a:pt x="405" y="424"/>
                </a:lnTo>
                <a:lnTo>
                  <a:pt x="334" y="406"/>
                </a:lnTo>
                <a:lnTo>
                  <a:pt x="237" y="380"/>
                </a:lnTo>
                <a:lnTo>
                  <a:pt x="132" y="353"/>
                </a:lnTo>
                <a:lnTo>
                  <a:pt x="9" y="318"/>
                </a:lnTo>
                <a:lnTo>
                  <a:pt x="0" y="3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7" name="Freeform 54"/>
          <p:cNvSpPr>
            <a:spLocks/>
          </p:cNvSpPr>
          <p:nvPr/>
        </p:nvSpPr>
        <p:spPr bwMode="auto">
          <a:xfrm>
            <a:off x="6628564" y="1072744"/>
            <a:ext cx="537494" cy="454885"/>
          </a:xfrm>
          <a:custGeom>
            <a:avLst/>
            <a:gdLst/>
            <a:ahLst/>
            <a:cxnLst>
              <a:cxn ang="0">
                <a:pos x="0" y="291"/>
              </a:cxn>
              <a:cxn ang="0">
                <a:pos x="9" y="274"/>
              </a:cxn>
              <a:cxn ang="0">
                <a:pos x="9" y="247"/>
              </a:cxn>
              <a:cxn ang="0">
                <a:pos x="26" y="221"/>
              </a:cxn>
              <a:cxn ang="0">
                <a:pos x="35" y="212"/>
              </a:cxn>
              <a:cxn ang="0">
                <a:pos x="35" y="212"/>
              </a:cxn>
              <a:cxn ang="0">
                <a:pos x="35" y="212"/>
              </a:cxn>
              <a:cxn ang="0">
                <a:pos x="44" y="185"/>
              </a:cxn>
              <a:cxn ang="0">
                <a:pos x="44" y="185"/>
              </a:cxn>
              <a:cxn ang="0">
                <a:pos x="61" y="150"/>
              </a:cxn>
              <a:cxn ang="0">
                <a:pos x="70" y="132"/>
              </a:cxn>
              <a:cxn ang="0">
                <a:pos x="70" y="115"/>
              </a:cxn>
              <a:cxn ang="0">
                <a:pos x="79" y="88"/>
              </a:cxn>
              <a:cxn ang="0">
                <a:pos x="88" y="70"/>
              </a:cxn>
              <a:cxn ang="0">
                <a:pos x="97" y="53"/>
              </a:cxn>
              <a:cxn ang="0">
                <a:pos x="97" y="44"/>
              </a:cxn>
              <a:cxn ang="0">
                <a:pos x="97" y="35"/>
              </a:cxn>
              <a:cxn ang="0">
                <a:pos x="105" y="17"/>
              </a:cxn>
              <a:cxn ang="0">
                <a:pos x="114" y="0"/>
              </a:cxn>
              <a:cxn ang="0">
                <a:pos x="114" y="8"/>
              </a:cxn>
              <a:cxn ang="0">
                <a:pos x="123" y="0"/>
              </a:cxn>
              <a:cxn ang="0">
                <a:pos x="132" y="8"/>
              </a:cxn>
              <a:cxn ang="0">
                <a:pos x="141" y="17"/>
              </a:cxn>
              <a:cxn ang="0">
                <a:pos x="149" y="17"/>
              </a:cxn>
              <a:cxn ang="0">
                <a:pos x="167" y="35"/>
              </a:cxn>
              <a:cxn ang="0">
                <a:pos x="167" y="70"/>
              </a:cxn>
              <a:cxn ang="0">
                <a:pos x="185" y="79"/>
              </a:cxn>
              <a:cxn ang="0">
                <a:pos x="202" y="70"/>
              </a:cxn>
              <a:cxn ang="0">
                <a:pos x="220" y="70"/>
              </a:cxn>
              <a:cxn ang="0">
                <a:pos x="237" y="79"/>
              </a:cxn>
              <a:cxn ang="0">
                <a:pos x="255" y="88"/>
              </a:cxn>
              <a:cxn ang="0">
                <a:pos x="281" y="88"/>
              </a:cxn>
              <a:cxn ang="0">
                <a:pos x="299" y="88"/>
              </a:cxn>
              <a:cxn ang="0">
                <a:pos x="334" y="88"/>
              </a:cxn>
              <a:cxn ang="0">
                <a:pos x="352" y="88"/>
              </a:cxn>
              <a:cxn ang="0">
                <a:pos x="369" y="88"/>
              </a:cxn>
              <a:cxn ang="0">
                <a:pos x="484" y="115"/>
              </a:cxn>
              <a:cxn ang="0">
                <a:pos x="492" y="132"/>
              </a:cxn>
              <a:cxn ang="0">
                <a:pos x="484" y="159"/>
              </a:cxn>
              <a:cxn ang="0">
                <a:pos x="466" y="194"/>
              </a:cxn>
              <a:cxn ang="0">
                <a:pos x="449" y="212"/>
              </a:cxn>
              <a:cxn ang="0">
                <a:pos x="440" y="238"/>
              </a:cxn>
              <a:cxn ang="0">
                <a:pos x="449" y="247"/>
              </a:cxn>
              <a:cxn ang="0">
                <a:pos x="449" y="265"/>
              </a:cxn>
              <a:cxn ang="0">
                <a:pos x="440" y="283"/>
              </a:cxn>
              <a:cxn ang="0">
                <a:pos x="237" y="380"/>
              </a:cxn>
              <a:cxn ang="0">
                <a:pos x="0" y="318"/>
              </a:cxn>
            </a:cxnLst>
            <a:rect l="0" t="0" r="r" b="b"/>
            <a:pathLst>
              <a:path w="501" h="424">
                <a:moveTo>
                  <a:pt x="0" y="318"/>
                </a:moveTo>
                <a:lnTo>
                  <a:pt x="0" y="309"/>
                </a:lnTo>
                <a:lnTo>
                  <a:pt x="0" y="291"/>
                </a:lnTo>
                <a:lnTo>
                  <a:pt x="0" y="283"/>
                </a:lnTo>
                <a:lnTo>
                  <a:pt x="0" y="274"/>
                </a:lnTo>
                <a:lnTo>
                  <a:pt x="9" y="274"/>
                </a:lnTo>
                <a:lnTo>
                  <a:pt x="9" y="265"/>
                </a:lnTo>
                <a:lnTo>
                  <a:pt x="9" y="256"/>
                </a:lnTo>
                <a:lnTo>
                  <a:pt x="9" y="247"/>
                </a:lnTo>
                <a:lnTo>
                  <a:pt x="17" y="229"/>
                </a:lnTo>
                <a:lnTo>
                  <a:pt x="26" y="212"/>
                </a:lnTo>
                <a:lnTo>
                  <a:pt x="26" y="221"/>
                </a:lnTo>
                <a:lnTo>
                  <a:pt x="26" y="212"/>
                </a:lnTo>
                <a:lnTo>
                  <a:pt x="35" y="212"/>
                </a:lnTo>
                <a:lnTo>
                  <a:pt x="35" y="212"/>
                </a:lnTo>
                <a:lnTo>
                  <a:pt x="35" y="212"/>
                </a:lnTo>
                <a:lnTo>
                  <a:pt x="35" y="212"/>
                </a:lnTo>
                <a:lnTo>
                  <a:pt x="35" y="212"/>
                </a:lnTo>
                <a:lnTo>
                  <a:pt x="35" y="212"/>
                </a:lnTo>
                <a:lnTo>
                  <a:pt x="35" y="212"/>
                </a:lnTo>
                <a:lnTo>
                  <a:pt x="35" y="212"/>
                </a:lnTo>
                <a:lnTo>
                  <a:pt x="35" y="203"/>
                </a:lnTo>
                <a:lnTo>
                  <a:pt x="35" y="194"/>
                </a:lnTo>
                <a:lnTo>
                  <a:pt x="44" y="185"/>
                </a:lnTo>
                <a:lnTo>
                  <a:pt x="53" y="185"/>
                </a:lnTo>
                <a:lnTo>
                  <a:pt x="44" y="185"/>
                </a:lnTo>
                <a:lnTo>
                  <a:pt x="44" y="185"/>
                </a:lnTo>
                <a:lnTo>
                  <a:pt x="44" y="185"/>
                </a:lnTo>
                <a:lnTo>
                  <a:pt x="44" y="176"/>
                </a:lnTo>
                <a:lnTo>
                  <a:pt x="61" y="150"/>
                </a:lnTo>
                <a:lnTo>
                  <a:pt x="61" y="141"/>
                </a:lnTo>
                <a:lnTo>
                  <a:pt x="61" y="141"/>
                </a:lnTo>
                <a:lnTo>
                  <a:pt x="70" y="132"/>
                </a:lnTo>
                <a:lnTo>
                  <a:pt x="70" y="132"/>
                </a:lnTo>
                <a:lnTo>
                  <a:pt x="70" y="123"/>
                </a:lnTo>
                <a:lnTo>
                  <a:pt x="70" y="115"/>
                </a:lnTo>
                <a:lnTo>
                  <a:pt x="70" y="106"/>
                </a:lnTo>
                <a:lnTo>
                  <a:pt x="79" y="97"/>
                </a:lnTo>
                <a:lnTo>
                  <a:pt x="79" y="88"/>
                </a:lnTo>
                <a:lnTo>
                  <a:pt x="88" y="79"/>
                </a:lnTo>
                <a:lnTo>
                  <a:pt x="88" y="70"/>
                </a:lnTo>
                <a:lnTo>
                  <a:pt x="88" y="70"/>
                </a:lnTo>
                <a:lnTo>
                  <a:pt x="88" y="61"/>
                </a:lnTo>
                <a:lnTo>
                  <a:pt x="97" y="61"/>
                </a:lnTo>
                <a:lnTo>
                  <a:pt x="97" y="53"/>
                </a:lnTo>
                <a:lnTo>
                  <a:pt x="97" y="53"/>
                </a:lnTo>
                <a:lnTo>
                  <a:pt x="97" y="53"/>
                </a:lnTo>
                <a:lnTo>
                  <a:pt x="97" y="44"/>
                </a:lnTo>
                <a:lnTo>
                  <a:pt x="105" y="44"/>
                </a:lnTo>
                <a:lnTo>
                  <a:pt x="97" y="35"/>
                </a:lnTo>
                <a:lnTo>
                  <a:pt x="97" y="35"/>
                </a:lnTo>
                <a:lnTo>
                  <a:pt x="105" y="26"/>
                </a:lnTo>
                <a:lnTo>
                  <a:pt x="105" y="26"/>
                </a:lnTo>
                <a:lnTo>
                  <a:pt x="105" y="17"/>
                </a:lnTo>
                <a:lnTo>
                  <a:pt x="105" y="17"/>
                </a:lnTo>
                <a:lnTo>
                  <a:pt x="105" y="8"/>
                </a:lnTo>
                <a:lnTo>
                  <a:pt x="114" y="0"/>
                </a:lnTo>
                <a:lnTo>
                  <a:pt x="114" y="8"/>
                </a:lnTo>
                <a:lnTo>
                  <a:pt x="114" y="8"/>
                </a:lnTo>
                <a:lnTo>
                  <a:pt x="114" y="8"/>
                </a:lnTo>
                <a:lnTo>
                  <a:pt x="114" y="8"/>
                </a:lnTo>
                <a:lnTo>
                  <a:pt x="114" y="0"/>
                </a:lnTo>
                <a:lnTo>
                  <a:pt x="123" y="0"/>
                </a:lnTo>
                <a:lnTo>
                  <a:pt x="123" y="8"/>
                </a:lnTo>
                <a:lnTo>
                  <a:pt x="123" y="8"/>
                </a:lnTo>
                <a:lnTo>
                  <a:pt x="132" y="8"/>
                </a:lnTo>
                <a:lnTo>
                  <a:pt x="132" y="8"/>
                </a:lnTo>
                <a:lnTo>
                  <a:pt x="141" y="17"/>
                </a:lnTo>
                <a:lnTo>
                  <a:pt x="141" y="17"/>
                </a:lnTo>
                <a:lnTo>
                  <a:pt x="141" y="17"/>
                </a:lnTo>
                <a:lnTo>
                  <a:pt x="149" y="17"/>
                </a:lnTo>
                <a:lnTo>
                  <a:pt x="149" y="17"/>
                </a:lnTo>
                <a:lnTo>
                  <a:pt x="158" y="17"/>
                </a:lnTo>
                <a:lnTo>
                  <a:pt x="158" y="26"/>
                </a:lnTo>
                <a:lnTo>
                  <a:pt x="167" y="35"/>
                </a:lnTo>
                <a:lnTo>
                  <a:pt x="158" y="61"/>
                </a:lnTo>
                <a:lnTo>
                  <a:pt x="167" y="61"/>
                </a:lnTo>
                <a:lnTo>
                  <a:pt x="167" y="70"/>
                </a:lnTo>
                <a:lnTo>
                  <a:pt x="176" y="70"/>
                </a:lnTo>
                <a:lnTo>
                  <a:pt x="176" y="70"/>
                </a:lnTo>
                <a:lnTo>
                  <a:pt x="185" y="79"/>
                </a:lnTo>
                <a:lnTo>
                  <a:pt x="193" y="79"/>
                </a:lnTo>
                <a:lnTo>
                  <a:pt x="202" y="70"/>
                </a:lnTo>
                <a:lnTo>
                  <a:pt x="202" y="70"/>
                </a:lnTo>
                <a:lnTo>
                  <a:pt x="211" y="70"/>
                </a:lnTo>
                <a:lnTo>
                  <a:pt x="211" y="70"/>
                </a:lnTo>
                <a:lnTo>
                  <a:pt x="220" y="70"/>
                </a:lnTo>
                <a:lnTo>
                  <a:pt x="229" y="70"/>
                </a:lnTo>
                <a:lnTo>
                  <a:pt x="237" y="79"/>
                </a:lnTo>
                <a:lnTo>
                  <a:pt x="237" y="79"/>
                </a:lnTo>
                <a:lnTo>
                  <a:pt x="246" y="79"/>
                </a:lnTo>
                <a:lnTo>
                  <a:pt x="246" y="88"/>
                </a:lnTo>
                <a:lnTo>
                  <a:pt x="255" y="88"/>
                </a:lnTo>
                <a:lnTo>
                  <a:pt x="264" y="88"/>
                </a:lnTo>
                <a:lnTo>
                  <a:pt x="273" y="79"/>
                </a:lnTo>
                <a:lnTo>
                  <a:pt x="281" y="88"/>
                </a:lnTo>
                <a:lnTo>
                  <a:pt x="281" y="88"/>
                </a:lnTo>
                <a:lnTo>
                  <a:pt x="290" y="88"/>
                </a:lnTo>
                <a:lnTo>
                  <a:pt x="299" y="88"/>
                </a:lnTo>
                <a:lnTo>
                  <a:pt x="308" y="88"/>
                </a:lnTo>
                <a:lnTo>
                  <a:pt x="317" y="88"/>
                </a:lnTo>
                <a:lnTo>
                  <a:pt x="334" y="88"/>
                </a:lnTo>
                <a:lnTo>
                  <a:pt x="334" y="88"/>
                </a:lnTo>
                <a:lnTo>
                  <a:pt x="343" y="88"/>
                </a:lnTo>
                <a:lnTo>
                  <a:pt x="352" y="88"/>
                </a:lnTo>
                <a:lnTo>
                  <a:pt x="361" y="88"/>
                </a:lnTo>
                <a:lnTo>
                  <a:pt x="361" y="88"/>
                </a:lnTo>
                <a:lnTo>
                  <a:pt x="369" y="88"/>
                </a:lnTo>
                <a:lnTo>
                  <a:pt x="413" y="97"/>
                </a:lnTo>
                <a:lnTo>
                  <a:pt x="484" y="115"/>
                </a:lnTo>
                <a:lnTo>
                  <a:pt x="484" y="115"/>
                </a:lnTo>
                <a:lnTo>
                  <a:pt x="484" y="123"/>
                </a:lnTo>
                <a:lnTo>
                  <a:pt x="484" y="123"/>
                </a:lnTo>
                <a:lnTo>
                  <a:pt x="492" y="132"/>
                </a:lnTo>
                <a:lnTo>
                  <a:pt x="501" y="141"/>
                </a:lnTo>
                <a:lnTo>
                  <a:pt x="492" y="150"/>
                </a:lnTo>
                <a:lnTo>
                  <a:pt x="484" y="159"/>
                </a:lnTo>
                <a:lnTo>
                  <a:pt x="475" y="176"/>
                </a:lnTo>
                <a:lnTo>
                  <a:pt x="466" y="185"/>
                </a:lnTo>
                <a:lnTo>
                  <a:pt x="466" y="194"/>
                </a:lnTo>
                <a:lnTo>
                  <a:pt x="466" y="194"/>
                </a:lnTo>
                <a:lnTo>
                  <a:pt x="457" y="203"/>
                </a:lnTo>
                <a:lnTo>
                  <a:pt x="449" y="212"/>
                </a:lnTo>
                <a:lnTo>
                  <a:pt x="449" y="221"/>
                </a:lnTo>
                <a:lnTo>
                  <a:pt x="440" y="221"/>
                </a:lnTo>
                <a:lnTo>
                  <a:pt x="440" y="238"/>
                </a:lnTo>
                <a:lnTo>
                  <a:pt x="440" y="238"/>
                </a:lnTo>
                <a:lnTo>
                  <a:pt x="440" y="247"/>
                </a:lnTo>
                <a:lnTo>
                  <a:pt x="449" y="247"/>
                </a:lnTo>
                <a:lnTo>
                  <a:pt x="449" y="247"/>
                </a:lnTo>
                <a:lnTo>
                  <a:pt x="449" y="256"/>
                </a:lnTo>
                <a:lnTo>
                  <a:pt x="449" y="265"/>
                </a:lnTo>
                <a:lnTo>
                  <a:pt x="440" y="274"/>
                </a:lnTo>
                <a:lnTo>
                  <a:pt x="440" y="274"/>
                </a:lnTo>
                <a:lnTo>
                  <a:pt x="440" y="283"/>
                </a:lnTo>
                <a:lnTo>
                  <a:pt x="405" y="424"/>
                </a:lnTo>
                <a:lnTo>
                  <a:pt x="334" y="406"/>
                </a:lnTo>
                <a:lnTo>
                  <a:pt x="237" y="380"/>
                </a:lnTo>
                <a:lnTo>
                  <a:pt x="132" y="353"/>
                </a:lnTo>
                <a:lnTo>
                  <a:pt x="9" y="318"/>
                </a:lnTo>
                <a:lnTo>
                  <a:pt x="0" y="31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8" name="Freeform 55"/>
          <p:cNvSpPr>
            <a:spLocks/>
          </p:cNvSpPr>
          <p:nvPr/>
        </p:nvSpPr>
        <p:spPr bwMode="auto">
          <a:xfrm>
            <a:off x="7903102" y="2068338"/>
            <a:ext cx="575044" cy="293959"/>
          </a:xfrm>
          <a:custGeom>
            <a:avLst/>
            <a:gdLst/>
            <a:ahLst/>
            <a:cxnLst>
              <a:cxn ang="0">
                <a:pos x="0" y="0"/>
              </a:cxn>
              <a:cxn ang="0">
                <a:pos x="167" y="9"/>
              </a:cxn>
              <a:cxn ang="0">
                <a:pos x="448" y="9"/>
              </a:cxn>
              <a:cxn ang="0">
                <a:pos x="527" y="53"/>
              </a:cxn>
              <a:cxn ang="0">
                <a:pos x="536" y="141"/>
              </a:cxn>
              <a:cxn ang="0">
                <a:pos x="527" y="274"/>
              </a:cxn>
              <a:cxn ang="0">
                <a:pos x="519" y="265"/>
              </a:cxn>
              <a:cxn ang="0">
                <a:pos x="492" y="256"/>
              </a:cxn>
              <a:cxn ang="0">
                <a:pos x="483" y="256"/>
              </a:cxn>
              <a:cxn ang="0">
                <a:pos x="475" y="256"/>
              </a:cxn>
              <a:cxn ang="0">
                <a:pos x="466" y="256"/>
              </a:cxn>
              <a:cxn ang="0">
                <a:pos x="457" y="265"/>
              </a:cxn>
              <a:cxn ang="0">
                <a:pos x="448" y="256"/>
              </a:cxn>
              <a:cxn ang="0">
                <a:pos x="439" y="265"/>
              </a:cxn>
              <a:cxn ang="0">
                <a:pos x="422" y="265"/>
              </a:cxn>
              <a:cxn ang="0">
                <a:pos x="413" y="274"/>
              </a:cxn>
              <a:cxn ang="0">
                <a:pos x="404" y="265"/>
              </a:cxn>
              <a:cxn ang="0">
                <a:pos x="395" y="256"/>
              </a:cxn>
              <a:cxn ang="0">
                <a:pos x="387" y="265"/>
              </a:cxn>
              <a:cxn ang="0">
                <a:pos x="378" y="256"/>
              </a:cxn>
              <a:cxn ang="0">
                <a:pos x="378" y="256"/>
              </a:cxn>
              <a:cxn ang="0">
                <a:pos x="369" y="274"/>
              </a:cxn>
              <a:cxn ang="0">
                <a:pos x="369" y="274"/>
              </a:cxn>
              <a:cxn ang="0">
                <a:pos x="369" y="265"/>
              </a:cxn>
              <a:cxn ang="0">
                <a:pos x="352" y="265"/>
              </a:cxn>
              <a:cxn ang="0">
                <a:pos x="343" y="256"/>
              </a:cxn>
              <a:cxn ang="0">
                <a:pos x="343" y="256"/>
              </a:cxn>
              <a:cxn ang="0">
                <a:pos x="325" y="256"/>
              </a:cxn>
              <a:cxn ang="0">
                <a:pos x="316" y="256"/>
              </a:cxn>
              <a:cxn ang="0">
                <a:pos x="316" y="248"/>
              </a:cxn>
              <a:cxn ang="0">
                <a:pos x="308" y="248"/>
              </a:cxn>
              <a:cxn ang="0">
                <a:pos x="299" y="239"/>
              </a:cxn>
              <a:cxn ang="0">
                <a:pos x="290" y="248"/>
              </a:cxn>
              <a:cxn ang="0">
                <a:pos x="281" y="239"/>
              </a:cxn>
              <a:cxn ang="0">
                <a:pos x="272" y="239"/>
              </a:cxn>
              <a:cxn ang="0">
                <a:pos x="255" y="239"/>
              </a:cxn>
              <a:cxn ang="0">
                <a:pos x="246" y="230"/>
              </a:cxn>
              <a:cxn ang="0">
                <a:pos x="237" y="230"/>
              </a:cxn>
              <a:cxn ang="0">
                <a:pos x="237" y="221"/>
              </a:cxn>
              <a:cxn ang="0">
                <a:pos x="228" y="212"/>
              </a:cxn>
              <a:cxn ang="0">
                <a:pos x="220" y="221"/>
              </a:cxn>
              <a:cxn ang="0">
                <a:pos x="211" y="212"/>
              </a:cxn>
              <a:cxn ang="0">
                <a:pos x="202" y="212"/>
              </a:cxn>
              <a:cxn ang="0">
                <a:pos x="184" y="203"/>
              </a:cxn>
              <a:cxn ang="0">
                <a:pos x="184" y="195"/>
              </a:cxn>
              <a:cxn ang="0">
                <a:pos x="184" y="44"/>
              </a:cxn>
              <a:cxn ang="0">
                <a:pos x="149" y="44"/>
              </a:cxn>
              <a:cxn ang="0">
                <a:pos x="0" y="44"/>
              </a:cxn>
            </a:cxnLst>
            <a:rect l="0" t="0" r="r" b="b"/>
            <a:pathLst>
              <a:path w="536" h="274">
                <a:moveTo>
                  <a:pt x="0" y="44"/>
                </a:moveTo>
                <a:lnTo>
                  <a:pt x="0" y="0"/>
                </a:lnTo>
                <a:lnTo>
                  <a:pt x="61" y="0"/>
                </a:lnTo>
                <a:lnTo>
                  <a:pt x="167" y="9"/>
                </a:lnTo>
                <a:lnTo>
                  <a:pt x="308" y="9"/>
                </a:lnTo>
                <a:lnTo>
                  <a:pt x="448" y="9"/>
                </a:lnTo>
                <a:lnTo>
                  <a:pt x="527" y="9"/>
                </a:lnTo>
                <a:lnTo>
                  <a:pt x="527" y="53"/>
                </a:lnTo>
                <a:lnTo>
                  <a:pt x="536" y="115"/>
                </a:lnTo>
                <a:lnTo>
                  <a:pt x="536" y="141"/>
                </a:lnTo>
                <a:lnTo>
                  <a:pt x="536" y="274"/>
                </a:lnTo>
                <a:lnTo>
                  <a:pt x="527" y="274"/>
                </a:lnTo>
                <a:lnTo>
                  <a:pt x="519" y="274"/>
                </a:lnTo>
                <a:lnTo>
                  <a:pt x="519" y="265"/>
                </a:lnTo>
                <a:lnTo>
                  <a:pt x="510" y="265"/>
                </a:lnTo>
                <a:lnTo>
                  <a:pt x="492" y="256"/>
                </a:lnTo>
                <a:lnTo>
                  <a:pt x="492" y="256"/>
                </a:lnTo>
                <a:lnTo>
                  <a:pt x="483" y="256"/>
                </a:lnTo>
                <a:lnTo>
                  <a:pt x="483" y="256"/>
                </a:lnTo>
                <a:lnTo>
                  <a:pt x="475" y="256"/>
                </a:lnTo>
                <a:lnTo>
                  <a:pt x="475" y="256"/>
                </a:lnTo>
                <a:lnTo>
                  <a:pt x="466" y="256"/>
                </a:lnTo>
                <a:lnTo>
                  <a:pt x="457" y="256"/>
                </a:lnTo>
                <a:lnTo>
                  <a:pt x="457" y="265"/>
                </a:lnTo>
                <a:lnTo>
                  <a:pt x="448" y="265"/>
                </a:lnTo>
                <a:lnTo>
                  <a:pt x="448" y="256"/>
                </a:lnTo>
                <a:lnTo>
                  <a:pt x="439" y="265"/>
                </a:lnTo>
                <a:lnTo>
                  <a:pt x="439" y="265"/>
                </a:lnTo>
                <a:lnTo>
                  <a:pt x="431" y="265"/>
                </a:lnTo>
                <a:lnTo>
                  <a:pt x="422" y="265"/>
                </a:lnTo>
                <a:lnTo>
                  <a:pt x="422" y="274"/>
                </a:lnTo>
                <a:lnTo>
                  <a:pt x="413" y="274"/>
                </a:lnTo>
                <a:lnTo>
                  <a:pt x="413" y="265"/>
                </a:lnTo>
                <a:lnTo>
                  <a:pt x="404" y="265"/>
                </a:lnTo>
                <a:lnTo>
                  <a:pt x="404" y="256"/>
                </a:lnTo>
                <a:lnTo>
                  <a:pt x="395" y="256"/>
                </a:lnTo>
                <a:lnTo>
                  <a:pt x="395" y="265"/>
                </a:lnTo>
                <a:lnTo>
                  <a:pt x="387" y="265"/>
                </a:lnTo>
                <a:lnTo>
                  <a:pt x="387" y="256"/>
                </a:lnTo>
                <a:lnTo>
                  <a:pt x="378" y="256"/>
                </a:lnTo>
                <a:lnTo>
                  <a:pt x="378" y="256"/>
                </a:lnTo>
                <a:lnTo>
                  <a:pt x="378" y="256"/>
                </a:lnTo>
                <a:lnTo>
                  <a:pt x="369" y="265"/>
                </a:lnTo>
                <a:lnTo>
                  <a:pt x="369" y="274"/>
                </a:lnTo>
                <a:lnTo>
                  <a:pt x="369" y="274"/>
                </a:lnTo>
                <a:lnTo>
                  <a:pt x="369" y="274"/>
                </a:lnTo>
                <a:lnTo>
                  <a:pt x="360" y="265"/>
                </a:lnTo>
                <a:lnTo>
                  <a:pt x="369" y="265"/>
                </a:lnTo>
                <a:lnTo>
                  <a:pt x="360" y="256"/>
                </a:lnTo>
                <a:lnTo>
                  <a:pt x="352" y="265"/>
                </a:lnTo>
                <a:lnTo>
                  <a:pt x="352" y="265"/>
                </a:lnTo>
                <a:lnTo>
                  <a:pt x="343" y="256"/>
                </a:lnTo>
                <a:lnTo>
                  <a:pt x="343" y="256"/>
                </a:lnTo>
                <a:lnTo>
                  <a:pt x="343" y="256"/>
                </a:lnTo>
                <a:lnTo>
                  <a:pt x="334" y="248"/>
                </a:lnTo>
                <a:lnTo>
                  <a:pt x="325" y="256"/>
                </a:lnTo>
                <a:lnTo>
                  <a:pt x="316" y="265"/>
                </a:lnTo>
                <a:lnTo>
                  <a:pt x="316" y="256"/>
                </a:lnTo>
                <a:lnTo>
                  <a:pt x="316" y="256"/>
                </a:lnTo>
                <a:lnTo>
                  <a:pt x="316" y="248"/>
                </a:lnTo>
                <a:lnTo>
                  <a:pt x="308" y="248"/>
                </a:lnTo>
                <a:lnTo>
                  <a:pt x="308" y="248"/>
                </a:lnTo>
                <a:lnTo>
                  <a:pt x="308" y="239"/>
                </a:lnTo>
                <a:lnTo>
                  <a:pt x="299" y="239"/>
                </a:lnTo>
                <a:lnTo>
                  <a:pt x="290" y="239"/>
                </a:lnTo>
                <a:lnTo>
                  <a:pt x="290" y="248"/>
                </a:lnTo>
                <a:lnTo>
                  <a:pt x="281" y="248"/>
                </a:lnTo>
                <a:lnTo>
                  <a:pt x="281" y="239"/>
                </a:lnTo>
                <a:lnTo>
                  <a:pt x="272" y="239"/>
                </a:lnTo>
                <a:lnTo>
                  <a:pt x="272" y="239"/>
                </a:lnTo>
                <a:lnTo>
                  <a:pt x="264" y="239"/>
                </a:lnTo>
                <a:lnTo>
                  <a:pt x="255" y="239"/>
                </a:lnTo>
                <a:lnTo>
                  <a:pt x="246" y="230"/>
                </a:lnTo>
                <a:lnTo>
                  <a:pt x="246" y="230"/>
                </a:lnTo>
                <a:lnTo>
                  <a:pt x="246" y="230"/>
                </a:lnTo>
                <a:lnTo>
                  <a:pt x="237" y="230"/>
                </a:lnTo>
                <a:lnTo>
                  <a:pt x="237" y="230"/>
                </a:lnTo>
                <a:lnTo>
                  <a:pt x="237" y="221"/>
                </a:lnTo>
                <a:lnTo>
                  <a:pt x="228" y="221"/>
                </a:lnTo>
                <a:lnTo>
                  <a:pt x="228" y="212"/>
                </a:lnTo>
                <a:lnTo>
                  <a:pt x="228" y="212"/>
                </a:lnTo>
                <a:lnTo>
                  <a:pt x="220" y="221"/>
                </a:lnTo>
                <a:lnTo>
                  <a:pt x="220" y="221"/>
                </a:lnTo>
                <a:lnTo>
                  <a:pt x="211" y="212"/>
                </a:lnTo>
                <a:lnTo>
                  <a:pt x="211" y="221"/>
                </a:lnTo>
                <a:lnTo>
                  <a:pt x="202" y="212"/>
                </a:lnTo>
                <a:lnTo>
                  <a:pt x="193" y="203"/>
                </a:lnTo>
                <a:lnTo>
                  <a:pt x="184" y="203"/>
                </a:lnTo>
                <a:lnTo>
                  <a:pt x="184" y="203"/>
                </a:lnTo>
                <a:lnTo>
                  <a:pt x="184" y="195"/>
                </a:lnTo>
                <a:lnTo>
                  <a:pt x="184" y="53"/>
                </a:lnTo>
                <a:lnTo>
                  <a:pt x="184" y="44"/>
                </a:lnTo>
                <a:lnTo>
                  <a:pt x="176" y="44"/>
                </a:lnTo>
                <a:lnTo>
                  <a:pt x="149" y="44"/>
                </a:lnTo>
                <a:lnTo>
                  <a:pt x="88" y="44"/>
                </a:lnTo>
                <a:lnTo>
                  <a:pt x="0" y="4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9" name="Freeform 56"/>
          <p:cNvSpPr>
            <a:spLocks/>
          </p:cNvSpPr>
          <p:nvPr/>
        </p:nvSpPr>
        <p:spPr bwMode="auto">
          <a:xfrm>
            <a:off x="7903102" y="2068338"/>
            <a:ext cx="575044" cy="293959"/>
          </a:xfrm>
          <a:custGeom>
            <a:avLst/>
            <a:gdLst/>
            <a:ahLst/>
            <a:cxnLst>
              <a:cxn ang="0">
                <a:pos x="0" y="0"/>
              </a:cxn>
              <a:cxn ang="0">
                <a:pos x="167" y="9"/>
              </a:cxn>
              <a:cxn ang="0">
                <a:pos x="448" y="9"/>
              </a:cxn>
              <a:cxn ang="0">
                <a:pos x="527" y="53"/>
              </a:cxn>
              <a:cxn ang="0">
                <a:pos x="536" y="141"/>
              </a:cxn>
              <a:cxn ang="0">
                <a:pos x="527" y="274"/>
              </a:cxn>
              <a:cxn ang="0">
                <a:pos x="519" y="265"/>
              </a:cxn>
              <a:cxn ang="0">
                <a:pos x="492" y="256"/>
              </a:cxn>
              <a:cxn ang="0">
                <a:pos x="483" y="256"/>
              </a:cxn>
              <a:cxn ang="0">
                <a:pos x="475" y="256"/>
              </a:cxn>
              <a:cxn ang="0">
                <a:pos x="466" y="256"/>
              </a:cxn>
              <a:cxn ang="0">
                <a:pos x="457" y="265"/>
              </a:cxn>
              <a:cxn ang="0">
                <a:pos x="448" y="256"/>
              </a:cxn>
              <a:cxn ang="0">
                <a:pos x="439" y="265"/>
              </a:cxn>
              <a:cxn ang="0">
                <a:pos x="422" y="265"/>
              </a:cxn>
              <a:cxn ang="0">
                <a:pos x="413" y="274"/>
              </a:cxn>
              <a:cxn ang="0">
                <a:pos x="404" y="265"/>
              </a:cxn>
              <a:cxn ang="0">
                <a:pos x="395" y="256"/>
              </a:cxn>
              <a:cxn ang="0">
                <a:pos x="387" y="265"/>
              </a:cxn>
              <a:cxn ang="0">
                <a:pos x="378" y="256"/>
              </a:cxn>
              <a:cxn ang="0">
                <a:pos x="378" y="256"/>
              </a:cxn>
              <a:cxn ang="0">
                <a:pos x="369" y="274"/>
              </a:cxn>
              <a:cxn ang="0">
                <a:pos x="369" y="274"/>
              </a:cxn>
              <a:cxn ang="0">
                <a:pos x="369" y="265"/>
              </a:cxn>
              <a:cxn ang="0">
                <a:pos x="352" y="265"/>
              </a:cxn>
              <a:cxn ang="0">
                <a:pos x="343" y="256"/>
              </a:cxn>
              <a:cxn ang="0">
                <a:pos x="343" y="256"/>
              </a:cxn>
              <a:cxn ang="0">
                <a:pos x="325" y="256"/>
              </a:cxn>
              <a:cxn ang="0">
                <a:pos x="316" y="256"/>
              </a:cxn>
              <a:cxn ang="0">
                <a:pos x="316" y="248"/>
              </a:cxn>
              <a:cxn ang="0">
                <a:pos x="308" y="248"/>
              </a:cxn>
              <a:cxn ang="0">
                <a:pos x="299" y="239"/>
              </a:cxn>
              <a:cxn ang="0">
                <a:pos x="290" y="248"/>
              </a:cxn>
              <a:cxn ang="0">
                <a:pos x="281" y="239"/>
              </a:cxn>
              <a:cxn ang="0">
                <a:pos x="272" y="239"/>
              </a:cxn>
              <a:cxn ang="0">
                <a:pos x="255" y="239"/>
              </a:cxn>
              <a:cxn ang="0">
                <a:pos x="246" y="230"/>
              </a:cxn>
              <a:cxn ang="0">
                <a:pos x="237" y="230"/>
              </a:cxn>
              <a:cxn ang="0">
                <a:pos x="237" y="221"/>
              </a:cxn>
              <a:cxn ang="0">
                <a:pos x="228" y="212"/>
              </a:cxn>
              <a:cxn ang="0">
                <a:pos x="220" y="221"/>
              </a:cxn>
              <a:cxn ang="0">
                <a:pos x="211" y="212"/>
              </a:cxn>
              <a:cxn ang="0">
                <a:pos x="202" y="212"/>
              </a:cxn>
              <a:cxn ang="0">
                <a:pos x="184" y="203"/>
              </a:cxn>
              <a:cxn ang="0">
                <a:pos x="184" y="195"/>
              </a:cxn>
              <a:cxn ang="0">
                <a:pos x="184" y="44"/>
              </a:cxn>
              <a:cxn ang="0">
                <a:pos x="149" y="44"/>
              </a:cxn>
              <a:cxn ang="0">
                <a:pos x="0" y="44"/>
              </a:cxn>
            </a:cxnLst>
            <a:rect l="0" t="0" r="r" b="b"/>
            <a:pathLst>
              <a:path w="536" h="274">
                <a:moveTo>
                  <a:pt x="0" y="44"/>
                </a:moveTo>
                <a:lnTo>
                  <a:pt x="0" y="0"/>
                </a:lnTo>
                <a:lnTo>
                  <a:pt x="61" y="0"/>
                </a:lnTo>
                <a:lnTo>
                  <a:pt x="167" y="9"/>
                </a:lnTo>
                <a:lnTo>
                  <a:pt x="308" y="9"/>
                </a:lnTo>
                <a:lnTo>
                  <a:pt x="448" y="9"/>
                </a:lnTo>
                <a:lnTo>
                  <a:pt x="527" y="9"/>
                </a:lnTo>
                <a:lnTo>
                  <a:pt x="527" y="53"/>
                </a:lnTo>
                <a:lnTo>
                  <a:pt x="536" y="115"/>
                </a:lnTo>
                <a:lnTo>
                  <a:pt x="536" y="141"/>
                </a:lnTo>
                <a:lnTo>
                  <a:pt x="536" y="274"/>
                </a:lnTo>
                <a:lnTo>
                  <a:pt x="527" y="274"/>
                </a:lnTo>
                <a:lnTo>
                  <a:pt x="519" y="274"/>
                </a:lnTo>
                <a:lnTo>
                  <a:pt x="519" y="265"/>
                </a:lnTo>
                <a:lnTo>
                  <a:pt x="510" y="265"/>
                </a:lnTo>
                <a:lnTo>
                  <a:pt x="492" y="256"/>
                </a:lnTo>
                <a:lnTo>
                  <a:pt x="492" y="256"/>
                </a:lnTo>
                <a:lnTo>
                  <a:pt x="483" y="256"/>
                </a:lnTo>
                <a:lnTo>
                  <a:pt x="483" y="256"/>
                </a:lnTo>
                <a:lnTo>
                  <a:pt x="475" y="256"/>
                </a:lnTo>
                <a:lnTo>
                  <a:pt x="475" y="256"/>
                </a:lnTo>
                <a:lnTo>
                  <a:pt x="466" y="256"/>
                </a:lnTo>
                <a:lnTo>
                  <a:pt x="457" y="256"/>
                </a:lnTo>
                <a:lnTo>
                  <a:pt x="457" y="265"/>
                </a:lnTo>
                <a:lnTo>
                  <a:pt x="448" y="265"/>
                </a:lnTo>
                <a:lnTo>
                  <a:pt x="448" y="256"/>
                </a:lnTo>
                <a:lnTo>
                  <a:pt x="439" y="265"/>
                </a:lnTo>
                <a:lnTo>
                  <a:pt x="439" y="265"/>
                </a:lnTo>
                <a:lnTo>
                  <a:pt x="431" y="265"/>
                </a:lnTo>
                <a:lnTo>
                  <a:pt x="422" y="265"/>
                </a:lnTo>
                <a:lnTo>
                  <a:pt x="422" y="274"/>
                </a:lnTo>
                <a:lnTo>
                  <a:pt x="413" y="274"/>
                </a:lnTo>
                <a:lnTo>
                  <a:pt x="413" y="265"/>
                </a:lnTo>
                <a:lnTo>
                  <a:pt x="404" y="265"/>
                </a:lnTo>
                <a:lnTo>
                  <a:pt x="404" y="256"/>
                </a:lnTo>
                <a:lnTo>
                  <a:pt x="395" y="256"/>
                </a:lnTo>
                <a:lnTo>
                  <a:pt x="395" y="265"/>
                </a:lnTo>
                <a:lnTo>
                  <a:pt x="387" y="265"/>
                </a:lnTo>
                <a:lnTo>
                  <a:pt x="387" y="256"/>
                </a:lnTo>
                <a:lnTo>
                  <a:pt x="378" y="256"/>
                </a:lnTo>
                <a:lnTo>
                  <a:pt x="378" y="256"/>
                </a:lnTo>
                <a:lnTo>
                  <a:pt x="378" y="256"/>
                </a:lnTo>
                <a:lnTo>
                  <a:pt x="369" y="265"/>
                </a:lnTo>
                <a:lnTo>
                  <a:pt x="369" y="274"/>
                </a:lnTo>
                <a:lnTo>
                  <a:pt x="369" y="274"/>
                </a:lnTo>
                <a:lnTo>
                  <a:pt x="369" y="274"/>
                </a:lnTo>
                <a:lnTo>
                  <a:pt x="360" y="265"/>
                </a:lnTo>
                <a:lnTo>
                  <a:pt x="369" y="265"/>
                </a:lnTo>
                <a:lnTo>
                  <a:pt x="360" y="256"/>
                </a:lnTo>
                <a:lnTo>
                  <a:pt x="352" y="265"/>
                </a:lnTo>
                <a:lnTo>
                  <a:pt x="352" y="265"/>
                </a:lnTo>
                <a:lnTo>
                  <a:pt x="343" y="256"/>
                </a:lnTo>
                <a:lnTo>
                  <a:pt x="343" y="256"/>
                </a:lnTo>
                <a:lnTo>
                  <a:pt x="343" y="256"/>
                </a:lnTo>
                <a:lnTo>
                  <a:pt x="334" y="248"/>
                </a:lnTo>
                <a:lnTo>
                  <a:pt x="325" y="256"/>
                </a:lnTo>
                <a:lnTo>
                  <a:pt x="316" y="265"/>
                </a:lnTo>
                <a:lnTo>
                  <a:pt x="316" y="256"/>
                </a:lnTo>
                <a:lnTo>
                  <a:pt x="316" y="256"/>
                </a:lnTo>
                <a:lnTo>
                  <a:pt x="316" y="248"/>
                </a:lnTo>
                <a:lnTo>
                  <a:pt x="308" y="248"/>
                </a:lnTo>
                <a:lnTo>
                  <a:pt x="308" y="248"/>
                </a:lnTo>
                <a:lnTo>
                  <a:pt x="308" y="239"/>
                </a:lnTo>
                <a:lnTo>
                  <a:pt x="299" y="239"/>
                </a:lnTo>
                <a:lnTo>
                  <a:pt x="290" y="239"/>
                </a:lnTo>
                <a:lnTo>
                  <a:pt x="290" y="248"/>
                </a:lnTo>
                <a:lnTo>
                  <a:pt x="281" y="248"/>
                </a:lnTo>
                <a:lnTo>
                  <a:pt x="281" y="239"/>
                </a:lnTo>
                <a:lnTo>
                  <a:pt x="272" y="239"/>
                </a:lnTo>
                <a:lnTo>
                  <a:pt x="272" y="239"/>
                </a:lnTo>
                <a:lnTo>
                  <a:pt x="264" y="239"/>
                </a:lnTo>
                <a:lnTo>
                  <a:pt x="255" y="239"/>
                </a:lnTo>
                <a:lnTo>
                  <a:pt x="246" y="230"/>
                </a:lnTo>
                <a:lnTo>
                  <a:pt x="246" y="230"/>
                </a:lnTo>
                <a:lnTo>
                  <a:pt x="246" y="230"/>
                </a:lnTo>
                <a:lnTo>
                  <a:pt x="237" y="230"/>
                </a:lnTo>
                <a:lnTo>
                  <a:pt x="237" y="230"/>
                </a:lnTo>
                <a:lnTo>
                  <a:pt x="237" y="221"/>
                </a:lnTo>
                <a:lnTo>
                  <a:pt x="228" y="221"/>
                </a:lnTo>
                <a:lnTo>
                  <a:pt x="228" y="212"/>
                </a:lnTo>
                <a:lnTo>
                  <a:pt x="228" y="212"/>
                </a:lnTo>
                <a:lnTo>
                  <a:pt x="220" y="221"/>
                </a:lnTo>
                <a:lnTo>
                  <a:pt x="220" y="221"/>
                </a:lnTo>
                <a:lnTo>
                  <a:pt x="211" y="212"/>
                </a:lnTo>
                <a:lnTo>
                  <a:pt x="211" y="221"/>
                </a:lnTo>
                <a:lnTo>
                  <a:pt x="202" y="212"/>
                </a:lnTo>
                <a:lnTo>
                  <a:pt x="193" y="203"/>
                </a:lnTo>
                <a:lnTo>
                  <a:pt x="184" y="203"/>
                </a:lnTo>
                <a:lnTo>
                  <a:pt x="184" y="203"/>
                </a:lnTo>
                <a:lnTo>
                  <a:pt x="184" y="195"/>
                </a:lnTo>
                <a:lnTo>
                  <a:pt x="184" y="53"/>
                </a:lnTo>
                <a:lnTo>
                  <a:pt x="184" y="44"/>
                </a:lnTo>
                <a:lnTo>
                  <a:pt x="176" y="44"/>
                </a:lnTo>
                <a:lnTo>
                  <a:pt x="149" y="44"/>
                </a:lnTo>
                <a:lnTo>
                  <a:pt x="88" y="44"/>
                </a:lnTo>
                <a:lnTo>
                  <a:pt x="0" y="44"/>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0" name="Freeform 61"/>
          <p:cNvSpPr>
            <a:spLocks/>
          </p:cNvSpPr>
          <p:nvPr/>
        </p:nvSpPr>
        <p:spPr bwMode="auto">
          <a:xfrm>
            <a:off x="9705474" y="1964271"/>
            <a:ext cx="9656" cy="9656"/>
          </a:xfrm>
          <a:custGeom>
            <a:avLst/>
            <a:gdLst/>
            <a:ahLst/>
            <a:cxnLst>
              <a:cxn ang="0">
                <a:pos x="0" y="0"/>
              </a:cxn>
              <a:cxn ang="0">
                <a:pos x="0" y="0"/>
              </a:cxn>
              <a:cxn ang="0">
                <a:pos x="9" y="0"/>
              </a:cxn>
              <a:cxn ang="0">
                <a:pos x="9" y="9"/>
              </a:cxn>
              <a:cxn ang="0">
                <a:pos x="0" y="0"/>
              </a:cxn>
            </a:cxnLst>
            <a:rect l="0" t="0" r="r" b="b"/>
            <a:pathLst>
              <a:path w="9" h="9">
                <a:moveTo>
                  <a:pt x="0" y="0"/>
                </a:moveTo>
                <a:lnTo>
                  <a:pt x="0" y="0"/>
                </a:lnTo>
                <a:lnTo>
                  <a:pt x="9" y="0"/>
                </a:lnTo>
                <a:lnTo>
                  <a:pt x="9" y="9"/>
                </a:lnTo>
                <a:lnTo>
                  <a:pt x="0"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1" name="Freeform 62"/>
          <p:cNvSpPr>
            <a:spLocks/>
          </p:cNvSpPr>
          <p:nvPr/>
        </p:nvSpPr>
        <p:spPr bwMode="auto">
          <a:xfrm>
            <a:off x="9705474" y="1964271"/>
            <a:ext cx="9656" cy="9656"/>
          </a:xfrm>
          <a:custGeom>
            <a:avLst/>
            <a:gdLst/>
            <a:ahLst/>
            <a:cxnLst>
              <a:cxn ang="0">
                <a:pos x="0" y="0"/>
              </a:cxn>
              <a:cxn ang="0">
                <a:pos x="0" y="0"/>
              </a:cxn>
              <a:cxn ang="0">
                <a:pos x="9" y="0"/>
              </a:cxn>
              <a:cxn ang="0">
                <a:pos x="9" y="9"/>
              </a:cxn>
              <a:cxn ang="0">
                <a:pos x="0" y="0"/>
              </a:cxn>
            </a:cxnLst>
            <a:rect l="0" t="0" r="r" b="b"/>
            <a:pathLst>
              <a:path w="9" h="9">
                <a:moveTo>
                  <a:pt x="0" y="0"/>
                </a:moveTo>
                <a:lnTo>
                  <a:pt x="0" y="0"/>
                </a:lnTo>
                <a:lnTo>
                  <a:pt x="9" y="0"/>
                </a:lnTo>
                <a:lnTo>
                  <a:pt x="9" y="9"/>
                </a:lnTo>
                <a:lnTo>
                  <a:pt x="0"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2" name="Freeform 63"/>
          <p:cNvSpPr>
            <a:spLocks/>
          </p:cNvSpPr>
          <p:nvPr/>
        </p:nvSpPr>
        <p:spPr bwMode="auto">
          <a:xfrm>
            <a:off x="9724789" y="2087648"/>
            <a:ext cx="8583" cy="9656"/>
          </a:xfrm>
          <a:custGeom>
            <a:avLst/>
            <a:gdLst/>
            <a:ahLst/>
            <a:cxnLst>
              <a:cxn ang="0">
                <a:pos x="0" y="9"/>
              </a:cxn>
              <a:cxn ang="0">
                <a:pos x="8" y="0"/>
              </a:cxn>
              <a:cxn ang="0">
                <a:pos x="8" y="0"/>
              </a:cxn>
              <a:cxn ang="0">
                <a:pos x="0" y="9"/>
              </a:cxn>
            </a:cxnLst>
            <a:rect l="0" t="0" r="r" b="b"/>
            <a:pathLst>
              <a:path w="8" h="9">
                <a:moveTo>
                  <a:pt x="0" y="9"/>
                </a:moveTo>
                <a:lnTo>
                  <a:pt x="8" y="0"/>
                </a:lnTo>
                <a:lnTo>
                  <a:pt x="8" y="0"/>
                </a:lnTo>
                <a:lnTo>
                  <a:pt x="0"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3" name="Freeform 64"/>
          <p:cNvSpPr>
            <a:spLocks/>
          </p:cNvSpPr>
          <p:nvPr/>
        </p:nvSpPr>
        <p:spPr bwMode="auto">
          <a:xfrm>
            <a:off x="9724789" y="2087648"/>
            <a:ext cx="8583" cy="9656"/>
          </a:xfrm>
          <a:custGeom>
            <a:avLst/>
            <a:gdLst/>
            <a:ahLst/>
            <a:cxnLst>
              <a:cxn ang="0">
                <a:pos x="0" y="9"/>
              </a:cxn>
              <a:cxn ang="0">
                <a:pos x="8" y="0"/>
              </a:cxn>
              <a:cxn ang="0">
                <a:pos x="8" y="0"/>
              </a:cxn>
              <a:cxn ang="0">
                <a:pos x="0" y="9"/>
              </a:cxn>
            </a:cxnLst>
            <a:rect l="0" t="0" r="r" b="b"/>
            <a:pathLst>
              <a:path w="8" h="9">
                <a:moveTo>
                  <a:pt x="0" y="9"/>
                </a:moveTo>
                <a:lnTo>
                  <a:pt x="8" y="0"/>
                </a:lnTo>
                <a:lnTo>
                  <a:pt x="8" y="0"/>
                </a:lnTo>
                <a:lnTo>
                  <a:pt x="0"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4" name="Freeform 65"/>
          <p:cNvSpPr>
            <a:spLocks/>
          </p:cNvSpPr>
          <p:nvPr/>
        </p:nvSpPr>
        <p:spPr bwMode="auto">
          <a:xfrm>
            <a:off x="9176564" y="1964272"/>
            <a:ext cx="566461" cy="255336"/>
          </a:xfrm>
          <a:custGeom>
            <a:avLst/>
            <a:gdLst/>
            <a:ahLst/>
            <a:cxnLst>
              <a:cxn ang="0">
                <a:pos x="9" y="185"/>
              </a:cxn>
              <a:cxn ang="0">
                <a:pos x="27" y="168"/>
              </a:cxn>
              <a:cxn ang="0">
                <a:pos x="71" y="141"/>
              </a:cxn>
              <a:cxn ang="0">
                <a:pos x="80" y="124"/>
              </a:cxn>
              <a:cxn ang="0">
                <a:pos x="97" y="124"/>
              </a:cxn>
              <a:cxn ang="0">
                <a:pos x="115" y="106"/>
              </a:cxn>
              <a:cxn ang="0">
                <a:pos x="132" y="88"/>
              </a:cxn>
              <a:cxn ang="0">
                <a:pos x="141" y="70"/>
              </a:cxn>
              <a:cxn ang="0">
                <a:pos x="229" y="53"/>
              </a:cxn>
              <a:cxn ang="0">
                <a:pos x="493" y="9"/>
              </a:cxn>
              <a:cxn ang="0">
                <a:pos x="511" y="26"/>
              </a:cxn>
              <a:cxn ang="0">
                <a:pos x="502" y="26"/>
              </a:cxn>
              <a:cxn ang="0">
                <a:pos x="484" y="26"/>
              </a:cxn>
              <a:cxn ang="0">
                <a:pos x="493" y="35"/>
              </a:cxn>
              <a:cxn ang="0">
                <a:pos x="475" y="35"/>
              </a:cxn>
              <a:cxn ang="0">
                <a:pos x="458" y="53"/>
              </a:cxn>
              <a:cxn ang="0">
                <a:pos x="458" y="35"/>
              </a:cxn>
              <a:cxn ang="0">
                <a:pos x="458" y="44"/>
              </a:cxn>
              <a:cxn ang="0">
                <a:pos x="467" y="53"/>
              </a:cxn>
              <a:cxn ang="0">
                <a:pos x="493" y="53"/>
              </a:cxn>
              <a:cxn ang="0">
                <a:pos x="502" y="62"/>
              </a:cxn>
              <a:cxn ang="0">
                <a:pos x="502" y="70"/>
              </a:cxn>
              <a:cxn ang="0">
                <a:pos x="519" y="53"/>
              </a:cxn>
              <a:cxn ang="0">
                <a:pos x="528" y="53"/>
              </a:cxn>
              <a:cxn ang="0">
                <a:pos x="519" y="70"/>
              </a:cxn>
              <a:cxn ang="0">
                <a:pos x="493" y="97"/>
              </a:cxn>
              <a:cxn ang="0">
                <a:pos x="484" y="97"/>
              </a:cxn>
              <a:cxn ang="0">
                <a:pos x="475" y="88"/>
              </a:cxn>
              <a:cxn ang="0">
                <a:pos x="458" y="97"/>
              </a:cxn>
              <a:cxn ang="0">
                <a:pos x="475" y="106"/>
              </a:cxn>
              <a:cxn ang="0">
                <a:pos x="484" y="115"/>
              </a:cxn>
              <a:cxn ang="0">
                <a:pos x="475" y="132"/>
              </a:cxn>
              <a:cxn ang="0">
                <a:pos x="458" y="124"/>
              </a:cxn>
              <a:cxn ang="0">
                <a:pos x="475" y="141"/>
              </a:cxn>
              <a:cxn ang="0">
                <a:pos x="493" y="132"/>
              </a:cxn>
              <a:cxn ang="0">
                <a:pos x="493" y="132"/>
              </a:cxn>
              <a:cxn ang="0">
                <a:pos x="502" y="132"/>
              </a:cxn>
              <a:cxn ang="0">
                <a:pos x="493" y="150"/>
              </a:cxn>
              <a:cxn ang="0">
                <a:pos x="475" y="150"/>
              </a:cxn>
              <a:cxn ang="0">
                <a:pos x="458" y="159"/>
              </a:cxn>
              <a:cxn ang="0">
                <a:pos x="440" y="168"/>
              </a:cxn>
              <a:cxn ang="0">
                <a:pos x="440" y="177"/>
              </a:cxn>
              <a:cxn ang="0">
                <a:pos x="423" y="212"/>
              </a:cxn>
              <a:cxn ang="0">
                <a:pos x="414" y="212"/>
              </a:cxn>
              <a:cxn ang="0">
                <a:pos x="414" y="238"/>
              </a:cxn>
              <a:cxn ang="0">
                <a:pos x="379" y="238"/>
              </a:cxn>
              <a:cxn ang="0">
                <a:pos x="220" y="194"/>
              </a:cxn>
              <a:cxn ang="0">
                <a:pos x="212" y="177"/>
              </a:cxn>
              <a:cxn ang="0">
                <a:pos x="124" y="185"/>
              </a:cxn>
              <a:cxn ang="0">
                <a:pos x="88" y="194"/>
              </a:cxn>
            </a:cxnLst>
            <a:rect l="0" t="0" r="r" b="b"/>
            <a:pathLst>
              <a:path w="528" h="238">
                <a:moveTo>
                  <a:pt x="0" y="212"/>
                </a:moveTo>
                <a:lnTo>
                  <a:pt x="0" y="194"/>
                </a:lnTo>
                <a:lnTo>
                  <a:pt x="9" y="194"/>
                </a:lnTo>
                <a:lnTo>
                  <a:pt x="9" y="185"/>
                </a:lnTo>
                <a:lnTo>
                  <a:pt x="18" y="177"/>
                </a:lnTo>
                <a:lnTo>
                  <a:pt x="18" y="177"/>
                </a:lnTo>
                <a:lnTo>
                  <a:pt x="18" y="168"/>
                </a:lnTo>
                <a:lnTo>
                  <a:pt x="27" y="168"/>
                </a:lnTo>
                <a:lnTo>
                  <a:pt x="44" y="168"/>
                </a:lnTo>
                <a:lnTo>
                  <a:pt x="44" y="159"/>
                </a:lnTo>
                <a:lnTo>
                  <a:pt x="62" y="150"/>
                </a:lnTo>
                <a:lnTo>
                  <a:pt x="71" y="141"/>
                </a:lnTo>
                <a:lnTo>
                  <a:pt x="71" y="141"/>
                </a:lnTo>
                <a:lnTo>
                  <a:pt x="80" y="132"/>
                </a:lnTo>
                <a:lnTo>
                  <a:pt x="80" y="124"/>
                </a:lnTo>
                <a:lnTo>
                  <a:pt x="80" y="124"/>
                </a:lnTo>
                <a:lnTo>
                  <a:pt x="88" y="124"/>
                </a:lnTo>
                <a:lnTo>
                  <a:pt x="88" y="124"/>
                </a:lnTo>
                <a:lnTo>
                  <a:pt x="88" y="115"/>
                </a:lnTo>
                <a:lnTo>
                  <a:pt x="97" y="124"/>
                </a:lnTo>
                <a:lnTo>
                  <a:pt x="97" y="124"/>
                </a:lnTo>
                <a:lnTo>
                  <a:pt x="106" y="115"/>
                </a:lnTo>
                <a:lnTo>
                  <a:pt x="106" y="115"/>
                </a:lnTo>
                <a:lnTo>
                  <a:pt x="115" y="106"/>
                </a:lnTo>
                <a:lnTo>
                  <a:pt x="124" y="106"/>
                </a:lnTo>
                <a:lnTo>
                  <a:pt x="124" y="106"/>
                </a:lnTo>
                <a:lnTo>
                  <a:pt x="132" y="106"/>
                </a:lnTo>
                <a:lnTo>
                  <a:pt x="132" y="88"/>
                </a:lnTo>
                <a:lnTo>
                  <a:pt x="141" y="88"/>
                </a:lnTo>
                <a:lnTo>
                  <a:pt x="141" y="88"/>
                </a:lnTo>
                <a:lnTo>
                  <a:pt x="141" y="79"/>
                </a:lnTo>
                <a:lnTo>
                  <a:pt x="141" y="70"/>
                </a:lnTo>
                <a:lnTo>
                  <a:pt x="150" y="62"/>
                </a:lnTo>
                <a:lnTo>
                  <a:pt x="159" y="62"/>
                </a:lnTo>
                <a:lnTo>
                  <a:pt x="176" y="62"/>
                </a:lnTo>
                <a:lnTo>
                  <a:pt x="229" y="53"/>
                </a:lnTo>
                <a:lnTo>
                  <a:pt x="361" y="26"/>
                </a:lnTo>
                <a:lnTo>
                  <a:pt x="431" y="17"/>
                </a:lnTo>
                <a:lnTo>
                  <a:pt x="493" y="0"/>
                </a:lnTo>
                <a:lnTo>
                  <a:pt x="493" y="9"/>
                </a:lnTo>
                <a:lnTo>
                  <a:pt x="502" y="9"/>
                </a:lnTo>
                <a:lnTo>
                  <a:pt x="502" y="9"/>
                </a:lnTo>
                <a:lnTo>
                  <a:pt x="502" y="17"/>
                </a:lnTo>
                <a:lnTo>
                  <a:pt x="511" y="26"/>
                </a:lnTo>
                <a:lnTo>
                  <a:pt x="511" y="35"/>
                </a:lnTo>
                <a:lnTo>
                  <a:pt x="511" y="26"/>
                </a:lnTo>
                <a:lnTo>
                  <a:pt x="502" y="17"/>
                </a:lnTo>
                <a:lnTo>
                  <a:pt x="502" y="26"/>
                </a:lnTo>
                <a:lnTo>
                  <a:pt x="511" y="26"/>
                </a:lnTo>
                <a:lnTo>
                  <a:pt x="502" y="26"/>
                </a:lnTo>
                <a:lnTo>
                  <a:pt x="493" y="26"/>
                </a:lnTo>
                <a:lnTo>
                  <a:pt x="484" y="26"/>
                </a:lnTo>
                <a:lnTo>
                  <a:pt x="493" y="26"/>
                </a:lnTo>
                <a:lnTo>
                  <a:pt x="493" y="26"/>
                </a:lnTo>
                <a:lnTo>
                  <a:pt x="493" y="35"/>
                </a:lnTo>
                <a:lnTo>
                  <a:pt x="493" y="35"/>
                </a:lnTo>
                <a:lnTo>
                  <a:pt x="484" y="35"/>
                </a:lnTo>
                <a:lnTo>
                  <a:pt x="493" y="35"/>
                </a:lnTo>
                <a:lnTo>
                  <a:pt x="484" y="35"/>
                </a:lnTo>
                <a:lnTo>
                  <a:pt x="475" y="35"/>
                </a:lnTo>
                <a:lnTo>
                  <a:pt x="484" y="44"/>
                </a:lnTo>
                <a:lnTo>
                  <a:pt x="475" y="53"/>
                </a:lnTo>
                <a:lnTo>
                  <a:pt x="467" y="53"/>
                </a:lnTo>
                <a:lnTo>
                  <a:pt x="458" y="53"/>
                </a:lnTo>
                <a:lnTo>
                  <a:pt x="458" y="35"/>
                </a:lnTo>
                <a:lnTo>
                  <a:pt x="458" y="35"/>
                </a:lnTo>
                <a:lnTo>
                  <a:pt x="458" y="35"/>
                </a:lnTo>
                <a:lnTo>
                  <a:pt x="458" y="35"/>
                </a:lnTo>
                <a:lnTo>
                  <a:pt x="458" y="26"/>
                </a:lnTo>
                <a:lnTo>
                  <a:pt x="458" y="35"/>
                </a:lnTo>
                <a:lnTo>
                  <a:pt x="458" y="35"/>
                </a:lnTo>
                <a:lnTo>
                  <a:pt x="458" y="44"/>
                </a:lnTo>
                <a:lnTo>
                  <a:pt x="458" y="44"/>
                </a:lnTo>
                <a:lnTo>
                  <a:pt x="467" y="53"/>
                </a:lnTo>
                <a:lnTo>
                  <a:pt x="467" y="62"/>
                </a:lnTo>
                <a:lnTo>
                  <a:pt x="467" y="53"/>
                </a:lnTo>
                <a:lnTo>
                  <a:pt x="475" y="53"/>
                </a:lnTo>
                <a:lnTo>
                  <a:pt x="475" y="53"/>
                </a:lnTo>
                <a:lnTo>
                  <a:pt x="493" y="53"/>
                </a:lnTo>
                <a:lnTo>
                  <a:pt x="493" y="53"/>
                </a:lnTo>
                <a:lnTo>
                  <a:pt x="502" y="44"/>
                </a:lnTo>
                <a:lnTo>
                  <a:pt x="502" y="44"/>
                </a:lnTo>
                <a:lnTo>
                  <a:pt x="502" y="53"/>
                </a:lnTo>
                <a:lnTo>
                  <a:pt x="502" y="62"/>
                </a:lnTo>
                <a:lnTo>
                  <a:pt x="502" y="62"/>
                </a:lnTo>
                <a:lnTo>
                  <a:pt x="511" y="62"/>
                </a:lnTo>
                <a:lnTo>
                  <a:pt x="502" y="70"/>
                </a:lnTo>
                <a:lnTo>
                  <a:pt x="502" y="70"/>
                </a:lnTo>
                <a:lnTo>
                  <a:pt x="511" y="70"/>
                </a:lnTo>
                <a:lnTo>
                  <a:pt x="511" y="53"/>
                </a:lnTo>
                <a:lnTo>
                  <a:pt x="511" y="53"/>
                </a:lnTo>
                <a:lnTo>
                  <a:pt x="519" y="53"/>
                </a:lnTo>
                <a:lnTo>
                  <a:pt x="519" y="44"/>
                </a:lnTo>
                <a:lnTo>
                  <a:pt x="519" y="44"/>
                </a:lnTo>
                <a:lnTo>
                  <a:pt x="519" y="53"/>
                </a:lnTo>
                <a:lnTo>
                  <a:pt x="528" y="53"/>
                </a:lnTo>
                <a:lnTo>
                  <a:pt x="528" y="62"/>
                </a:lnTo>
                <a:lnTo>
                  <a:pt x="528" y="70"/>
                </a:lnTo>
                <a:lnTo>
                  <a:pt x="519" y="70"/>
                </a:lnTo>
                <a:lnTo>
                  <a:pt x="519" y="70"/>
                </a:lnTo>
                <a:lnTo>
                  <a:pt x="519" y="79"/>
                </a:lnTo>
                <a:lnTo>
                  <a:pt x="511" y="88"/>
                </a:lnTo>
                <a:lnTo>
                  <a:pt x="511" y="97"/>
                </a:lnTo>
                <a:lnTo>
                  <a:pt x="493" y="97"/>
                </a:lnTo>
                <a:lnTo>
                  <a:pt x="493" y="97"/>
                </a:lnTo>
                <a:lnTo>
                  <a:pt x="484" y="88"/>
                </a:lnTo>
                <a:lnTo>
                  <a:pt x="484" y="97"/>
                </a:lnTo>
                <a:lnTo>
                  <a:pt x="484" y="97"/>
                </a:lnTo>
                <a:lnTo>
                  <a:pt x="475" y="88"/>
                </a:lnTo>
                <a:lnTo>
                  <a:pt x="484" y="88"/>
                </a:lnTo>
                <a:lnTo>
                  <a:pt x="475" y="88"/>
                </a:lnTo>
                <a:lnTo>
                  <a:pt x="475" y="88"/>
                </a:lnTo>
                <a:lnTo>
                  <a:pt x="475" y="97"/>
                </a:lnTo>
                <a:lnTo>
                  <a:pt x="475" y="97"/>
                </a:lnTo>
                <a:lnTo>
                  <a:pt x="467" y="97"/>
                </a:lnTo>
                <a:lnTo>
                  <a:pt x="458" y="97"/>
                </a:lnTo>
                <a:lnTo>
                  <a:pt x="449" y="97"/>
                </a:lnTo>
                <a:lnTo>
                  <a:pt x="449" y="97"/>
                </a:lnTo>
                <a:lnTo>
                  <a:pt x="449" y="97"/>
                </a:lnTo>
                <a:lnTo>
                  <a:pt x="475" y="106"/>
                </a:lnTo>
                <a:lnTo>
                  <a:pt x="475" y="106"/>
                </a:lnTo>
                <a:lnTo>
                  <a:pt x="484" y="106"/>
                </a:lnTo>
                <a:lnTo>
                  <a:pt x="484" y="115"/>
                </a:lnTo>
                <a:lnTo>
                  <a:pt x="484" y="115"/>
                </a:lnTo>
                <a:lnTo>
                  <a:pt x="475" y="115"/>
                </a:lnTo>
                <a:lnTo>
                  <a:pt x="484" y="115"/>
                </a:lnTo>
                <a:lnTo>
                  <a:pt x="484" y="124"/>
                </a:lnTo>
                <a:lnTo>
                  <a:pt x="475" y="132"/>
                </a:lnTo>
                <a:lnTo>
                  <a:pt x="475" y="132"/>
                </a:lnTo>
                <a:lnTo>
                  <a:pt x="467" y="132"/>
                </a:lnTo>
                <a:lnTo>
                  <a:pt x="458" y="132"/>
                </a:lnTo>
                <a:lnTo>
                  <a:pt x="458" y="124"/>
                </a:lnTo>
                <a:lnTo>
                  <a:pt x="449" y="124"/>
                </a:lnTo>
                <a:lnTo>
                  <a:pt x="458" y="132"/>
                </a:lnTo>
                <a:lnTo>
                  <a:pt x="467" y="141"/>
                </a:lnTo>
                <a:lnTo>
                  <a:pt x="475" y="141"/>
                </a:lnTo>
                <a:lnTo>
                  <a:pt x="484" y="132"/>
                </a:lnTo>
                <a:lnTo>
                  <a:pt x="493" y="132"/>
                </a:lnTo>
                <a:lnTo>
                  <a:pt x="484" y="132"/>
                </a:lnTo>
                <a:lnTo>
                  <a:pt x="493" y="132"/>
                </a:lnTo>
                <a:lnTo>
                  <a:pt x="493" y="124"/>
                </a:lnTo>
                <a:lnTo>
                  <a:pt x="493" y="124"/>
                </a:lnTo>
                <a:lnTo>
                  <a:pt x="493" y="124"/>
                </a:lnTo>
                <a:lnTo>
                  <a:pt x="493" y="132"/>
                </a:lnTo>
                <a:lnTo>
                  <a:pt x="502" y="132"/>
                </a:lnTo>
                <a:lnTo>
                  <a:pt x="502" y="124"/>
                </a:lnTo>
                <a:lnTo>
                  <a:pt x="502" y="124"/>
                </a:lnTo>
                <a:lnTo>
                  <a:pt x="502" y="132"/>
                </a:lnTo>
                <a:lnTo>
                  <a:pt x="502" y="132"/>
                </a:lnTo>
                <a:lnTo>
                  <a:pt x="502" y="141"/>
                </a:lnTo>
                <a:lnTo>
                  <a:pt x="493" y="150"/>
                </a:lnTo>
                <a:lnTo>
                  <a:pt x="493" y="150"/>
                </a:lnTo>
                <a:lnTo>
                  <a:pt x="484" y="150"/>
                </a:lnTo>
                <a:lnTo>
                  <a:pt x="484" y="150"/>
                </a:lnTo>
                <a:lnTo>
                  <a:pt x="484" y="150"/>
                </a:lnTo>
                <a:lnTo>
                  <a:pt x="475" y="150"/>
                </a:lnTo>
                <a:lnTo>
                  <a:pt x="475" y="150"/>
                </a:lnTo>
                <a:lnTo>
                  <a:pt x="475" y="150"/>
                </a:lnTo>
                <a:lnTo>
                  <a:pt x="458" y="159"/>
                </a:lnTo>
                <a:lnTo>
                  <a:pt x="458" y="159"/>
                </a:lnTo>
                <a:lnTo>
                  <a:pt x="449" y="168"/>
                </a:lnTo>
                <a:lnTo>
                  <a:pt x="449" y="177"/>
                </a:lnTo>
                <a:lnTo>
                  <a:pt x="449" y="177"/>
                </a:lnTo>
                <a:lnTo>
                  <a:pt x="440" y="168"/>
                </a:lnTo>
                <a:lnTo>
                  <a:pt x="440" y="168"/>
                </a:lnTo>
                <a:lnTo>
                  <a:pt x="440" y="168"/>
                </a:lnTo>
                <a:lnTo>
                  <a:pt x="440" y="168"/>
                </a:lnTo>
                <a:lnTo>
                  <a:pt x="440" y="177"/>
                </a:lnTo>
                <a:lnTo>
                  <a:pt x="440" y="177"/>
                </a:lnTo>
                <a:lnTo>
                  <a:pt x="431" y="185"/>
                </a:lnTo>
                <a:lnTo>
                  <a:pt x="423" y="194"/>
                </a:lnTo>
                <a:lnTo>
                  <a:pt x="423" y="212"/>
                </a:lnTo>
                <a:lnTo>
                  <a:pt x="423" y="212"/>
                </a:lnTo>
                <a:lnTo>
                  <a:pt x="423" y="230"/>
                </a:lnTo>
                <a:lnTo>
                  <a:pt x="414" y="212"/>
                </a:lnTo>
                <a:lnTo>
                  <a:pt x="414" y="212"/>
                </a:lnTo>
                <a:lnTo>
                  <a:pt x="414" y="212"/>
                </a:lnTo>
                <a:lnTo>
                  <a:pt x="414" y="221"/>
                </a:lnTo>
                <a:lnTo>
                  <a:pt x="414" y="230"/>
                </a:lnTo>
                <a:lnTo>
                  <a:pt x="414" y="238"/>
                </a:lnTo>
                <a:lnTo>
                  <a:pt x="405" y="238"/>
                </a:lnTo>
                <a:lnTo>
                  <a:pt x="387" y="238"/>
                </a:lnTo>
                <a:lnTo>
                  <a:pt x="379" y="238"/>
                </a:lnTo>
                <a:lnTo>
                  <a:pt x="379" y="238"/>
                </a:lnTo>
                <a:lnTo>
                  <a:pt x="379" y="238"/>
                </a:lnTo>
                <a:lnTo>
                  <a:pt x="291" y="185"/>
                </a:lnTo>
                <a:lnTo>
                  <a:pt x="220" y="194"/>
                </a:lnTo>
                <a:lnTo>
                  <a:pt x="220" y="194"/>
                </a:lnTo>
                <a:lnTo>
                  <a:pt x="220" y="185"/>
                </a:lnTo>
                <a:lnTo>
                  <a:pt x="220" y="185"/>
                </a:lnTo>
                <a:lnTo>
                  <a:pt x="212" y="177"/>
                </a:lnTo>
                <a:lnTo>
                  <a:pt x="212" y="177"/>
                </a:lnTo>
                <a:lnTo>
                  <a:pt x="203" y="168"/>
                </a:lnTo>
                <a:lnTo>
                  <a:pt x="185" y="177"/>
                </a:lnTo>
                <a:lnTo>
                  <a:pt x="124" y="177"/>
                </a:lnTo>
                <a:lnTo>
                  <a:pt x="124" y="185"/>
                </a:lnTo>
                <a:lnTo>
                  <a:pt x="115" y="185"/>
                </a:lnTo>
                <a:lnTo>
                  <a:pt x="106" y="185"/>
                </a:lnTo>
                <a:lnTo>
                  <a:pt x="97" y="194"/>
                </a:lnTo>
                <a:lnTo>
                  <a:pt x="88" y="194"/>
                </a:lnTo>
                <a:lnTo>
                  <a:pt x="80" y="203"/>
                </a:lnTo>
                <a:lnTo>
                  <a:pt x="0" y="212"/>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5" name="Freeform 66"/>
          <p:cNvSpPr>
            <a:spLocks/>
          </p:cNvSpPr>
          <p:nvPr/>
        </p:nvSpPr>
        <p:spPr bwMode="auto">
          <a:xfrm>
            <a:off x="9176564" y="1964272"/>
            <a:ext cx="566461" cy="255336"/>
          </a:xfrm>
          <a:custGeom>
            <a:avLst/>
            <a:gdLst/>
            <a:ahLst/>
            <a:cxnLst>
              <a:cxn ang="0">
                <a:pos x="9" y="185"/>
              </a:cxn>
              <a:cxn ang="0">
                <a:pos x="27" y="168"/>
              </a:cxn>
              <a:cxn ang="0">
                <a:pos x="71" y="141"/>
              </a:cxn>
              <a:cxn ang="0">
                <a:pos x="80" y="124"/>
              </a:cxn>
              <a:cxn ang="0">
                <a:pos x="97" y="124"/>
              </a:cxn>
              <a:cxn ang="0">
                <a:pos x="115" y="106"/>
              </a:cxn>
              <a:cxn ang="0">
                <a:pos x="132" y="88"/>
              </a:cxn>
              <a:cxn ang="0">
                <a:pos x="141" y="70"/>
              </a:cxn>
              <a:cxn ang="0">
                <a:pos x="229" y="53"/>
              </a:cxn>
              <a:cxn ang="0">
                <a:pos x="493" y="9"/>
              </a:cxn>
              <a:cxn ang="0">
                <a:pos x="511" y="26"/>
              </a:cxn>
              <a:cxn ang="0">
                <a:pos x="502" y="26"/>
              </a:cxn>
              <a:cxn ang="0">
                <a:pos x="484" y="26"/>
              </a:cxn>
              <a:cxn ang="0">
                <a:pos x="493" y="35"/>
              </a:cxn>
              <a:cxn ang="0">
                <a:pos x="475" y="35"/>
              </a:cxn>
              <a:cxn ang="0">
                <a:pos x="458" y="53"/>
              </a:cxn>
              <a:cxn ang="0">
                <a:pos x="458" y="35"/>
              </a:cxn>
              <a:cxn ang="0">
                <a:pos x="458" y="44"/>
              </a:cxn>
              <a:cxn ang="0">
                <a:pos x="467" y="53"/>
              </a:cxn>
              <a:cxn ang="0">
                <a:pos x="493" y="53"/>
              </a:cxn>
              <a:cxn ang="0">
                <a:pos x="502" y="62"/>
              </a:cxn>
              <a:cxn ang="0">
                <a:pos x="502" y="70"/>
              </a:cxn>
              <a:cxn ang="0">
                <a:pos x="519" y="53"/>
              </a:cxn>
              <a:cxn ang="0">
                <a:pos x="528" y="53"/>
              </a:cxn>
              <a:cxn ang="0">
                <a:pos x="519" y="70"/>
              </a:cxn>
              <a:cxn ang="0">
                <a:pos x="493" y="97"/>
              </a:cxn>
              <a:cxn ang="0">
                <a:pos x="484" y="97"/>
              </a:cxn>
              <a:cxn ang="0">
                <a:pos x="475" y="88"/>
              </a:cxn>
              <a:cxn ang="0">
                <a:pos x="458" y="97"/>
              </a:cxn>
              <a:cxn ang="0">
                <a:pos x="475" y="106"/>
              </a:cxn>
              <a:cxn ang="0">
                <a:pos x="484" y="115"/>
              </a:cxn>
              <a:cxn ang="0">
                <a:pos x="475" y="132"/>
              </a:cxn>
              <a:cxn ang="0">
                <a:pos x="458" y="124"/>
              </a:cxn>
              <a:cxn ang="0">
                <a:pos x="475" y="141"/>
              </a:cxn>
              <a:cxn ang="0">
                <a:pos x="493" y="132"/>
              </a:cxn>
              <a:cxn ang="0">
                <a:pos x="493" y="132"/>
              </a:cxn>
              <a:cxn ang="0">
                <a:pos x="502" y="132"/>
              </a:cxn>
              <a:cxn ang="0">
                <a:pos x="493" y="150"/>
              </a:cxn>
              <a:cxn ang="0">
                <a:pos x="475" y="150"/>
              </a:cxn>
              <a:cxn ang="0">
                <a:pos x="458" y="159"/>
              </a:cxn>
              <a:cxn ang="0">
                <a:pos x="440" y="168"/>
              </a:cxn>
              <a:cxn ang="0">
                <a:pos x="440" y="177"/>
              </a:cxn>
              <a:cxn ang="0">
                <a:pos x="423" y="212"/>
              </a:cxn>
              <a:cxn ang="0">
                <a:pos x="414" y="212"/>
              </a:cxn>
              <a:cxn ang="0">
                <a:pos x="414" y="238"/>
              </a:cxn>
              <a:cxn ang="0">
                <a:pos x="379" y="238"/>
              </a:cxn>
              <a:cxn ang="0">
                <a:pos x="220" y="194"/>
              </a:cxn>
              <a:cxn ang="0">
                <a:pos x="212" y="177"/>
              </a:cxn>
              <a:cxn ang="0">
                <a:pos x="124" y="185"/>
              </a:cxn>
              <a:cxn ang="0">
                <a:pos x="88" y="194"/>
              </a:cxn>
            </a:cxnLst>
            <a:rect l="0" t="0" r="r" b="b"/>
            <a:pathLst>
              <a:path w="528" h="238">
                <a:moveTo>
                  <a:pt x="0" y="212"/>
                </a:moveTo>
                <a:lnTo>
                  <a:pt x="0" y="194"/>
                </a:lnTo>
                <a:lnTo>
                  <a:pt x="9" y="194"/>
                </a:lnTo>
                <a:lnTo>
                  <a:pt x="9" y="185"/>
                </a:lnTo>
                <a:lnTo>
                  <a:pt x="18" y="177"/>
                </a:lnTo>
                <a:lnTo>
                  <a:pt x="18" y="177"/>
                </a:lnTo>
                <a:lnTo>
                  <a:pt x="18" y="168"/>
                </a:lnTo>
                <a:lnTo>
                  <a:pt x="27" y="168"/>
                </a:lnTo>
                <a:lnTo>
                  <a:pt x="44" y="168"/>
                </a:lnTo>
                <a:lnTo>
                  <a:pt x="44" y="159"/>
                </a:lnTo>
                <a:lnTo>
                  <a:pt x="62" y="150"/>
                </a:lnTo>
                <a:lnTo>
                  <a:pt x="71" y="141"/>
                </a:lnTo>
                <a:lnTo>
                  <a:pt x="71" y="141"/>
                </a:lnTo>
                <a:lnTo>
                  <a:pt x="80" y="132"/>
                </a:lnTo>
                <a:lnTo>
                  <a:pt x="80" y="124"/>
                </a:lnTo>
                <a:lnTo>
                  <a:pt x="80" y="124"/>
                </a:lnTo>
                <a:lnTo>
                  <a:pt x="88" y="124"/>
                </a:lnTo>
                <a:lnTo>
                  <a:pt x="88" y="124"/>
                </a:lnTo>
                <a:lnTo>
                  <a:pt x="88" y="115"/>
                </a:lnTo>
                <a:lnTo>
                  <a:pt x="97" y="124"/>
                </a:lnTo>
                <a:lnTo>
                  <a:pt x="97" y="124"/>
                </a:lnTo>
                <a:lnTo>
                  <a:pt x="106" y="115"/>
                </a:lnTo>
                <a:lnTo>
                  <a:pt x="106" y="115"/>
                </a:lnTo>
                <a:lnTo>
                  <a:pt x="115" y="106"/>
                </a:lnTo>
                <a:lnTo>
                  <a:pt x="124" y="106"/>
                </a:lnTo>
                <a:lnTo>
                  <a:pt x="124" y="106"/>
                </a:lnTo>
                <a:lnTo>
                  <a:pt x="132" y="106"/>
                </a:lnTo>
                <a:lnTo>
                  <a:pt x="132" y="88"/>
                </a:lnTo>
                <a:lnTo>
                  <a:pt x="141" y="88"/>
                </a:lnTo>
                <a:lnTo>
                  <a:pt x="141" y="88"/>
                </a:lnTo>
                <a:lnTo>
                  <a:pt x="141" y="79"/>
                </a:lnTo>
                <a:lnTo>
                  <a:pt x="141" y="70"/>
                </a:lnTo>
                <a:lnTo>
                  <a:pt x="150" y="62"/>
                </a:lnTo>
                <a:lnTo>
                  <a:pt x="159" y="62"/>
                </a:lnTo>
                <a:lnTo>
                  <a:pt x="176" y="62"/>
                </a:lnTo>
                <a:lnTo>
                  <a:pt x="229" y="53"/>
                </a:lnTo>
                <a:lnTo>
                  <a:pt x="361" y="26"/>
                </a:lnTo>
                <a:lnTo>
                  <a:pt x="431" y="17"/>
                </a:lnTo>
                <a:lnTo>
                  <a:pt x="493" y="0"/>
                </a:lnTo>
                <a:lnTo>
                  <a:pt x="493" y="9"/>
                </a:lnTo>
                <a:lnTo>
                  <a:pt x="502" y="9"/>
                </a:lnTo>
                <a:lnTo>
                  <a:pt x="502" y="9"/>
                </a:lnTo>
                <a:lnTo>
                  <a:pt x="502" y="17"/>
                </a:lnTo>
                <a:lnTo>
                  <a:pt x="511" y="26"/>
                </a:lnTo>
                <a:lnTo>
                  <a:pt x="511" y="35"/>
                </a:lnTo>
                <a:lnTo>
                  <a:pt x="511" y="26"/>
                </a:lnTo>
                <a:lnTo>
                  <a:pt x="502" y="17"/>
                </a:lnTo>
                <a:lnTo>
                  <a:pt x="502" y="26"/>
                </a:lnTo>
                <a:lnTo>
                  <a:pt x="511" y="26"/>
                </a:lnTo>
                <a:lnTo>
                  <a:pt x="502" y="26"/>
                </a:lnTo>
                <a:lnTo>
                  <a:pt x="493" y="26"/>
                </a:lnTo>
                <a:lnTo>
                  <a:pt x="484" y="26"/>
                </a:lnTo>
                <a:lnTo>
                  <a:pt x="493" y="26"/>
                </a:lnTo>
                <a:lnTo>
                  <a:pt x="493" y="26"/>
                </a:lnTo>
                <a:lnTo>
                  <a:pt x="493" y="35"/>
                </a:lnTo>
                <a:lnTo>
                  <a:pt x="493" y="35"/>
                </a:lnTo>
                <a:lnTo>
                  <a:pt x="484" y="35"/>
                </a:lnTo>
                <a:lnTo>
                  <a:pt x="493" y="35"/>
                </a:lnTo>
                <a:lnTo>
                  <a:pt x="484" y="35"/>
                </a:lnTo>
                <a:lnTo>
                  <a:pt x="475" y="35"/>
                </a:lnTo>
                <a:lnTo>
                  <a:pt x="484" y="44"/>
                </a:lnTo>
                <a:lnTo>
                  <a:pt x="475" y="53"/>
                </a:lnTo>
                <a:lnTo>
                  <a:pt x="467" y="53"/>
                </a:lnTo>
                <a:lnTo>
                  <a:pt x="458" y="53"/>
                </a:lnTo>
                <a:lnTo>
                  <a:pt x="458" y="35"/>
                </a:lnTo>
                <a:lnTo>
                  <a:pt x="458" y="35"/>
                </a:lnTo>
                <a:lnTo>
                  <a:pt x="458" y="35"/>
                </a:lnTo>
                <a:lnTo>
                  <a:pt x="458" y="35"/>
                </a:lnTo>
                <a:lnTo>
                  <a:pt x="458" y="26"/>
                </a:lnTo>
                <a:lnTo>
                  <a:pt x="458" y="35"/>
                </a:lnTo>
                <a:lnTo>
                  <a:pt x="458" y="35"/>
                </a:lnTo>
                <a:lnTo>
                  <a:pt x="458" y="44"/>
                </a:lnTo>
                <a:lnTo>
                  <a:pt x="458" y="44"/>
                </a:lnTo>
                <a:lnTo>
                  <a:pt x="467" y="53"/>
                </a:lnTo>
                <a:lnTo>
                  <a:pt x="467" y="62"/>
                </a:lnTo>
                <a:lnTo>
                  <a:pt x="467" y="53"/>
                </a:lnTo>
                <a:lnTo>
                  <a:pt x="475" y="53"/>
                </a:lnTo>
                <a:lnTo>
                  <a:pt x="475" y="53"/>
                </a:lnTo>
                <a:lnTo>
                  <a:pt x="493" y="53"/>
                </a:lnTo>
                <a:lnTo>
                  <a:pt x="493" y="53"/>
                </a:lnTo>
                <a:lnTo>
                  <a:pt x="502" y="44"/>
                </a:lnTo>
                <a:lnTo>
                  <a:pt x="502" y="44"/>
                </a:lnTo>
                <a:lnTo>
                  <a:pt x="502" y="53"/>
                </a:lnTo>
                <a:lnTo>
                  <a:pt x="502" y="62"/>
                </a:lnTo>
                <a:lnTo>
                  <a:pt x="502" y="62"/>
                </a:lnTo>
                <a:lnTo>
                  <a:pt x="511" y="62"/>
                </a:lnTo>
                <a:lnTo>
                  <a:pt x="502" y="70"/>
                </a:lnTo>
                <a:lnTo>
                  <a:pt x="502" y="70"/>
                </a:lnTo>
                <a:lnTo>
                  <a:pt x="511" y="70"/>
                </a:lnTo>
                <a:lnTo>
                  <a:pt x="511" y="53"/>
                </a:lnTo>
                <a:lnTo>
                  <a:pt x="511" y="53"/>
                </a:lnTo>
                <a:lnTo>
                  <a:pt x="519" y="53"/>
                </a:lnTo>
                <a:lnTo>
                  <a:pt x="519" y="44"/>
                </a:lnTo>
                <a:lnTo>
                  <a:pt x="519" y="44"/>
                </a:lnTo>
                <a:lnTo>
                  <a:pt x="519" y="53"/>
                </a:lnTo>
                <a:lnTo>
                  <a:pt x="528" y="53"/>
                </a:lnTo>
                <a:lnTo>
                  <a:pt x="528" y="62"/>
                </a:lnTo>
                <a:lnTo>
                  <a:pt x="528" y="70"/>
                </a:lnTo>
                <a:lnTo>
                  <a:pt x="519" y="70"/>
                </a:lnTo>
                <a:lnTo>
                  <a:pt x="519" y="70"/>
                </a:lnTo>
                <a:lnTo>
                  <a:pt x="519" y="79"/>
                </a:lnTo>
                <a:lnTo>
                  <a:pt x="511" y="88"/>
                </a:lnTo>
                <a:lnTo>
                  <a:pt x="511" y="97"/>
                </a:lnTo>
                <a:lnTo>
                  <a:pt x="493" y="97"/>
                </a:lnTo>
                <a:lnTo>
                  <a:pt x="493" y="97"/>
                </a:lnTo>
                <a:lnTo>
                  <a:pt x="484" y="88"/>
                </a:lnTo>
                <a:lnTo>
                  <a:pt x="484" y="97"/>
                </a:lnTo>
                <a:lnTo>
                  <a:pt x="484" y="97"/>
                </a:lnTo>
                <a:lnTo>
                  <a:pt x="475" y="88"/>
                </a:lnTo>
                <a:lnTo>
                  <a:pt x="484" y="88"/>
                </a:lnTo>
                <a:lnTo>
                  <a:pt x="475" y="88"/>
                </a:lnTo>
                <a:lnTo>
                  <a:pt x="475" y="88"/>
                </a:lnTo>
                <a:lnTo>
                  <a:pt x="475" y="97"/>
                </a:lnTo>
                <a:lnTo>
                  <a:pt x="475" y="97"/>
                </a:lnTo>
                <a:lnTo>
                  <a:pt x="467" y="97"/>
                </a:lnTo>
                <a:lnTo>
                  <a:pt x="458" y="97"/>
                </a:lnTo>
                <a:lnTo>
                  <a:pt x="449" y="97"/>
                </a:lnTo>
                <a:lnTo>
                  <a:pt x="449" y="97"/>
                </a:lnTo>
                <a:lnTo>
                  <a:pt x="449" y="97"/>
                </a:lnTo>
                <a:lnTo>
                  <a:pt x="475" y="106"/>
                </a:lnTo>
                <a:lnTo>
                  <a:pt x="475" y="106"/>
                </a:lnTo>
                <a:lnTo>
                  <a:pt x="484" y="106"/>
                </a:lnTo>
                <a:lnTo>
                  <a:pt x="484" y="115"/>
                </a:lnTo>
                <a:lnTo>
                  <a:pt x="484" y="115"/>
                </a:lnTo>
                <a:lnTo>
                  <a:pt x="475" y="115"/>
                </a:lnTo>
                <a:lnTo>
                  <a:pt x="484" y="115"/>
                </a:lnTo>
                <a:lnTo>
                  <a:pt x="484" y="124"/>
                </a:lnTo>
                <a:lnTo>
                  <a:pt x="475" y="132"/>
                </a:lnTo>
                <a:lnTo>
                  <a:pt x="475" y="132"/>
                </a:lnTo>
                <a:lnTo>
                  <a:pt x="467" y="132"/>
                </a:lnTo>
                <a:lnTo>
                  <a:pt x="458" y="132"/>
                </a:lnTo>
                <a:lnTo>
                  <a:pt x="458" y="124"/>
                </a:lnTo>
                <a:lnTo>
                  <a:pt x="449" y="124"/>
                </a:lnTo>
                <a:lnTo>
                  <a:pt x="458" y="132"/>
                </a:lnTo>
                <a:lnTo>
                  <a:pt x="467" y="141"/>
                </a:lnTo>
                <a:lnTo>
                  <a:pt x="475" y="141"/>
                </a:lnTo>
                <a:lnTo>
                  <a:pt x="484" y="132"/>
                </a:lnTo>
                <a:lnTo>
                  <a:pt x="493" y="132"/>
                </a:lnTo>
                <a:lnTo>
                  <a:pt x="484" y="132"/>
                </a:lnTo>
                <a:lnTo>
                  <a:pt x="493" y="132"/>
                </a:lnTo>
                <a:lnTo>
                  <a:pt x="493" y="124"/>
                </a:lnTo>
                <a:lnTo>
                  <a:pt x="493" y="124"/>
                </a:lnTo>
                <a:lnTo>
                  <a:pt x="493" y="124"/>
                </a:lnTo>
                <a:lnTo>
                  <a:pt x="493" y="132"/>
                </a:lnTo>
                <a:lnTo>
                  <a:pt x="502" y="132"/>
                </a:lnTo>
                <a:lnTo>
                  <a:pt x="502" y="124"/>
                </a:lnTo>
                <a:lnTo>
                  <a:pt x="502" y="124"/>
                </a:lnTo>
                <a:lnTo>
                  <a:pt x="502" y="132"/>
                </a:lnTo>
                <a:lnTo>
                  <a:pt x="502" y="132"/>
                </a:lnTo>
                <a:lnTo>
                  <a:pt x="502" y="141"/>
                </a:lnTo>
                <a:lnTo>
                  <a:pt x="493" y="150"/>
                </a:lnTo>
                <a:lnTo>
                  <a:pt x="493" y="150"/>
                </a:lnTo>
                <a:lnTo>
                  <a:pt x="484" y="150"/>
                </a:lnTo>
                <a:lnTo>
                  <a:pt x="484" y="150"/>
                </a:lnTo>
                <a:lnTo>
                  <a:pt x="484" y="150"/>
                </a:lnTo>
                <a:lnTo>
                  <a:pt x="475" y="150"/>
                </a:lnTo>
                <a:lnTo>
                  <a:pt x="475" y="150"/>
                </a:lnTo>
                <a:lnTo>
                  <a:pt x="475" y="150"/>
                </a:lnTo>
                <a:lnTo>
                  <a:pt x="458" y="159"/>
                </a:lnTo>
                <a:lnTo>
                  <a:pt x="458" y="159"/>
                </a:lnTo>
                <a:lnTo>
                  <a:pt x="449" y="168"/>
                </a:lnTo>
                <a:lnTo>
                  <a:pt x="449" y="177"/>
                </a:lnTo>
                <a:lnTo>
                  <a:pt x="449" y="177"/>
                </a:lnTo>
                <a:lnTo>
                  <a:pt x="440" y="168"/>
                </a:lnTo>
                <a:lnTo>
                  <a:pt x="440" y="168"/>
                </a:lnTo>
                <a:lnTo>
                  <a:pt x="440" y="168"/>
                </a:lnTo>
                <a:lnTo>
                  <a:pt x="440" y="168"/>
                </a:lnTo>
                <a:lnTo>
                  <a:pt x="440" y="177"/>
                </a:lnTo>
                <a:lnTo>
                  <a:pt x="440" y="177"/>
                </a:lnTo>
                <a:lnTo>
                  <a:pt x="431" y="185"/>
                </a:lnTo>
                <a:lnTo>
                  <a:pt x="423" y="194"/>
                </a:lnTo>
                <a:lnTo>
                  <a:pt x="423" y="212"/>
                </a:lnTo>
                <a:lnTo>
                  <a:pt x="423" y="212"/>
                </a:lnTo>
                <a:lnTo>
                  <a:pt x="423" y="230"/>
                </a:lnTo>
                <a:lnTo>
                  <a:pt x="414" y="212"/>
                </a:lnTo>
                <a:lnTo>
                  <a:pt x="414" y="212"/>
                </a:lnTo>
                <a:lnTo>
                  <a:pt x="414" y="212"/>
                </a:lnTo>
                <a:lnTo>
                  <a:pt x="414" y="221"/>
                </a:lnTo>
                <a:lnTo>
                  <a:pt x="414" y="230"/>
                </a:lnTo>
                <a:lnTo>
                  <a:pt x="414" y="238"/>
                </a:lnTo>
                <a:lnTo>
                  <a:pt x="405" y="238"/>
                </a:lnTo>
                <a:lnTo>
                  <a:pt x="387" y="238"/>
                </a:lnTo>
                <a:lnTo>
                  <a:pt x="379" y="238"/>
                </a:lnTo>
                <a:lnTo>
                  <a:pt x="379" y="238"/>
                </a:lnTo>
                <a:lnTo>
                  <a:pt x="379" y="238"/>
                </a:lnTo>
                <a:lnTo>
                  <a:pt x="291" y="185"/>
                </a:lnTo>
                <a:lnTo>
                  <a:pt x="220" y="194"/>
                </a:lnTo>
                <a:lnTo>
                  <a:pt x="220" y="194"/>
                </a:lnTo>
                <a:lnTo>
                  <a:pt x="220" y="185"/>
                </a:lnTo>
                <a:lnTo>
                  <a:pt x="220" y="185"/>
                </a:lnTo>
                <a:lnTo>
                  <a:pt x="212" y="177"/>
                </a:lnTo>
                <a:lnTo>
                  <a:pt x="212" y="177"/>
                </a:lnTo>
                <a:lnTo>
                  <a:pt x="203" y="168"/>
                </a:lnTo>
                <a:lnTo>
                  <a:pt x="185" y="177"/>
                </a:lnTo>
                <a:lnTo>
                  <a:pt x="124" y="177"/>
                </a:lnTo>
                <a:lnTo>
                  <a:pt x="124" y="185"/>
                </a:lnTo>
                <a:lnTo>
                  <a:pt x="115" y="185"/>
                </a:lnTo>
                <a:lnTo>
                  <a:pt x="106" y="185"/>
                </a:lnTo>
                <a:lnTo>
                  <a:pt x="97" y="194"/>
                </a:lnTo>
                <a:lnTo>
                  <a:pt x="88" y="194"/>
                </a:lnTo>
                <a:lnTo>
                  <a:pt x="80" y="203"/>
                </a:lnTo>
                <a:lnTo>
                  <a:pt x="0" y="212"/>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6" name="Freeform 67"/>
          <p:cNvSpPr>
            <a:spLocks/>
          </p:cNvSpPr>
          <p:nvPr/>
        </p:nvSpPr>
        <p:spPr bwMode="auto">
          <a:xfrm>
            <a:off x="9715129" y="1964272"/>
            <a:ext cx="37550" cy="56861"/>
          </a:xfrm>
          <a:custGeom>
            <a:avLst/>
            <a:gdLst/>
            <a:ahLst/>
            <a:cxnLst>
              <a:cxn ang="0">
                <a:pos x="0" y="0"/>
              </a:cxn>
              <a:cxn ang="0">
                <a:pos x="0" y="0"/>
              </a:cxn>
              <a:cxn ang="0">
                <a:pos x="0" y="0"/>
              </a:cxn>
              <a:cxn ang="0">
                <a:pos x="9" y="17"/>
              </a:cxn>
              <a:cxn ang="0">
                <a:pos x="17" y="26"/>
              </a:cxn>
              <a:cxn ang="0">
                <a:pos x="35" y="44"/>
              </a:cxn>
              <a:cxn ang="0">
                <a:pos x="35" y="53"/>
              </a:cxn>
              <a:cxn ang="0">
                <a:pos x="35" y="53"/>
              </a:cxn>
              <a:cxn ang="0">
                <a:pos x="26" y="44"/>
              </a:cxn>
              <a:cxn ang="0">
                <a:pos x="26" y="44"/>
              </a:cxn>
              <a:cxn ang="0">
                <a:pos x="17" y="44"/>
              </a:cxn>
              <a:cxn ang="0">
                <a:pos x="26" y="35"/>
              </a:cxn>
              <a:cxn ang="0">
                <a:pos x="17" y="35"/>
              </a:cxn>
              <a:cxn ang="0">
                <a:pos x="17" y="26"/>
              </a:cxn>
              <a:cxn ang="0">
                <a:pos x="9" y="17"/>
              </a:cxn>
              <a:cxn ang="0">
                <a:pos x="0" y="0"/>
              </a:cxn>
            </a:cxnLst>
            <a:rect l="0" t="0" r="r" b="b"/>
            <a:pathLst>
              <a:path w="35" h="53">
                <a:moveTo>
                  <a:pt x="0" y="0"/>
                </a:moveTo>
                <a:lnTo>
                  <a:pt x="0" y="0"/>
                </a:lnTo>
                <a:lnTo>
                  <a:pt x="0" y="0"/>
                </a:lnTo>
                <a:lnTo>
                  <a:pt x="9" y="17"/>
                </a:lnTo>
                <a:lnTo>
                  <a:pt x="17" y="26"/>
                </a:lnTo>
                <a:lnTo>
                  <a:pt x="35" y="44"/>
                </a:lnTo>
                <a:lnTo>
                  <a:pt x="35" y="53"/>
                </a:lnTo>
                <a:lnTo>
                  <a:pt x="35" y="53"/>
                </a:lnTo>
                <a:lnTo>
                  <a:pt x="26" y="44"/>
                </a:lnTo>
                <a:lnTo>
                  <a:pt x="26" y="44"/>
                </a:lnTo>
                <a:lnTo>
                  <a:pt x="17" y="44"/>
                </a:lnTo>
                <a:lnTo>
                  <a:pt x="26" y="35"/>
                </a:lnTo>
                <a:lnTo>
                  <a:pt x="17" y="35"/>
                </a:lnTo>
                <a:lnTo>
                  <a:pt x="17" y="26"/>
                </a:lnTo>
                <a:lnTo>
                  <a:pt x="9" y="17"/>
                </a:lnTo>
                <a:lnTo>
                  <a:pt x="0"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7" name="Freeform 68"/>
          <p:cNvSpPr>
            <a:spLocks/>
          </p:cNvSpPr>
          <p:nvPr/>
        </p:nvSpPr>
        <p:spPr bwMode="auto">
          <a:xfrm>
            <a:off x="9715129" y="1964272"/>
            <a:ext cx="37550" cy="56861"/>
          </a:xfrm>
          <a:custGeom>
            <a:avLst/>
            <a:gdLst/>
            <a:ahLst/>
            <a:cxnLst>
              <a:cxn ang="0">
                <a:pos x="0" y="0"/>
              </a:cxn>
              <a:cxn ang="0">
                <a:pos x="0" y="0"/>
              </a:cxn>
              <a:cxn ang="0">
                <a:pos x="0" y="0"/>
              </a:cxn>
              <a:cxn ang="0">
                <a:pos x="9" y="17"/>
              </a:cxn>
              <a:cxn ang="0">
                <a:pos x="17" y="26"/>
              </a:cxn>
              <a:cxn ang="0">
                <a:pos x="35" y="44"/>
              </a:cxn>
              <a:cxn ang="0">
                <a:pos x="35" y="53"/>
              </a:cxn>
              <a:cxn ang="0">
                <a:pos x="35" y="53"/>
              </a:cxn>
              <a:cxn ang="0">
                <a:pos x="26" y="44"/>
              </a:cxn>
              <a:cxn ang="0">
                <a:pos x="26" y="44"/>
              </a:cxn>
              <a:cxn ang="0">
                <a:pos x="17" y="44"/>
              </a:cxn>
              <a:cxn ang="0">
                <a:pos x="26" y="35"/>
              </a:cxn>
              <a:cxn ang="0">
                <a:pos x="17" y="35"/>
              </a:cxn>
              <a:cxn ang="0">
                <a:pos x="17" y="26"/>
              </a:cxn>
              <a:cxn ang="0">
                <a:pos x="9" y="17"/>
              </a:cxn>
              <a:cxn ang="0">
                <a:pos x="0" y="0"/>
              </a:cxn>
            </a:cxnLst>
            <a:rect l="0" t="0" r="r" b="b"/>
            <a:pathLst>
              <a:path w="35" h="53">
                <a:moveTo>
                  <a:pt x="0" y="0"/>
                </a:moveTo>
                <a:lnTo>
                  <a:pt x="0" y="0"/>
                </a:lnTo>
                <a:lnTo>
                  <a:pt x="0" y="0"/>
                </a:lnTo>
                <a:lnTo>
                  <a:pt x="9" y="17"/>
                </a:lnTo>
                <a:lnTo>
                  <a:pt x="17" y="26"/>
                </a:lnTo>
                <a:lnTo>
                  <a:pt x="35" y="44"/>
                </a:lnTo>
                <a:lnTo>
                  <a:pt x="35" y="53"/>
                </a:lnTo>
                <a:lnTo>
                  <a:pt x="35" y="53"/>
                </a:lnTo>
                <a:lnTo>
                  <a:pt x="26" y="44"/>
                </a:lnTo>
                <a:lnTo>
                  <a:pt x="26" y="44"/>
                </a:lnTo>
                <a:lnTo>
                  <a:pt x="17" y="44"/>
                </a:lnTo>
                <a:lnTo>
                  <a:pt x="26" y="35"/>
                </a:lnTo>
                <a:lnTo>
                  <a:pt x="17" y="35"/>
                </a:lnTo>
                <a:lnTo>
                  <a:pt x="17" y="26"/>
                </a:lnTo>
                <a:lnTo>
                  <a:pt x="9" y="17"/>
                </a:lnTo>
                <a:lnTo>
                  <a:pt x="0"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8" name="Freeform 69"/>
          <p:cNvSpPr>
            <a:spLocks/>
          </p:cNvSpPr>
          <p:nvPr/>
        </p:nvSpPr>
        <p:spPr bwMode="auto">
          <a:xfrm>
            <a:off x="9638959" y="2154167"/>
            <a:ext cx="19311" cy="18238"/>
          </a:xfrm>
          <a:custGeom>
            <a:avLst/>
            <a:gdLst/>
            <a:ahLst/>
            <a:cxnLst>
              <a:cxn ang="0">
                <a:pos x="18" y="0"/>
              </a:cxn>
              <a:cxn ang="0">
                <a:pos x="0" y="8"/>
              </a:cxn>
              <a:cxn ang="0">
                <a:pos x="0" y="17"/>
              </a:cxn>
              <a:cxn ang="0">
                <a:pos x="0" y="8"/>
              </a:cxn>
              <a:cxn ang="0">
                <a:pos x="9" y="8"/>
              </a:cxn>
              <a:cxn ang="0">
                <a:pos x="9" y="0"/>
              </a:cxn>
              <a:cxn ang="0">
                <a:pos x="18" y="0"/>
              </a:cxn>
            </a:cxnLst>
            <a:rect l="0" t="0" r="r" b="b"/>
            <a:pathLst>
              <a:path w="18" h="17">
                <a:moveTo>
                  <a:pt x="18" y="0"/>
                </a:moveTo>
                <a:lnTo>
                  <a:pt x="0" y="8"/>
                </a:lnTo>
                <a:lnTo>
                  <a:pt x="0" y="17"/>
                </a:lnTo>
                <a:lnTo>
                  <a:pt x="0" y="8"/>
                </a:lnTo>
                <a:lnTo>
                  <a:pt x="9" y="8"/>
                </a:lnTo>
                <a:lnTo>
                  <a:pt x="9" y="0"/>
                </a:lnTo>
                <a:lnTo>
                  <a:pt x="18"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9" name="Freeform 70"/>
          <p:cNvSpPr>
            <a:spLocks/>
          </p:cNvSpPr>
          <p:nvPr/>
        </p:nvSpPr>
        <p:spPr bwMode="auto">
          <a:xfrm>
            <a:off x="9638959" y="2154167"/>
            <a:ext cx="19311" cy="18238"/>
          </a:xfrm>
          <a:custGeom>
            <a:avLst/>
            <a:gdLst/>
            <a:ahLst/>
            <a:cxnLst>
              <a:cxn ang="0">
                <a:pos x="18" y="0"/>
              </a:cxn>
              <a:cxn ang="0">
                <a:pos x="0" y="8"/>
              </a:cxn>
              <a:cxn ang="0">
                <a:pos x="0" y="17"/>
              </a:cxn>
              <a:cxn ang="0">
                <a:pos x="0" y="8"/>
              </a:cxn>
              <a:cxn ang="0">
                <a:pos x="9" y="8"/>
              </a:cxn>
              <a:cxn ang="0">
                <a:pos x="9" y="0"/>
              </a:cxn>
              <a:cxn ang="0">
                <a:pos x="18" y="0"/>
              </a:cxn>
            </a:cxnLst>
            <a:rect l="0" t="0" r="r" b="b"/>
            <a:pathLst>
              <a:path w="18" h="17">
                <a:moveTo>
                  <a:pt x="18" y="0"/>
                </a:moveTo>
                <a:lnTo>
                  <a:pt x="0" y="8"/>
                </a:lnTo>
                <a:lnTo>
                  <a:pt x="0" y="17"/>
                </a:lnTo>
                <a:lnTo>
                  <a:pt x="0" y="8"/>
                </a:lnTo>
                <a:lnTo>
                  <a:pt x="9" y="8"/>
                </a:lnTo>
                <a:lnTo>
                  <a:pt x="9" y="0"/>
                </a:lnTo>
                <a:lnTo>
                  <a:pt x="18"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0" name="Freeform 71"/>
          <p:cNvSpPr>
            <a:spLocks/>
          </p:cNvSpPr>
          <p:nvPr/>
        </p:nvSpPr>
        <p:spPr bwMode="auto">
          <a:xfrm>
            <a:off x="9677582" y="2125198"/>
            <a:ext cx="18238" cy="9656"/>
          </a:xfrm>
          <a:custGeom>
            <a:avLst/>
            <a:gdLst/>
            <a:ahLst/>
            <a:cxnLst>
              <a:cxn ang="0">
                <a:pos x="17" y="9"/>
              </a:cxn>
              <a:cxn ang="0">
                <a:pos x="8" y="9"/>
              </a:cxn>
              <a:cxn ang="0">
                <a:pos x="0" y="9"/>
              </a:cxn>
              <a:cxn ang="0">
                <a:pos x="0" y="9"/>
              </a:cxn>
              <a:cxn ang="0">
                <a:pos x="8" y="9"/>
              </a:cxn>
              <a:cxn ang="0">
                <a:pos x="17" y="0"/>
              </a:cxn>
              <a:cxn ang="0">
                <a:pos x="17" y="9"/>
              </a:cxn>
            </a:cxnLst>
            <a:rect l="0" t="0" r="r" b="b"/>
            <a:pathLst>
              <a:path w="17" h="9">
                <a:moveTo>
                  <a:pt x="17" y="9"/>
                </a:moveTo>
                <a:lnTo>
                  <a:pt x="8" y="9"/>
                </a:lnTo>
                <a:lnTo>
                  <a:pt x="0" y="9"/>
                </a:lnTo>
                <a:lnTo>
                  <a:pt x="0" y="9"/>
                </a:lnTo>
                <a:lnTo>
                  <a:pt x="8" y="9"/>
                </a:lnTo>
                <a:lnTo>
                  <a:pt x="17" y="0"/>
                </a:lnTo>
                <a:lnTo>
                  <a:pt x="17"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1" name="Freeform 72"/>
          <p:cNvSpPr>
            <a:spLocks/>
          </p:cNvSpPr>
          <p:nvPr/>
        </p:nvSpPr>
        <p:spPr bwMode="auto">
          <a:xfrm>
            <a:off x="9677582" y="2125198"/>
            <a:ext cx="18238" cy="9656"/>
          </a:xfrm>
          <a:custGeom>
            <a:avLst/>
            <a:gdLst/>
            <a:ahLst/>
            <a:cxnLst>
              <a:cxn ang="0">
                <a:pos x="17" y="9"/>
              </a:cxn>
              <a:cxn ang="0">
                <a:pos x="8" y="9"/>
              </a:cxn>
              <a:cxn ang="0">
                <a:pos x="0" y="9"/>
              </a:cxn>
              <a:cxn ang="0">
                <a:pos x="0" y="9"/>
              </a:cxn>
              <a:cxn ang="0">
                <a:pos x="8" y="9"/>
              </a:cxn>
              <a:cxn ang="0">
                <a:pos x="17" y="0"/>
              </a:cxn>
              <a:cxn ang="0">
                <a:pos x="17" y="9"/>
              </a:cxn>
            </a:cxnLst>
            <a:rect l="0" t="0" r="r" b="b"/>
            <a:pathLst>
              <a:path w="17" h="9">
                <a:moveTo>
                  <a:pt x="17" y="9"/>
                </a:moveTo>
                <a:lnTo>
                  <a:pt x="8" y="9"/>
                </a:lnTo>
                <a:lnTo>
                  <a:pt x="0" y="9"/>
                </a:lnTo>
                <a:lnTo>
                  <a:pt x="0" y="9"/>
                </a:lnTo>
                <a:lnTo>
                  <a:pt x="8" y="9"/>
                </a:lnTo>
                <a:lnTo>
                  <a:pt x="17" y="0"/>
                </a:lnTo>
                <a:lnTo>
                  <a:pt x="17"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2" name="Freeform 73"/>
          <p:cNvSpPr>
            <a:spLocks/>
          </p:cNvSpPr>
          <p:nvPr/>
        </p:nvSpPr>
        <p:spPr bwMode="auto">
          <a:xfrm>
            <a:off x="9705475" y="2105885"/>
            <a:ext cx="19311" cy="28966"/>
          </a:xfrm>
          <a:custGeom>
            <a:avLst/>
            <a:gdLst/>
            <a:ahLst/>
            <a:cxnLst>
              <a:cxn ang="0">
                <a:pos x="18" y="0"/>
              </a:cxn>
              <a:cxn ang="0">
                <a:pos x="9" y="9"/>
              </a:cxn>
              <a:cxn ang="0">
                <a:pos x="0" y="27"/>
              </a:cxn>
              <a:cxn ang="0">
                <a:pos x="9" y="18"/>
              </a:cxn>
              <a:cxn ang="0">
                <a:pos x="9" y="9"/>
              </a:cxn>
              <a:cxn ang="0">
                <a:pos x="9" y="0"/>
              </a:cxn>
              <a:cxn ang="0">
                <a:pos x="18" y="0"/>
              </a:cxn>
            </a:cxnLst>
            <a:rect l="0" t="0" r="r" b="b"/>
            <a:pathLst>
              <a:path w="18" h="27">
                <a:moveTo>
                  <a:pt x="18" y="0"/>
                </a:moveTo>
                <a:lnTo>
                  <a:pt x="9" y="9"/>
                </a:lnTo>
                <a:lnTo>
                  <a:pt x="0" y="27"/>
                </a:lnTo>
                <a:lnTo>
                  <a:pt x="9" y="18"/>
                </a:lnTo>
                <a:lnTo>
                  <a:pt x="9" y="9"/>
                </a:lnTo>
                <a:lnTo>
                  <a:pt x="9" y="0"/>
                </a:lnTo>
                <a:lnTo>
                  <a:pt x="18"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3" name="Freeform 74"/>
          <p:cNvSpPr>
            <a:spLocks/>
          </p:cNvSpPr>
          <p:nvPr/>
        </p:nvSpPr>
        <p:spPr bwMode="auto">
          <a:xfrm>
            <a:off x="9705475" y="2105885"/>
            <a:ext cx="19311" cy="28966"/>
          </a:xfrm>
          <a:custGeom>
            <a:avLst/>
            <a:gdLst/>
            <a:ahLst/>
            <a:cxnLst>
              <a:cxn ang="0">
                <a:pos x="18" y="0"/>
              </a:cxn>
              <a:cxn ang="0">
                <a:pos x="9" y="9"/>
              </a:cxn>
              <a:cxn ang="0">
                <a:pos x="0" y="27"/>
              </a:cxn>
              <a:cxn ang="0">
                <a:pos x="9" y="18"/>
              </a:cxn>
              <a:cxn ang="0">
                <a:pos x="9" y="9"/>
              </a:cxn>
              <a:cxn ang="0">
                <a:pos x="9" y="0"/>
              </a:cxn>
              <a:cxn ang="0">
                <a:pos x="18" y="0"/>
              </a:cxn>
            </a:cxnLst>
            <a:rect l="0" t="0" r="r" b="b"/>
            <a:pathLst>
              <a:path w="18" h="27">
                <a:moveTo>
                  <a:pt x="18" y="0"/>
                </a:moveTo>
                <a:lnTo>
                  <a:pt x="9" y="9"/>
                </a:lnTo>
                <a:lnTo>
                  <a:pt x="0" y="27"/>
                </a:lnTo>
                <a:lnTo>
                  <a:pt x="9" y="18"/>
                </a:lnTo>
                <a:lnTo>
                  <a:pt x="9" y="9"/>
                </a:lnTo>
                <a:lnTo>
                  <a:pt x="9" y="0"/>
                </a:lnTo>
                <a:lnTo>
                  <a:pt x="18"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4" name="Freeform 79"/>
          <p:cNvSpPr>
            <a:spLocks/>
          </p:cNvSpPr>
          <p:nvPr/>
        </p:nvSpPr>
        <p:spPr bwMode="auto">
          <a:xfrm>
            <a:off x="7439634" y="2030789"/>
            <a:ext cx="463467" cy="483851"/>
          </a:xfrm>
          <a:custGeom>
            <a:avLst/>
            <a:gdLst/>
            <a:ahLst/>
            <a:cxnLst>
              <a:cxn ang="0">
                <a:pos x="0" y="451"/>
              </a:cxn>
              <a:cxn ang="0">
                <a:pos x="0" y="442"/>
              </a:cxn>
              <a:cxn ang="0">
                <a:pos x="62" y="0"/>
              </a:cxn>
              <a:cxn ang="0">
                <a:pos x="159" y="8"/>
              </a:cxn>
              <a:cxn ang="0">
                <a:pos x="256" y="17"/>
              </a:cxn>
              <a:cxn ang="0">
                <a:pos x="361" y="26"/>
              </a:cxn>
              <a:cxn ang="0">
                <a:pos x="432" y="35"/>
              </a:cxn>
              <a:cxn ang="0">
                <a:pos x="432" y="79"/>
              </a:cxn>
              <a:cxn ang="0">
                <a:pos x="432" y="79"/>
              </a:cxn>
              <a:cxn ang="0">
                <a:pos x="432" y="79"/>
              </a:cxn>
              <a:cxn ang="0">
                <a:pos x="414" y="274"/>
              </a:cxn>
              <a:cxn ang="0">
                <a:pos x="414" y="344"/>
              </a:cxn>
              <a:cxn ang="0">
                <a:pos x="405" y="424"/>
              </a:cxn>
              <a:cxn ang="0">
                <a:pos x="405" y="433"/>
              </a:cxn>
              <a:cxn ang="0">
                <a:pos x="396" y="433"/>
              </a:cxn>
              <a:cxn ang="0">
                <a:pos x="344" y="424"/>
              </a:cxn>
              <a:cxn ang="0">
                <a:pos x="282" y="424"/>
              </a:cxn>
              <a:cxn ang="0">
                <a:pos x="220" y="415"/>
              </a:cxn>
              <a:cxn ang="0">
                <a:pos x="168" y="415"/>
              </a:cxn>
              <a:cxn ang="0">
                <a:pos x="168" y="415"/>
              </a:cxn>
              <a:cxn ang="0">
                <a:pos x="168" y="424"/>
              </a:cxn>
              <a:cxn ang="0">
                <a:pos x="176" y="424"/>
              </a:cxn>
              <a:cxn ang="0">
                <a:pos x="176" y="433"/>
              </a:cxn>
              <a:cxn ang="0">
                <a:pos x="176" y="433"/>
              </a:cxn>
              <a:cxn ang="0">
                <a:pos x="62" y="415"/>
              </a:cxn>
              <a:cxn ang="0">
                <a:pos x="62" y="424"/>
              </a:cxn>
              <a:cxn ang="0">
                <a:pos x="62" y="451"/>
              </a:cxn>
              <a:cxn ang="0">
                <a:pos x="53" y="451"/>
              </a:cxn>
              <a:cxn ang="0">
                <a:pos x="0" y="451"/>
              </a:cxn>
            </a:cxnLst>
            <a:rect l="0" t="0" r="r" b="b"/>
            <a:pathLst>
              <a:path w="432" h="451">
                <a:moveTo>
                  <a:pt x="0" y="451"/>
                </a:moveTo>
                <a:lnTo>
                  <a:pt x="0" y="442"/>
                </a:lnTo>
                <a:lnTo>
                  <a:pt x="62" y="0"/>
                </a:lnTo>
                <a:lnTo>
                  <a:pt x="159" y="8"/>
                </a:lnTo>
                <a:lnTo>
                  <a:pt x="256" y="17"/>
                </a:lnTo>
                <a:lnTo>
                  <a:pt x="361" y="26"/>
                </a:lnTo>
                <a:lnTo>
                  <a:pt x="432" y="35"/>
                </a:lnTo>
                <a:lnTo>
                  <a:pt x="432" y="79"/>
                </a:lnTo>
                <a:lnTo>
                  <a:pt x="432" y="79"/>
                </a:lnTo>
                <a:lnTo>
                  <a:pt x="432" y="79"/>
                </a:lnTo>
                <a:lnTo>
                  <a:pt x="414" y="274"/>
                </a:lnTo>
                <a:lnTo>
                  <a:pt x="414" y="344"/>
                </a:lnTo>
                <a:lnTo>
                  <a:pt x="405" y="424"/>
                </a:lnTo>
                <a:lnTo>
                  <a:pt x="405" y="433"/>
                </a:lnTo>
                <a:lnTo>
                  <a:pt x="396" y="433"/>
                </a:lnTo>
                <a:lnTo>
                  <a:pt x="344" y="424"/>
                </a:lnTo>
                <a:lnTo>
                  <a:pt x="282" y="424"/>
                </a:lnTo>
                <a:lnTo>
                  <a:pt x="220" y="415"/>
                </a:lnTo>
                <a:lnTo>
                  <a:pt x="168" y="415"/>
                </a:lnTo>
                <a:lnTo>
                  <a:pt x="168" y="415"/>
                </a:lnTo>
                <a:lnTo>
                  <a:pt x="168" y="424"/>
                </a:lnTo>
                <a:lnTo>
                  <a:pt x="176" y="424"/>
                </a:lnTo>
                <a:lnTo>
                  <a:pt x="176" y="433"/>
                </a:lnTo>
                <a:lnTo>
                  <a:pt x="176" y="433"/>
                </a:lnTo>
                <a:lnTo>
                  <a:pt x="62" y="415"/>
                </a:lnTo>
                <a:lnTo>
                  <a:pt x="62" y="424"/>
                </a:lnTo>
                <a:lnTo>
                  <a:pt x="62" y="451"/>
                </a:lnTo>
                <a:lnTo>
                  <a:pt x="53" y="451"/>
                </a:lnTo>
                <a:lnTo>
                  <a:pt x="0" y="451"/>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5" name="Freeform 80"/>
          <p:cNvSpPr>
            <a:spLocks/>
          </p:cNvSpPr>
          <p:nvPr/>
        </p:nvSpPr>
        <p:spPr bwMode="auto">
          <a:xfrm>
            <a:off x="7439634" y="2030789"/>
            <a:ext cx="463467" cy="483851"/>
          </a:xfrm>
          <a:custGeom>
            <a:avLst/>
            <a:gdLst/>
            <a:ahLst/>
            <a:cxnLst>
              <a:cxn ang="0">
                <a:pos x="0" y="451"/>
              </a:cxn>
              <a:cxn ang="0">
                <a:pos x="0" y="442"/>
              </a:cxn>
              <a:cxn ang="0">
                <a:pos x="62" y="0"/>
              </a:cxn>
              <a:cxn ang="0">
                <a:pos x="159" y="8"/>
              </a:cxn>
              <a:cxn ang="0">
                <a:pos x="256" y="17"/>
              </a:cxn>
              <a:cxn ang="0">
                <a:pos x="361" y="26"/>
              </a:cxn>
              <a:cxn ang="0">
                <a:pos x="432" y="35"/>
              </a:cxn>
              <a:cxn ang="0">
                <a:pos x="432" y="79"/>
              </a:cxn>
              <a:cxn ang="0">
                <a:pos x="432" y="79"/>
              </a:cxn>
              <a:cxn ang="0">
                <a:pos x="432" y="79"/>
              </a:cxn>
              <a:cxn ang="0">
                <a:pos x="414" y="274"/>
              </a:cxn>
              <a:cxn ang="0">
                <a:pos x="414" y="344"/>
              </a:cxn>
              <a:cxn ang="0">
                <a:pos x="405" y="424"/>
              </a:cxn>
              <a:cxn ang="0">
                <a:pos x="405" y="433"/>
              </a:cxn>
              <a:cxn ang="0">
                <a:pos x="396" y="433"/>
              </a:cxn>
              <a:cxn ang="0">
                <a:pos x="344" y="424"/>
              </a:cxn>
              <a:cxn ang="0">
                <a:pos x="282" y="424"/>
              </a:cxn>
              <a:cxn ang="0">
                <a:pos x="220" y="415"/>
              </a:cxn>
              <a:cxn ang="0">
                <a:pos x="168" y="415"/>
              </a:cxn>
              <a:cxn ang="0">
                <a:pos x="168" y="415"/>
              </a:cxn>
              <a:cxn ang="0">
                <a:pos x="168" y="424"/>
              </a:cxn>
              <a:cxn ang="0">
                <a:pos x="176" y="424"/>
              </a:cxn>
              <a:cxn ang="0">
                <a:pos x="176" y="433"/>
              </a:cxn>
              <a:cxn ang="0">
                <a:pos x="176" y="433"/>
              </a:cxn>
              <a:cxn ang="0">
                <a:pos x="62" y="415"/>
              </a:cxn>
              <a:cxn ang="0">
                <a:pos x="62" y="424"/>
              </a:cxn>
              <a:cxn ang="0">
                <a:pos x="62" y="451"/>
              </a:cxn>
              <a:cxn ang="0">
                <a:pos x="53" y="451"/>
              </a:cxn>
              <a:cxn ang="0">
                <a:pos x="0" y="451"/>
              </a:cxn>
            </a:cxnLst>
            <a:rect l="0" t="0" r="r" b="b"/>
            <a:pathLst>
              <a:path w="432" h="451">
                <a:moveTo>
                  <a:pt x="0" y="451"/>
                </a:moveTo>
                <a:lnTo>
                  <a:pt x="0" y="442"/>
                </a:lnTo>
                <a:lnTo>
                  <a:pt x="62" y="0"/>
                </a:lnTo>
                <a:lnTo>
                  <a:pt x="159" y="8"/>
                </a:lnTo>
                <a:lnTo>
                  <a:pt x="256" y="17"/>
                </a:lnTo>
                <a:lnTo>
                  <a:pt x="361" y="26"/>
                </a:lnTo>
                <a:lnTo>
                  <a:pt x="432" y="35"/>
                </a:lnTo>
                <a:lnTo>
                  <a:pt x="432" y="79"/>
                </a:lnTo>
                <a:lnTo>
                  <a:pt x="432" y="79"/>
                </a:lnTo>
                <a:lnTo>
                  <a:pt x="432" y="79"/>
                </a:lnTo>
                <a:lnTo>
                  <a:pt x="414" y="274"/>
                </a:lnTo>
                <a:lnTo>
                  <a:pt x="414" y="344"/>
                </a:lnTo>
                <a:lnTo>
                  <a:pt x="405" y="424"/>
                </a:lnTo>
                <a:lnTo>
                  <a:pt x="405" y="433"/>
                </a:lnTo>
                <a:lnTo>
                  <a:pt x="396" y="433"/>
                </a:lnTo>
                <a:lnTo>
                  <a:pt x="344" y="424"/>
                </a:lnTo>
                <a:lnTo>
                  <a:pt x="282" y="424"/>
                </a:lnTo>
                <a:lnTo>
                  <a:pt x="220" y="415"/>
                </a:lnTo>
                <a:lnTo>
                  <a:pt x="168" y="415"/>
                </a:lnTo>
                <a:lnTo>
                  <a:pt x="168" y="415"/>
                </a:lnTo>
                <a:lnTo>
                  <a:pt x="168" y="424"/>
                </a:lnTo>
                <a:lnTo>
                  <a:pt x="176" y="424"/>
                </a:lnTo>
                <a:lnTo>
                  <a:pt x="176" y="433"/>
                </a:lnTo>
                <a:lnTo>
                  <a:pt x="176" y="433"/>
                </a:lnTo>
                <a:lnTo>
                  <a:pt x="62" y="415"/>
                </a:lnTo>
                <a:lnTo>
                  <a:pt x="62" y="424"/>
                </a:lnTo>
                <a:lnTo>
                  <a:pt x="62" y="451"/>
                </a:lnTo>
                <a:lnTo>
                  <a:pt x="53" y="451"/>
                </a:lnTo>
                <a:lnTo>
                  <a:pt x="0" y="451"/>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6" name="Freeform 83"/>
          <p:cNvSpPr>
            <a:spLocks/>
          </p:cNvSpPr>
          <p:nvPr/>
        </p:nvSpPr>
        <p:spPr bwMode="auto">
          <a:xfrm>
            <a:off x="9677582" y="1546936"/>
            <a:ext cx="94410" cy="198476"/>
          </a:xfrm>
          <a:custGeom>
            <a:avLst/>
            <a:gdLst/>
            <a:ahLst/>
            <a:cxnLst>
              <a:cxn ang="0">
                <a:pos x="8" y="141"/>
              </a:cxn>
              <a:cxn ang="0">
                <a:pos x="8" y="132"/>
              </a:cxn>
              <a:cxn ang="0">
                <a:pos x="17" y="123"/>
              </a:cxn>
              <a:cxn ang="0">
                <a:pos x="26" y="115"/>
              </a:cxn>
              <a:cxn ang="0">
                <a:pos x="26" y="106"/>
              </a:cxn>
              <a:cxn ang="0">
                <a:pos x="26" y="106"/>
              </a:cxn>
              <a:cxn ang="0">
                <a:pos x="35" y="97"/>
              </a:cxn>
              <a:cxn ang="0">
                <a:pos x="44" y="88"/>
              </a:cxn>
              <a:cxn ang="0">
                <a:pos x="26" y="79"/>
              </a:cxn>
              <a:cxn ang="0">
                <a:pos x="17" y="70"/>
              </a:cxn>
              <a:cxn ang="0">
                <a:pos x="8" y="62"/>
              </a:cxn>
              <a:cxn ang="0">
                <a:pos x="0" y="53"/>
              </a:cxn>
              <a:cxn ang="0">
                <a:pos x="8" y="44"/>
              </a:cxn>
              <a:cxn ang="0">
                <a:pos x="8" y="35"/>
              </a:cxn>
              <a:cxn ang="0">
                <a:pos x="8" y="26"/>
              </a:cxn>
              <a:cxn ang="0">
                <a:pos x="17" y="9"/>
              </a:cxn>
              <a:cxn ang="0">
                <a:pos x="17" y="0"/>
              </a:cxn>
              <a:cxn ang="0">
                <a:pos x="70" y="17"/>
              </a:cxn>
              <a:cxn ang="0">
                <a:pos x="70" y="35"/>
              </a:cxn>
              <a:cxn ang="0">
                <a:pos x="70" y="44"/>
              </a:cxn>
              <a:cxn ang="0">
                <a:pos x="61" y="44"/>
              </a:cxn>
              <a:cxn ang="0">
                <a:pos x="70" y="62"/>
              </a:cxn>
              <a:cxn ang="0">
                <a:pos x="79" y="62"/>
              </a:cxn>
              <a:cxn ang="0">
                <a:pos x="79" y="88"/>
              </a:cxn>
              <a:cxn ang="0">
                <a:pos x="88" y="106"/>
              </a:cxn>
              <a:cxn ang="0">
                <a:pos x="79" y="97"/>
              </a:cxn>
              <a:cxn ang="0">
                <a:pos x="79" y="88"/>
              </a:cxn>
              <a:cxn ang="0">
                <a:pos x="79" y="97"/>
              </a:cxn>
              <a:cxn ang="0">
                <a:pos x="79" y="106"/>
              </a:cxn>
              <a:cxn ang="0">
                <a:pos x="79" y="115"/>
              </a:cxn>
              <a:cxn ang="0">
                <a:pos x="79" y="132"/>
              </a:cxn>
              <a:cxn ang="0">
                <a:pos x="70" y="132"/>
              </a:cxn>
              <a:cxn ang="0">
                <a:pos x="70" y="150"/>
              </a:cxn>
              <a:cxn ang="0">
                <a:pos x="70" y="150"/>
              </a:cxn>
              <a:cxn ang="0">
                <a:pos x="61" y="159"/>
              </a:cxn>
              <a:cxn ang="0">
                <a:pos x="61" y="168"/>
              </a:cxn>
              <a:cxn ang="0">
                <a:pos x="61" y="177"/>
              </a:cxn>
              <a:cxn ang="0">
                <a:pos x="52" y="185"/>
              </a:cxn>
              <a:cxn ang="0">
                <a:pos x="52" y="185"/>
              </a:cxn>
              <a:cxn ang="0">
                <a:pos x="52" y="168"/>
              </a:cxn>
              <a:cxn ang="0">
                <a:pos x="35" y="177"/>
              </a:cxn>
              <a:cxn ang="0">
                <a:pos x="17" y="168"/>
              </a:cxn>
              <a:cxn ang="0">
                <a:pos x="8" y="150"/>
              </a:cxn>
              <a:cxn ang="0">
                <a:pos x="8" y="150"/>
              </a:cxn>
              <a:cxn ang="0">
                <a:pos x="0" y="141"/>
              </a:cxn>
            </a:cxnLst>
            <a:rect l="0" t="0" r="r" b="b"/>
            <a:pathLst>
              <a:path w="88" h="185">
                <a:moveTo>
                  <a:pt x="0" y="141"/>
                </a:moveTo>
                <a:lnTo>
                  <a:pt x="8" y="141"/>
                </a:lnTo>
                <a:lnTo>
                  <a:pt x="8" y="132"/>
                </a:lnTo>
                <a:lnTo>
                  <a:pt x="8" y="132"/>
                </a:lnTo>
                <a:lnTo>
                  <a:pt x="8" y="123"/>
                </a:lnTo>
                <a:lnTo>
                  <a:pt x="17" y="123"/>
                </a:lnTo>
                <a:lnTo>
                  <a:pt x="17" y="123"/>
                </a:lnTo>
                <a:lnTo>
                  <a:pt x="26" y="115"/>
                </a:lnTo>
                <a:lnTo>
                  <a:pt x="26" y="115"/>
                </a:lnTo>
                <a:lnTo>
                  <a:pt x="26" y="106"/>
                </a:lnTo>
                <a:lnTo>
                  <a:pt x="26" y="106"/>
                </a:lnTo>
                <a:lnTo>
                  <a:pt x="26" y="106"/>
                </a:lnTo>
                <a:lnTo>
                  <a:pt x="26" y="106"/>
                </a:lnTo>
                <a:lnTo>
                  <a:pt x="35" y="97"/>
                </a:lnTo>
                <a:lnTo>
                  <a:pt x="35" y="97"/>
                </a:lnTo>
                <a:lnTo>
                  <a:pt x="44" y="88"/>
                </a:lnTo>
                <a:lnTo>
                  <a:pt x="26" y="79"/>
                </a:lnTo>
                <a:lnTo>
                  <a:pt x="26" y="79"/>
                </a:lnTo>
                <a:lnTo>
                  <a:pt x="17" y="79"/>
                </a:lnTo>
                <a:lnTo>
                  <a:pt x="17" y="70"/>
                </a:lnTo>
                <a:lnTo>
                  <a:pt x="17" y="70"/>
                </a:lnTo>
                <a:lnTo>
                  <a:pt x="8" y="62"/>
                </a:lnTo>
                <a:lnTo>
                  <a:pt x="8" y="62"/>
                </a:lnTo>
                <a:lnTo>
                  <a:pt x="0" y="53"/>
                </a:lnTo>
                <a:lnTo>
                  <a:pt x="8" y="44"/>
                </a:lnTo>
                <a:lnTo>
                  <a:pt x="8" y="44"/>
                </a:lnTo>
                <a:lnTo>
                  <a:pt x="8" y="35"/>
                </a:lnTo>
                <a:lnTo>
                  <a:pt x="8" y="35"/>
                </a:lnTo>
                <a:lnTo>
                  <a:pt x="0" y="35"/>
                </a:lnTo>
                <a:lnTo>
                  <a:pt x="8" y="26"/>
                </a:lnTo>
                <a:lnTo>
                  <a:pt x="17" y="17"/>
                </a:lnTo>
                <a:lnTo>
                  <a:pt x="17" y="9"/>
                </a:lnTo>
                <a:lnTo>
                  <a:pt x="17" y="9"/>
                </a:lnTo>
                <a:lnTo>
                  <a:pt x="17" y="0"/>
                </a:lnTo>
                <a:lnTo>
                  <a:pt x="70" y="17"/>
                </a:lnTo>
                <a:lnTo>
                  <a:pt x="70" y="17"/>
                </a:lnTo>
                <a:lnTo>
                  <a:pt x="70" y="26"/>
                </a:lnTo>
                <a:lnTo>
                  <a:pt x="70" y="35"/>
                </a:lnTo>
                <a:lnTo>
                  <a:pt x="70" y="35"/>
                </a:lnTo>
                <a:lnTo>
                  <a:pt x="70" y="44"/>
                </a:lnTo>
                <a:lnTo>
                  <a:pt x="61" y="44"/>
                </a:lnTo>
                <a:lnTo>
                  <a:pt x="61" y="44"/>
                </a:lnTo>
                <a:lnTo>
                  <a:pt x="61" y="62"/>
                </a:lnTo>
                <a:lnTo>
                  <a:pt x="70" y="62"/>
                </a:lnTo>
                <a:lnTo>
                  <a:pt x="70" y="62"/>
                </a:lnTo>
                <a:lnTo>
                  <a:pt x="79" y="62"/>
                </a:lnTo>
                <a:lnTo>
                  <a:pt x="79" y="70"/>
                </a:lnTo>
                <a:lnTo>
                  <a:pt x="79" y="88"/>
                </a:lnTo>
                <a:lnTo>
                  <a:pt x="88" y="88"/>
                </a:lnTo>
                <a:lnTo>
                  <a:pt x="88" y="106"/>
                </a:lnTo>
                <a:lnTo>
                  <a:pt x="88" y="106"/>
                </a:lnTo>
                <a:lnTo>
                  <a:pt x="79" y="97"/>
                </a:lnTo>
                <a:lnTo>
                  <a:pt x="88" y="97"/>
                </a:lnTo>
                <a:lnTo>
                  <a:pt x="79" y="88"/>
                </a:lnTo>
                <a:lnTo>
                  <a:pt x="79" y="97"/>
                </a:lnTo>
                <a:lnTo>
                  <a:pt x="79" y="97"/>
                </a:lnTo>
                <a:lnTo>
                  <a:pt x="79" y="97"/>
                </a:lnTo>
                <a:lnTo>
                  <a:pt x="79" y="106"/>
                </a:lnTo>
                <a:lnTo>
                  <a:pt x="79" y="115"/>
                </a:lnTo>
                <a:lnTo>
                  <a:pt x="79" y="115"/>
                </a:lnTo>
                <a:lnTo>
                  <a:pt x="79" y="123"/>
                </a:lnTo>
                <a:lnTo>
                  <a:pt x="79" y="132"/>
                </a:lnTo>
                <a:lnTo>
                  <a:pt x="79" y="132"/>
                </a:lnTo>
                <a:lnTo>
                  <a:pt x="70" y="132"/>
                </a:lnTo>
                <a:lnTo>
                  <a:pt x="70" y="141"/>
                </a:lnTo>
                <a:lnTo>
                  <a:pt x="70" y="150"/>
                </a:lnTo>
                <a:lnTo>
                  <a:pt x="70" y="150"/>
                </a:lnTo>
                <a:lnTo>
                  <a:pt x="70" y="150"/>
                </a:lnTo>
                <a:lnTo>
                  <a:pt x="61" y="159"/>
                </a:lnTo>
                <a:lnTo>
                  <a:pt x="61" y="159"/>
                </a:lnTo>
                <a:lnTo>
                  <a:pt x="61" y="159"/>
                </a:lnTo>
                <a:lnTo>
                  <a:pt x="61" y="168"/>
                </a:lnTo>
                <a:lnTo>
                  <a:pt x="61" y="177"/>
                </a:lnTo>
                <a:lnTo>
                  <a:pt x="61" y="177"/>
                </a:lnTo>
                <a:lnTo>
                  <a:pt x="52" y="185"/>
                </a:lnTo>
                <a:lnTo>
                  <a:pt x="52" y="185"/>
                </a:lnTo>
                <a:lnTo>
                  <a:pt x="52" y="185"/>
                </a:lnTo>
                <a:lnTo>
                  <a:pt x="52" y="185"/>
                </a:lnTo>
                <a:lnTo>
                  <a:pt x="52" y="177"/>
                </a:lnTo>
                <a:lnTo>
                  <a:pt x="52" y="168"/>
                </a:lnTo>
                <a:lnTo>
                  <a:pt x="35" y="168"/>
                </a:lnTo>
                <a:lnTo>
                  <a:pt x="35" y="177"/>
                </a:lnTo>
                <a:lnTo>
                  <a:pt x="26" y="168"/>
                </a:lnTo>
                <a:lnTo>
                  <a:pt x="17" y="168"/>
                </a:lnTo>
                <a:lnTo>
                  <a:pt x="17" y="159"/>
                </a:lnTo>
                <a:lnTo>
                  <a:pt x="8" y="150"/>
                </a:lnTo>
                <a:lnTo>
                  <a:pt x="8" y="150"/>
                </a:lnTo>
                <a:lnTo>
                  <a:pt x="8" y="150"/>
                </a:lnTo>
                <a:lnTo>
                  <a:pt x="0" y="150"/>
                </a:lnTo>
                <a:lnTo>
                  <a:pt x="0" y="141"/>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7" name="Freeform 85"/>
          <p:cNvSpPr>
            <a:spLocks/>
          </p:cNvSpPr>
          <p:nvPr/>
        </p:nvSpPr>
        <p:spPr bwMode="auto">
          <a:xfrm>
            <a:off x="9790231" y="1167153"/>
            <a:ext cx="113721" cy="227443"/>
          </a:xfrm>
          <a:custGeom>
            <a:avLst/>
            <a:gdLst/>
            <a:ahLst/>
            <a:cxnLst>
              <a:cxn ang="0">
                <a:pos x="18" y="212"/>
              </a:cxn>
              <a:cxn ang="0">
                <a:pos x="9" y="212"/>
              </a:cxn>
              <a:cxn ang="0">
                <a:pos x="9" y="203"/>
              </a:cxn>
              <a:cxn ang="0">
                <a:pos x="9" y="195"/>
              </a:cxn>
              <a:cxn ang="0">
                <a:pos x="9" y="195"/>
              </a:cxn>
              <a:cxn ang="0">
                <a:pos x="9" y="177"/>
              </a:cxn>
              <a:cxn ang="0">
                <a:pos x="9" y="168"/>
              </a:cxn>
              <a:cxn ang="0">
                <a:pos x="0" y="150"/>
              </a:cxn>
              <a:cxn ang="0">
                <a:pos x="9" y="141"/>
              </a:cxn>
              <a:cxn ang="0">
                <a:pos x="0" y="141"/>
              </a:cxn>
              <a:cxn ang="0">
                <a:pos x="9" y="133"/>
              </a:cxn>
              <a:cxn ang="0">
                <a:pos x="9" y="124"/>
              </a:cxn>
              <a:cxn ang="0">
                <a:pos x="9" y="124"/>
              </a:cxn>
              <a:cxn ang="0">
                <a:pos x="9" y="115"/>
              </a:cxn>
              <a:cxn ang="0">
                <a:pos x="9" y="115"/>
              </a:cxn>
              <a:cxn ang="0">
                <a:pos x="9" y="106"/>
              </a:cxn>
              <a:cxn ang="0">
                <a:pos x="9" y="97"/>
              </a:cxn>
              <a:cxn ang="0">
                <a:pos x="9" y="88"/>
              </a:cxn>
              <a:cxn ang="0">
                <a:pos x="9" y="80"/>
              </a:cxn>
              <a:cxn ang="0">
                <a:pos x="18" y="80"/>
              </a:cxn>
              <a:cxn ang="0">
                <a:pos x="27" y="71"/>
              </a:cxn>
              <a:cxn ang="0">
                <a:pos x="27" y="62"/>
              </a:cxn>
              <a:cxn ang="0">
                <a:pos x="27" y="62"/>
              </a:cxn>
              <a:cxn ang="0">
                <a:pos x="27" y="53"/>
              </a:cxn>
              <a:cxn ang="0">
                <a:pos x="18" y="53"/>
              </a:cxn>
              <a:cxn ang="0">
                <a:pos x="18" y="44"/>
              </a:cxn>
              <a:cxn ang="0">
                <a:pos x="27" y="35"/>
              </a:cxn>
              <a:cxn ang="0">
                <a:pos x="18" y="27"/>
              </a:cxn>
              <a:cxn ang="0">
                <a:pos x="18" y="27"/>
              </a:cxn>
              <a:cxn ang="0">
                <a:pos x="18" y="27"/>
              </a:cxn>
              <a:cxn ang="0">
                <a:pos x="18" y="18"/>
              </a:cxn>
              <a:cxn ang="0">
                <a:pos x="27" y="9"/>
              </a:cxn>
              <a:cxn ang="0">
                <a:pos x="27" y="9"/>
              </a:cxn>
              <a:cxn ang="0">
                <a:pos x="27" y="0"/>
              </a:cxn>
              <a:cxn ang="0">
                <a:pos x="35" y="0"/>
              </a:cxn>
              <a:cxn ang="0">
                <a:pos x="35" y="0"/>
              </a:cxn>
              <a:cxn ang="0">
                <a:pos x="35" y="0"/>
              </a:cxn>
              <a:cxn ang="0">
                <a:pos x="79" y="115"/>
              </a:cxn>
              <a:cxn ang="0">
                <a:pos x="79" y="133"/>
              </a:cxn>
              <a:cxn ang="0">
                <a:pos x="79" y="133"/>
              </a:cxn>
              <a:cxn ang="0">
                <a:pos x="79" y="141"/>
              </a:cxn>
              <a:cxn ang="0">
                <a:pos x="88" y="141"/>
              </a:cxn>
              <a:cxn ang="0">
                <a:pos x="88" y="150"/>
              </a:cxn>
              <a:cxn ang="0">
                <a:pos x="97" y="150"/>
              </a:cxn>
              <a:cxn ang="0">
                <a:pos x="97" y="159"/>
              </a:cxn>
              <a:cxn ang="0">
                <a:pos x="106" y="159"/>
              </a:cxn>
              <a:cxn ang="0">
                <a:pos x="106" y="159"/>
              </a:cxn>
              <a:cxn ang="0">
                <a:pos x="106" y="159"/>
              </a:cxn>
              <a:cxn ang="0">
                <a:pos x="106" y="177"/>
              </a:cxn>
              <a:cxn ang="0">
                <a:pos x="106" y="177"/>
              </a:cxn>
              <a:cxn ang="0">
                <a:pos x="106" y="177"/>
              </a:cxn>
              <a:cxn ang="0">
                <a:pos x="97" y="177"/>
              </a:cxn>
              <a:cxn ang="0">
                <a:pos x="97" y="186"/>
              </a:cxn>
              <a:cxn ang="0">
                <a:pos x="88" y="186"/>
              </a:cxn>
              <a:cxn ang="0">
                <a:pos x="88" y="186"/>
              </a:cxn>
              <a:cxn ang="0">
                <a:pos x="88" y="195"/>
              </a:cxn>
              <a:cxn ang="0">
                <a:pos x="79" y="203"/>
              </a:cxn>
              <a:cxn ang="0">
                <a:pos x="18" y="212"/>
              </a:cxn>
            </a:cxnLst>
            <a:rect l="0" t="0" r="r" b="b"/>
            <a:pathLst>
              <a:path w="106" h="212">
                <a:moveTo>
                  <a:pt x="18" y="212"/>
                </a:moveTo>
                <a:lnTo>
                  <a:pt x="9" y="212"/>
                </a:lnTo>
                <a:lnTo>
                  <a:pt x="9" y="203"/>
                </a:lnTo>
                <a:lnTo>
                  <a:pt x="9" y="195"/>
                </a:lnTo>
                <a:lnTo>
                  <a:pt x="9" y="195"/>
                </a:lnTo>
                <a:lnTo>
                  <a:pt x="9" y="177"/>
                </a:lnTo>
                <a:lnTo>
                  <a:pt x="9" y="168"/>
                </a:lnTo>
                <a:lnTo>
                  <a:pt x="0" y="150"/>
                </a:lnTo>
                <a:lnTo>
                  <a:pt x="9" y="141"/>
                </a:lnTo>
                <a:lnTo>
                  <a:pt x="0" y="141"/>
                </a:lnTo>
                <a:lnTo>
                  <a:pt x="9" y="133"/>
                </a:lnTo>
                <a:lnTo>
                  <a:pt x="9" y="124"/>
                </a:lnTo>
                <a:lnTo>
                  <a:pt x="9" y="124"/>
                </a:lnTo>
                <a:lnTo>
                  <a:pt x="9" y="115"/>
                </a:lnTo>
                <a:lnTo>
                  <a:pt x="9" y="115"/>
                </a:lnTo>
                <a:lnTo>
                  <a:pt x="9" y="106"/>
                </a:lnTo>
                <a:lnTo>
                  <a:pt x="9" y="97"/>
                </a:lnTo>
                <a:lnTo>
                  <a:pt x="9" y="88"/>
                </a:lnTo>
                <a:lnTo>
                  <a:pt x="9" y="80"/>
                </a:lnTo>
                <a:lnTo>
                  <a:pt x="18" y="80"/>
                </a:lnTo>
                <a:lnTo>
                  <a:pt x="27" y="71"/>
                </a:lnTo>
                <a:lnTo>
                  <a:pt x="27" y="62"/>
                </a:lnTo>
                <a:lnTo>
                  <a:pt x="27" y="62"/>
                </a:lnTo>
                <a:lnTo>
                  <a:pt x="27" y="53"/>
                </a:lnTo>
                <a:lnTo>
                  <a:pt x="18" y="53"/>
                </a:lnTo>
                <a:lnTo>
                  <a:pt x="18" y="44"/>
                </a:lnTo>
                <a:lnTo>
                  <a:pt x="27" y="35"/>
                </a:lnTo>
                <a:lnTo>
                  <a:pt x="18" y="27"/>
                </a:lnTo>
                <a:lnTo>
                  <a:pt x="18" y="27"/>
                </a:lnTo>
                <a:lnTo>
                  <a:pt x="18" y="27"/>
                </a:lnTo>
                <a:lnTo>
                  <a:pt x="18" y="18"/>
                </a:lnTo>
                <a:lnTo>
                  <a:pt x="27" y="9"/>
                </a:lnTo>
                <a:lnTo>
                  <a:pt x="27" y="9"/>
                </a:lnTo>
                <a:lnTo>
                  <a:pt x="27" y="0"/>
                </a:lnTo>
                <a:lnTo>
                  <a:pt x="35" y="0"/>
                </a:lnTo>
                <a:lnTo>
                  <a:pt x="35" y="0"/>
                </a:lnTo>
                <a:lnTo>
                  <a:pt x="35" y="0"/>
                </a:lnTo>
                <a:lnTo>
                  <a:pt x="79" y="115"/>
                </a:lnTo>
                <a:lnTo>
                  <a:pt x="79" y="133"/>
                </a:lnTo>
                <a:lnTo>
                  <a:pt x="79" y="133"/>
                </a:lnTo>
                <a:lnTo>
                  <a:pt x="79" y="141"/>
                </a:lnTo>
                <a:lnTo>
                  <a:pt x="88" y="141"/>
                </a:lnTo>
                <a:lnTo>
                  <a:pt x="88" y="150"/>
                </a:lnTo>
                <a:lnTo>
                  <a:pt x="97" y="150"/>
                </a:lnTo>
                <a:lnTo>
                  <a:pt x="97" y="159"/>
                </a:lnTo>
                <a:lnTo>
                  <a:pt x="106" y="159"/>
                </a:lnTo>
                <a:lnTo>
                  <a:pt x="106" y="159"/>
                </a:lnTo>
                <a:lnTo>
                  <a:pt x="106" y="159"/>
                </a:lnTo>
                <a:lnTo>
                  <a:pt x="106" y="177"/>
                </a:lnTo>
                <a:lnTo>
                  <a:pt x="106" y="177"/>
                </a:lnTo>
                <a:lnTo>
                  <a:pt x="106" y="177"/>
                </a:lnTo>
                <a:lnTo>
                  <a:pt x="97" y="177"/>
                </a:lnTo>
                <a:lnTo>
                  <a:pt x="97" y="186"/>
                </a:lnTo>
                <a:lnTo>
                  <a:pt x="88" y="186"/>
                </a:lnTo>
                <a:lnTo>
                  <a:pt x="88" y="186"/>
                </a:lnTo>
                <a:lnTo>
                  <a:pt x="88" y="195"/>
                </a:lnTo>
                <a:lnTo>
                  <a:pt x="79" y="203"/>
                </a:lnTo>
                <a:lnTo>
                  <a:pt x="18" y="212"/>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dirty="0"/>
          </a:p>
        </p:txBody>
      </p:sp>
      <p:sp>
        <p:nvSpPr>
          <p:cNvPr id="88" name="Freeform 87"/>
          <p:cNvSpPr>
            <a:spLocks/>
          </p:cNvSpPr>
          <p:nvPr/>
        </p:nvSpPr>
        <p:spPr bwMode="auto">
          <a:xfrm>
            <a:off x="6827039" y="1480423"/>
            <a:ext cx="423772" cy="664089"/>
          </a:xfrm>
          <a:custGeom>
            <a:avLst/>
            <a:gdLst/>
            <a:ahLst/>
            <a:cxnLst>
              <a:cxn ang="0">
                <a:pos x="8" y="177"/>
              </a:cxn>
              <a:cxn ang="0">
                <a:pos x="52" y="0"/>
              </a:cxn>
              <a:cxn ang="0">
                <a:pos x="149" y="26"/>
              </a:cxn>
              <a:cxn ang="0">
                <a:pos x="220" y="44"/>
              </a:cxn>
              <a:cxn ang="0">
                <a:pos x="316" y="62"/>
              </a:cxn>
              <a:cxn ang="0">
                <a:pos x="395" y="71"/>
              </a:cxn>
              <a:cxn ang="0">
                <a:pos x="325" y="468"/>
              </a:cxn>
              <a:cxn ang="0">
                <a:pos x="316" y="530"/>
              </a:cxn>
              <a:cxn ang="0">
                <a:pos x="307" y="530"/>
              </a:cxn>
              <a:cxn ang="0">
                <a:pos x="299" y="539"/>
              </a:cxn>
              <a:cxn ang="0">
                <a:pos x="299" y="539"/>
              </a:cxn>
              <a:cxn ang="0">
                <a:pos x="290" y="530"/>
              </a:cxn>
              <a:cxn ang="0">
                <a:pos x="290" y="530"/>
              </a:cxn>
              <a:cxn ang="0">
                <a:pos x="281" y="530"/>
              </a:cxn>
              <a:cxn ang="0">
                <a:pos x="281" y="521"/>
              </a:cxn>
              <a:cxn ang="0">
                <a:pos x="272" y="530"/>
              </a:cxn>
              <a:cxn ang="0">
                <a:pos x="272" y="530"/>
              </a:cxn>
              <a:cxn ang="0">
                <a:pos x="264" y="539"/>
              </a:cxn>
              <a:cxn ang="0">
                <a:pos x="272" y="548"/>
              </a:cxn>
              <a:cxn ang="0">
                <a:pos x="264" y="548"/>
              </a:cxn>
              <a:cxn ang="0">
                <a:pos x="264" y="557"/>
              </a:cxn>
              <a:cxn ang="0">
                <a:pos x="264" y="566"/>
              </a:cxn>
              <a:cxn ang="0">
                <a:pos x="264" y="575"/>
              </a:cxn>
              <a:cxn ang="0">
                <a:pos x="264" y="583"/>
              </a:cxn>
              <a:cxn ang="0">
                <a:pos x="264" y="592"/>
              </a:cxn>
              <a:cxn ang="0">
                <a:pos x="264" y="601"/>
              </a:cxn>
              <a:cxn ang="0">
                <a:pos x="264" y="601"/>
              </a:cxn>
              <a:cxn ang="0">
                <a:pos x="255" y="619"/>
              </a:cxn>
              <a:cxn ang="0">
                <a:pos x="184" y="504"/>
              </a:cxn>
              <a:cxn ang="0">
                <a:pos x="0" y="230"/>
              </a:cxn>
              <a:cxn ang="0">
                <a:pos x="8" y="177"/>
              </a:cxn>
            </a:cxnLst>
            <a:rect l="0" t="0" r="r" b="b"/>
            <a:pathLst>
              <a:path w="395" h="619">
                <a:moveTo>
                  <a:pt x="8" y="177"/>
                </a:moveTo>
                <a:lnTo>
                  <a:pt x="52" y="0"/>
                </a:lnTo>
                <a:lnTo>
                  <a:pt x="149" y="26"/>
                </a:lnTo>
                <a:lnTo>
                  <a:pt x="220" y="44"/>
                </a:lnTo>
                <a:lnTo>
                  <a:pt x="316" y="62"/>
                </a:lnTo>
                <a:lnTo>
                  <a:pt x="395" y="71"/>
                </a:lnTo>
                <a:lnTo>
                  <a:pt x="325" y="468"/>
                </a:lnTo>
                <a:lnTo>
                  <a:pt x="316" y="530"/>
                </a:lnTo>
                <a:lnTo>
                  <a:pt x="307" y="530"/>
                </a:lnTo>
                <a:lnTo>
                  <a:pt x="299" y="539"/>
                </a:lnTo>
                <a:lnTo>
                  <a:pt x="299" y="539"/>
                </a:lnTo>
                <a:lnTo>
                  <a:pt x="290" y="530"/>
                </a:lnTo>
                <a:lnTo>
                  <a:pt x="290" y="530"/>
                </a:lnTo>
                <a:lnTo>
                  <a:pt x="281" y="530"/>
                </a:lnTo>
                <a:lnTo>
                  <a:pt x="281" y="521"/>
                </a:lnTo>
                <a:lnTo>
                  <a:pt x="272" y="530"/>
                </a:lnTo>
                <a:lnTo>
                  <a:pt x="272" y="530"/>
                </a:lnTo>
                <a:lnTo>
                  <a:pt x="264" y="539"/>
                </a:lnTo>
                <a:lnTo>
                  <a:pt x="272" y="548"/>
                </a:lnTo>
                <a:lnTo>
                  <a:pt x="264" y="548"/>
                </a:lnTo>
                <a:lnTo>
                  <a:pt x="264" y="557"/>
                </a:lnTo>
                <a:lnTo>
                  <a:pt x="264" y="566"/>
                </a:lnTo>
                <a:lnTo>
                  <a:pt x="264" y="575"/>
                </a:lnTo>
                <a:lnTo>
                  <a:pt x="264" y="583"/>
                </a:lnTo>
                <a:lnTo>
                  <a:pt x="264" y="592"/>
                </a:lnTo>
                <a:lnTo>
                  <a:pt x="264" y="601"/>
                </a:lnTo>
                <a:lnTo>
                  <a:pt x="264" y="601"/>
                </a:lnTo>
                <a:lnTo>
                  <a:pt x="255" y="619"/>
                </a:lnTo>
                <a:lnTo>
                  <a:pt x="184" y="504"/>
                </a:lnTo>
                <a:lnTo>
                  <a:pt x="0" y="230"/>
                </a:lnTo>
                <a:lnTo>
                  <a:pt x="8" y="17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9" name="Freeform 88"/>
          <p:cNvSpPr>
            <a:spLocks/>
          </p:cNvSpPr>
          <p:nvPr/>
        </p:nvSpPr>
        <p:spPr bwMode="auto">
          <a:xfrm>
            <a:off x="6827039" y="1480423"/>
            <a:ext cx="423772" cy="664089"/>
          </a:xfrm>
          <a:custGeom>
            <a:avLst/>
            <a:gdLst/>
            <a:ahLst/>
            <a:cxnLst>
              <a:cxn ang="0">
                <a:pos x="8" y="177"/>
              </a:cxn>
              <a:cxn ang="0">
                <a:pos x="52" y="0"/>
              </a:cxn>
              <a:cxn ang="0">
                <a:pos x="149" y="26"/>
              </a:cxn>
              <a:cxn ang="0">
                <a:pos x="220" y="44"/>
              </a:cxn>
              <a:cxn ang="0">
                <a:pos x="316" y="62"/>
              </a:cxn>
              <a:cxn ang="0">
                <a:pos x="395" y="71"/>
              </a:cxn>
              <a:cxn ang="0">
                <a:pos x="325" y="468"/>
              </a:cxn>
              <a:cxn ang="0">
                <a:pos x="316" y="530"/>
              </a:cxn>
              <a:cxn ang="0">
                <a:pos x="307" y="530"/>
              </a:cxn>
              <a:cxn ang="0">
                <a:pos x="299" y="539"/>
              </a:cxn>
              <a:cxn ang="0">
                <a:pos x="299" y="539"/>
              </a:cxn>
              <a:cxn ang="0">
                <a:pos x="290" y="530"/>
              </a:cxn>
              <a:cxn ang="0">
                <a:pos x="290" y="530"/>
              </a:cxn>
              <a:cxn ang="0">
                <a:pos x="281" y="530"/>
              </a:cxn>
              <a:cxn ang="0">
                <a:pos x="281" y="521"/>
              </a:cxn>
              <a:cxn ang="0">
                <a:pos x="272" y="530"/>
              </a:cxn>
              <a:cxn ang="0">
                <a:pos x="272" y="530"/>
              </a:cxn>
              <a:cxn ang="0">
                <a:pos x="264" y="539"/>
              </a:cxn>
              <a:cxn ang="0">
                <a:pos x="272" y="548"/>
              </a:cxn>
              <a:cxn ang="0">
                <a:pos x="264" y="548"/>
              </a:cxn>
              <a:cxn ang="0">
                <a:pos x="264" y="557"/>
              </a:cxn>
              <a:cxn ang="0">
                <a:pos x="264" y="566"/>
              </a:cxn>
              <a:cxn ang="0">
                <a:pos x="264" y="575"/>
              </a:cxn>
              <a:cxn ang="0">
                <a:pos x="264" y="583"/>
              </a:cxn>
              <a:cxn ang="0">
                <a:pos x="264" y="592"/>
              </a:cxn>
              <a:cxn ang="0">
                <a:pos x="264" y="601"/>
              </a:cxn>
              <a:cxn ang="0">
                <a:pos x="264" y="601"/>
              </a:cxn>
              <a:cxn ang="0">
                <a:pos x="255" y="619"/>
              </a:cxn>
              <a:cxn ang="0">
                <a:pos x="184" y="504"/>
              </a:cxn>
              <a:cxn ang="0">
                <a:pos x="0" y="230"/>
              </a:cxn>
              <a:cxn ang="0">
                <a:pos x="8" y="177"/>
              </a:cxn>
            </a:cxnLst>
            <a:rect l="0" t="0" r="r" b="b"/>
            <a:pathLst>
              <a:path w="395" h="619">
                <a:moveTo>
                  <a:pt x="8" y="177"/>
                </a:moveTo>
                <a:lnTo>
                  <a:pt x="52" y="0"/>
                </a:lnTo>
                <a:lnTo>
                  <a:pt x="149" y="26"/>
                </a:lnTo>
                <a:lnTo>
                  <a:pt x="220" y="44"/>
                </a:lnTo>
                <a:lnTo>
                  <a:pt x="316" y="62"/>
                </a:lnTo>
                <a:lnTo>
                  <a:pt x="395" y="71"/>
                </a:lnTo>
                <a:lnTo>
                  <a:pt x="325" y="468"/>
                </a:lnTo>
                <a:lnTo>
                  <a:pt x="316" y="530"/>
                </a:lnTo>
                <a:lnTo>
                  <a:pt x="307" y="530"/>
                </a:lnTo>
                <a:lnTo>
                  <a:pt x="299" y="539"/>
                </a:lnTo>
                <a:lnTo>
                  <a:pt x="299" y="539"/>
                </a:lnTo>
                <a:lnTo>
                  <a:pt x="290" y="530"/>
                </a:lnTo>
                <a:lnTo>
                  <a:pt x="290" y="530"/>
                </a:lnTo>
                <a:lnTo>
                  <a:pt x="281" y="530"/>
                </a:lnTo>
                <a:lnTo>
                  <a:pt x="281" y="521"/>
                </a:lnTo>
                <a:lnTo>
                  <a:pt x="272" y="530"/>
                </a:lnTo>
                <a:lnTo>
                  <a:pt x="272" y="530"/>
                </a:lnTo>
                <a:lnTo>
                  <a:pt x="264" y="539"/>
                </a:lnTo>
                <a:lnTo>
                  <a:pt x="272" y="548"/>
                </a:lnTo>
                <a:lnTo>
                  <a:pt x="264" y="548"/>
                </a:lnTo>
                <a:lnTo>
                  <a:pt x="264" y="557"/>
                </a:lnTo>
                <a:lnTo>
                  <a:pt x="264" y="566"/>
                </a:lnTo>
                <a:lnTo>
                  <a:pt x="264" y="575"/>
                </a:lnTo>
                <a:lnTo>
                  <a:pt x="264" y="583"/>
                </a:lnTo>
                <a:lnTo>
                  <a:pt x="264" y="592"/>
                </a:lnTo>
                <a:lnTo>
                  <a:pt x="264" y="601"/>
                </a:lnTo>
                <a:lnTo>
                  <a:pt x="264" y="601"/>
                </a:lnTo>
                <a:lnTo>
                  <a:pt x="255" y="619"/>
                </a:lnTo>
                <a:lnTo>
                  <a:pt x="184" y="504"/>
                </a:lnTo>
                <a:lnTo>
                  <a:pt x="0" y="230"/>
                </a:lnTo>
                <a:lnTo>
                  <a:pt x="8" y="17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0" name="Freeform 89"/>
          <p:cNvSpPr>
            <a:spLocks/>
          </p:cNvSpPr>
          <p:nvPr/>
        </p:nvSpPr>
        <p:spPr bwMode="auto">
          <a:xfrm>
            <a:off x="7864481" y="1556590"/>
            <a:ext cx="548223" cy="264992"/>
          </a:xfrm>
          <a:custGeom>
            <a:avLst/>
            <a:gdLst/>
            <a:ahLst/>
            <a:cxnLst>
              <a:cxn ang="0">
                <a:pos x="9" y="0"/>
              </a:cxn>
              <a:cxn ang="0">
                <a:pos x="168" y="8"/>
              </a:cxn>
              <a:cxn ang="0">
                <a:pos x="326" y="8"/>
              </a:cxn>
              <a:cxn ang="0">
                <a:pos x="352" y="26"/>
              </a:cxn>
              <a:cxn ang="0">
                <a:pos x="361" y="17"/>
              </a:cxn>
              <a:cxn ang="0">
                <a:pos x="396" y="17"/>
              </a:cxn>
              <a:cxn ang="0">
                <a:pos x="414" y="26"/>
              </a:cxn>
              <a:cxn ang="0">
                <a:pos x="414" y="35"/>
              </a:cxn>
              <a:cxn ang="0">
                <a:pos x="423" y="35"/>
              </a:cxn>
              <a:cxn ang="0">
                <a:pos x="431" y="44"/>
              </a:cxn>
              <a:cxn ang="0">
                <a:pos x="440" y="53"/>
              </a:cxn>
              <a:cxn ang="0">
                <a:pos x="449" y="53"/>
              </a:cxn>
              <a:cxn ang="0">
                <a:pos x="449" y="61"/>
              </a:cxn>
              <a:cxn ang="0">
                <a:pos x="449" y="70"/>
              </a:cxn>
              <a:cxn ang="0">
                <a:pos x="458" y="88"/>
              </a:cxn>
              <a:cxn ang="0">
                <a:pos x="467" y="97"/>
              </a:cxn>
              <a:cxn ang="0">
                <a:pos x="467" y="106"/>
              </a:cxn>
              <a:cxn ang="0">
                <a:pos x="467" y="114"/>
              </a:cxn>
              <a:cxn ang="0">
                <a:pos x="467" y="123"/>
              </a:cxn>
              <a:cxn ang="0">
                <a:pos x="475" y="132"/>
              </a:cxn>
              <a:cxn ang="0">
                <a:pos x="475" y="141"/>
              </a:cxn>
              <a:cxn ang="0">
                <a:pos x="475" y="150"/>
              </a:cxn>
              <a:cxn ang="0">
                <a:pos x="475" y="159"/>
              </a:cxn>
              <a:cxn ang="0">
                <a:pos x="484" y="176"/>
              </a:cxn>
              <a:cxn ang="0">
                <a:pos x="484" y="194"/>
              </a:cxn>
              <a:cxn ang="0">
                <a:pos x="484" y="203"/>
              </a:cxn>
              <a:cxn ang="0">
                <a:pos x="493" y="221"/>
              </a:cxn>
              <a:cxn ang="0">
                <a:pos x="502" y="229"/>
              </a:cxn>
              <a:cxn ang="0">
                <a:pos x="511" y="238"/>
              </a:cxn>
              <a:cxn ang="0">
                <a:pos x="511" y="247"/>
              </a:cxn>
              <a:cxn ang="0">
                <a:pos x="335" y="247"/>
              </a:cxn>
              <a:cxn ang="0">
                <a:pos x="115" y="238"/>
              </a:cxn>
              <a:cxn ang="0">
                <a:pos x="115" y="159"/>
              </a:cxn>
              <a:cxn ang="0">
                <a:pos x="0" y="159"/>
              </a:cxn>
            </a:cxnLst>
            <a:rect l="0" t="0" r="r" b="b"/>
            <a:pathLst>
              <a:path w="511" h="247">
                <a:moveTo>
                  <a:pt x="0" y="159"/>
                </a:moveTo>
                <a:lnTo>
                  <a:pt x="9" y="0"/>
                </a:lnTo>
                <a:lnTo>
                  <a:pt x="71" y="0"/>
                </a:lnTo>
                <a:lnTo>
                  <a:pt x="168" y="8"/>
                </a:lnTo>
                <a:lnTo>
                  <a:pt x="264" y="8"/>
                </a:lnTo>
                <a:lnTo>
                  <a:pt x="326" y="8"/>
                </a:lnTo>
                <a:lnTo>
                  <a:pt x="335" y="17"/>
                </a:lnTo>
                <a:lnTo>
                  <a:pt x="352" y="26"/>
                </a:lnTo>
                <a:lnTo>
                  <a:pt x="361" y="26"/>
                </a:lnTo>
                <a:lnTo>
                  <a:pt x="361" y="17"/>
                </a:lnTo>
                <a:lnTo>
                  <a:pt x="370" y="26"/>
                </a:lnTo>
                <a:lnTo>
                  <a:pt x="396" y="17"/>
                </a:lnTo>
                <a:lnTo>
                  <a:pt x="405" y="26"/>
                </a:lnTo>
                <a:lnTo>
                  <a:pt x="414" y="26"/>
                </a:lnTo>
                <a:lnTo>
                  <a:pt x="414" y="26"/>
                </a:lnTo>
                <a:lnTo>
                  <a:pt x="414" y="35"/>
                </a:lnTo>
                <a:lnTo>
                  <a:pt x="423" y="35"/>
                </a:lnTo>
                <a:lnTo>
                  <a:pt x="423" y="35"/>
                </a:lnTo>
                <a:lnTo>
                  <a:pt x="431" y="35"/>
                </a:lnTo>
                <a:lnTo>
                  <a:pt x="431" y="44"/>
                </a:lnTo>
                <a:lnTo>
                  <a:pt x="440" y="44"/>
                </a:lnTo>
                <a:lnTo>
                  <a:pt x="440" y="53"/>
                </a:lnTo>
                <a:lnTo>
                  <a:pt x="449" y="53"/>
                </a:lnTo>
                <a:lnTo>
                  <a:pt x="449" y="53"/>
                </a:lnTo>
                <a:lnTo>
                  <a:pt x="449" y="61"/>
                </a:lnTo>
                <a:lnTo>
                  <a:pt x="449" y="61"/>
                </a:lnTo>
                <a:lnTo>
                  <a:pt x="449" y="70"/>
                </a:lnTo>
                <a:lnTo>
                  <a:pt x="449" y="70"/>
                </a:lnTo>
                <a:lnTo>
                  <a:pt x="458" y="79"/>
                </a:lnTo>
                <a:lnTo>
                  <a:pt x="458" y="88"/>
                </a:lnTo>
                <a:lnTo>
                  <a:pt x="467" y="97"/>
                </a:lnTo>
                <a:lnTo>
                  <a:pt x="467" y="97"/>
                </a:lnTo>
                <a:lnTo>
                  <a:pt x="467" y="106"/>
                </a:lnTo>
                <a:lnTo>
                  <a:pt x="467" y="106"/>
                </a:lnTo>
                <a:lnTo>
                  <a:pt x="467" y="114"/>
                </a:lnTo>
                <a:lnTo>
                  <a:pt x="467" y="114"/>
                </a:lnTo>
                <a:lnTo>
                  <a:pt x="467" y="123"/>
                </a:lnTo>
                <a:lnTo>
                  <a:pt x="467" y="123"/>
                </a:lnTo>
                <a:lnTo>
                  <a:pt x="475" y="123"/>
                </a:lnTo>
                <a:lnTo>
                  <a:pt x="475" y="132"/>
                </a:lnTo>
                <a:lnTo>
                  <a:pt x="475" y="132"/>
                </a:lnTo>
                <a:lnTo>
                  <a:pt x="475" y="141"/>
                </a:lnTo>
                <a:lnTo>
                  <a:pt x="475" y="141"/>
                </a:lnTo>
                <a:lnTo>
                  <a:pt x="475" y="150"/>
                </a:lnTo>
                <a:lnTo>
                  <a:pt x="484" y="159"/>
                </a:lnTo>
                <a:lnTo>
                  <a:pt x="475" y="159"/>
                </a:lnTo>
                <a:lnTo>
                  <a:pt x="475" y="168"/>
                </a:lnTo>
                <a:lnTo>
                  <a:pt x="484" y="176"/>
                </a:lnTo>
                <a:lnTo>
                  <a:pt x="484" y="194"/>
                </a:lnTo>
                <a:lnTo>
                  <a:pt x="484" y="194"/>
                </a:lnTo>
                <a:lnTo>
                  <a:pt x="484" y="203"/>
                </a:lnTo>
                <a:lnTo>
                  <a:pt x="484" y="203"/>
                </a:lnTo>
                <a:lnTo>
                  <a:pt x="493" y="212"/>
                </a:lnTo>
                <a:lnTo>
                  <a:pt x="493" y="221"/>
                </a:lnTo>
                <a:lnTo>
                  <a:pt x="502" y="229"/>
                </a:lnTo>
                <a:lnTo>
                  <a:pt x="502" y="229"/>
                </a:lnTo>
                <a:lnTo>
                  <a:pt x="502" y="238"/>
                </a:lnTo>
                <a:lnTo>
                  <a:pt x="511" y="238"/>
                </a:lnTo>
                <a:lnTo>
                  <a:pt x="511" y="247"/>
                </a:lnTo>
                <a:lnTo>
                  <a:pt x="511" y="247"/>
                </a:lnTo>
                <a:lnTo>
                  <a:pt x="414" y="247"/>
                </a:lnTo>
                <a:lnTo>
                  <a:pt x="335" y="247"/>
                </a:lnTo>
                <a:lnTo>
                  <a:pt x="185" y="247"/>
                </a:lnTo>
                <a:lnTo>
                  <a:pt x="115" y="238"/>
                </a:lnTo>
                <a:lnTo>
                  <a:pt x="115" y="168"/>
                </a:lnTo>
                <a:lnTo>
                  <a:pt x="115" y="159"/>
                </a:lnTo>
                <a:lnTo>
                  <a:pt x="53" y="159"/>
                </a:lnTo>
                <a:lnTo>
                  <a:pt x="0" y="15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1" name="Freeform 90"/>
          <p:cNvSpPr>
            <a:spLocks/>
          </p:cNvSpPr>
          <p:nvPr/>
        </p:nvSpPr>
        <p:spPr bwMode="auto">
          <a:xfrm>
            <a:off x="7864481" y="1556590"/>
            <a:ext cx="548223" cy="264992"/>
          </a:xfrm>
          <a:custGeom>
            <a:avLst/>
            <a:gdLst/>
            <a:ahLst/>
            <a:cxnLst>
              <a:cxn ang="0">
                <a:pos x="9" y="0"/>
              </a:cxn>
              <a:cxn ang="0">
                <a:pos x="168" y="8"/>
              </a:cxn>
              <a:cxn ang="0">
                <a:pos x="326" y="8"/>
              </a:cxn>
              <a:cxn ang="0">
                <a:pos x="352" y="26"/>
              </a:cxn>
              <a:cxn ang="0">
                <a:pos x="361" y="17"/>
              </a:cxn>
              <a:cxn ang="0">
                <a:pos x="396" y="17"/>
              </a:cxn>
              <a:cxn ang="0">
                <a:pos x="414" y="26"/>
              </a:cxn>
              <a:cxn ang="0">
                <a:pos x="414" y="35"/>
              </a:cxn>
              <a:cxn ang="0">
                <a:pos x="423" y="35"/>
              </a:cxn>
              <a:cxn ang="0">
                <a:pos x="431" y="44"/>
              </a:cxn>
              <a:cxn ang="0">
                <a:pos x="440" y="53"/>
              </a:cxn>
              <a:cxn ang="0">
                <a:pos x="449" y="53"/>
              </a:cxn>
              <a:cxn ang="0">
                <a:pos x="449" y="61"/>
              </a:cxn>
              <a:cxn ang="0">
                <a:pos x="449" y="70"/>
              </a:cxn>
              <a:cxn ang="0">
                <a:pos x="458" y="88"/>
              </a:cxn>
              <a:cxn ang="0">
                <a:pos x="467" y="97"/>
              </a:cxn>
              <a:cxn ang="0">
                <a:pos x="467" y="106"/>
              </a:cxn>
              <a:cxn ang="0">
                <a:pos x="467" y="114"/>
              </a:cxn>
              <a:cxn ang="0">
                <a:pos x="467" y="123"/>
              </a:cxn>
              <a:cxn ang="0">
                <a:pos x="475" y="132"/>
              </a:cxn>
              <a:cxn ang="0">
                <a:pos x="475" y="141"/>
              </a:cxn>
              <a:cxn ang="0">
                <a:pos x="475" y="150"/>
              </a:cxn>
              <a:cxn ang="0">
                <a:pos x="475" y="159"/>
              </a:cxn>
              <a:cxn ang="0">
                <a:pos x="484" y="176"/>
              </a:cxn>
              <a:cxn ang="0">
                <a:pos x="484" y="194"/>
              </a:cxn>
              <a:cxn ang="0">
                <a:pos x="484" y="203"/>
              </a:cxn>
              <a:cxn ang="0">
                <a:pos x="493" y="221"/>
              </a:cxn>
              <a:cxn ang="0">
                <a:pos x="502" y="229"/>
              </a:cxn>
              <a:cxn ang="0">
                <a:pos x="511" y="238"/>
              </a:cxn>
              <a:cxn ang="0">
                <a:pos x="511" y="247"/>
              </a:cxn>
              <a:cxn ang="0">
                <a:pos x="335" y="247"/>
              </a:cxn>
              <a:cxn ang="0">
                <a:pos x="115" y="238"/>
              </a:cxn>
              <a:cxn ang="0">
                <a:pos x="115" y="159"/>
              </a:cxn>
              <a:cxn ang="0">
                <a:pos x="0" y="159"/>
              </a:cxn>
            </a:cxnLst>
            <a:rect l="0" t="0" r="r" b="b"/>
            <a:pathLst>
              <a:path w="511" h="247">
                <a:moveTo>
                  <a:pt x="0" y="159"/>
                </a:moveTo>
                <a:lnTo>
                  <a:pt x="9" y="0"/>
                </a:lnTo>
                <a:lnTo>
                  <a:pt x="71" y="0"/>
                </a:lnTo>
                <a:lnTo>
                  <a:pt x="168" y="8"/>
                </a:lnTo>
                <a:lnTo>
                  <a:pt x="264" y="8"/>
                </a:lnTo>
                <a:lnTo>
                  <a:pt x="326" y="8"/>
                </a:lnTo>
                <a:lnTo>
                  <a:pt x="335" y="17"/>
                </a:lnTo>
                <a:lnTo>
                  <a:pt x="352" y="26"/>
                </a:lnTo>
                <a:lnTo>
                  <a:pt x="361" y="26"/>
                </a:lnTo>
                <a:lnTo>
                  <a:pt x="361" y="17"/>
                </a:lnTo>
                <a:lnTo>
                  <a:pt x="370" y="26"/>
                </a:lnTo>
                <a:lnTo>
                  <a:pt x="396" y="17"/>
                </a:lnTo>
                <a:lnTo>
                  <a:pt x="405" y="26"/>
                </a:lnTo>
                <a:lnTo>
                  <a:pt x="414" y="26"/>
                </a:lnTo>
                <a:lnTo>
                  <a:pt x="414" y="26"/>
                </a:lnTo>
                <a:lnTo>
                  <a:pt x="414" y="35"/>
                </a:lnTo>
                <a:lnTo>
                  <a:pt x="423" y="35"/>
                </a:lnTo>
                <a:lnTo>
                  <a:pt x="423" y="35"/>
                </a:lnTo>
                <a:lnTo>
                  <a:pt x="431" y="35"/>
                </a:lnTo>
                <a:lnTo>
                  <a:pt x="431" y="44"/>
                </a:lnTo>
                <a:lnTo>
                  <a:pt x="440" y="44"/>
                </a:lnTo>
                <a:lnTo>
                  <a:pt x="440" y="53"/>
                </a:lnTo>
                <a:lnTo>
                  <a:pt x="449" y="53"/>
                </a:lnTo>
                <a:lnTo>
                  <a:pt x="449" y="53"/>
                </a:lnTo>
                <a:lnTo>
                  <a:pt x="449" y="61"/>
                </a:lnTo>
                <a:lnTo>
                  <a:pt x="449" y="61"/>
                </a:lnTo>
                <a:lnTo>
                  <a:pt x="449" y="70"/>
                </a:lnTo>
                <a:lnTo>
                  <a:pt x="449" y="70"/>
                </a:lnTo>
                <a:lnTo>
                  <a:pt x="458" y="79"/>
                </a:lnTo>
                <a:lnTo>
                  <a:pt x="458" y="88"/>
                </a:lnTo>
                <a:lnTo>
                  <a:pt x="467" y="97"/>
                </a:lnTo>
                <a:lnTo>
                  <a:pt x="467" y="97"/>
                </a:lnTo>
                <a:lnTo>
                  <a:pt x="467" y="106"/>
                </a:lnTo>
                <a:lnTo>
                  <a:pt x="467" y="106"/>
                </a:lnTo>
                <a:lnTo>
                  <a:pt x="467" y="114"/>
                </a:lnTo>
                <a:lnTo>
                  <a:pt x="467" y="114"/>
                </a:lnTo>
                <a:lnTo>
                  <a:pt x="467" y="123"/>
                </a:lnTo>
                <a:lnTo>
                  <a:pt x="467" y="123"/>
                </a:lnTo>
                <a:lnTo>
                  <a:pt x="475" y="123"/>
                </a:lnTo>
                <a:lnTo>
                  <a:pt x="475" y="132"/>
                </a:lnTo>
                <a:lnTo>
                  <a:pt x="475" y="132"/>
                </a:lnTo>
                <a:lnTo>
                  <a:pt x="475" y="141"/>
                </a:lnTo>
                <a:lnTo>
                  <a:pt x="475" y="141"/>
                </a:lnTo>
                <a:lnTo>
                  <a:pt x="475" y="150"/>
                </a:lnTo>
                <a:lnTo>
                  <a:pt x="484" y="159"/>
                </a:lnTo>
                <a:lnTo>
                  <a:pt x="475" y="159"/>
                </a:lnTo>
                <a:lnTo>
                  <a:pt x="475" y="168"/>
                </a:lnTo>
                <a:lnTo>
                  <a:pt x="484" y="176"/>
                </a:lnTo>
                <a:lnTo>
                  <a:pt x="484" y="194"/>
                </a:lnTo>
                <a:lnTo>
                  <a:pt x="484" y="194"/>
                </a:lnTo>
                <a:lnTo>
                  <a:pt x="484" y="203"/>
                </a:lnTo>
                <a:lnTo>
                  <a:pt x="484" y="203"/>
                </a:lnTo>
                <a:lnTo>
                  <a:pt x="493" y="212"/>
                </a:lnTo>
                <a:lnTo>
                  <a:pt x="493" y="221"/>
                </a:lnTo>
                <a:lnTo>
                  <a:pt x="502" y="229"/>
                </a:lnTo>
                <a:lnTo>
                  <a:pt x="502" y="229"/>
                </a:lnTo>
                <a:lnTo>
                  <a:pt x="502" y="238"/>
                </a:lnTo>
                <a:lnTo>
                  <a:pt x="511" y="238"/>
                </a:lnTo>
                <a:lnTo>
                  <a:pt x="511" y="247"/>
                </a:lnTo>
                <a:lnTo>
                  <a:pt x="511" y="247"/>
                </a:lnTo>
                <a:lnTo>
                  <a:pt x="414" y="247"/>
                </a:lnTo>
                <a:lnTo>
                  <a:pt x="335" y="247"/>
                </a:lnTo>
                <a:lnTo>
                  <a:pt x="185" y="247"/>
                </a:lnTo>
                <a:lnTo>
                  <a:pt x="115" y="238"/>
                </a:lnTo>
                <a:lnTo>
                  <a:pt x="115" y="168"/>
                </a:lnTo>
                <a:lnTo>
                  <a:pt x="115" y="159"/>
                </a:lnTo>
                <a:lnTo>
                  <a:pt x="53" y="159"/>
                </a:lnTo>
                <a:lnTo>
                  <a:pt x="0" y="159"/>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2" name="Freeform 93"/>
          <p:cNvSpPr>
            <a:spLocks/>
          </p:cNvSpPr>
          <p:nvPr/>
        </p:nvSpPr>
        <p:spPr bwMode="auto">
          <a:xfrm>
            <a:off x="8383734" y="1764727"/>
            <a:ext cx="453814" cy="389441"/>
          </a:xfrm>
          <a:custGeom>
            <a:avLst/>
            <a:gdLst/>
            <a:ahLst/>
            <a:cxnLst>
              <a:cxn ang="0">
                <a:pos x="71" y="9"/>
              </a:cxn>
              <a:cxn ang="0">
                <a:pos x="203" y="0"/>
              </a:cxn>
              <a:cxn ang="0">
                <a:pos x="247" y="0"/>
              </a:cxn>
              <a:cxn ang="0">
                <a:pos x="255" y="18"/>
              </a:cxn>
              <a:cxn ang="0">
                <a:pos x="255" y="18"/>
              </a:cxn>
              <a:cxn ang="0">
                <a:pos x="255" y="35"/>
              </a:cxn>
              <a:cxn ang="0">
                <a:pos x="264" y="44"/>
              </a:cxn>
              <a:cxn ang="0">
                <a:pos x="264" y="62"/>
              </a:cxn>
              <a:cxn ang="0">
                <a:pos x="273" y="71"/>
              </a:cxn>
              <a:cxn ang="0">
                <a:pos x="282" y="80"/>
              </a:cxn>
              <a:cxn ang="0">
                <a:pos x="299" y="97"/>
              </a:cxn>
              <a:cxn ang="0">
                <a:pos x="308" y="106"/>
              </a:cxn>
              <a:cxn ang="0">
                <a:pos x="317" y="133"/>
              </a:cxn>
              <a:cxn ang="0">
                <a:pos x="326" y="124"/>
              </a:cxn>
              <a:cxn ang="0">
                <a:pos x="335" y="124"/>
              </a:cxn>
              <a:cxn ang="0">
                <a:pos x="343" y="133"/>
              </a:cxn>
              <a:cxn ang="0">
                <a:pos x="343" y="142"/>
              </a:cxn>
              <a:cxn ang="0">
                <a:pos x="343" y="159"/>
              </a:cxn>
              <a:cxn ang="0">
                <a:pos x="335" y="168"/>
              </a:cxn>
              <a:cxn ang="0">
                <a:pos x="335" y="186"/>
              </a:cxn>
              <a:cxn ang="0">
                <a:pos x="361" y="203"/>
              </a:cxn>
              <a:cxn ang="0">
                <a:pos x="361" y="212"/>
              </a:cxn>
              <a:cxn ang="0">
                <a:pos x="379" y="212"/>
              </a:cxn>
              <a:cxn ang="0">
                <a:pos x="387" y="221"/>
              </a:cxn>
              <a:cxn ang="0">
                <a:pos x="387" y="230"/>
              </a:cxn>
              <a:cxn ang="0">
                <a:pos x="396" y="248"/>
              </a:cxn>
              <a:cxn ang="0">
                <a:pos x="396" y="265"/>
              </a:cxn>
              <a:cxn ang="0">
                <a:pos x="414" y="274"/>
              </a:cxn>
              <a:cxn ang="0">
                <a:pos x="423" y="283"/>
              </a:cxn>
              <a:cxn ang="0">
                <a:pos x="423" y="292"/>
              </a:cxn>
              <a:cxn ang="0">
                <a:pos x="414" y="301"/>
              </a:cxn>
              <a:cxn ang="0">
                <a:pos x="414" y="310"/>
              </a:cxn>
              <a:cxn ang="0">
                <a:pos x="405" y="318"/>
              </a:cxn>
              <a:cxn ang="0">
                <a:pos x="396" y="318"/>
              </a:cxn>
              <a:cxn ang="0">
                <a:pos x="396" y="318"/>
              </a:cxn>
              <a:cxn ang="0">
                <a:pos x="396" y="327"/>
              </a:cxn>
              <a:cxn ang="0">
                <a:pos x="387" y="336"/>
              </a:cxn>
              <a:cxn ang="0">
                <a:pos x="387" y="345"/>
              </a:cxn>
              <a:cxn ang="0">
                <a:pos x="352" y="363"/>
              </a:cxn>
              <a:cxn ang="0">
                <a:pos x="352" y="354"/>
              </a:cxn>
              <a:cxn ang="0">
                <a:pos x="361" y="345"/>
              </a:cxn>
              <a:cxn ang="0">
                <a:pos x="361" y="336"/>
              </a:cxn>
              <a:cxn ang="0">
                <a:pos x="361" y="318"/>
              </a:cxn>
              <a:cxn ang="0">
                <a:pos x="238" y="327"/>
              </a:cxn>
              <a:cxn ang="0">
                <a:pos x="79" y="336"/>
              </a:cxn>
              <a:cxn ang="0">
                <a:pos x="71" y="124"/>
              </a:cxn>
              <a:cxn ang="0">
                <a:pos x="62" y="115"/>
              </a:cxn>
              <a:cxn ang="0">
                <a:pos x="53" y="106"/>
              </a:cxn>
              <a:cxn ang="0">
                <a:pos x="44" y="97"/>
              </a:cxn>
              <a:cxn ang="0">
                <a:pos x="53" y="80"/>
              </a:cxn>
              <a:cxn ang="0">
                <a:pos x="53" y="80"/>
              </a:cxn>
              <a:cxn ang="0">
                <a:pos x="53" y="71"/>
              </a:cxn>
              <a:cxn ang="0">
                <a:pos x="44" y="62"/>
              </a:cxn>
              <a:cxn ang="0">
                <a:pos x="27" y="53"/>
              </a:cxn>
              <a:cxn ang="0">
                <a:pos x="27" y="44"/>
              </a:cxn>
              <a:cxn ang="0">
                <a:pos x="18" y="35"/>
              </a:cxn>
              <a:cxn ang="0">
                <a:pos x="9" y="27"/>
              </a:cxn>
              <a:cxn ang="0">
                <a:pos x="0" y="9"/>
              </a:cxn>
            </a:cxnLst>
            <a:rect l="0" t="0" r="r" b="b"/>
            <a:pathLst>
              <a:path w="423" h="363">
                <a:moveTo>
                  <a:pt x="0" y="9"/>
                </a:moveTo>
                <a:lnTo>
                  <a:pt x="71" y="9"/>
                </a:lnTo>
                <a:lnTo>
                  <a:pt x="106" y="9"/>
                </a:lnTo>
                <a:lnTo>
                  <a:pt x="203" y="0"/>
                </a:lnTo>
                <a:lnTo>
                  <a:pt x="238" y="0"/>
                </a:lnTo>
                <a:lnTo>
                  <a:pt x="247" y="0"/>
                </a:lnTo>
                <a:lnTo>
                  <a:pt x="255" y="9"/>
                </a:lnTo>
                <a:lnTo>
                  <a:pt x="255" y="18"/>
                </a:lnTo>
                <a:lnTo>
                  <a:pt x="255" y="18"/>
                </a:lnTo>
                <a:lnTo>
                  <a:pt x="255" y="18"/>
                </a:lnTo>
                <a:lnTo>
                  <a:pt x="255" y="27"/>
                </a:lnTo>
                <a:lnTo>
                  <a:pt x="255" y="35"/>
                </a:lnTo>
                <a:lnTo>
                  <a:pt x="255" y="44"/>
                </a:lnTo>
                <a:lnTo>
                  <a:pt x="264" y="44"/>
                </a:lnTo>
                <a:lnTo>
                  <a:pt x="264" y="62"/>
                </a:lnTo>
                <a:lnTo>
                  <a:pt x="264" y="62"/>
                </a:lnTo>
                <a:lnTo>
                  <a:pt x="264" y="71"/>
                </a:lnTo>
                <a:lnTo>
                  <a:pt x="273" y="71"/>
                </a:lnTo>
                <a:lnTo>
                  <a:pt x="282" y="80"/>
                </a:lnTo>
                <a:lnTo>
                  <a:pt x="282" y="80"/>
                </a:lnTo>
                <a:lnTo>
                  <a:pt x="282" y="88"/>
                </a:lnTo>
                <a:lnTo>
                  <a:pt x="299" y="97"/>
                </a:lnTo>
                <a:lnTo>
                  <a:pt x="299" y="97"/>
                </a:lnTo>
                <a:lnTo>
                  <a:pt x="308" y="106"/>
                </a:lnTo>
                <a:lnTo>
                  <a:pt x="308" y="124"/>
                </a:lnTo>
                <a:lnTo>
                  <a:pt x="317" y="133"/>
                </a:lnTo>
                <a:lnTo>
                  <a:pt x="317" y="133"/>
                </a:lnTo>
                <a:lnTo>
                  <a:pt x="326" y="124"/>
                </a:lnTo>
                <a:lnTo>
                  <a:pt x="326" y="124"/>
                </a:lnTo>
                <a:lnTo>
                  <a:pt x="335" y="124"/>
                </a:lnTo>
                <a:lnTo>
                  <a:pt x="335" y="124"/>
                </a:lnTo>
                <a:lnTo>
                  <a:pt x="343" y="133"/>
                </a:lnTo>
                <a:lnTo>
                  <a:pt x="343" y="133"/>
                </a:lnTo>
                <a:lnTo>
                  <a:pt x="343" y="142"/>
                </a:lnTo>
                <a:lnTo>
                  <a:pt x="343" y="150"/>
                </a:lnTo>
                <a:lnTo>
                  <a:pt x="343" y="159"/>
                </a:lnTo>
                <a:lnTo>
                  <a:pt x="335" y="168"/>
                </a:lnTo>
                <a:lnTo>
                  <a:pt x="335" y="168"/>
                </a:lnTo>
                <a:lnTo>
                  <a:pt x="335" y="177"/>
                </a:lnTo>
                <a:lnTo>
                  <a:pt x="335" y="186"/>
                </a:lnTo>
                <a:lnTo>
                  <a:pt x="343" y="195"/>
                </a:lnTo>
                <a:lnTo>
                  <a:pt x="361" y="203"/>
                </a:lnTo>
                <a:lnTo>
                  <a:pt x="361" y="203"/>
                </a:lnTo>
                <a:lnTo>
                  <a:pt x="361" y="212"/>
                </a:lnTo>
                <a:lnTo>
                  <a:pt x="370" y="203"/>
                </a:lnTo>
                <a:lnTo>
                  <a:pt x="379" y="212"/>
                </a:lnTo>
                <a:lnTo>
                  <a:pt x="379" y="221"/>
                </a:lnTo>
                <a:lnTo>
                  <a:pt x="387" y="221"/>
                </a:lnTo>
                <a:lnTo>
                  <a:pt x="387" y="221"/>
                </a:lnTo>
                <a:lnTo>
                  <a:pt x="387" y="230"/>
                </a:lnTo>
                <a:lnTo>
                  <a:pt x="396" y="248"/>
                </a:lnTo>
                <a:lnTo>
                  <a:pt x="396" y="248"/>
                </a:lnTo>
                <a:lnTo>
                  <a:pt x="396" y="256"/>
                </a:lnTo>
                <a:lnTo>
                  <a:pt x="396" y="265"/>
                </a:lnTo>
                <a:lnTo>
                  <a:pt x="405" y="274"/>
                </a:lnTo>
                <a:lnTo>
                  <a:pt x="414" y="274"/>
                </a:lnTo>
                <a:lnTo>
                  <a:pt x="423" y="274"/>
                </a:lnTo>
                <a:lnTo>
                  <a:pt x="423" y="283"/>
                </a:lnTo>
                <a:lnTo>
                  <a:pt x="423" y="283"/>
                </a:lnTo>
                <a:lnTo>
                  <a:pt x="423" y="292"/>
                </a:lnTo>
                <a:lnTo>
                  <a:pt x="414" y="301"/>
                </a:lnTo>
                <a:lnTo>
                  <a:pt x="414" y="301"/>
                </a:lnTo>
                <a:lnTo>
                  <a:pt x="414" y="310"/>
                </a:lnTo>
                <a:lnTo>
                  <a:pt x="414" y="310"/>
                </a:lnTo>
                <a:lnTo>
                  <a:pt x="405" y="310"/>
                </a:lnTo>
                <a:lnTo>
                  <a:pt x="405" y="318"/>
                </a:lnTo>
                <a:lnTo>
                  <a:pt x="396" y="318"/>
                </a:lnTo>
                <a:lnTo>
                  <a:pt x="396" y="318"/>
                </a:lnTo>
                <a:lnTo>
                  <a:pt x="396" y="318"/>
                </a:lnTo>
                <a:lnTo>
                  <a:pt x="396" y="318"/>
                </a:lnTo>
                <a:lnTo>
                  <a:pt x="396" y="327"/>
                </a:lnTo>
                <a:lnTo>
                  <a:pt x="396" y="327"/>
                </a:lnTo>
                <a:lnTo>
                  <a:pt x="396" y="336"/>
                </a:lnTo>
                <a:lnTo>
                  <a:pt x="387" y="336"/>
                </a:lnTo>
                <a:lnTo>
                  <a:pt x="396" y="345"/>
                </a:lnTo>
                <a:lnTo>
                  <a:pt x="387" y="345"/>
                </a:lnTo>
                <a:lnTo>
                  <a:pt x="387" y="354"/>
                </a:lnTo>
                <a:lnTo>
                  <a:pt x="352" y="363"/>
                </a:lnTo>
                <a:lnTo>
                  <a:pt x="352" y="354"/>
                </a:lnTo>
                <a:lnTo>
                  <a:pt x="352" y="354"/>
                </a:lnTo>
                <a:lnTo>
                  <a:pt x="352" y="345"/>
                </a:lnTo>
                <a:lnTo>
                  <a:pt x="361" y="345"/>
                </a:lnTo>
                <a:lnTo>
                  <a:pt x="361" y="336"/>
                </a:lnTo>
                <a:lnTo>
                  <a:pt x="361" y="336"/>
                </a:lnTo>
                <a:lnTo>
                  <a:pt x="361" y="327"/>
                </a:lnTo>
                <a:lnTo>
                  <a:pt x="361" y="318"/>
                </a:lnTo>
                <a:lnTo>
                  <a:pt x="352" y="318"/>
                </a:lnTo>
                <a:lnTo>
                  <a:pt x="238" y="327"/>
                </a:lnTo>
                <a:lnTo>
                  <a:pt x="141" y="327"/>
                </a:lnTo>
                <a:lnTo>
                  <a:pt x="79" y="336"/>
                </a:lnTo>
                <a:lnTo>
                  <a:pt x="79" y="292"/>
                </a:lnTo>
                <a:lnTo>
                  <a:pt x="71" y="124"/>
                </a:lnTo>
                <a:lnTo>
                  <a:pt x="71" y="124"/>
                </a:lnTo>
                <a:lnTo>
                  <a:pt x="62" y="115"/>
                </a:lnTo>
                <a:lnTo>
                  <a:pt x="53" y="106"/>
                </a:lnTo>
                <a:lnTo>
                  <a:pt x="53" y="106"/>
                </a:lnTo>
                <a:lnTo>
                  <a:pt x="53" y="97"/>
                </a:lnTo>
                <a:lnTo>
                  <a:pt x="44" y="97"/>
                </a:lnTo>
                <a:lnTo>
                  <a:pt x="44" y="88"/>
                </a:lnTo>
                <a:lnTo>
                  <a:pt x="53" y="80"/>
                </a:lnTo>
                <a:lnTo>
                  <a:pt x="53" y="71"/>
                </a:lnTo>
                <a:lnTo>
                  <a:pt x="53" y="80"/>
                </a:lnTo>
                <a:lnTo>
                  <a:pt x="53" y="71"/>
                </a:lnTo>
                <a:lnTo>
                  <a:pt x="53" y="71"/>
                </a:lnTo>
                <a:lnTo>
                  <a:pt x="53" y="62"/>
                </a:lnTo>
                <a:lnTo>
                  <a:pt x="44" y="62"/>
                </a:lnTo>
                <a:lnTo>
                  <a:pt x="44" y="62"/>
                </a:lnTo>
                <a:lnTo>
                  <a:pt x="27" y="53"/>
                </a:lnTo>
                <a:lnTo>
                  <a:pt x="27" y="53"/>
                </a:lnTo>
                <a:lnTo>
                  <a:pt x="27" y="44"/>
                </a:lnTo>
                <a:lnTo>
                  <a:pt x="18" y="44"/>
                </a:lnTo>
                <a:lnTo>
                  <a:pt x="18" y="35"/>
                </a:lnTo>
                <a:lnTo>
                  <a:pt x="18" y="35"/>
                </a:lnTo>
                <a:lnTo>
                  <a:pt x="9" y="27"/>
                </a:lnTo>
                <a:lnTo>
                  <a:pt x="9" y="18"/>
                </a:lnTo>
                <a:lnTo>
                  <a:pt x="0" y="9"/>
                </a:lnTo>
                <a:lnTo>
                  <a:pt x="0"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3" name="Freeform 94"/>
          <p:cNvSpPr>
            <a:spLocks/>
          </p:cNvSpPr>
          <p:nvPr/>
        </p:nvSpPr>
        <p:spPr bwMode="auto">
          <a:xfrm>
            <a:off x="8383734" y="1764727"/>
            <a:ext cx="453814" cy="389441"/>
          </a:xfrm>
          <a:custGeom>
            <a:avLst/>
            <a:gdLst/>
            <a:ahLst/>
            <a:cxnLst>
              <a:cxn ang="0">
                <a:pos x="71" y="9"/>
              </a:cxn>
              <a:cxn ang="0">
                <a:pos x="203" y="0"/>
              </a:cxn>
              <a:cxn ang="0">
                <a:pos x="247" y="0"/>
              </a:cxn>
              <a:cxn ang="0">
                <a:pos x="255" y="18"/>
              </a:cxn>
              <a:cxn ang="0">
                <a:pos x="255" y="18"/>
              </a:cxn>
              <a:cxn ang="0">
                <a:pos x="255" y="35"/>
              </a:cxn>
              <a:cxn ang="0">
                <a:pos x="264" y="44"/>
              </a:cxn>
              <a:cxn ang="0">
                <a:pos x="264" y="62"/>
              </a:cxn>
              <a:cxn ang="0">
                <a:pos x="273" y="71"/>
              </a:cxn>
              <a:cxn ang="0">
                <a:pos x="282" y="80"/>
              </a:cxn>
              <a:cxn ang="0">
                <a:pos x="299" y="97"/>
              </a:cxn>
              <a:cxn ang="0">
                <a:pos x="308" y="106"/>
              </a:cxn>
              <a:cxn ang="0">
                <a:pos x="317" y="133"/>
              </a:cxn>
              <a:cxn ang="0">
                <a:pos x="326" y="124"/>
              </a:cxn>
              <a:cxn ang="0">
                <a:pos x="335" y="124"/>
              </a:cxn>
              <a:cxn ang="0">
                <a:pos x="343" y="133"/>
              </a:cxn>
              <a:cxn ang="0">
                <a:pos x="343" y="142"/>
              </a:cxn>
              <a:cxn ang="0">
                <a:pos x="343" y="159"/>
              </a:cxn>
              <a:cxn ang="0">
                <a:pos x="335" y="168"/>
              </a:cxn>
              <a:cxn ang="0">
                <a:pos x="335" y="186"/>
              </a:cxn>
              <a:cxn ang="0">
                <a:pos x="361" y="203"/>
              </a:cxn>
              <a:cxn ang="0">
                <a:pos x="361" y="212"/>
              </a:cxn>
              <a:cxn ang="0">
                <a:pos x="379" y="212"/>
              </a:cxn>
              <a:cxn ang="0">
                <a:pos x="387" y="221"/>
              </a:cxn>
              <a:cxn ang="0">
                <a:pos x="387" y="230"/>
              </a:cxn>
              <a:cxn ang="0">
                <a:pos x="396" y="248"/>
              </a:cxn>
              <a:cxn ang="0">
                <a:pos x="396" y="265"/>
              </a:cxn>
              <a:cxn ang="0">
                <a:pos x="414" y="274"/>
              </a:cxn>
              <a:cxn ang="0">
                <a:pos x="423" y="283"/>
              </a:cxn>
              <a:cxn ang="0">
                <a:pos x="423" y="292"/>
              </a:cxn>
              <a:cxn ang="0">
                <a:pos x="414" y="301"/>
              </a:cxn>
              <a:cxn ang="0">
                <a:pos x="414" y="310"/>
              </a:cxn>
              <a:cxn ang="0">
                <a:pos x="405" y="318"/>
              </a:cxn>
              <a:cxn ang="0">
                <a:pos x="396" y="318"/>
              </a:cxn>
              <a:cxn ang="0">
                <a:pos x="396" y="318"/>
              </a:cxn>
              <a:cxn ang="0">
                <a:pos x="396" y="327"/>
              </a:cxn>
              <a:cxn ang="0">
                <a:pos x="387" y="336"/>
              </a:cxn>
              <a:cxn ang="0">
                <a:pos x="387" y="345"/>
              </a:cxn>
              <a:cxn ang="0">
                <a:pos x="352" y="363"/>
              </a:cxn>
              <a:cxn ang="0">
                <a:pos x="352" y="354"/>
              </a:cxn>
              <a:cxn ang="0">
                <a:pos x="361" y="345"/>
              </a:cxn>
              <a:cxn ang="0">
                <a:pos x="361" y="336"/>
              </a:cxn>
              <a:cxn ang="0">
                <a:pos x="361" y="318"/>
              </a:cxn>
              <a:cxn ang="0">
                <a:pos x="238" y="327"/>
              </a:cxn>
              <a:cxn ang="0">
                <a:pos x="79" y="336"/>
              </a:cxn>
              <a:cxn ang="0">
                <a:pos x="71" y="124"/>
              </a:cxn>
              <a:cxn ang="0">
                <a:pos x="62" y="115"/>
              </a:cxn>
              <a:cxn ang="0">
                <a:pos x="53" y="106"/>
              </a:cxn>
              <a:cxn ang="0">
                <a:pos x="44" y="97"/>
              </a:cxn>
              <a:cxn ang="0">
                <a:pos x="53" y="80"/>
              </a:cxn>
              <a:cxn ang="0">
                <a:pos x="53" y="80"/>
              </a:cxn>
              <a:cxn ang="0">
                <a:pos x="53" y="71"/>
              </a:cxn>
              <a:cxn ang="0">
                <a:pos x="44" y="62"/>
              </a:cxn>
              <a:cxn ang="0">
                <a:pos x="27" y="53"/>
              </a:cxn>
              <a:cxn ang="0">
                <a:pos x="27" y="44"/>
              </a:cxn>
              <a:cxn ang="0">
                <a:pos x="18" y="35"/>
              </a:cxn>
              <a:cxn ang="0">
                <a:pos x="9" y="27"/>
              </a:cxn>
              <a:cxn ang="0">
                <a:pos x="0" y="9"/>
              </a:cxn>
            </a:cxnLst>
            <a:rect l="0" t="0" r="r" b="b"/>
            <a:pathLst>
              <a:path w="423" h="363">
                <a:moveTo>
                  <a:pt x="0" y="9"/>
                </a:moveTo>
                <a:lnTo>
                  <a:pt x="71" y="9"/>
                </a:lnTo>
                <a:lnTo>
                  <a:pt x="106" y="9"/>
                </a:lnTo>
                <a:lnTo>
                  <a:pt x="203" y="0"/>
                </a:lnTo>
                <a:lnTo>
                  <a:pt x="238" y="0"/>
                </a:lnTo>
                <a:lnTo>
                  <a:pt x="247" y="0"/>
                </a:lnTo>
                <a:lnTo>
                  <a:pt x="255" y="9"/>
                </a:lnTo>
                <a:lnTo>
                  <a:pt x="255" y="18"/>
                </a:lnTo>
                <a:lnTo>
                  <a:pt x="255" y="18"/>
                </a:lnTo>
                <a:lnTo>
                  <a:pt x="255" y="18"/>
                </a:lnTo>
                <a:lnTo>
                  <a:pt x="255" y="27"/>
                </a:lnTo>
                <a:lnTo>
                  <a:pt x="255" y="35"/>
                </a:lnTo>
                <a:lnTo>
                  <a:pt x="255" y="44"/>
                </a:lnTo>
                <a:lnTo>
                  <a:pt x="264" y="44"/>
                </a:lnTo>
                <a:lnTo>
                  <a:pt x="264" y="62"/>
                </a:lnTo>
                <a:lnTo>
                  <a:pt x="264" y="62"/>
                </a:lnTo>
                <a:lnTo>
                  <a:pt x="264" y="71"/>
                </a:lnTo>
                <a:lnTo>
                  <a:pt x="273" y="71"/>
                </a:lnTo>
                <a:lnTo>
                  <a:pt x="282" y="80"/>
                </a:lnTo>
                <a:lnTo>
                  <a:pt x="282" y="80"/>
                </a:lnTo>
                <a:lnTo>
                  <a:pt x="282" y="88"/>
                </a:lnTo>
                <a:lnTo>
                  <a:pt x="299" y="97"/>
                </a:lnTo>
                <a:lnTo>
                  <a:pt x="299" y="97"/>
                </a:lnTo>
                <a:lnTo>
                  <a:pt x="308" y="106"/>
                </a:lnTo>
                <a:lnTo>
                  <a:pt x="308" y="124"/>
                </a:lnTo>
                <a:lnTo>
                  <a:pt x="317" y="133"/>
                </a:lnTo>
                <a:lnTo>
                  <a:pt x="317" y="133"/>
                </a:lnTo>
                <a:lnTo>
                  <a:pt x="326" y="124"/>
                </a:lnTo>
                <a:lnTo>
                  <a:pt x="326" y="124"/>
                </a:lnTo>
                <a:lnTo>
                  <a:pt x="335" y="124"/>
                </a:lnTo>
                <a:lnTo>
                  <a:pt x="335" y="124"/>
                </a:lnTo>
                <a:lnTo>
                  <a:pt x="343" y="133"/>
                </a:lnTo>
                <a:lnTo>
                  <a:pt x="343" y="133"/>
                </a:lnTo>
                <a:lnTo>
                  <a:pt x="343" y="142"/>
                </a:lnTo>
                <a:lnTo>
                  <a:pt x="343" y="150"/>
                </a:lnTo>
                <a:lnTo>
                  <a:pt x="343" y="159"/>
                </a:lnTo>
                <a:lnTo>
                  <a:pt x="335" y="168"/>
                </a:lnTo>
                <a:lnTo>
                  <a:pt x="335" y="168"/>
                </a:lnTo>
                <a:lnTo>
                  <a:pt x="335" y="177"/>
                </a:lnTo>
                <a:lnTo>
                  <a:pt x="335" y="186"/>
                </a:lnTo>
                <a:lnTo>
                  <a:pt x="343" y="195"/>
                </a:lnTo>
                <a:lnTo>
                  <a:pt x="361" y="203"/>
                </a:lnTo>
                <a:lnTo>
                  <a:pt x="361" y="203"/>
                </a:lnTo>
                <a:lnTo>
                  <a:pt x="361" y="212"/>
                </a:lnTo>
                <a:lnTo>
                  <a:pt x="370" y="203"/>
                </a:lnTo>
                <a:lnTo>
                  <a:pt x="379" y="212"/>
                </a:lnTo>
                <a:lnTo>
                  <a:pt x="379" y="221"/>
                </a:lnTo>
                <a:lnTo>
                  <a:pt x="387" y="221"/>
                </a:lnTo>
                <a:lnTo>
                  <a:pt x="387" y="221"/>
                </a:lnTo>
                <a:lnTo>
                  <a:pt x="387" y="230"/>
                </a:lnTo>
                <a:lnTo>
                  <a:pt x="396" y="248"/>
                </a:lnTo>
                <a:lnTo>
                  <a:pt x="396" y="248"/>
                </a:lnTo>
                <a:lnTo>
                  <a:pt x="396" y="256"/>
                </a:lnTo>
                <a:lnTo>
                  <a:pt x="396" y="265"/>
                </a:lnTo>
                <a:lnTo>
                  <a:pt x="405" y="274"/>
                </a:lnTo>
                <a:lnTo>
                  <a:pt x="414" y="274"/>
                </a:lnTo>
                <a:lnTo>
                  <a:pt x="423" y="274"/>
                </a:lnTo>
                <a:lnTo>
                  <a:pt x="423" y="283"/>
                </a:lnTo>
                <a:lnTo>
                  <a:pt x="423" y="283"/>
                </a:lnTo>
                <a:lnTo>
                  <a:pt x="423" y="292"/>
                </a:lnTo>
                <a:lnTo>
                  <a:pt x="414" y="301"/>
                </a:lnTo>
                <a:lnTo>
                  <a:pt x="414" y="301"/>
                </a:lnTo>
                <a:lnTo>
                  <a:pt x="414" y="310"/>
                </a:lnTo>
                <a:lnTo>
                  <a:pt x="414" y="310"/>
                </a:lnTo>
                <a:lnTo>
                  <a:pt x="405" y="310"/>
                </a:lnTo>
                <a:lnTo>
                  <a:pt x="405" y="318"/>
                </a:lnTo>
                <a:lnTo>
                  <a:pt x="396" y="318"/>
                </a:lnTo>
                <a:lnTo>
                  <a:pt x="396" y="318"/>
                </a:lnTo>
                <a:lnTo>
                  <a:pt x="396" y="318"/>
                </a:lnTo>
                <a:lnTo>
                  <a:pt x="396" y="318"/>
                </a:lnTo>
                <a:lnTo>
                  <a:pt x="396" y="327"/>
                </a:lnTo>
                <a:lnTo>
                  <a:pt x="396" y="327"/>
                </a:lnTo>
                <a:lnTo>
                  <a:pt x="396" y="336"/>
                </a:lnTo>
                <a:lnTo>
                  <a:pt x="387" y="336"/>
                </a:lnTo>
                <a:lnTo>
                  <a:pt x="396" y="345"/>
                </a:lnTo>
                <a:lnTo>
                  <a:pt x="387" y="345"/>
                </a:lnTo>
                <a:lnTo>
                  <a:pt x="387" y="354"/>
                </a:lnTo>
                <a:lnTo>
                  <a:pt x="352" y="363"/>
                </a:lnTo>
                <a:lnTo>
                  <a:pt x="352" y="354"/>
                </a:lnTo>
                <a:lnTo>
                  <a:pt x="352" y="354"/>
                </a:lnTo>
                <a:lnTo>
                  <a:pt x="352" y="345"/>
                </a:lnTo>
                <a:lnTo>
                  <a:pt x="361" y="345"/>
                </a:lnTo>
                <a:lnTo>
                  <a:pt x="361" y="336"/>
                </a:lnTo>
                <a:lnTo>
                  <a:pt x="361" y="336"/>
                </a:lnTo>
                <a:lnTo>
                  <a:pt x="361" y="327"/>
                </a:lnTo>
                <a:lnTo>
                  <a:pt x="361" y="318"/>
                </a:lnTo>
                <a:lnTo>
                  <a:pt x="352" y="318"/>
                </a:lnTo>
                <a:lnTo>
                  <a:pt x="238" y="327"/>
                </a:lnTo>
                <a:lnTo>
                  <a:pt x="141" y="327"/>
                </a:lnTo>
                <a:lnTo>
                  <a:pt x="79" y="336"/>
                </a:lnTo>
                <a:lnTo>
                  <a:pt x="79" y="292"/>
                </a:lnTo>
                <a:lnTo>
                  <a:pt x="71" y="124"/>
                </a:lnTo>
                <a:lnTo>
                  <a:pt x="71" y="124"/>
                </a:lnTo>
                <a:lnTo>
                  <a:pt x="62" y="115"/>
                </a:lnTo>
                <a:lnTo>
                  <a:pt x="53" y="106"/>
                </a:lnTo>
                <a:lnTo>
                  <a:pt x="53" y="106"/>
                </a:lnTo>
                <a:lnTo>
                  <a:pt x="53" y="97"/>
                </a:lnTo>
                <a:lnTo>
                  <a:pt x="44" y="97"/>
                </a:lnTo>
                <a:lnTo>
                  <a:pt x="44" y="88"/>
                </a:lnTo>
                <a:lnTo>
                  <a:pt x="53" y="80"/>
                </a:lnTo>
                <a:lnTo>
                  <a:pt x="53" y="71"/>
                </a:lnTo>
                <a:lnTo>
                  <a:pt x="53" y="80"/>
                </a:lnTo>
                <a:lnTo>
                  <a:pt x="53" y="71"/>
                </a:lnTo>
                <a:lnTo>
                  <a:pt x="53" y="71"/>
                </a:lnTo>
                <a:lnTo>
                  <a:pt x="53" y="62"/>
                </a:lnTo>
                <a:lnTo>
                  <a:pt x="44" y="62"/>
                </a:lnTo>
                <a:lnTo>
                  <a:pt x="44" y="62"/>
                </a:lnTo>
                <a:lnTo>
                  <a:pt x="27" y="53"/>
                </a:lnTo>
                <a:lnTo>
                  <a:pt x="27" y="53"/>
                </a:lnTo>
                <a:lnTo>
                  <a:pt x="27" y="44"/>
                </a:lnTo>
                <a:lnTo>
                  <a:pt x="18" y="44"/>
                </a:lnTo>
                <a:lnTo>
                  <a:pt x="18" y="35"/>
                </a:lnTo>
                <a:lnTo>
                  <a:pt x="18" y="35"/>
                </a:lnTo>
                <a:lnTo>
                  <a:pt x="9" y="27"/>
                </a:lnTo>
                <a:lnTo>
                  <a:pt x="9" y="18"/>
                </a:lnTo>
                <a:lnTo>
                  <a:pt x="0" y="9"/>
                </a:lnTo>
                <a:lnTo>
                  <a:pt x="0"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4" name="Freeform 95"/>
          <p:cNvSpPr>
            <a:spLocks/>
          </p:cNvSpPr>
          <p:nvPr/>
        </p:nvSpPr>
        <p:spPr bwMode="auto">
          <a:xfrm>
            <a:off x="8695933" y="2219610"/>
            <a:ext cx="236025" cy="418408"/>
          </a:xfrm>
          <a:custGeom>
            <a:avLst/>
            <a:gdLst/>
            <a:ahLst/>
            <a:cxnLst>
              <a:cxn ang="0">
                <a:pos x="17" y="168"/>
              </a:cxn>
              <a:cxn ang="0">
                <a:pos x="26" y="160"/>
              </a:cxn>
              <a:cxn ang="0">
                <a:pos x="17" y="142"/>
              </a:cxn>
              <a:cxn ang="0">
                <a:pos x="17" y="142"/>
              </a:cxn>
              <a:cxn ang="0">
                <a:pos x="17" y="133"/>
              </a:cxn>
              <a:cxn ang="0">
                <a:pos x="17" y="124"/>
              </a:cxn>
              <a:cxn ang="0">
                <a:pos x="26" y="115"/>
              </a:cxn>
              <a:cxn ang="0">
                <a:pos x="26" y="115"/>
              </a:cxn>
              <a:cxn ang="0">
                <a:pos x="26" y="98"/>
              </a:cxn>
              <a:cxn ang="0">
                <a:pos x="35" y="89"/>
              </a:cxn>
              <a:cxn ang="0">
                <a:pos x="26" y="80"/>
              </a:cxn>
              <a:cxn ang="0">
                <a:pos x="44" y="71"/>
              </a:cxn>
              <a:cxn ang="0">
                <a:pos x="44" y="62"/>
              </a:cxn>
              <a:cxn ang="0">
                <a:pos x="52" y="54"/>
              </a:cxn>
              <a:cxn ang="0">
                <a:pos x="52" y="45"/>
              </a:cxn>
              <a:cxn ang="0">
                <a:pos x="52" y="36"/>
              </a:cxn>
              <a:cxn ang="0">
                <a:pos x="52" y="27"/>
              </a:cxn>
              <a:cxn ang="0">
                <a:pos x="70" y="18"/>
              </a:cxn>
              <a:cxn ang="0">
                <a:pos x="149" y="9"/>
              </a:cxn>
              <a:cxn ang="0">
                <a:pos x="202" y="9"/>
              </a:cxn>
              <a:cxn ang="0">
                <a:pos x="220" y="372"/>
              </a:cxn>
              <a:cxn ang="0">
                <a:pos x="202" y="372"/>
              </a:cxn>
              <a:cxn ang="0">
                <a:pos x="193" y="372"/>
              </a:cxn>
              <a:cxn ang="0">
                <a:pos x="193" y="372"/>
              </a:cxn>
              <a:cxn ang="0">
                <a:pos x="167" y="381"/>
              </a:cxn>
              <a:cxn ang="0">
                <a:pos x="158" y="381"/>
              </a:cxn>
              <a:cxn ang="0">
                <a:pos x="149" y="390"/>
              </a:cxn>
              <a:cxn ang="0">
                <a:pos x="140" y="390"/>
              </a:cxn>
              <a:cxn ang="0">
                <a:pos x="140" y="381"/>
              </a:cxn>
              <a:cxn ang="0">
                <a:pos x="123" y="363"/>
              </a:cxn>
              <a:cxn ang="0">
                <a:pos x="123" y="345"/>
              </a:cxn>
              <a:cxn ang="0">
                <a:pos x="123" y="328"/>
              </a:cxn>
              <a:cxn ang="0">
                <a:pos x="0" y="336"/>
              </a:cxn>
              <a:cxn ang="0">
                <a:pos x="0" y="319"/>
              </a:cxn>
              <a:cxn ang="0">
                <a:pos x="0" y="310"/>
              </a:cxn>
              <a:cxn ang="0">
                <a:pos x="8" y="292"/>
              </a:cxn>
              <a:cxn ang="0">
                <a:pos x="8" y="283"/>
              </a:cxn>
              <a:cxn ang="0">
                <a:pos x="8" y="275"/>
              </a:cxn>
              <a:cxn ang="0">
                <a:pos x="35" y="257"/>
              </a:cxn>
              <a:cxn ang="0">
                <a:pos x="26" y="248"/>
              </a:cxn>
              <a:cxn ang="0">
                <a:pos x="26" y="248"/>
              </a:cxn>
              <a:cxn ang="0">
                <a:pos x="35" y="239"/>
              </a:cxn>
              <a:cxn ang="0">
                <a:pos x="44" y="230"/>
              </a:cxn>
              <a:cxn ang="0">
                <a:pos x="35" y="222"/>
              </a:cxn>
              <a:cxn ang="0">
                <a:pos x="26" y="213"/>
              </a:cxn>
              <a:cxn ang="0">
                <a:pos x="35" y="204"/>
              </a:cxn>
              <a:cxn ang="0">
                <a:pos x="26" y="195"/>
              </a:cxn>
              <a:cxn ang="0">
                <a:pos x="26" y="186"/>
              </a:cxn>
              <a:cxn ang="0">
                <a:pos x="17" y="186"/>
              </a:cxn>
            </a:cxnLst>
            <a:rect l="0" t="0" r="r" b="b"/>
            <a:pathLst>
              <a:path w="220" h="390">
                <a:moveTo>
                  <a:pt x="17" y="177"/>
                </a:moveTo>
                <a:lnTo>
                  <a:pt x="17" y="168"/>
                </a:lnTo>
                <a:lnTo>
                  <a:pt x="17" y="168"/>
                </a:lnTo>
                <a:lnTo>
                  <a:pt x="26" y="168"/>
                </a:lnTo>
                <a:lnTo>
                  <a:pt x="26" y="168"/>
                </a:lnTo>
                <a:lnTo>
                  <a:pt x="26" y="160"/>
                </a:lnTo>
                <a:lnTo>
                  <a:pt x="17" y="160"/>
                </a:lnTo>
                <a:lnTo>
                  <a:pt x="17" y="151"/>
                </a:lnTo>
                <a:lnTo>
                  <a:pt x="17" y="142"/>
                </a:lnTo>
                <a:lnTo>
                  <a:pt x="17" y="142"/>
                </a:lnTo>
                <a:lnTo>
                  <a:pt x="17" y="142"/>
                </a:lnTo>
                <a:lnTo>
                  <a:pt x="17" y="142"/>
                </a:lnTo>
                <a:lnTo>
                  <a:pt x="17" y="133"/>
                </a:lnTo>
                <a:lnTo>
                  <a:pt x="8" y="142"/>
                </a:lnTo>
                <a:lnTo>
                  <a:pt x="17" y="133"/>
                </a:lnTo>
                <a:lnTo>
                  <a:pt x="8" y="133"/>
                </a:lnTo>
                <a:lnTo>
                  <a:pt x="17" y="124"/>
                </a:lnTo>
                <a:lnTo>
                  <a:pt x="17" y="124"/>
                </a:lnTo>
                <a:lnTo>
                  <a:pt x="17" y="124"/>
                </a:lnTo>
                <a:lnTo>
                  <a:pt x="17" y="124"/>
                </a:lnTo>
                <a:lnTo>
                  <a:pt x="26" y="115"/>
                </a:lnTo>
                <a:lnTo>
                  <a:pt x="17" y="115"/>
                </a:lnTo>
                <a:lnTo>
                  <a:pt x="17" y="115"/>
                </a:lnTo>
                <a:lnTo>
                  <a:pt x="26" y="115"/>
                </a:lnTo>
                <a:lnTo>
                  <a:pt x="26" y="115"/>
                </a:lnTo>
                <a:lnTo>
                  <a:pt x="26" y="107"/>
                </a:lnTo>
                <a:lnTo>
                  <a:pt x="26" y="98"/>
                </a:lnTo>
                <a:lnTo>
                  <a:pt x="17" y="98"/>
                </a:lnTo>
                <a:lnTo>
                  <a:pt x="35" y="98"/>
                </a:lnTo>
                <a:lnTo>
                  <a:pt x="35" y="89"/>
                </a:lnTo>
                <a:lnTo>
                  <a:pt x="35" y="80"/>
                </a:lnTo>
                <a:lnTo>
                  <a:pt x="35" y="80"/>
                </a:lnTo>
                <a:lnTo>
                  <a:pt x="26" y="80"/>
                </a:lnTo>
                <a:lnTo>
                  <a:pt x="35" y="80"/>
                </a:lnTo>
                <a:lnTo>
                  <a:pt x="35" y="80"/>
                </a:lnTo>
                <a:lnTo>
                  <a:pt x="44" y="71"/>
                </a:lnTo>
                <a:lnTo>
                  <a:pt x="44" y="71"/>
                </a:lnTo>
                <a:lnTo>
                  <a:pt x="44" y="71"/>
                </a:lnTo>
                <a:lnTo>
                  <a:pt x="44" y="62"/>
                </a:lnTo>
                <a:lnTo>
                  <a:pt x="52" y="62"/>
                </a:lnTo>
                <a:lnTo>
                  <a:pt x="52" y="54"/>
                </a:lnTo>
                <a:lnTo>
                  <a:pt x="52" y="54"/>
                </a:lnTo>
                <a:lnTo>
                  <a:pt x="52" y="45"/>
                </a:lnTo>
                <a:lnTo>
                  <a:pt x="52" y="36"/>
                </a:lnTo>
                <a:lnTo>
                  <a:pt x="52" y="45"/>
                </a:lnTo>
                <a:lnTo>
                  <a:pt x="52" y="45"/>
                </a:lnTo>
                <a:lnTo>
                  <a:pt x="52" y="36"/>
                </a:lnTo>
                <a:lnTo>
                  <a:pt x="52" y="36"/>
                </a:lnTo>
                <a:lnTo>
                  <a:pt x="52" y="36"/>
                </a:lnTo>
                <a:lnTo>
                  <a:pt x="52" y="36"/>
                </a:lnTo>
                <a:lnTo>
                  <a:pt x="52" y="27"/>
                </a:lnTo>
                <a:lnTo>
                  <a:pt x="61" y="27"/>
                </a:lnTo>
                <a:lnTo>
                  <a:pt x="61" y="27"/>
                </a:lnTo>
                <a:lnTo>
                  <a:pt x="70" y="18"/>
                </a:lnTo>
                <a:lnTo>
                  <a:pt x="70" y="18"/>
                </a:lnTo>
                <a:lnTo>
                  <a:pt x="61" y="18"/>
                </a:lnTo>
                <a:lnTo>
                  <a:pt x="149" y="9"/>
                </a:lnTo>
                <a:lnTo>
                  <a:pt x="202" y="0"/>
                </a:lnTo>
                <a:lnTo>
                  <a:pt x="202" y="0"/>
                </a:lnTo>
                <a:lnTo>
                  <a:pt x="202" y="9"/>
                </a:lnTo>
                <a:lnTo>
                  <a:pt x="211" y="9"/>
                </a:lnTo>
                <a:lnTo>
                  <a:pt x="202" y="248"/>
                </a:lnTo>
                <a:lnTo>
                  <a:pt x="220" y="372"/>
                </a:lnTo>
                <a:lnTo>
                  <a:pt x="220" y="372"/>
                </a:lnTo>
                <a:lnTo>
                  <a:pt x="220" y="372"/>
                </a:lnTo>
                <a:lnTo>
                  <a:pt x="202" y="372"/>
                </a:lnTo>
                <a:lnTo>
                  <a:pt x="202" y="372"/>
                </a:lnTo>
                <a:lnTo>
                  <a:pt x="202" y="372"/>
                </a:lnTo>
                <a:lnTo>
                  <a:pt x="193" y="372"/>
                </a:lnTo>
                <a:lnTo>
                  <a:pt x="193" y="372"/>
                </a:lnTo>
                <a:lnTo>
                  <a:pt x="184" y="372"/>
                </a:lnTo>
                <a:lnTo>
                  <a:pt x="193" y="372"/>
                </a:lnTo>
                <a:lnTo>
                  <a:pt x="184" y="372"/>
                </a:lnTo>
                <a:lnTo>
                  <a:pt x="176" y="372"/>
                </a:lnTo>
                <a:lnTo>
                  <a:pt x="167" y="381"/>
                </a:lnTo>
                <a:lnTo>
                  <a:pt x="158" y="381"/>
                </a:lnTo>
                <a:lnTo>
                  <a:pt x="158" y="381"/>
                </a:lnTo>
                <a:lnTo>
                  <a:pt x="158" y="381"/>
                </a:lnTo>
                <a:lnTo>
                  <a:pt x="158" y="381"/>
                </a:lnTo>
                <a:lnTo>
                  <a:pt x="158" y="381"/>
                </a:lnTo>
                <a:lnTo>
                  <a:pt x="149" y="390"/>
                </a:lnTo>
                <a:lnTo>
                  <a:pt x="149" y="390"/>
                </a:lnTo>
                <a:lnTo>
                  <a:pt x="149" y="390"/>
                </a:lnTo>
                <a:lnTo>
                  <a:pt x="140" y="390"/>
                </a:lnTo>
                <a:lnTo>
                  <a:pt x="140" y="390"/>
                </a:lnTo>
                <a:lnTo>
                  <a:pt x="140" y="381"/>
                </a:lnTo>
                <a:lnTo>
                  <a:pt x="140" y="381"/>
                </a:lnTo>
                <a:lnTo>
                  <a:pt x="132" y="381"/>
                </a:lnTo>
                <a:lnTo>
                  <a:pt x="132" y="372"/>
                </a:lnTo>
                <a:lnTo>
                  <a:pt x="123" y="363"/>
                </a:lnTo>
                <a:lnTo>
                  <a:pt x="123" y="363"/>
                </a:lnTo>
                <a:lnTo>
                  <a:pt x="123" y="354"/>
                </a:lnTo>
                <a:lnTo>
                  <a:pt x="123" y="345"/>
                </a:lnTo>
                <a:lnTo>
                  <a:pt x="123" y="336"/>
                </a:lnTo>
                <a:lnTo>
                  <a:pt x="123" y="328"/>
                </a:lnTo>
                <a:lnTo>
                  <a:pt x="123" y="328"/>
                </a:lnTo>
                <a:lnTo>
                  <a:pt x="61" y="336"/>
                </a:lnTo>
                <a:lnTo>
                  <a:pt x="0" y="336"/>
                </a:lnTo>
                <a:lnTo>
                  <a:pt x="0" y="336"/>
                </a:lnTo>
                <a:lnTo>
                  <a:pt x="0" y="328"/>
                </a:lnTo>
                <a:lnTo>
                  <a:pt x="0" y="319"/>
                </a:lnTo>
                <a:lnTo>
                  <a:pt x="0" y="319"/>
                </a:lnTo>
                <a:lnTo>
                  <a:pt x="0" y="319"/>
                </a:lnTo>
                <a:lnTo>
                  <a:pt x="8" y="310"/>
                </a:lnTo>
                <a:lnTo>
                  <a:pt x="0" y="310"/>
                </a:lnTo>
                <a:lnTo>
                  <a:pt x="8" y="310"/>
                </a:lnTo>
                <a:lnTo>
                  <a:pt x="0" y="292"/>
                </a:lnTo>
                <a:lnTo>
                  <a:pt x="8" y="292"/>
                </a:lnTo>
                <a:lnTo>
                  <a:pt x="8" y="292"/>
                </a:lnTo>
                <a:lnTo>
                  <a:pt x="8" y="292"/>
                </a:lnTo>
                <a:lnTo>
                  <a:pt x="8" y="283"/>
                </a:lnTo>
                <a:lnTo>
                  <a:pt x="8" y="283"/>
                </a:lnTo>
                <a:lnTo>
                  <a:pt x="17" y="275"/>
                </a:lnTo>
                <a:lnTo>
                  <a:pt x="8" y="275"/>
                </a:lnTo>
                <a:lnTo>
                  <a:pt x="17" y="266"/>
                </a:lnTo>
                <a:lnTo>
                  <a:pt x="17" y="266"/>
                </a:lnTo>
                <a:lnTo>
                  <a:pt x="35" y="257"/>
                </a:lnTo>
                <a:lnTo>
                  <a:pt x="26" y="257"/>
                </a:lnTo>
                <a:lnTo>
                  <a:pt x="26" y="248"/>
                </a:lnTo>
                <a:lnTo>
                  <a:pt x="26" y="248"/>
                </a:lnTo>
                <a:lnTo>
                  <a:pt x="35" y="248"/>
                </a:lnTo>
                <a:lnTo>
                  <a:pt x="35" y="239"/>
                </a:lnTo>
                <a:lnTo>
                  <a:pt x="26" y="248"/>
                </a:lnTo>
                <a:lnTo>
                  <a:pt x="26" y="239"/>
                </a:lnTo>
                <a:lnTo>
                  <a:pt x="26" y="239"/>
                </a:lnTo>
                <a:lnTo>
                  <a:pt x="35" y="239"/>
                </a:lnTo>
                <a:lnTo>
                  <a:pt x="35" y="230"/>
                </a:lnTo>
                <a:lnTo>
                  <a:pt x="44" y="230"/>
                </a:lnTo>
                <a:lnTo>
                  <a:pt x="44" y="230"/>
                </a:lnTo>
                <a:lnTo>
                  <a:pt x="44" y="230"/>
                </a:lnTo>
                <a:lnTo>
                  <a:pt x="35" y="230"/>
                </a:lnTo>
                <a:lnTo>
                  <a:pt x="35" y="222"/>
                </a:lnTo>
                <a:lnTo>
                  <a:pt x="26" y="222"/>
                </a:lnTo>
                <a:lnTo>
                  <a:pt x="26" y="213"/>
                </a:lnTo>
                <a:lnTo>
                  <a:pt x="26" y="213"/>
                </a:lnTo>
                <a:lnTo>
                  <a:pt x="35" y="222"/>
                </a:lnTo>
                <a:lnTo>
                  <a:pt x="26" y="213"/>
                </a:lnTo>
                <a:lnTo>
                  <a:pt x="35" y="204"/>
                </a:lnTo>
                <a:lnTo>
                  <a:pt x="26" y="213"/>
                </a:lnTo>
                <a:lnTo>
                  <a:pt x="26" y="204"/>
                </a:lnTo>
                <a:lnTo>
                  <a:pt x="26" y="195"/>
                </a:lnTo>
                <a:lnTo>
                  <a:pt x="26" y="195"/>
                </a:lnTo>
                <a:lnTo>
                  <a:pt x="17" y="195"/>
                </a:lnTo>
                <a:lnTo>
                  <a:pt x="26" y="186"/>
                </a:lnTo>
                <a:lnTo>
                  <a:pt x="26" y="177"/>
                </a:lnTo>
                <a:lnTo>
                  <a:pt x="17" y="177"/>
                </a:lnTo>
                <a:lnTo>
                  <a:pt x="17" y="186"/>
                </a:lnTo>
                <a:lnTo>
                  <a:pt x="17" y="177"/>
                </a:lnTo>
                <a:lnTo>
                  <a:pt x="17" y="17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5" name="Freeform 96"/>
          <p:cNvSpPr>
            <a:spLocks/>
          </p:cNvSpPr>
          <p:nvPr/>
        </p:nvSpPr>
        <p:spPr bwMode="auto">
          <a:xfrm>
            <a:off x="8695933" y="2219610"/>
            <a:ext cx="236025" cy="418408"/>
          </a:xfrm>
          <a:custGeom>
            <a:avLst/>
            <a:gdLst/>
            <a:ahLst/>
            <a:cxnLst>
              <a:cxn ang="0">
                <a:pos x="17" y="168"/>
              </a:cxn>
              <a:cxn ang="0">
                <a:pos x="26" y="160"/>
              </a:cxn>
              <a:cxn ang="0">
                <a:pos x="17" y="142"/>
              </a:cxn>
              <a:cxn ang="0">
                <a:pos x="17" y="142"/>
              </a:cxn>
              <a:cxn ang="0">
                <a:pos x="17" y="133"/>
              </a:cxn>
              <a:cxn ang="0">
                <a:pos x="17" y="124"/>
              </a:cxn>
              <a:cxn ang="0">
                <a:pos x="26" y="115"/>
              </a:cxn>
              <a:cxn ang="0">
                <a:pos x="26" y="115"/>
              </a:cxn>
              <a:cxn ang="0">
                <a:pos x="26" y="98"/>
              </a:cxn>
              <a:cxn ang="0">
                <a:pos x="35" y="89"/>
              </a:cxn>
              <a:cxn ang="0">
                <a:pos x="26" y="80"/>
              </a:cxn>
              <a:cxn ang="0">
                <a:pos x="44" y="71"/>
              </a:cxn>
              <a:cxn ang="0">
                <a:pos x="44" y="62"/>
              </a:cxn>
              <a:cxn ang="0">
                <a:pos x="52" y="54"/>
              </a:cxn>
              <a:cxn ang="0">
                <a:pos x="52" y="45"/>
              </a:cxn>
              <a:cxn ang="0">
                <a:pos x="52" y="36"/>
              </a:cxn>
              <a:cxn ang="0">
                <a:pos x="52" y="27"/>
              </a:cxn>
              <a:cxn ang="0">
                <a:pos x="70" y="18"/>
              </a:cxn>
              <a:cxn ang="0">
                <a:pos x="149" y="9"/>
              </a:cxn>
              <a:cxn ang="0">
                <a:pos x="202" y="9"/>
              </a:cxn>
              <a:cxn ang="0">
                <a:pos x="220" y="372"/>
              </a:cxn>
              <a:cxn ang="0">
                <a:pos x="202" y="372"/>
              </a:cxn>
              <a:cxn ang="0">
                <a:pos x="193" y="372"/>
              </a:cxn>
              <a:cxn ang="0">
                <a:pos x="193" y="372"/>
              </a:cxn>
              <a:cxn ang="0">
                <a:pos x="167" y="381"/>
              </a:cxn>
              <a:cxn ang="0">
                <a:pos x="158" y="381"/>
              </a:cxn>
              <a:cxn ang="0">
                <a:pos x="149" y="390"/>
              </a:cxn>
              <a:cxn ang="0">
                <a:pos x="140" y="390"/>
              </a:cxn>
              <a:cxn ang="0">
                <a:pos x="140" y="381"/>
              </a:cxn>
              <a:cxn ang="0">
                <a:pos x="123" y="363"/>
              </a:cxn>
              <a:cxn ang="0">
                <a:pos x="123" y="345"/>
              </a:cxn>
              <a:cxn ang="0">
                <a:pos x="123" y="328"/>
              </a:cxn>
              <a:cxn ang="0">
                <a:pos x="0" y="336"/>
              </a:cxn>
              <a:cxn ang="0">
                <a:pos x="0" y="319"/>
              </a:cxn>
              <a:cxn ang="0">
                <a:pos x="0" y="310"/>
              </a:cxn>
              <a:cxn ang="0">
                <a:pos x="8" y="292"/>
              </a:cxn>
              <a:cxn ang="0">
                <a:pos x="8" y="283"/>
              </a:cxn>
              <a:cxn ang="0">
                <a:pos x="8" y="275"/>
              </a:cxn>
              <a:cxn ang="0">
                <a:pos x="35" y="257"/>
              </a:cxn>
              <a:cxn ang="0">
                <a:pos x="26" y="248"/>
              </a:cxn>
              <a:cxn ang="0">
                <a:pos x="26" y="248"/>
              </a:cxn>
              <a:cxn ang="0">
                <a:pos x="35" y="239"/>
              </a:cxn>
              <a:cxn ang="0">
                <a:pos x="44" y="230"/>
              </a:cxn>
              <a:cxn ang="0">
                <a:pos x="35" y="222"/>
              </a:cxn>
              <a:cxn ang="0">
                <a:pos x="26" y="213"/>
              </a:cxn>
              <a:cxn ang="0">
                <a:pos x="35" y="204"/>
              </a:cxn>
              <a:cxn ang="0">
                <a:pos x="26" y="195"/>
              </a:cxn>
              <a:cxn ang="0">
                <a:pos x="26" y="186"/>
              </a:cxn>
              <a:cxn ang="0">
                <a:pos x="17" y="186"/>
              </a:cxn>
            </a:cxnLst>
            <a:rect l="0" t="0" r="r" b="b"/>
            <a:pathLst>
              <a:path w="220" h="390">
                <a:moveTo>
                  <a:pt x="17" y="177"/>
                </a:moveTo>
                <a:lnTo>
                  <a:pt x="17" y="168"/>
                </a:lnTo>
                <a:lnTo>
                  <a:pt x="17" y="168"/>
                </a:lnTo>
                <a:lnTo>
                  <a:pt x="26" y="168"/>
                </a:lnTo>
                <a:lnTo>
                  <a:pt x="26" y="168"/>
                </a:lnTo>
                <a:lnTo>
                  <a:pt x="26" y="160"/>
                </a:lnTo>
                <a:lnTo>
                  <a:pt x="17" y="160"/>
                </a:lnTo>
                <a:lnTo>
                  <a:pt x="17" y="151"/>
                </a:lnTo>
                <a:lnTo>
                  <a:pt x="17" y="142"/>
                </a:lnTo>
                <a:lnTo>
                  <a:pt x="17" y="142"/>
                </a:lnTo>
                <a:lnTo>
                  <a:pt x="17" y="142"/>
                </a:lnTo>
                <a:lnTo>
                  <a:pt x="17" y="142"/>
                </a:lnTo>
                <a:lnTo>
                  <a:pt x="17" y="133"/>
                </a:lnTo>
                <a:lnTo>
                  <a:pt x="8" y="142"/>
                </a:lnTo>
                <a:lnTo>
                  <a:pt x="17" y="133"/>
                </a:lnTo>
                <a:lnTo>
                  <a:pt x="8" y="133"/>
                </a:lnTo>
                <a:lnTo>
                  <a:pt x="17" y="124"/>
                </a:lnTo>
                <a:lnTo>
                  <a:pt x="17" y="124"/>
                </a:lnTo>
                <a:lnTo>
                  <a:pt x="17" y="124"/>
                </a:lnTo>
                <a:lnTo>
                  <a:pt x="17" y="124"/>
                </a:lnTo>
                <a:lnTo>
                  <a:pt x="26" y="115"/>
                </a:lnTo>
                <a:lnTo>
                  <a:pt x="17" y="115"/>
                </a:lnTo>
                <a:lnTo>
                  <a:pt x="17" y="115"/>
                </a:lnTo>
                <a:lnTo>
                  <a:pt x="26" y="115"/>
                </a:lnTo>
                <a:lnTo>
                  <a:pt x="26" y="115"/>
                </a:lnTo>
                <a:lnTo>
                  <a:pt x="26" y="107"/>
                </a:lnTo>
                <a:lnTo>
                  <a:pt x="26" y="98"/>
                </a:lnTo>
                <a:lnTo>
                  <a:pt x="17" y="98"/>
                </a:lnTo>
                <a:lnTo>
                  <a:pt x="35" y="98"/>
                </a:lnTo>
                <a:lnTo>
                  <a:pt x="35" y="89"/>
                </a:lnTo>
                <a:lnTo>
                  <a:pt x="35" y="80"/>
                </a:lnTo>
                <a:lnTo>
                  <a:pt x="35" y="80"/>
                </a:lnTo>
                <a:lnTo>
                  <a:pt x="26" y="80"/>
                </a:lnTo>
                <a:lnTo>
                  <a:pt x="35" y="80"/>
                </a:lnTo>
                <a:lnTo>
                  <a:pt x="35" y="80"/>
                </a:lnTo>
                <a:lnTo>
                  <a:pt x="44" y="71"/>
                </a:lnTo>
                <a:lnTo>
                  <a:pt x="44" y="71"/>
                </a:lnTo>
                <a:lnTo>
                  <a:pt x="44" y="71"/>
                </a:lnTo>
                <a:lnTo>
                  <a:pt x="44" y="62"/>
                </a:lnTo>
                <a:lnTo>
                  <a:pt x="52" y="62"/>
                </a:lnTo>
                <a:lnTo>
                  <a:pt x="52" y="54"/>
                </a:lnTo>
                <a:lnTo>
                  <a:pt x="52" y="54"/>
                </a:lnTo>
                <a:lnTo>
                  <a:pt x="52" y="45"/>
                </a:lnTo>
                <a:lnTo>
                  <a:pt x="52" y="36"/>
                </a:lnTo>
                <a:lnTo>
                  <a:pt x="52" y="45"/>
                </a:lnTo>
                <a:lnTo>
                  <a:pt x="52" y="45"/>
                </a:lnTo>
                <a:lnTo>
                  <a:pt x="52" y="36"/>
                </a:lnTo>
                <a:lnTo>
                  <a:pt x="52" y="36"/>
                </a:lnTo>
                <a:lnTo>
                  <a:pt x="52" y="36"/>
                </a:lnTo>
                <a:lnTo>
                  <a:pt x="52" y="36"/>
                </a:lnTo>
                <a:lnTo>
                  <a:pt x="52" y="27"/>
                </a:lnTo>
                <a:lnTo>
                  <a:pt x="61" y="27"/>
                </a:lnTo>
                <a:lnTo>
                  <a:pt x="61" y="27"/>
                </a:lnTo>
                <a:lnTo>
                  <a:pt x="70" y="18"/>
                </a:lnTo>
                <a:lnTo>
                  <a:pt x="70" y="18"/>
                </a:lnTo>
                <a:lnTo>
                  <a:pt x="61" y="18"/>
                </a:lnTo>
                <a:lnTo>
                  <a:pt x="149" y="9"/>
                </a:lnTo>
                <a:lnTo>
                  <a:pt x="202" y="0"/>
                </a:lnTo>
                <a:lnTo>
                  <a:pt x="202" y="0"/>
                </a:lnTo>
                <a:lnTo>
                  <a:pt x="202" y="9"/>
                </a:lnTo>
                <a:lnTo>
                  <a:pt x="211" y="9"/>
                </a:lnTo>
                <a:lnTo>
                  <a:pt x="202" y="248"/>
                </a:lnTo>
                <a:lnTo>
                  <a:pt x="220" y="372"/>
                </a:lnTo>
                <a:lnTo>
                  <a:pt x="220" y="372"/>
                </a:lnTo>
                <a:lnTo>
                  <a:pt x="220" y="372"/>
                </a:lnTo>
                <a:lnTo>
                  <a:pt x="202" y="372"/>
                </a:lnTo>
                <a:lnTo>
                  <a:pt x="202" y="372"/>
                </a:lnTo>
                <a:lnTo>
                  <a:pt x="202" y="372"/>
                </a:lnTo>
                <a:lnTo>
                  <a:pt x="193" y="372"/>
                </a:lnTo>
                <a:lnTo>
                  <a:pt x="193" y="372"/>
                </a:lnTo>
                <a:lnTo>
                  <a:pt x="184" y="372"/>
                </a:lnTo>
                <a:lnTo>
                  <a:pt x="193" y="372"/>
                </a:lnTo>
                <a:lnTo>
                  <a:pt x="184" y="372"/>
                </a:lnTo>
                <a:lnTo>
                  <a:pt x="176" y="372"/>
                </a:lnTo>
                <a:lnTo>
                  <a:pt x="167" y="381"/>
                </a:lnTo>
                <a:lnTo>
                  <a:pt x="158" y="381"/>
                </a:lnTo>
                <a:lnTo>
                  <a:pt x="158" y="381"/>
                </a:lnTo>
                <a:lnTo>
                  <a:pt x="158" y="381"/>
                </a:lnTo>
                <a:lnTo>
                  <a:pt x="158" y="381"/>
                </a:lnTo>
                <a:lnTo>
                  <a:pt x="158" y="381"/>
                </a:lnTo>
                <a:lnTo>
                  <a:pt x="149" y="390"/>
                </a:lnTo>
                <a:lnTo>
                  <a:pt x="149" y="390"/>
                </a:lnTo>
                <a:lnTo>
                  <a:pt x="149" y="390"/>
                </a:lnTo>
                <a:lnTo>
                  <a:pt x="140" y="390"/>
                </a:lnTo>
                <a:lnTo>
                  <a:pt x="140" y="390"/>
                </a:lnTo>
                <a:lnTo>
                  <a:pt x="140" y="381"/>
                </a:lnTo>
                <a:lnTo>
                  <a:pt x="140" y="381"/>
                </a:lnTo>
                <a:lnTo>
                  <a:pt x="132" y="381"/>
                </a:lnTo>
                <a:lnTo>
                  <a:pt x="132" y="372"/>
                </a:lnTo>
                <a:lnTo>
                  <a:pt x="123" y="363"/>
                </a:lnTo>
                <a:lnTo>
                  <a:pt x="123" y="363"/>
                </a:lnTo>
                <a:lnTo>
                  <a:pt x="123" y="354"/>
                </a:lnTo>
                <a:lnTo>
                  <a:pt x="123" y="345"/>
                </a:lnTo>
                <a:lnTo>
                  <a:pt x="123" y="336"/>
                </a:lnTo>
                <a:lnTo>
                  <a:pt x="123" y="328"/>
                </a:lnTo>
                <a:lnTo>
                  <a:pt x="123" y="328"/>
                </a:lnTo>
                <a:lnTo>
                  <a:pt x="61" y="336"/>
                </a:lnTo>
                <a:lnTo>
                  <a:pt x="0" y="336"/>
                </a:lnTo>
                <a:lnTo>
                  <a:pt x="0" y="336"/>
                </a:lnTo>
                <a:lnTo>
                  <a:pt x="0" y="328"/>
                </a:lnTo>
                <a:lnTo>
                  <a:pt x="0" y="319"/>
                </a:lnTo>
                <a:lnTo>
                  <a:pt x="0" y="319"/>
                </a:lnTo>
                <a:lnTo>
                  <a:pt x="0" y="319"/>
                </a:lnTo>
                <a:lnTo>
                  <a:pt x="8" y="310"/>
                </a:lnTo>
                <a:lnTo>
                  <a:pt x="0" y="310"/>
                </a:lnTo>
                <a:lnTo>
                  <a:pt x="8" y="310"/>
                </a:lnTo>
                <a:lnTo>
                  <a:pt x="0" y="292"/>
                </a:lnTo>
                <a:lnTo>
                  <a:pt x="8" y="292"/>
                </a:lnTo>
                <a:lnTo>
                  <a:pt x="8" y="292"/>
                </a:lnTo>
                <a:lnTo>
                  <a:pt x="8" y="292"/>
                </a:lnTo>
                <a:lnTo>
                  <a:pt x="8" y="283"/>
                </a:lnTo>
                <a:lnTo>
                  <a:pt x="8" y="283"/>
                </a:lnTo>
                <a:lnTo>
                  <a:pt x="17" y="275"/>
                </a:lnTo>
                <a:lnTo>
                  <a:pt x="8" y="275"/>
                </a:lnTo>
                <a:lnTo>
                  <a:pt x="17" y="266"/>
                </a:lnTo>
                <a:lnTo>
                  <a:pt x="17" y="266"/>
                </a:lnTo>
                <a:lnTo>
                  <a:pt x="35" y="257"/>
                </a:lnTo>
                <a:lnTo>
                  <a:pt x="26" y="257"/>
                </a:lnTo>
                <a:lnTo>
                  <a:pt x="26" y="248"/>
                </a:lnTo>
                <a:lnTo>
                  <a:pt x="26" y="248"/>
                </a:lnTo>
                <a:lnTo>
                  <a:pt x="35" y="248"/>
                </a:lnTo>
                <a:lnTo>
                  <a:pt x="35" y="239"/>
                </a:lnTo>
                <a:lnTo>
                  <a:pt x="26" y="248"/>
                </a:lnTo>
                <a:lnTo>
                  <a:pt x="26" y="239"/>
                </a:lnTo>
                <a:lnTo>
                  <a:pt x="26" y="239"/>
                </a:lnTo>
                <a:lnTo>
                  <a:pt x="35" y="239"/>
                </a:lnTo>
                <a:lnTo>
                  <a:pt x="35" y="230"/>
                </a:lnTo>
                <a:lnTo>
                  <a:pt x="44" y="230"/>
                </a:lnTo>
                <a:lnTo>
                  <a:pt x="44" y="230"/>
                </a:lnTo>
                <a:lnTo>
                  <a:pt x="44" y="230"/>
                </a:lnTo>
                <a:lnTo>
                  <a:pt x="35" y="230"/>
                </a:lnTo>
                <a:lnTo>
                  <a:pt x="35" y="222"/>
                </a:lnTo>
                <a:lnTo>
                  <a:pt x="26" y="222"/>
                </a:lnTo>
                <a:lnTo>
                  <a:pt x="26" y="213"/>
                </a:lnTo>
                <a:lnTo>
                  <a:pt x="26" y="213"/>
                </a:lnTo>
                <a:lnTo>
                  <a:pt x="35" y="222"/>
                </a:lnTo>
                <a:lnTo>
                  <a:pt x="26" y="213"/>
                </a:lnTo>
                <a:lnTo>
                  <a:pt x="35" y="204"/>
                </a:lnTo>
                <a:lnTo>
                  <a:pt x="26" y="213"/>
                </a:lnTo>
                <a:lnTo>
                  <a:pt x="26" y="204"/>
                </a:lnTo>
                <a:lnTo>
                  <a:pt x="26" y="195"/>
                </a:lnTo>
                <a:lnTo>
                  <a:pt x="26" y="195"/>
                </a:lnTo>
                <a:lnTo>
                  <a:pt x="17" y="195"/>
                </a:lnTo>
                <a:lnTo>
                  <a:pt x="26" y="186"/>
                </a:lnTo>
                <a:lnTo>
                  <a:pt x="26" y="177"/>
                </a:lnTo>
                <a:lnTo>
                  <a:pt x="17" y="177"/>
                </a:lnTo>
                <a:lnTo>
                  <a:pt x="17" y="186"/>
                </a:lnTo>
                <a:lnTo>
                  <a:pt x="17" y="177"/>
                </a:lnTo>
                <a:lnTo>
                  <a:pt x="17" y="177"/>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6" name="Rectangle 97"/>
          <p:cNvSpPr>
            <a:spLocks noChangeArrowheads="1"/>
          </p:cNvSpPr>
          <p:nvPr/>
        </p:nvSpPr>
        <p:spPr bwMode="auto">
          <a:xfrm>
            <a:off x="8865439" y="2646599"/>
            <a:ext cx="9656" cy="1074"/>
          </a:xfrm>
          <a:prstGeom prst="rect">
            <a:avLst/>
          </a:prstGeom>
          <a:solidFill>
            <a:schemeClr val="bg1"/>
          </a:solidFill>
          <a:ln w="9525">
            <a:solidFill>
              <a:schemeClr val="tx1">
                <a:lumMod val="25000"/>
                <a:lumOff val="75000"/>
              </a:schemeClr>
            </a:solidFill>
            <a:miter lim="800000"/>
            <a:headEnd/>
            <a:tailEnd/>
          </a:ln>
        </p:spPr>
        <p:txBody>
          <a:bodyPr vert="horz" wrap="square" lIns="88751" tIns="44375" rIns="88751" bIns="44375" numCol="1" anchor="t" anchorCtr="0" compatLnSpc="1">
            <a:prstTxWarp prst="textNoShape">
              <a:avLst/>
            </a:prstTxWarp>
          </a:bodyPr>
          <a:lstStyle/>
          <a:p>
            <a:endParaRPr lang="en-US" sz="1947"/>
          </a:p>
        </p:txBody>
      </p:sp>
      <p:sp>
        <p:nvSpPr>
          <p:cNvPr id="97" name="Rectangle 98"/>
          <p:cNvSpPr>
            <a:spLocks noChangeArrowheads="1"/>
          </p:cNvSpPr>
          <p:nvPr/>
        </p:nvSpPr>
        <p:spPr bwMode="auto">
          <a:xfrm>
            <a:off x="8865439" y="2646599"/>
            <a:ext cx="9656" cy="1074"/>
          </a:xfrm>
          <a:prstGeom prst="rect">
            <a:avLst/>
          </a:prstGeom>
          <a:solidFill>
            <a:schemeClr val="bg1"/>
          </a:solidFill>
          <a:ln w="9525">
            <a:solidFill>
              <a:schemeClr val="tx1">
                <a:lumMod val="25000"/>
                <a:lumOff val="75000"/>
              </a:schemeClr>
            </a:solidFill>
            <a:miter lim="800000"/>
            <a:headEnd/>
            <a:tailEnd/>
          </a:ln>
        </p:spPr>
        <p:txBody>
          <a:bodyPr vert="horz" wrap="square" lIns="88751" tIns="44375" rIns="88751" bIns="44375" numCol="1" anchor="t" anchorCtr="0" compatLnSpc="1">
            <a:prstTxWarp prst="textNoShape">
              <a:avLst/>
            </a:prstTxWarp>
          </a:bodyPr>
          <a:lstStyle/>
          <a:p>
            <a:endParaRPr lang="en-US" sz="1947"/>
          </a:p>
        </p:txBody>
      </p:sp>
      <p:sp>
        <p:nvSpPr>
          <p:cNvPr id="98" name="Freeform 99"/>
          <p:cNvSpPr>
            <a:spLocks/>
          </p:cNvSpPr>
          <p:nvPr/>
        </p:nvSpPr>
        <p:spPr bwMode="auto">
          <a:xfrm>
            <a:off x="8912645" y="2628361"/>
            <a:ext cx="9656" cy="1074"/>
          </a:xfrm>
          <a:custGeom>
            <a:avLst/>
            <a:gdLst/>
            <a:ahLst/>
            <a:cxnLst>
              <a:cxn ang="0">
                <a:pos x="0" y="0"/>
              </a:cxn>
              <a:cxn ang="0">
                <a:pos x="9" y="0"/>
              </a:cxn>
              <a:cxn ang="0">
                <a:pos x="0" y="0"/>
              </a:cxn>
              <a:cxn ang="0">
                <a:pos x="0" y="0"/>
              </a:cxn>
              <a:cxn ang="0">
                <a:pos x="0" y="0"/>
              </a:cxn>
            </a:cxnLst>
            <a:rect l="0" t="0" r="r" b="b"/>
            <a:pathLst>
              <a:path w="9">
                <a:moveTo>
                  <a:pt x="0" y="0"/>
                </a:moveTo>
                <a:lnTo>
                  <a:pt x="9" y="0"/>
                </a:lnTo>
                <a:lnTo>
                  <a:pt x="0" y="0"/>
                </a:lnTo>
                <a:lnTo>
                  <a:pt x="0" y="0"/>
                </a:lnTo>
                <a:lnTo>
                  <a:pt x="0"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9" name="Freeform 100"/>
          <p:cNvSpPr>
            <a:spLocks/>
          </p:cNvSpPr>
          <p:nvPr/>
        </p:nvSpPr>
        <p:spPr bwMode="auto">
          <a:xfrm>
            <a:off x="8912645" y="2628361"/>
            <a:ext cx="9656" cy="1074"/>
          </a:xfrm>
          <a:custGeom>
            <a:avLst/>
            <a:gdLst/>
            <a:ahLst/>
            <a:cxnLst>
              <a:cxn ang="0">
                <a:pos x="0" y="0"/>
              </a:cxn>
              <a:cxn ang="0">
                <a:pos x="9" y="0"/>
              </a:cxn>
              <a:cxn ang="0">
                <a:pos x="0" y="0"/>
              </a:cxn>
              <a:cxn ang="0">
                <a:pos x="0" y="0"/>
              </a:cxn>
              <a:cxn ang="0">
                <a:pos x="0" y="0"/>
              </a:cxn>
            </a:cxnLst>
            <a:rect l="0" t="0" r="r" b="b"/>
            <a:pathLst>
              <a:path w="9">
                <a:moveTo>
                  <a:pt x="0" y="0"/>
                </a:moveTo>
                <a:lnTo>
                  <a:pt x="9" y="0"/>
                </a:lnTo>
                <a:lnTo>
                  <a:pt x="0" y="0"/>
                </a:lnTo>
                <a:lnTo>
                  <a:pt x="0" y="0"/>
                </a:lnTo>
                <a:lnTo>
                  <a:pt x="0"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0" name="Freeform 101"/>
          <p:cNvSpPr>
            <a:spLocks/>
          </p:cNvSpPr>
          <p:nvPr/>
        </p:nvSpPr>
        <p:spPr bwMode="auto">
          <a:xfrm>
            <a:off x="8289324" y="1024464"/>
            <a:ext cx="444157" cy="503164"/>
          </a:xfrm>
          <a:custGeom>
            <a:avLst/>
            <a:gdLst/>
            <a:ahLst/>
            <a:cxnLst>
              <a:cxn ang="0">
                <a:pos x="115" y="36"/>
              </a:cxn>
              <a:cxn ang="0">
                <a:pos x="115" y="0"/>
              </a:cxn>
              <a:cxn ang="0">
                <a:pos x="132" y="27"/>
              </a:cxn>
              <a:cxn ang="0">
                <a:pos x="141" y="53"/>
              </a:cxn>
              <a:cxn ang="0">
                <a:pos x="159" y="53"/>
              </a:cxn>
              <a:cxn ang="0">
                <a:pos x="194" y="71"/>
              </a:cxn>
              <a:cxn ang="0">
                <a:pos x="211" y="62"/>
              </a:cxn>
              <a:cxn ang="0">
                <a:pos x="220" y="53"/>
              </a:cxn>
              <a:cxn ang="0">
                <a:pos x="247" y="71"/>
              </a:cxn>
              <a:cxn ang="0">
                <a:pos x="255" y="80"/>
              </a:cxn>
              <a:cxn ang="0">
                <a:pos x="264" y="80"/>
              </a:cxn>
              <a:cxn ang="0">
                <a:pos x="282" y="80"/>
              </a:cxn>
              <a:cxn ang="0">
                <a:pos x="308" y="98"/>
              </a:cxn>
              <a:cxn ang="0">
                <a:pos x="326" y="89"/>
              </a:cxn>
              <a:cxn ang="0">
                <a:pos x="343" y="89"/>
              </a:cxn>
              <a:cxn ang="0">
                <a:pos x="352" y="89"/>
              </a:cxn>
              <a:cxn ang="0">
                <a:pos x="370" y="89"/>
              </a:cxn>
              <a:cxn ang="0">
                <a:pos x="387" y="98"/>
              </a:cxn>
              <a:cxn ang="0">
                <a:pos x="414" y="98"/>
              </a:cxn>
              <a:cxn ang="0">
                <a:pos x="396" y="106"/>
              </a:cxn>
              <a:cxn ang="0">
                <a:pos x="361" y="124"/>
              </a:cxn>
              <a:cxn ang="0">
                <a:pos x="326" y="160"/>
              </a:cxn>
              <a:cxn ang="0">
                <a:pos x="308" y="177"/>
              </a:cxn>
              <a:cxn ang="0">
                <a:pos x="282" y="204"/>
              </a:cxn>
              <a:cxn ang="0">
                <a:pos x="273" y="213"/>
              </a:cxn>
              <a:cxn ang="0">
                <a:pos x="273" y="257"/>
              </a:cxn>
              <a:cxn ang="0">
                <a:pos x="247" y="274"/>
              </a:cxn>
              <a:cxn ang="0">
                <a:pos x="247" y="283"/>
              </a:cxn>
              <a:cxn ang="0">
                <a:pos x="255" y="301"/>
              </a:cxn>
              <a:cxn ang="0">
                <a:pos x="255" y="328"/>
              </a:cxn>
              <a:cxn ang="0">
                <a:pos x="255" y="354"/>
              </a:cxn>
              <a:cxn ang="0">
                <a:pos x="264" y="372"/>
              </a:cxn>
              <a:cxn ang="0">
                <a:pos x="282" y="381"/>
              </a:cxn>
              <a:cxn ang="0">
                <a:pos x="299" y="389"/>
              </a:cxn>
              <a:cxn ang="0">
                <a:pos x="326" y="416"/>
              </a:cxn>
              <a:cxn ang="0">
                <a:pos x="335" y="425"/>
              </a:cxn>
              <a:cxn ang="0">
                <a:pos x="343" y="451"/>
              </a:cxn>
              <a:cxn ang="0">
                <a:pos x="291" y="460"/>
              </a:cxn>
              <a:cxn ang="0">
                <a:pos x="44" y="469"/>
              </a:cxn>
              <a:cxn ang="0">
                <a:pos x="35" y="319"/>
              </a:cxn>
              <a:cxn ang="0">
                <a:pos x="27" y="301"/>
              </a:cxn>
              <a:cxn ang="0">
                <a:pos x="35" y="292"/>
              </a:cxn>
              <a:cxn ang="0">
                <a:pos x="44" y="266"/>
              </a:cxn>
              <a:cxn ang="0">
                <a:pos x="35" y="248"/>
              </a:cxn>
              <a:cxn ang="0">
                <a:pos x="27" y="230"/>
              </a:cxn>
              <a:cxn ang="0">
                <a:pos x="27" y="204"/>
              </a:cxn>
              <a:cxn ang="0">
                <a:pos x="27" y="186"/>
              </a:cxn>
              <a:cxn ang="0">
                <a:pos x="27" y="160"/>
              </a:cxn>
              <a:cxn ang="0">
                <a:pos x="27" y="133"/>
              </a:cxn>
              <a:cxn ang="0">
                <a:pos x="9" y="98"/>
              </a:cxn>
              <a:cxn ang="0">
                <a:pos x="9" y="80"/>
              </a:cxn>
              <a:cxn ang="0">
                <a:pos x="9" y="62"/>
              </a:cxn>
              <a:cxn ang="0">
                <a:pos x="0" y="36"/>
              </a:cxn>
            </a:cxnLst>
            <a:rect l="0" t="0" r="r" b="b"/>
            <a:pathLst>
              <a:path w="414" h="469">
                <a:moveTo>
                  <a:pt x="9" y="36"/>
                </a:moveTo>
                <a:lnTo>
                  <a:pt x="71" y="36"/>
                </a:lnTo>
                <a:lnTo>
                  <a:pt x="115" y="36"/>
                </a:lnTo>
                <a:lnTo>
                  <a:pt x="115" y="27"/>
                </a:lnTo>
                <a:lnTo>
                  <a:pt x="115" y="0"/>
                </a:lnTo>
                <a:lnTo>
                  <a:pt x="115" y="0"/>
                </a:lnTo>
                <a:lnTo>
                  <a:pt x="123" y="9"/>
                </a:lnTo>
                <a:lnTo>
                  <a:pt x="132" y="9"/>
                </a:lnTo>
                <a:lnTo>
                  <a:pt x="132" y="27"/>
                </a:lnTo>
                <a:lnTo>
                  <a:pt x="141" y="45"/>
                </a:lnTo>
                <a:lnTo>
                  <a:pt x="141" y="45"/>
                </a:lnTo>
                <a:lnTo>
                  <a:pt x="141" y="53"/>
                </a:lnTo>
                <a:lnTo>
                  <a:pt x="150" y="53"/>
                </a:lnTo>
                <a:lnTo>
                  <a:pt x="159" y="53"/>
                </a:lnTo>
                <a:lnTo>
                  <a:pt x="159" y="53"/>
                </a:lnTo>
                <a:lnTo>
                  <a:pt x="185" y="62"/>
                </a:lnTo>
                <a:lnTo>
                  <a:pt x="185" y="62"/>
                </a:lnTo>
                <a:lnTo>
                  <a:pt x="194" y="71"/>
                </a:lnTo>
                <a:lnTo>
                  <a:pt x="203" y="62"/>
                </a:lnTo>
                <a:lnTo>
                  <a:pt x="203" y="62"/>
                </a:lnTo>
                <a:lnTo>
                  <a:pt x="211" y="62"/>
                </a:lnTo>
                <a:lnTo>
                  <a:pt x="211" y="62"/>
                </a:lnTo>
                <a:lnTo>
                  <a:pt x="211" y="62"/>
                </a:lnTo>
                <a:lnTo>
                  <a:pt x="220" y="53"/>
                </a:lnTo>
                <a:lnTo>
                  <a:pt x="229" y="53"/>
                </a:lnTo>
                <a:lnTo>
                  <a:pt x="247" y="62"/>
                </a:lnTo>
                <a:lnTo>
                  <a:pt x="247" y="71"/>
                </a:lnTo>
                <a:lnTo>
                  <a:pt x="255" y="71"/>
                </a:lnTo>
                <a:lnTo>
                  <a:pt x="255" y="71"/>
                </a:lnTo>
                <a:lnTo>
                  <a:pt x="255" y="80"/>
                </a:lnTo>
                <a:lnTo>
                  <a:pt x="264" y="80"/>
                </a:lnTo>
                <a:lnTo>
                  <a:pt x="264" y="89"/>
                </a:lnTo>
                <a:lnTo>
                  <a:pt x="264" y="80"/>
                </a:lnTo>
                <a:lnTo>
                  <a:pt x="273" y="80"/>
                </a:lnTo>
                <a:lnTo>
                  <a:pt x="282" y="80"/>
                </a:lnTo>
                <a:lnTo>
                  <a:pt x="282" y="80"/>
                </a:lnTo>
                <a:lnTo>
                  <a:pt x="299" y="89"/>
                </a:lnTo>
                <a:lnTo>
                  <a:pt x="299" y="98"/>
                </a:lnTo>
                <a:lnTo>
                  <a:pt x="308" y="98"/>
                </a:lnTo>
                <a:lnTo>
                  <a:pt x="317" y="98"/>
                </a:lnTo>
                <a:lnTo>
                  <a:pt x="326" y="98"/>
                </a:lnTo>
                <a:lnTo>
                  <a:pt x="326" y="89"/>
                </a:lnTo>
                <a:lnTo>
                  <a:pt x="335" y="80"/>
                </a:lnTo>
                <a:lnTo>
                  <a:pt x="343" y="80"/>
                </a:lnTo>
                <a:lnTo>
                  <a:pt x="343" y="89"/>
                </a:lnTo>
                <a:lnTo>
                  <a:pt x="343" y="89"/>
                </a:lnTo>
                <a:lnTo>
                  <a:pt x="352" y="89"/>
                </a:lnTo>
                <a:lnTo>
                  <a:pt x="352" y="89"/>
                </a:lnTo>
                <a:lnTo>
                  <a:pt x="361" y="89"/>
                </a:lnTo>
                <a:lnTo>
                  <a:pt x="370" y="89"/>
                </a:lnTo>
                <a:lnTo>
                  <a:pt x="370" y="89"/>
                </a:lnTo>
                <a:lnTo>
                  <a:pt x="387" y="89"/>
                </a:lnTo>
                <a:lnTo>
                  <a:pt x="387" y="98"/>
                </a:lnTo>
                <a:lnTo>
                  <a:pt x="387" y="98"/>
                </a:lnTo>
                <a:lnTo>
                  <a:pt x="396" y="98"/>
                </a:lnTo>
                <a:lnTo>
                  <a:pt x="396" y="98"/>
                </a:lnTo>
                <a:lnTo>
                  <a:pt x="414" y="98"/>
                </a:lnTo>
                <a:lnTo>
                  <a:pt x="405" y="98"/>
                </a:lnTo>
                <a:lnTo>
                  <a:pt x="405" y="106"/>
                </a:lnTo>
                <a:lnTo>
                  <a:pt x="396" y="106"/>
                </a:lnTo>
                <a:lnTo>
                  <a:pt x="379" y="115"/>
                </a:lnTo>
                <a:lnTo>
                  <a:pt x="379" y="115"/>
                </a:lnTo>
                <a:lnTo>
                  <a:pt x="361" y="124"/>
                </a:lnTo>
                <a:lnTo>
                  <a:pt x="352" y="133"/>
                </a:lnTo>
                <a:lnTo>
                  <a:pt x="335" y="151"/>
                </a:lnTo>
                <a:lnTo>
                  <a:pt x="326" y="160"/>
                </a:lnTo>
                <a:lnTo>
                  <a:pt x="308" y="168"/>
                </a:lnTo>
                <a:lnTo>
                  <a:pt x="308" y="177"/>
                </a:lnTo>
                <a:lnTo>
                  <a:pt x="308" y="177"/>
                </a:lnTo>
                <a:lnTo>
                  <a:pt x="299" y="186"/>
                </a:lnTo>
                <a:lnTo>
                  <a:pt x="282" y="195"/>
                </a:lnTo>
                <a:lnTo>
                  <a:pt x="282" y="204"/>
                </a:lnTo>
                <a:lnTo>
                  <a:pt x="282" y="204"/>
                </a:lnTo>
                <a:lnTo>
                  <a:pt x="282" y="204"/>
                </a:lnTo>
                <a:lnTo>
                  <a:pt x="273" y="213"/>
                </a:lnTo>
                <a:lnTo>
                  <a:pt x="273" y="213"/>
                </a:lnTo>
                <a:lnTo>
                  <a:pt x="273" y="248"/>
                </a:lnTo>
                <a:lnTo>
                  <a:pt x="273" y="257"/>
                </a:lnTo>
                <a:lnTo>
                  <a:pt x="273" y="257"/>
                </a:lnTo>
                <a:lnTo>
                  <a:pt x="264" y="266"/>
                </a:lnTo>
                <a:lnTo>
                  <a:pt x="247" y="274"/>
                </a:lnTo>
                <a:lnTo>
                  <a:pt x="247" y="274"/>
                </a:lnTo>
                <a:lnTo>
                  <a:pt x="247" y="283"/>
                </a:lnTo>
                <a:lnTo>
                  <a:pt x="247" y="283"/>
                </a:lnTo>
                <a:lnTo>
                  <a:pt x="247" y="292"/>
                </a:lnTo>
                <a:lnTo>
                  <a:pt x="247" y="301"/>
                </a:lnTo>
                <a:lnTo>
                  <a:pt x="255" y="301"/>
                </a:lnTo>
                <a:lnTo>
                  <a:pt x="255" y="310"/>
                </a:lnTo>
                <a:lnTo>
                  <a:pt x="255" y="319"/>
                </a:lnTo>
                <a:lnTo>
                  <a:pt x="255" y="328"/>
                </a:lnTo>
                <a:lnTo>
                  <a:pt x="247" y="336"/>
                </a:lnTo>
                <a:lnTo>
                  <a:pt x="255" y="345"/>
                </a:lnTo>
                <a:lnTo>
                  <a:pt x="255" y="354"/>
                </a:lnTo>
                <a:lnTo>
                  <a:pt x="247" y="363"/>
                </a:lnTo>
                <a:lnTo>
                  <a:pt x="255" y="372"/>
                </a:lnTo>
                <a:lnTo>
                  <a:pt x="264" y="372"/>
                </a:lnTo>
                <a:lnTo>
                  <a:pt x="273" y="372"/>
                </a:lnTo>
                <a:lnTo>
                  <a:pt x="282" y="381"/>
                </a:lnTo>
                <a:lnTo>
                  <a:pt x="282" y="381"/>
                </a:lnTo>
                <a:lnTo>
                  <a:pt x="282" y="389"/>
                </a:lnTo>
                <a:lnTo>
                  <a:pt x="291" y="389"/>
                </a:lnTo>
                <a:lnTo>
                  <a:pt x="299" y="389"/>
                </a:lnTo>
                <a:lnTo>
                  <a:pt x="308" y="407"/>
                </a:lnTo>
                <a:lnTo>
                  <a:pt x="317" y="416"/>
                </a:lnTo>
                <a:lnTo>
                  <a:pt x="326" y="416"/>
                </a:lnTo>
                <a:lnTo>
                  <a:pt x="326" y="416"/>
                </a:lnTo>
                <a:lnTo>
                  <a:pt x="335" y="416"/>
                </a:lnTo>
                <a:lnTo>
                  <a:pt x="335" y="425"/>
                </a:lnTo>
                <a:lnTo>
                  <a:pt x="343" y="434"/>
                </a:lnTo>
                <a:lnTo>
                  <a:pt x="343" y="442"/>
                </a:lnTo>
                <a:lnTo>
                  <a:pt x="343" y="451"/>
                </a:lnTo>
                <a:lnTo>
                  <a:pt x="343" y="451"/>
                </a:lnTo>
                <a:lnTo>
                  <a:pt x="343" y="460"/>
                </a:lnTo>
                <a:lnTo>
                  <a:pt x="291" y="460"/>
                </a:lnTo>
                <a:lnTo>
                  <a:pt x="203" y="460"/>
                </a:lnTo>
                <a:lnTo>
                  <a:pt x="106" y="469"/>
                </a:lnTo>
                <a:lnTo>
                  <a:pt x="44" y="469"/>
                </a:lnTo>
                <a:lnTo>
                  <a:pt x="44" y="328"/>
                </a:lnTo>
                <a:lnTo>
                  <a:pt x="44" y="319"/>
                </a:lnTo>
                <a:lnTo>
                  <a:pt x="35" y="319"/>
                </a:lnTo>
                <a:lnTo>
                  <a:pt x="35" y="319"/>
                </a:lnTo>
                <a:lnTo>
                  <a:pt x="27" y="301"/>
                </a:lnTo>
                <a:lnTo>
                  <a:pt x="27" y="301"/>
                </a:lnTo>
                <a:lnTo>
                  <a:pt x="27" y="301"/>
                </a:lnTo>
                <a:lnTo>
                  <a:pt x="27" y="292"/>
                </a:lnTo>
                <a:lnTo>
                  <a:pt x="35" y="292"/>
                </a:lnTo>
                <a:lnTo>
                  <a:pt x="35" y="283"/>
                </a:lnTo>
                <a:lnTo>
                  <a:pt x="44" y="274"/>
                </a:lnTo>
                <a:lnTo>
                  <a:pt x="44" y="266"/>
                </a:lnTo>
                <a:lnTo>
                  <a:pt x="44" y="266"/>
                </a:lnTo>
                <a:lnTo>
                  <a:pt x="35" y="257"/>
                </a:lnTo>
                <a:lnTo>
                  <a:pt x="35" y="248"/>
                </a:lnTo>
                <a:lnTo>
                  <a:pt x="35" y="239"/>
                </a:lnTo>
                <a:lnTo>
                  <a:pt x="35" y="230"/>
                </a:lnTo>
                <a:lnTo>
                  <a:pt x="27" y="230"/>
                </a:lnTo>
                <a:lnTo>
                  <a:pt x="27" y="221"/>
                </a:lnTo>
                <a:lnTo>
                  <a:pt x="27" y="221"/>
                </a:lnTo>
                <a:lnTo>
                  <a:pt x="27" y="204"/>
                </a:lnTo>
                <a:lnTo>
                  <a:pt x="27" y="195"/>
                </a:lnTo>
                <a:lnTo>
                  <a:pt x="27" y="186"/>
                </a:lnTo>
                <a:lnTo>
                  <a:pt x="27" y="186"/>
                </a:lnTo>
                <a:lnTo>
                  <a:pt x="27" y="168"/>
                </a:lnTo>
                <a:lnTo>
                  <a:pt x="27" y="160"/>
                </a:lnTo>
                <a:lnTo>
                  <a:pt x="27" y="160"/>
                </a:lnTo>
                <a:lnTo>
                  <a:pt x="27" y="151"/>
                </a:lnTo>
                <a:lnTo>
                  <a:pt x="27" y="151"/>
                </a:lnTo>
                <a:lnTo>
                  <a:pt x="27" y="133"/>
                </a:lnTo>
                <a:lnTo>
                  <a:pt x="18" y="124"/>
                </a:lnTo>
                <a:lnTo>
                  <a:pt x="18" y="115"/>
                </a:lnTo>
                <a:lnTo>
                  <a:pt x="9" y="98"/>
                </a:lnTo>
                <a:lnTo>
                  <a:pt x="9" y="98"/>
                </a:lnTo>
                <a:lnTo>
                  <a:pt x="9" y="89"/>
                </a:lnTo>
                <a:lnTo>
                  <a:pt x="9" y="80"/>
                </a:lnTo>
                <a:lnTo>
                  <a:pt x="9" y="80"/>
                </a:lnTo>
                <a:lnTo>
                  <a:pt x="9" y="71"/>
                </a:lnTo>
                <a:lnTo>
                  <a:pt x="9" y="62"/>
                </a:lnTo>
                <a:lnTo>
                  <a:pt x="9" y="53"/>
                </a:lnTo>
                <a:lnTo>
                  <a:pt x="9" y="36"/>
                </a:lnTo>
                <a:lnTo>
                  <a:pt x="0" y="36"/>
                </a:lnTo>
                <a:lnTo>
                  <a:pt x="0" y="36"/>
                </a:lnTo>
                <a:lnTo>
                  <a:pt x="9" y="3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1" name="Freeform 102"/>
          <p:cNvSpPr>
            <a:spLocks/>
          </p:cNvSpPr>
          <p:nvPr/>
        </p:nvSpPr>
        <p:spPr bwMode="auto">
          <a:xfrm>
            <a:off x="8289324" y="1024464"/>
            <a:ext cx="444157" cy="503164"/>
          </a:xfrm>
          <a:custGeom>
            <a:avLst/>
            <a:gdLst/>
            <a:ahLst/>
            <a:cxnLst>
              <a:cxn ang="0">
                <a:pos x="115" y="36"/>
              </a:cxn>
              <a:cxn ang="0">
                <a:pos x="115" y="0"/>
              </a:cxn>
              <a:cxn ang="0">
                <a:pos x="132" y="27"/>
              </a:cxn>
              <a:cxn ang="0">
                <a:pos x="141" y="53"/>
              </a:cxn>
              <a:cxn ang="0">
                <a:pos x="159" y="53"/>
              </a:cxn>
              <a:cxn ang="0">
                <a:pos x="194" y="71"/>
              </a:cxn>
              <a:cxn ang="0">
                <a:pos x="211" y="62"/>
              </a:cxn>
              <a:cxn ang="0">
                <a:pos x="220" y="53"/>
              </a:cxn>
              <a:cxn ang="0">
                <a:pos x="247" y="71"/>
              </a:cxn>
              <a:cxn ang="0">
                <a:pos x="255" y="80"/>
              </a:cxn>
              <a:cxn ang="0">
                <a:pos x="264" y="80"/>
              </a:cxn>
              <a:cxn ang="0">
                <a:pos x="282" y="80"/>
              </a:cxn>
              <a:cxn ang="0">
                <a:pos x="308" y="98"/>
              </a:cxn>
              <a:cxn ang="0">
                <a:pos x="326" y="89"/>
              </a:cxn>
              <a:cxn ang="0">
                <a:pos x="343" y="89"/>
              </a:cxn>
              <a:cxn ang="0">
                <a:pos x="352" y="89"/>
              </a:cxn>
              <a:cxn ang="0">
                <a:pos x="370" y="89"/>
              </a:cxn>
              <a:cxn ang="0">
                <a:pos x="387" y="98"/>
              </a:cxn>
              <a:cxn ang="0">
                <a:pos x="414" y="98"/>
              </a:cxn>
              <a:cxn ang="0">
                <a:pos x="396" y="106"/>
              </a:cxn>
              <a:cxn ang="0">
                <a:pos x="361" y="124"/>
              </a:cxn>
              <a:cxn ang="0">
                <a:pos x="326" y="160"/>
              </a:cxn>
              <a:cxn ang="0">
                <a:pos x="308" y="177"/>
              </a:cxn>
              <a:cxn ang="0">
                <a:pos x="282" y="204"/>
              </a:cxn>
              <a:cxn ang="0">
                <a:pos x="273" y="213"/>
              </a:cxn>
              <a:cxn ang="0">
                <a:pos x="273" y="257"/>
              </a:cxn>
              <a:cxn ang="0">
                <a:pos x="247" y="274"/>
              </a:cxn>
              <a:cxn ang="0">
                <a:pos x="247" y="283"/>
              </a:cxn>
              <a:cxn ang="0">
                <a:pos x="255" y="301"/>
              </a:cxn>
              <a:cxn ang="0">
                <a:pos x="255" y="328"/>
              </a:cxn>
              <a:cxn ang="0">
                <a:pos x="255" y="354"/>
              </a:cxn>
              <a:cxn ang="0">
                <a:pos x="264" y="372"/>
              </a:cxn>
              <a:cxn ang="0">
                <a:pos x="282" y="381"/>
              </a:cxn>
              <a:cxn ang="0">
                <a:pos x="299" y="389"/>
              </a:cxn>
              <a:cxn ang="0">
                <a:pos x="326" y="416"/>
              </a:cxn>
              <a:cxn ang="0">
                <a:pos x="335" y="425"/>
              </a:cxn>
              <a:cxn ang="0">
                <a:pos x="343" y="451"/>
              </a:cxn>
              <a:cxn ang="0">
                <a:pos x="291" y="460"/>
              </a:cxn>
              <a:cxn ang="0">
                <a:pos x="44" y="469"/>
              </a:cxn>
              <a:cxn ang="0">
                <a:pos x="35" y="319"/>
              </a:cxn>
              <a:cxn ang="0">
                <a:pos x="27" y="301"/>
              </a:cxn>
              <a:cxn ang="0">
                <a:pos x="35" y="292"/>
              </a:cxn>
              <a:cxn ang="0">
                <a:pos x="44" y="266"/>
              </a:cxn>
              <a:cxn ang="0">
                <a:pos x="35" y="248"/>
              </a:cxn>
              <a:cxn ang="0">
                <a:pos x="27" y="230"/>
              </a:cxn>
              <a:cxn ang="0">
                <a:pos x="27" y="204"/>
              </a:cxn>
              <a:cxn ang="0">
                <a:pos x="27" y="186"/>
              </a:cxn>
              <a:cxn ang="0">
                <a:pos x="27" y="160"/>
              </a:cxn>
              <a:cxn ang="0">
                <a:pos x="27" y="133"/>
              </a:cxn>
              <a:cxn ang="0">
                <a:pos x="9" y="98"/>
              </a:cxn>
              <a:cxn ang="0">
                <a:pos x="9" y="80"/>
              </a:cxn>
              <a:cxn ang="0">
                <a:pos x="9" y="62"/>
              </a:cxn>
              <a:cxn ang="0">
                <a:pos x="0" y="36"/>
              </a:cxn>
            </a:cxnLst>
            <a:rect l="0" t="0" r="r" b="b"/>
            <a:pathLst>
              <a:path w="414" h="469">
                <a:moveTo>
                  <a:pt x="9" y="36"/>
                </a:moveTo>
                <a:lnTo>
                  <a:pt x="71" y="36"/>
                </a:lnTo>
                <a:lnTo>
                  <a:pt x="115" y="36"/>
                </a:lnTo>
                <a:lnTo>
                  <a:pt x="115" y="27"/>
                </a:lnTo>
                <a:lnTo>
                  <a:pt x="115" y="0"/>
                </a:lnTo>
                <a:lnTo>
                  <a:pt x="115" y="0"/>
                </a:lnTo>
                <a:lnTo>
                  <a:pt x="123" y="9"/>
                </a:lnTo>
                <a:lnTo>
                  <a:pt x="132" y="9"/>
                </a:lnTo>
                <a:lnTo>
                  <a:pt x="132" y="27"/>
                </a:lnTo>
                <a:lnTo>
                  <a:pt x="141" y="45"/>
                </a:lnTo>
                <a:lnTo>
                  <a:pt x="141" y="45"/>
                </a:lnTo>
                <a:lnTo>
                  <a:pt x="141" y="53"/>
                </a:lnTo>
                <a:lnTo>
                  <a:pt x="150" y="53"/>
                </a:lnTo>
                <a:lnTo>
                  <a:pt x="159" y="53"/>
                </a:lnTo>
                <a:lnTo>
                  <a:pt x="159" y="53"/>
                </a:lnTo>
                <a:lnTo>
                  <a:pt x="185" y="62"/>
                </a:lnTo>
                <a:lnTo>
                  <a:pt x="185" y="62"/>
                </a:lnTo>
                <a:lnTo>
                  <a:pt x="194" y="71"/>
                </a:lnTo>
                <a:lnTo>
                  <a:pt x="203" y="62"/>
                </a:lnTo>
                <a:lnTo>
                  <a:pt x="203" y="62"/>
                </a:lnTo>
                <a:lnTo>
                  <a:pt x="211" y="62"/>
                </a:lnTo>
                <a:lnTo>
                  <a:pt x="211" y="62"/>
                </a:lnTo>
                <a:lnTo>
                  <a:pt x="211" y="62"/>
                </a:lnTo>
                <a:lnTo>
                  <a:pt x="220" y="53"/>
                </a:lnTo>
                <a:lnTo>
                  <a:pt x="229" y="53"/>
                </a:lnTo>
                <a:lnTo>
                  <a:pt x="247" y="62"/>
                </a:lnTo>
                <a:lnTo>
                  <a:pt x="247" y="71"/>
                </a:lnTo>
                <a:lnTo>
                  <a:pt x="255" y="71"/>
                </a:lnTo>
                <a:lnTo>
                  <a:pt x="255" y="71"/>
                </a:lnTo>
                <a:lnTo>
                  <a:pt x="255" y="80"/>
                </a:lnTo>
                <a:lnTo>
                  <a:pt x="264" y="80"/>
                </a:lnTo>
                <a:lnTo>
                  <a:pt x="264" y="89"/>
                </a:lnTo>
                <a:lnTo>
                  <a:pt x="264" y="80"/>
                </a:lnTo>
                <a:lnTo>
                  <a:pt x="273" y="80"/>
                </a:lnTo>
                <a:lnTo>
                  <a:pt x="282" y="80"/>
                </a:lnTo>
                <a:lnTo>
                  <a:pt x="282" y="80"/>
                </a:lnTo>
                <a:lnTo>
                  <a:pt x="299" y="89"/>
                </a:lnTo>
                <a:lnTo>
                  <a:pt x="299" y="98"/>
                </a:lnTo>
                <a:lnTo>
                  <a:pt x="308" y="98"/>
                </a:lnTo>
                <a:lnTo>
                  <a:pt x="317" y="98"/>
                </a:lnTo>
                <a:lnTo>
                  <a:pt x="326" y="98"/>
                </a:lnTo>
                <a:lnTo>
                  <a:pt x="326" y="89"/>
                </a:lnTo>
                <a:lnTo>
                  <a:pt x="335" y="80"/>
                </a:lnTo>
                <a:lnTo>
                  <a:pt x="343" y="80"/>
                </a:lnTo>
                <a:lnTo>
                  <a:pt x="343" y="89"/>
                </a:lnTo>
                <a:lnTo>
                  <a:pt x="343" y="89"/>
                </a:lnTo>
                <a:lnTo>
                  <a:pt x="352" y="89"/>
                </a:lnTo>
                <a:lnTo>
                  <a:pt x="352" y="89"/>
                </a:lnTo>
                <a:lnTo>
                  <a:pt x="361" y="89"/>
                </a:lnTo>
                <a:lnTo>
                  <a:pt x="370" y="89"/>
                </a:lnTo>
                <a:lnTo>
                  <a:pt x="370" y="89"/>
                </a:lnTo>
                <a:lnTo>
                  <a:pt x="387" y="89"/>
                </a:lnTo>
                <a:lnTo>
                  <a:pt x="387" y="98"/>
                </a:lnTo>
                <a:lnTo>
                  <a:pt x="387" y="98"/>
                </a:lnTo>
                <a:lnTo>
                  <a:pt x="396" y="98"/>
                </a:lnTo>
                <a:lnTo>
                  <a:pt x="396" y="98"/>
                </a:lnTo>
                <a:lnTo>
                  <a:pt x="414" y="98"/>
                </a:lnTo>
                <a:lnTo>
                  <a:pt x="405" y="98"/>
                </a:lnTo>
                <a:lnTo>
                  <a:pt x="405" y="106"/>
                </a:lnTo>
                <a:lnTo>
                  <a:pt x="396" y="106"/>
                </a:lnTo>
                <a:lnTo>
                  <a:pt x="379" y="115"/>
                </a:lnTo>
                <a:lnTo>
                  <a:pt x="379" y="115"/>
                </a:lnTo>
                <a:lnTo>
                  <a:pt x="361" y="124"/>
                </a:lnTo>
                <a:lnTo>
                  <a:pt x="352" y="133"/>
                </a:lnTo>
                <a:lnTo>
                  <a:pt x="335" y="151"/>
                </a:lnTo>
                <a:lnTo>
                  <a:pt x="326" y="160"/>
                </a:lnTo>
                <a:lnTo>
                  <a:pt x="308" y="168"/>
                </a:lnTo>
                <a:lnTo>
                  <a:pt x="308" y="177"/>
                </a:lnTo>
                <a:lnTo>
                  <a:pt x="308" y="177"/>
                </a:lnTo>
                <a:lnTo>
                  <a:pt x="299" y="186"/>
                </a:lnTo>
                <a:lnTo>
                  <a:pt x="282" y="195"/>
                </a:lnTo>
                <a:lnTo>
                  <a:pt x="282" y="204"/>
                </a:lnTo>
                <a:lnTo>
                  <a:pt x="282" y="204"/>
                </a:lnTo>
                <a:lnTo>
                  <a:pt x="282" y="204"/>
                </a:lnTo>
                <a:lnTo>
                  <a:pt x="273" y="213"/>
                </a:lnTo>
                <a:lnTo>
                  <a:pt x="273" y="213"/>
                </a:lnTo>
                <a:lnTo>
                  <a:pt x="273" y="248"/>
                </a:lnTo>
                <a:lnTo>
                  <a:pt x="273" y="257"/>
                </a:lnTo>
                <a:lnTo>
                  <a:pt x="273" y="257"/>
                </a:lnTo>
                <a:lnTo>
                  <a:pt x="264" y="266"/>
                </a:lnTo>
                <a:lnTo>
                  <a:pt x="247" y="274"/>
                </a:lnTo>
                <a:lnTo>
                  <a:pt x="247" y="274"/>
                </a:lnTo>
                <a:lnTo>
                  <a:pt x="247" y="283"/>
                </a:lnTo>
                <a:lnTo>
                  <a:pt x="247" y="283"/>
                </a:lnTo>
                <a:lnTo>
                  <a:pt x="247" y="292"/>
                </a:lnTo>
                <a:lnTo>
                  <a:pt x="247" y="301"/>
                </a:lnTo>
                <a:lnTo>
                  <a:pt x="255" y="301"/>
                </a:lnTo>
                <a:lnTo>
                  <a:pt x="255" y="310"/>
                </a:lnTo>
                <a:lnTo>
                  <a:pt x="255" y="319"/>
                </a:lnTo>
                <a:lnTo>
                  <a:pt x="255" y="328"/>
                </a:lnTo>
                <a:lnTo>
                  <a:pt x="247" y="336"/>
                </a:lnTo>
                <a:lnTo>
                  <a:pt x="255" y="345"/>
                </a:lnTo>
                <a:lnTo>
                  <a:pt x="255" y="354"/>
                </a:lnTo>
                <a:lnTo>
                  <a:pt x="247" y="363"/>
                </a:lnTo>
                <a:lnTo>
                  <a:pt x="255" y="372"/>
                </a:lnTo>
                <a:lnTo>
                  <a:pt x="264" y="372"/>
                </a:lnTo>
                <a:lnTo>
                  <a:pt x="273" y="372"/>
                </a:lnTo>
                <a:lnTo>
                  <a:pt x="282" y="381"/>
                </a:lnTo>
                <a:lnTo>
                  <a:pt x="282" y="381"/>
                </a:lnTo>
                <a:lnTo>
                  <a:pt x="282" y="389"/>
                </a:lnTo>
                <a:lnTo>
                  <a:pt x="291" y="389"/>
                </a:lnTo>
                <a:lnTo>
                  <a:pt x="299" y="389"/>
                </a:lnTo>
                <a:lnTo>
                  <a:pt x="308" y="407"/>
                </a:lnTo>
                <a:lnTo>
                  <a:pt x="317" y="416"/>
                </a:lnTo>
                <a:lnTo>
                  <a:pt x="326" y="416"/>
                </a:lnTo>
                <a:lnTo>
                  <a:pt x="326" y="416"/>
                </a:lnTo>
                <a:lnTo>
                  <a:pt x="335" y="416"/>
                </a:lnTo>
                <a:lnTo>
                  <a:pt x="335" y="425"/>
                </a:lnTo>
                <a:lnTo>
                  <a:pt x="343" y="434"/>
                </a:lnTo>
                <a:lnTo>
                  <a:pt x="343" y="442"/>
                </a:lnTo>
                <a:lnTo>
                  <a:pt x="343" y="451"/>
                </a:lnTo>
                <a:lnTo>
                  <a:pt x="343" y="451"/>
                </a:lnTo>
                <a:lnTo>
                  <a:pt x="343" y="460"/>
                </a:lnTo>
                <a:lnTo>
                  <a:pt x="291" y="460"/>
                </a:lnTo>
                <a:lnTo>
                  <a:pt x="203" y="460"/>
                </a:lnTo>
                <a:lnTo>
                  <a:pt x="106" y="469"/>
                </a:lnTo>
                <a:lnTo>
                  <a:pt x="44" y="469"/>
                </a:lnTo>
                <a:lnTo>
                  <a:pt x="44" y="328"/>
                </a:lnTo>
                <a:lnTo>
                  <a:pt x="44" y="319"/>
                </a:lnTo>
                <a:lnTo>
                  <a:pt x="35" y="319"/>
                </a:lnTo>
                <a:lnTo>
                  <a:pt x="35" y="319"/>
                </a:lnTo>
                <a:lnTo>
                  <a:pt x="27" y="301"/>
                </a:lnTo>
                <a:lnTo>
                  <a:pt x="27" y="301"/>
                </a:lnTo>
                <a:lnTo>
                  <a:pt x="27" y="301"/>
                </a:lnTo>
                <a:lnTo>
                  <a:pt x="27" y="292"/>
                </a:lnTo>
                <a:lnTo>
                  <a:pt x="35" y="292"/>
                </a:lnTo>
                <a:lnTo>
                  <a:pt x="35" y="283"/>
                </a:lnTo>
                <a:lnTo>
                  <a:pt x="44" y="274"/>
                </a:lnTo>
                <a:lnTo>
                  <a:pt x="44" y="266"/>
                </a:lnTo>
                <a:lnTo>
                  <a:pt x="44" y="266"/>
                </a:lnTo>
                <a:lnTo>
                  <a:pt x="35" y="257"/>
                </a:lnTo>
                <a:lnTo>
                  <a:pt x="35" y="248"/>
                </a:lnTo>
                <a:lnTo>
                  <a:pt x="35" y="239"/>
                </a:lnTo>
                <a:lnTo>
                  <a:pt x="35" y="230"/>
                </a:lnTo>
                <a:lnTo>
                  <a:pt x="27" y="230"/>
                </a:lnTo>
                <a:lnTo>
                  <a:pt x="27" y="221"/>
                </a:lnTo>
                <a:lnTo>
                  <a:pt x="27" y="221"/>
                </a:lnTo>
                <a:lnTo>
                  <a:pt x="27" y="204"/>
                </a:lnTo>
                <a:lnTo>
                  <a:pt x="27" y="195"/>
                </a:lnTo>
                <a:lnTo>
                  <a:pt x="27" y="186"/>
                </a:lnTo>
                <a:lnTo>
                  <a:pt x="27" y="186"/>
                </a:lnTo>
                <a:lnTo>
                  <a:pt x="27" y="168"/>
                </a:lnTo>
                <a:lnTo>
                  <a:pt x="27" y="160"/>
                </a:lnTo>
                <a:lnTo>
                  <a:pt x="27" y="160"/>
                </a:lnTo>
                <a:lnTo>
                  <a:pt x="27" y="151"/>
                </a:lnTo>
                <a:lnTo>
                  <a:pt x="27" y="151"/>
                </a:lnTo>
                <a:lnTo>
                  <a:pt x="27" y="133"/>
                </a:lnTo>
                <a:lnTo>
                  <a:pt x="18" y="124"/>
                </a:lnTo>
                <a:lnTo>
                  <a:pt x="18" y="115"/>
                </a:lnTo>
                <a:lnTo>
                  <a:pt x="9" y="98"/>
                </a:lnTo>
                <a:lnTo>
                  <a:pt x="9" y="98"/>
                </a:lnTo>
                <a:lnTo>
                  <a:pt x="9" y="89"/>
                </a:lnTo>
                <a:lnTo>
                  <a:pt x="9" y="80"/>
                </a:lnTo>
                <a:lnTo>
                  <a:pt x="9" y="80"/>
                </a:lnTo>
                <a:lnTo>
                  <a:pt x="9" y="71"/>
                </a:lnTo>
                <a:lnTo>
                  <a:pt x="9" y="62"/>
                </a:lnTo>
                <a:lnTo>
                  <a:pt x="9" y="53"/>
                </a:lnTo>
                <a:lnTo>
                  <a:pt x="9" y="36"/>
                </a:lnTo>
                <a:lnTo>
                  <a:pt x="0" y="36"/>
                </a:lnTo>
                <a:lnTo>
                  <a:pt x="0" y="36"/>
                </a:lnTo>
                <a:lnTo>
                  <a:pt x="9" y="36"/>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2" name="Freeform 103"/>
          <p:cNvSpPr>
            <a:spLocks/>
          </p:cNvSpPr>
          <p:nvPr/>
        </p:nvSpPr>
        <p:spPr bwMode="auto">
          <a:xfrm>
            <a:off x="8884752" y="1337731"/>
            <a:ext cx="18238" cy="47206"/>
          </a:xfrm>
          <a:custGeom>
            <a:avLst/>
            <a:gdLst/>
            <a:ahLst/>
            <a:cxnLst>
              <a:cxn ang="0">
                <a:pos x="0" y="27"/>
              </a:cxn>
              <a:cxn ang="0">
                <a:pos x="0" y="27"/>
              </a:cxn>
              <a:cxn ang="0">
                <a:pos x="0" y="18"/>
              </a:cxn>
              <a:cxn ang="0">
                <a:pos x="8" y="9"/>
              </a:cxn>
              <a:cxn ang="0">
                <a:pos x="8" y="9"/>
              </a:cxn>
              <a:cxn ang="0">
                <a:pos x="17" y="0"/>
              </a:cxn>
              <a:cxn ang="0">
                <a:pos x="17" y="9"/>
              </a:cxn>
              <a:cxn ang="0">
                <a:pos x="8" y="18"/>
              </a:cxn>
              <a:cxn ang="0">
                <a:pos x="17" y="18"/>
              </a:cxn>
              <a:cxn ang="0">
                <a:pos x="8" y="27"/>
              </a:cxn>
              <a:cxn ang="0">
                <a:pos x="8" y="36"/>
              </a:cxn>
              <a:cxn ang="0">
                <a:pos x="8" y="36"/>
              </a:cxn>
              <a:cxn ang="0">
                <a:pos x="0" y="44"/>
              </a:cxn>
              <a:cxn ang="0">
                <a:pos x="0" y="44"/>
              </a:cxn>
              <a:cxn ang="0">
                <a:pos x="0" y="36"/>
              </a:cxn>
              <a:cxn ang="0">
                <a:pos x="0" y="27"/>
              </a:cxn>
            </a:cxnLst>
            <a:rect l="0" t="0" r="r" b="b"/>
            <a:pathLst>
              <a:path w="17" h="44">
                <a:moveTo>
                  <a:pt x="0" y="27"/>
                </a:moveTo>
                <a:lnTo>
                  <a:pt x="0" y="27"/>
                </a:lnTo>
                <a:lnTo>
                  <a:pt x="0" y="18"/>
                </a:lnTo>
                <a:lnTo>
                  <a:pt x="8" y="9"/>
                </a:lnTo>
                <a:lnTo>
                  <a:pt x="8" y="9"/>
                </a:lnTo>
                <a:lnTo>
                  <a:pt x="17" y="0"/>
                </a:lnTo>
                <a:lnTo>
                  <a:pt x="17" y="9"/>
                </a:lnTo>
                <a:lnTo>
                  <a:pt x="8" y="18"/>
                </a:lnTo>
                <a:lnTo>
                  <a:pt x="17" y="18"/>
                </a:lnTo>
                <a:lnTo>
                  <a:pt x="8" y="27"/>
                </a:lnTo>
                <a:lnTo>
                  <a:pt x="8" y="36"/>
                </a:lnTo>
                <a:lnTo>
                  <a:pt x="8" y="36"/>
                </a:lnTo>
                <a:lnTo>
                  <a:pt x="0" y="44"/>
                </a:lnTo>
                <a:lnTo>
                  <a:pt x="0" y="44"/>
                </a:lnTo>
                <a:lnTo>
                  <a:pt x="0" y="36"/>
                </a:lnTo>
                <a:lnTo>
                  <a:pt x="0" y="2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3" name="Freeform 104"/>
          <p:cNvSpPr>
            <a:spLocks/>
          </p:cNvSpPr>
          <p:nvPr/>
        </p:nvSpPr>
        <p:spPr bwMode="auto">
          <a:xfrm>
            <a:off x="8884752" y="1337731"/>
            <a:ext cx="18238" cy="47206"/>
          </a:xfrm>
          <a:custGeom>
            <a:avLst/>
            <a:gdLst/>
            <a:ahLst/>
            <a:cxnLst>
              <a:cxn ang="0">
                <a:pos x="0" y="27"/>
              </a:cxn>
              <a:cxn ang="0">
                <a:pos x="0" y="27"/>
              </a:cxn>
              <a:cxn ang="0">
                <a:pos x="0" y="18"/>
              </a:cxn>
              <a:cxn ang="0">
                <a:pos x="8" y="9"/>
              </a:cxn>
              <a:cxn ang="0">
                <a:pos x="8" y="9"/>
              </a:cxn>
              <a:cxn ang="0">
                <a:pos x="17" y="0"/>
              </a:cxn>
              <a:cxn ang="0">
                <a:pos x="17" y="9"/>
              </a:cxn>
              <a:cxn ang="0">
                <a:pos x="8" y="18"/>
              </a:cxn>
              <a:cxn ang="0">
                <a:pos x="17" y="18"/>
              </a:cxn>
              <a:cxn ang="0">
                <a:pos x="8" y="27"/>
              </a:cxn>
              <a:cxn ang="0">
                <a:pos x="8" y="36"/>
              </a:cxn>
              <a:cxn ang="0">
                <a:pos x="8" y="36"/>
              </a:cxn>
              <a:cxn ang="0">
                <a:pos x="0" y="44"/>
              </a:cxn>
              <a:cxn ang="0">
                <a:pos x="0" y="44"/>
              </a:cxn>
              <a:cxn ang="0">
                <a:pos x="0" y="36"/>
              </a:cxn>
              <a:cxn ang="0">
                <a:pos x="0" y="27"/>
              </a:cxn>
            </a:cxnLst>
            <a:rect l="0" t="0" r="r" b="b"/>
            <a:pathLst>
              <a:path w="17" h="44">
                <a:moveTo>
                  <a:pt x="0" y="27"/>
                </a:moveTo>
                <a:lnTo>
                  <a:pt x="0" y="27"/>
                </a:lnTo>
                <a:lnTo>
                  <a:pt x="0" y="18"/>
                </a:lnTo>
                <a:lnTo>
                  <a:pt x="8" y="9"/>
                </a:lnTo>
                <a:lnTo>
                  <a:pt x="8" y="9"/>
                </a:lnTo>
                <a:lnTo>
                  <a:pt x="17" y="0"/>
                </a:lnTo>
                <a:lnTo>
                  <a:pt x="17" y="9"/>
                </a:lnTo>
                <a:lnTo>
                  <a:pt x="8" y="18"/>
                </a:lnTo>
                <a:lnTo>
                  <a:pt x="17" y="18"/>
                </a:lnTo>
                <a:lnTo>
                  <a:pt x="8" y="27"/>
                </a:lnTo>
                <a:lnTo>
                  <a:pt x="8" y="36"/>
                </a:lnTo>
                <a:lnTo>
                  <a:pt x="8" y="36"/>
                </a:lnTo>
                <a:lnTo>
                  <a:pt x="0" y="44"/>
                </a:lnTo>
                <a:lnTo>
                  <a:pt x="0" y="44"/>
                </a:lnTo>
                <a:lnTo>
                  <a:pt x="0" y="36"/>
                </a:lnTo>
                <a:lnTo>
                  <a:pt x="0" y="2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4" name="Freeform 105"/>
          <p:cNvSpPr>
            <a:spLocks/>
          </p:cNvSpPr>
          <p:nvPr/>
        </p:nvSpPr>
        <p:spPr bwMode="auto">
          <a:xfrm>
            <a:off x="8940537" y="1280872"/>
            <a:ext cx="264992" cy="360475"/>
          </a:xfrm>
          <a:custGeom>
            <a:avLst/>
            <a:gdLst/>
            <a:ahLst/>
            <a:cxnLst>
              <a:cxn ang="0">
                <a:pos x="9" y="327"/>
              </a:cxn>
              <a:cxn ang="0">
                <a:pos x="18" y="301"/>
              </a:cxn>
              <a:cxn ang="0">
                <a:pos x="27" y="265"/>
              </a:cxn>
              <a:cxn ang="0">
                <a:pos x="18" y="221"/>
              </a:cxn>
              <a:cxn ang="0">
                <a:pos x="0" y="186"/>
              </a:cxn>
              <a:cxn ang="0">
                <a:pos x="9" y="168"/>
              </a:cxn>
              <a:cxn ang="0">
                <a:pos x="0" y="150"/>
              </a:cxn>
              <a:cxn ang="0">
                <a:pos x="9" y="124"/>
              </a:cxn>
              <a:cxn ang="0">
                <a:pos x="9" y="97"/>
              </a:cxn>
              <a:cxn ang="0">
                <a:pos x="18" y="89"/>
              </a:cxn>
              <a:cxn ang="0">
                <a:pos x="36" y="71"/>
              </a:cxn>
              <a:cxn ang="0">
                <a:pos x="36" y="53"/>
              </a:cxn>
              <a:cxn ang="0">
                <a:pos x="44" y="71"/>
              </a:cxn>
              <a:cxn ang="0">
                <a:pos x="44" y="89"/>
              </a:cxn>
              <a:cxn ang="0">
                <a:pos x="53" y="71"/>
              </a:cxn>
              <a:cxn ang="0">
                <a:pos x="53" y="80"/>
              </a:cxn>
              <a:cxn ang="0">
                <a:pos x="53" y="62"/>
              </a:cxn>
              <a:cxn ang="0">
                <a:pos x="62" y="44"/>
              </a:cxn>
              <a:cxn ang="0">
                <a:pos x="71" y="35"/>
              </a:cxn>
              <a:cxn ang="0">
                <a:pos x="62" y="18"/>
              </a:cxn>
              <a:cxn ang="0">
                <a:pos x="80" y="9"/>
              </a:cxn>
              <a:cxn ang="0">
                <a:pos x="88" y="9"/>
              </a:cxn>
              <a:cxn ang="0">
                <a:pos x="106" y="9"/>
              </a:cxn>
              <a:cxn ang="0">
                <a:pos x="115" y="18"/>
              </a:cxn>
              <a:cxn ang="0">
                <a:pos x="132" y="27"/>
              </a:cxn>
              <a:cxn ang="0">
                <a:pos x="159" y="27"/>
              </a:cxn>
              <a:cxn ang="0">
                <a:pos x="168" y="44"/>
              </a:cxn>
              <a:cxn ang="0">
                <a:pos x="168" y="53"/>
              </a:cxn>
              <a:cxn ang="0">
                <a:pos x="168" y="62"/>
              </a:cxn>
              <a:cxn ang="0">
                <a:pos x="176" y="89"/>
              </a:cxn>
              <a:cxn ang="0">
                <a:pos x="168" y="115"/>
              </a:cxn>
              <a:cxn ang="0">
                <a:pos x="159" y="133"/>
              </a:cxn>
              <a:cxn ang="0">
                <a:pos x="150" y="150"/>
              </a:cxn>
              <a:cxn ang="0">
                <a:pos x="159" y="168"/>
              </a:cxn>
              <a:cxn ang="0">
                <a:pos x="168" y="159"/>
              </a:cxn>
              <a:cxn ang="0">
                <a:pos x="176" y="142"/>
              </a:cxn>
              <a:cxn ang="0">
                <a:pos x="194" y="133"/>
              </a:cxn>
              <a:cxn ang="0">
                <a:pos x="212" y="124"/>
              </a:cxn>
              <a:cxn ang="0">
                <a:pos x="229" y="159"/>
              </a:cxn>
              <a:cxn ang="0">
                <a:pos x="238" y="186"/>
              </a:cxn>
              <a:cxn ang="0">
                <a:pos x="247" y="203"/>
              </a:cxn>
              <a:cxn ang="0">
                <a:pos x="238" y="221"/>
              </a:cxn>
              <a:cxn ang="0">
                <a:pos x="238" y="239"/>
              </a:cxn>
              <a:cxn ang="0">
                <a:pos x="238" y="230"/>
              </a:cxn>
              <a:cxn ang="0">
                <a:pos x="229" y="239"/>
              </a:cxn>
              <a:cxn ang="0">
                <a:pos x="220" y="257"/>
              </a:cxn>
              <a:cxn ang="0">
                <a:pos x="212" y="265"/>
              </a:cxn>
              <a:cxn ang="0">
                <a:pos x="203" y="301"/>
              </a:cxn>
              <a:cxn ang="0">
                <a:pos x="124" y="327"/>
              </a:cxn>
              <a:cxn ang="0">
                <a:pos x="0" y="336"/>
              </a:cxn>
            </a:cxnLst>
            <a:rect l="0" t="0" r="r" b="b"/>
            <a:pathLst>
              <a:path w="247" h="336">
                <a:moveTo>
                  <a:pt x="0" y="336"/>
                </a:moveTo>
                <a:lnTo>
                  <a:pt x="0" y="336"/>
                </a:lnTo>
                <a:lnTo>
                  <a:pt x="9" y="327"/>
                </a:lnTo>
                <a:lnTo>
                  <a:pt x="9" y="318"/>
                </a:lnTo>
                <a:lnTo>
                  <a:pt x="18" y="318"/>
                </a:lnTo>
                <a:lnTo>
                  <a:pt x="18" y="301"/>
                </a:lnTo>
                <a:lnTo>
                  <a:pt x="27" y="292"/>
                </a:lnTo>
                <a:lnTo>
                  <a:pt x="27" y="283"/>
                </a:lnTo>
                <a:lnTo>
                  <a:pt x="27" y="265"/>
                </a:lnTo>
                <a:lnTo>
                  <a:pt x="27" y="257"/>
                </a:lnTo>
                <a:lnTo>
                  <a:pt x="27" y="230"/>
                </a:lnTo>
                <a:lnTo>
                  <a:pt x="18" y="221"/>
                </a:lnTo>
                <a:lnTo>
                  <a:pt x="27" y="212"/>
                </a:lnTo>
                <a:lnTo>
                  <a:pt x="18" y="212"/>
                </a:lnTo>
                <a:lnTo>
                  <a:pt x="0" y="186"/>
                </a:lnTo>
                <a:lnTo>
                  <a:pt x="0" y="186"/>
                </a:lnTo>
                <a:lnTo>
                  <a:pt x="0" y="177"/>
                </a:lnTo>
                <a:lnTo>
                  <a:pt x="9" y="168"/>
                </a:lnTo>
                <a:lnTo>
                  <a:pt x="0" y="159"/>
                </a:lnTo>
                <a:lnTo>
                  <a:pt x="0" y="150"/>
                </a:lnTo>
                <a:lnTo>
                  <a:pt x="0" y="150"/>
                </a:lnTo>
                <a:lnTo>
                  <a:pt x="9" y="142"/>
                </a:lnTo>
                <a:lnTo>
                  <a:pt x="9" y="124"/>
                </a:lnTo>
                <a:lnTo>
                  <a:pt x="9" y="124"/>
                </a:lnTo>
                <a:lnTo>
                  <a:pt x="9" y="115"/>
                </a:lnTo>
                <a:lnTo>
                  <a:pt x="9" y="106"/>
                </a:lnTo>
                <a:lnTo>
                  <a:pt x="9" y="97"/>
                </a:lnTo>
                <a:lnTo>
                  <a:pt x="18" y="97"/>
                </a:lnTo>
                <a:lnTo>
                  <a:pt x="18" y="89"/>
                </a:lnTo>
                <a:lnTo>
                  <a:pt x="18" y="89"/>
                </a:lnTo>
                <a:lnTo>
                  <a:pt x="27" y="80"/>
                </a:lnTo>
                <a:lnTo>
                  <a:pt x="27" y="80"/>
                </a:lnTo>
                <a:lnTo>
                  <a:pt x="36" y="71"/>
                </a:lnTo>
                <a:lnTo>
                  <a:pt x="36" y="71"/>
                </a:lnTo>
                <a:lnTo>
                  <a:pt x="36" y="62"/>
                </a:lnTo>
                <a:lnTo>
                  <a:pt x="36" y="53"/>
                </a:lnTo>
                <a:lnTo>
                  <a:pt x="44" y="53"/>
                </a:lnTo>
                <a:lnTo>
                  <a:pt x="44" y="71"/>
                </a:lnTo>
                <a:lnTo>
                  <a:pt x="44" y="71"/>
                </a:lnTo>
                <a:lnTo>
                  <a:pt x="44" y="80"/>
                </a:lnTo>
                <a:lnTo>
                  <a:pt x="44" y="80"/>
                </a:lnTo>
                <a:lnTo>
                  <a:pt x="44" y="89"/>
                </a:lnTo>
                <a:lnTo>
                  <a:pt x="44" y="80"/>
                </a:lnTo>
                <a:lnTo>
                  <a:pt x="44" y="71"/>
                </a:lnTo>
                <a:lnTo>
                  <a:pt x="53" y="71"/>
                </a:lnTo>
                <a:lnTo>
                  <a:pt x="53" y="80"/>
                </a:lnTo>
                <a:lnTo>
                  <a:pt x="44" y="89"/>
                </a:lnTo>
                <a:lnTo>
                  <a:pt x="53" y="80"/>
                </a:lnTo>
                <a:lnTo>
                  <a:pt x="53" y="80"/>
                </a:lnTo>
                <a:lnTo>
                  <a:pt x="53" y="71"/>
                </a:lnTo>
                <a:lnTo>
                  <a:pt x="53" y="62"/>
                </a:lnTo>
                <a:lnTo>
                  <a:pt x="53" y="53"/>
                </a:lnTo>
                <a:lnTo>
                  <a:pt x="53" y="44"/>
                </a:lnTo>
                <a:lnTo>
                  <a:pt x="62" y="44"/>
                </a:lnTo>
                <a:lnTo>
                  <a:pt x="62" y="35"/>
                </a:lnTo>
                <a:lnTo>
                  <a:pt x="71" y="35"/>
                </a:lnTo>
                <a:lnTo>
                  <a:pt x="71" y="35"/>
                </a:lnTo>
                <a:lnTo>
                  <a:pt x="71" y="27"/>
                </a:lnTo>
                <a:lnTo>
                  <a:pt x="62" y="27"/>
                </a:lnTo>
                <a:lnTo>
                  <a:pt x="62" y="18"/>
                </a:lnTo>
                <a:lnTo>
                  <a:pt x="71" y="18"/>
                </a:lnTo>
                <a:lnTo>
                  <a:pt x="71" y="9"/>
                </a:lnTo>
                <a:lnTo>
                  <a:pt x="80" y="9"/>
                </a:lnTo>
                <a:lnTo>
                  <a:pt x="80" y="0"/>
                </a:lnTo>
                <a:lnTo>
                  <a:pt x="88" y="9"/>
                </a:lnTo>
                <a:lnTo>
                  <a:pt x="88" y="9"/>
                </a:lnTo>
                <a:lnTo>
                  <a:pt x="97" y="9"/>
                </a:lnTo>
                <a:lnTo>
                  <a:pt x="106" y="9"/>
                </a:lnTo>
                <a:lnTo>
                  <a:pt x="106" y="9"/>
                </a:lnTo>
                <a:lnTo>
                  <a:pt x="115" y="9"/>
                </a:lnTo>
                <a:lnTo>
                  <a:pt x="115" y="18"/>
                </a:lnTo>
                <a:lnTo>
                  <a:pt x="115" y="18"/>
                </a:lnTo>
                <a:lnTo>
                  <a:pt x="124" y="18"/>
                </a:lnTo>
                <a:lnTo>
                  <a:pt x="132" y="18"/>
                </a:lnTo>
                <a:lnTo>
                  <a:pt x="132" y="27"/>
                </a:lnTo>
                <a:lnTo>
                  <a:pt x="141" y="27"/>
                </a:lnTo>
                <a:lnTo>
                  <a:pt x="150" y="27"/>
                </a:lnTo>
                <a:lnTo>
                  <a:pt x="159" y="27"/>
                </a:lnTo>
                <a:lnTo>
                  <a:pt x="159" y="35"/>
                </a:lnTo>
                <a:lnTo>
                  <a:pt x="159" y="35"/>
                </a:lnTo>
                <a:lnTo>
                  <a:pt x="168" y="44"/>
                </a:lnTo>
                <a:lnTo>
                  <a:pt x="168" y="44"/>
                </a:lnTo>
                <a:lnTo>
                  <a:pt x="168" y="44"/>
                </a:lnTo>
                <a:lnTo>
                  <a:pt x="168" y="53"/>
                </a:lnTo>
                <a:lnTo>
                  <a:pt x="159" y="53"/>
                </a:lnTo>
                <a:lnTo>
                  <a:pt x="168" y="62"/>
                </a:lnTo>
                <a:lnTo>
                  <a:pt x="168" y="62"/>
                </a:lnTo>
                <a:lnTo>
                  <a:pt x="176" y="71"/>
                </a:lnTo>
                <a:lnTo>
                  <a:pt x="176" y="80"/>
                </a:lnTo>
                <a:lnTo>
                  <a:pt x="176" y="89"/>
                </a:lnTo>
                <a:lnTo>
                  <a:pt x="176" y="106"/>
                </a:lnTo>
                <a:lnTo>
                  <a:pt x="168" y="106"/>
                </a:lnTo>
                <a:lnTo>
                  <a:pt x="168" y="115"/>
                </a:lnTo>
                <a:lnTo>
                  <a:pt x="168" y="115"/>
                </a:lnTo>
                <a:lnTo>
                  <a:pt x="168" y="124"/>
                </a:lnTo>
                <a:lnTo>
                  <a:pt x="159" y="133"/>
                </a:lnTo>
                <a:lnTo>
                  <a:pt x="159" y="133"/>
                </a:lnTo>
                <a:lnTo>
                  <a:pt x="150" y="142"/>
                </a:lnTo>
                <a:lnTo>
                  <a:pt x="150" y="150"/>
                </a:lnTo>
                <a:lnTo>
                  <a:pt x="150" y="159"/>
                </a:lnTo>
                <a:lnTo>
                  <a:pt x="159" y="168"/>
                </a:lnTo>
                <a:lnTo>
                  <a:pt x="159" y="168"/>
                </a:lnTo>
                <a:lnTo>
                  <a:pt x="168" y="168"/>
                </a:lnTo>
                <a:lnTo>
                  <a:pt x="168" y="159"/>
                </a:lnTo>
                <a:lnTo>
                  <a:pt x="168" y="159"/>
                </a:lnTo>
                <a:lnTo>
                  <a:pt x="176" y="150"/>
                </a:lnTo>
                <a:lnTo>
                  <a:pt x="176" y="142"/>
                </a:lnTo>
                <a:lnTo>
                  <a:pt x="176" y="142"/>
                </a:lnTo>
                <a:lnTo>
                  <a:pt x="185" y="142"/>
                </a:lnTo>
                <a:lnTo>
                  <a:pt x="185" y="133"/>
                </a:lnTo>
                <a:lnTo>
                  <a:pt x="194" y="133"/>
                </a:lnTo>
                <a:lnTo>
                  <a:pt x="203" y="124"/>
                </a:lnTo>
                <a:lnTo>
                  <a:pt x="203" y="124"/>
                </a:lnTo>
                <a:lnTo>
                  <a:pt x="212" y="124"/>
                </a:lnTo>
                <a:lnTo>
                  <a:pt x="212" y="133"/>
                </a:lnTo>
                <a:lnTo>
                  <a:pt x="220" y="142"/>
                </a:lnTo>
                <a:lnTo>
                  <a:pt x="229" y="159"/>
                </a:lnTo>
                <a:lnTo>
                  <a:pt x="229" y="168"/>
                </a:lnTo>
                <a:lnTo>
                  <a:pt x="229" y="177"/>
                </a:lnTo>
                <a:lnTo>
                  <a:pt x="238" y="186"/>
                </a:lnTo>
                <a:lnTo>
                  <a:pt x="238" y="195"/>
                </a:lnTo>
                <a:lnTo>
                  <a:pt x="247" y="203"/>
                </a:lnTo>
                <a:lnTo>
                  <a:pt x="247" y="203"/>
                </a:lnTo>
                <a:lnTo>
                  <a:pt x="247" y="203"/>
                </a:lnTo>
                <a:lnTo>
                  <a:pt x="238" y="212"/>
                </a:lnTo>
                <a:lnTo>
                  <a:pt x="238" y="221"/>
                </a:lnTo>
                <a:lnTo>
                  <a:pt x="247" y="221"/>
                </a:lnTo>
                <a:lnTo>
                  <a:pt x="238" y="230"/>
                </a:lnTo>
                <a:lnTo>
                  <a:pt x="238" y="239"/>
                </a:lnTo>
                <a:lnTo>
                  <a:pt x="238" y="239"/>
                </a:lnTo>
                <a:lnTo>
                  <a:pt x="238" y="239"/>
                </a:lnTo>
                <a:lnTo>
                  <a:pt x="238" y="230"/>
                </a:lnTo>
                <a:lnTo>
                  <a:pt x="229" y="230"/>
                </a:lnTo>
                <a:lnTo>
                  <a:pt x="229" y="230"/>
                </a:lnTo>
                <a:lnTo>
                  <a:pt x="229" y="239"/>
                </a:lnTo>
                <a:lnTo>
                  <a:pt x="220" y="239"/>
                </a:lnTo>
                <a:lnTo>
                  <a:pt x="220" y="257"/>
                </a:lnTo>
                <a:lnTo>
                  <a:pt x="220" y="257"/>
                </a:lnTo>
                <a:lnTo>
                  <a:pt x="212" y="265"/>
                </a:lnTo>
                <a:lnTo>
                  <a:pt x="212" y="265"/>
                </a:lnTo>
                <a:lnTo>
                  <a:pt x="212" y="265"/>
                </a:lnTo>
                <a:lnTo>
                  <a:pt x="212" y="274"/>
                </a:lnTo>
                <a:lnTo>
                  <a:pt x="212" y="283"/>
                </a:lnTo>
                <a:lnTo>
                  <a:pt x="203" y="301"/>
                </a:lnTo>
                <a:lnTo>
                  <a:pt x="194" y="310"/>
                </a:lnTo>
                <a:lnTo>
                  <a:pt x="176" y="318"/>
                </a:lnTo>
                <a:lnTo>
                  <a:pt x="124" y="327"/>
                </a:lnTo>
                <a:lnTo>
                  <a:pt x="115" y="318"/>
                </a:lnTo>
                <a:lnTo>
                  <a:pt x="36" y="327"/>
                </a:lnTo>
                <a:lnTo>
                  <a:pt x="0" y="336"/>
                </a:lnTo>
                <a:lnTo>
                  <a:pt x="0" y="33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5" name="Freeform 106"/>
          <p:cNvSpPr>
            <a:spLocks/>
          </p:cNvSpPr>
          <p:nvPr/>
        </p:nvSpPr>
        <p:spPr bwMode="auto">
          <a:xfrm>
            <a:off x="8940537" y="1280872"/>
            <a:ext cx="264992" cy="360475"/>
          </a:xfrm>
          <a:custGeom>
            <a:avLst/>
            <a:gdLst/>
            <a:ahLst/>
            <a:cxnLst>
              <a:cxn ang="0">
                <a:pos x="9" y="327"/>
              </a:cxn>
              <a:cxn ang="0">
                <a:pos x="18" y="301"/>
              </a:cxn>
              <a:cxn ang="0">
                <a:pos x="27" y="265"/>
              </a:cxn>
              <a:cxn ang="0">
                <a:pos x="18" y="221"/>
              </a:cxn>
              <a:cxn ang="0">
                <a:pos x="0" y="186"/>
              </a:cxn>
              <a:cxn ang="0">
                <a:pos x="9" y="168"/>
              </a:cxn>
              <a:cxn ang="0">
                <a:pos x="0" y="150"/>
              </a:cxn>
              <a:cxn ang="0">
                <a:pos x="9" y="124"/>
              </a:cxn>
              <a:cxn ang="0">
                <a:pos x="9" y="97"/>
              </a:cxn>
              <a:cxn ang="0">
                <a:pos x="18" y="89"/>
              </a:cxn>
              <a:cxn ang="0">
                <a:pos x="36" y="71"/>
              </a:cxn>
              <a:cxn ang="0">
                <a:pos x="36" y="53"/>
              </a:cxn>
              <a:cxn ang="0">
                <a:pos x="44" y="71"/>
              </a:cxn>
              <a:cxn ang="0">
                <a:pos x="44" y="89"/>
              </a:cxn>
              <a:cxn ang="0">
                <a:pos x="53" y="71"/>
              </a:cxn>
              <a:cxn ang="0">
                <a:pos x="53" y="80"/>
              </a:cxn>
              <a:cxn ang="0">
                <a:pos x="53" y="62"/>
              </a:cxn>
              <a:cxn ang="0">
                <a:pos x="62" y="44"/>
              </a:cxn>
              <a:cxn ang="0">
                <a:pos x="71" y="35"/>
              </a:cxn>
              <a:cxn ang="0">
                <a:pos x="62" y="18"/>
              </a:cxn>
              <a:cxn ang="0">
                <a:pos x="80" y="9"/>
              </a:cxn>
              <a:cxn ang="0">
                <a:pos x="88" y="9"/>
              </a:cxn>
              <a:cxn ang="0">
                <a:pos x="106" y="9"/>
              </a:cxn>
              <a:cxn ang="0">
                <a:pos x="115" y="18"/>
              </a:cxn>
              <a:cxn ang="0">
                <a:pos x="132" y="27"/>
              </a:cxn>
              <a:cxn ang="0">
                <a:pos x="159" y="27"/>
              </a:cxn>
              <a:cxn ang="0">
                <a:pos x="168" y="44"/>
              </a:cxn>
              <a:cxn ang="0">
                <a:pos x="168" y="53"/>
              </a:cxn>
              <a:cxn ang="0">
                <a:pos x="168" y="62"/>
              </a:cxn>
              <a:cxn ang="0">
                <a:pos x="176" y="89"/>
              </a:cxn>
              <a:cxn ang="0">
                <a:pos x="168" y="115"/>
              </a:cxn>
              <a:cxn ang="0">
                <a:pos x="159" y="133"/>
              </a:cxn>
              <a:cxn ang="0">
                <a:pos x="150" y="150"/>
              </a:cxn>
              <a:cxn ang="0">
                <a:pos x="159" y="168"/>
              </a:cxn>
              <a:cxn ang="0">
                <a:pos x="168" y="159"/>
              </a:cxn>
              <a:cxn ang="0">
                <a:pos x="176" y="142"/>
              </a:cxn>
              <a:cxn ang="0">
                <a:pos x="194" y="133"/>
              </a:cxn>
              <a:cxn ang="0">
                <a:pos x="212" y="124"/>
              </a:cxn>
              <a:cxn ang="0">
                <a:pos x="229" y="159"/>
              </a:cxn>
              <a:cxn ang="0">
                <a:pos x="238" y="186"/>
              </a:cxn>
              <a:cxn ang="0">
                <a:pos x="247" y="203"/>
              </a:cxn>
              <a:cxn ang="0">
                <a:pos x="238" y="221"/>
              </a:cxn>
              <a:cxn ang="0">
                <a:pos x="238" y="239"/>
              </a:cxn>
              <a:cxn ang="0">
                <a:pos x="238" y="230"/>
              </a:cxn>
              <a:cxn ang="0">
                <a:pos x="229" y="239"/>
              </a:cxn>
              <a:cxn ang="0">
                <a:pos x="220" y="257"/>
              </a:cxn>
              <a:cxn ang="0">
                <a:pos x="212" y="265"/>
              </a:cxn>
              <a:cxn ang="0">
                <a:pos x="203" y="301"/>
              </a:cxn>
              <a:cxn ang="0">
                <a:pos x="124" y="327"/>
              </a:cxn>
              <a:cxn ang="0">
                <a:pos x="0" y="336"/>
              </a:cxn>
            </a:cxnLst>
            <a:rect l="0" t="0" r="r" b="b"/>
            <a:pathLst>
              <a:path w="247" h="336">
                <a:moveTo>
                  <a:pt x="0" y="336"/>
                </a:moveTo>
                <a:lnTo>
                  <a:pt x="0" y="336"/>
                </a:lnTo>
                <a:lnTo>
                  <a:pt x="9" y="327"/>
                </a:lnTo>
                <a:lnTo>
                  <a:pt x="9" y="318"/>
                </a:lnTo>
                <a:lnTo>
                  <a:pt x="18" y="318"/>
                </a:lnTo>
                <a:lnTo>
                  <a:pt x="18" y="301"/>
                </a:lnTo>
                <a:lnTo>
                  <a:pt x="27" y="292"/>
                </a:lnTo>
                <a:lnTo>
                  <a:pt x="27" y="283"/>
                </a:lnTo>
                <a:lnTo>
                  <a:pt x="27" y="265"/>
                </a:lnTo>
                <a:lnTo>
                  <a:pt x="27" y="257"/>
                </a:lnTo>
                <a:lnTo>
                  <a:pt x="27" y="230"/>
                </a:lnTo>
                <a:lnTo>
                  <a:pt x="18" y="221"/>
                </a:lnTo>
                <a:lnTo>
                  <a:pt x="27" y="212"/>
                </a:lnTo>
                <a:lnTo>
                  <a:pt x="18" y="212"/>
                </a:lnTo>
                <a:lnTo>
                  <a:pt x="0" y="186"/>
                </a:lnTo>
                <a:lnTo>
                  <a:pt x="0" y="186"/>
                </a:lnTo>
                <a:lnTo>
                  <a:pt x="0" y="177"/>
                </a:lnTo>
                <a:lnTo>
                  <a:pt x="9" y="168"/>
                </a:lnTo>
                <a:lnTo>
                  <a:pt x="0" y="159"/>
                </a:lnTo>
                <a:lnTo>
                  <a:pt x="0" y="150"/>
                </a:lnTo>
                <a:lnTo>
                  <a:pt x="0" y="150"/>
                </a:lnTo>
                <a:lnTo>
                  <a:pt x="9" y="142"/>
                </a:lnTo>
                <a:lnTo>
                  <a:pt x="9" y="124"/>
                </a:lnTo>
                <a:lnTo>
                  <a:pt x="9" y="124"/>
                </a:lnTo>
                <a:lnTo>
                  <a:pt x="9" y="115"/>
                </a:lnTo>
                <a:lnTo>
                  <a:pt x="9" y="106"/>
                </a:lnTo>
                <a:lnTo>
                  <a:pt x="9" y="97"/>
                </a:lnTo>
                <a:lnTo>
                  <a:pt x="18" y="97"/>
                </a:lnTo>
                <a:lnTo>
                  <a:pt x="18" y="89"/>
                </a:lnTo>
                <a:lnTo>
                  <a:pt x="18" y="89"/>
                </a:lnTo>
                <a:lnTo>
                  <a:pt x="27" y="80"/>
                </a:lnTo>
                <a:lnTo>
                  <a:pt x="27" y="80"/>
                </a:lnTo>
                <a:lnTo>
                  <a:pt x="36" y="71"/>
                </a:lnTo>
                <a:lnTo>
                  <a:pt x="36" y="71"/>
                </a:lnTo>
                <a:lnTo>
                  <a:pt x="36" y="62"/>
                </a:lnTo>
                <a:lnTo>
                  <a:pt x="36" y="53"/>
                </a:lnTo>
                <a:lnTo>
                  <a:pt x="44" y="53"/>
                </a:lnTo>
                <a:lnTo>
                  <a:pt x="44" y="71"/>
                </a:lnTo>
                <a:lnTo>
                  <a:pt x="44" y="71"/>
                </a:lnTo>
                <a:lnTo>
                  <a:pt x="44" y="80"/>
                </a:lnTo>
                <a:lnTo>
                  <a:pt x="44" y="80"/>
                </a:lnTo>
                <a:lnTo>
                  <a:pt x="44" y="89"/>
                </a:lnTo>
                <a:lnTo>
                  <a:pt x="44" y="80"/>
                </a:lnTo>
                <a:lnTo>
                  <a:pt x="44" y="71"/>
                </a:lnTo>
                <a:lnTo>
                  <a:pt x="53" y="71"/>
                </a:lnTo>
                <a:lnTo>
                  <a:pt x="53" y="80"/>
                </a:lnTo>
                <a:lnTo>
                  <a:pt x="44" y="89"/>
                </a:lnTo>
                <a:lnTo>
                  <a:pt x="53" y="80"/>
                </a:lnTo>
                <a:lnTo>
                  <a:pt x="53" y="80"/>
                </a:lnTo>
                <a:lnTo>
                  <a:pt x="53" y="71"/>
                </a:lnTo>
                <a:lnTo>
                  <a:pt x="53" y="62"/>
                </a:lnTo>
                <a:lnTo>
                  <a:pt x="53" y="53"/>
                </a:lnTo>
                <a:lnTo>
                  <a:pt x="53" y="44"/>
                </a:lnTo>
                <a:lnTo>
                  <a:pt x="62" y="44"/>
                </a:lnTo>
                <a:lnTo>
                  <a:pt x="62" y="35"/>
                </a:lnTo>
                <a:lnTo>
                  <a:pt x="71" y="35"/>
                </a:lnTo>
                <a:lnTo>
                  <a:pt x="71" y="35"/>
                </a:lnTo>
                <a:lnTo>
                  <a:pt x="71" y="27"/>
                </a:lnTo>
                <a:lnTo>
                  <a:pt x="62" y="27"/>
                </a:lnTo>
                <a:lnTo>
                  <a:pt x="62" y="18"/>
                </a:lnTo>
                <a:lnTo>
                  <a:pt x="71" y="18"/>
                </a:lnTo>
                <a:lnTo>
                  <a:pt x="71" y="9"/>
                </a:lnTo>
                <a:lnTo>
                  <a:pt x="80" y="9"/>
                </a:lnTo>
                <a:lnTo>
                  <a:pt x="80" y="0"/>
                </a:lnTo>
                <a:lnTo>
                  <a:pt x="88" y="9"/>
                </a:lnTo>
                <a:lnTo>
                  <a:pt x="88" y="9"/>
                </a:lnTo>
                <a:lnTo>
                  <a:pt x="97" y="9"/>
                </a:lnTo>
                <a:lnTo>
                  <a:pt x="106" y="9"/>
                </a:lnTo>
                <a:lnTo>
                  <a:pt x="106" y="9"/>
                </a:lnTo>
                <a:lnTo>
                  <a:pt x="115" y="9"/>
                </a:lnTo>
                <a:lnTo>
                  <a:pt x="115" y="18"/>
                </a:lnTo>
                <a:lnTo>
                  <a:pt x="115" y="18"/>
                </a:lnTo>
                <a:lnTo>
                  <a:pt x="124" y="18"/>
                </a:lnTo>
                <a:lnTo>
                  <a:pt x="132" y="18"/>
                </a:lnTo>
                <a:lnTo>
                  <a:pt x="132" y="27"/>
                </a:lnTo>
                <a:lnTo>
                  <a:pt x="141" y="27"/>
                </a:lnTo>
                <a:lnTo>
                  <a:pt x="150" y="27"/>
                </a:lnTo>
                <a:lnTo>
                  <a:pt x="159" y="27"/>
                </a:lnTo>
                <a:lnTo>
                  <a:pt x="159" y="35"/>
                </a:lnTo>
                <a:lnTo>
                  <a:pt x="159" y="35"/>
                </a:lnTo>
                <a:lnTo>
                  <a:pt x="168" y="44"/>
                </a:lnTo>
                <a:lnTo>
                  <a:pt x="168" y="44"/>
                </a:lnTo>
                <a:lnTo>
                  <a:pt x="168" y="44"/>
                </a:lnTo>
                <a:lnTo>
                  <a:pt x="168" y="53"/>
                </a:lnTo>
                <a:lnTo>
                  <a:pt x="159" y="53"/>
                </a:lnTo>
                <a:lnTo>
                  <a:pt x="168" y="62"/>
                </a:lnTo>
                <a:lnTo>
                  <a:pt x="168" y="62"/>
                </a:lnTo>
                <a:lnTo>
                  <a:pt x="176" y="71"/>
                </a:lnTo>
                <a:lnTo>
                  <a:pt x="176" y="80"/>
                </a:lnTo>
                <a:lnTo>
                  <a:pt x="176" y="89"/>
                </a:lnTo>
                <a:lnTo>
                  <a:pt x="176" y="106"/>
                </a:lnTo>
                <a:lnTo>
                  <a:pt x="168" y="106"/>
                </a:lnTo>
                <a:lnTo>
                  <a:pt x="168" y="115"/>
                </a:lnTo>
                <a:lnTo>
                  <a:pt x="168" y="115"/>
                </a:lnTo>
                <a:lnTo>
                  <a:pt x="168" y="124"/>
                </a:lnTo>
                <a:lnTo>
                  <a:pt x="159" y="133"/>
                </a:lnTo>
                <a:lnTo>
                  <a:pt x="159" y="133"/>
                </a:lnTo>
                <a:lnTo>
                  <a:pt x="150" y="142"/>
                </a:lnTo>
                <a:lnTo>
                  <a:pt x="150" y="150"/>
                </a:lnTo>
                <a:lnTo>
                  <a:pt x="150" y="159"/>
                </a:lnTo>
                <a:lnTo>
                  <a:pt x="159" y="168"/>
                </a:lnTo>
                <a:lnTo>
                  <a:pt x="159" y="168"/>
                </a:lnTo>
                <a:lnTo>
                  <a:pt x="168" y="168"/>
                </a:lnTo>
                <a:lnTo>
                  <a:pt x="168" y="159"/>
                </a:lnTo>
                <a:lnTo>
                  <a:pt x="168" y="159"/>
                </a:lnTo>
                <a:lnTo>
                  <a:pt x="176" y="150"/>
                </a:lnTo>
                <a:lnTo>
                  <a:pt x="176" y="142"/>
                </a:lnTo>
                <a:lnTo>
                  <a:pt x="176" y="142"/>
                </a:lnTo>
                <a:lnTo>
                  <a:pt x="185" y="142"/>
                </a:lnTo>
                <a:lnTo>
                  <a:pt x="185" y="133"/>
                </a:lnTo>
                <a:lnTo>
                  <a:pt x="194" y="133"/>
                </a:lnTo>
                <a:lnTo>
                  <a:pt x="203" y="124"/>
                </a:lnTo>
                <a:lnTo>
                  <a:pt x="203" y="124"/>
                </a:lnTo>
                <a:lnTo>
                  <a:pt x="212" y="124"/>
                </a:lnTo>
                <a:lnTo>
                  <a:pt x="212" y="133"/>
                </a:lnTo>
                <a:lnTo>
                  <a:pt x="220" y="142"/>
                </a:lnTo>
                <a:lnTo>
                  <a:pt x="229" y="159"/>
                </a:lnTo>
                <a:lnTo>
                  <a:pt x="229" y="168"/>
                </a:lnTo>
                <a:lnTo>
                  <a:pt x="229" y="177"/>
                </a:lnTo>
                <a:lnTo>
                  <a:pt x="238" y="186"/>
                </a:lnTo>
                <a:lnTo>
                  <a:pt x="238" y="195"/>
                </a:lnTo>
                <a:lnTo>
                  <a:pt x="247" y="203"/>
                </a:lnTo>
                <a:lnTo>
                  <a:pt x="247" y="203"/>
                </a:lnTo>
                <a:lnTo>
                  <a:pt x="247" y="203"/>
                </a:lnTo>
                <a:lnTo>
                  <a:pt x="238" y="212"/>
                </a:lnTo>
                <a:lnTo>
                  <a:pt x="238" y="221"/>
                </a:lnTo>
                <a:lnTo>
                  <a:pt x="247" y="221"/>
                </a:lnTo>
                <a:lnTo>
                  <a:pt x="238" y="230"/>
                </a:lnTo>
                <a:lnTo>
                  <a:pt x="238" y="239"/>
                </a:lnTo>
                <a:lnTo>
                  <a:pt x="238" y="239"/>
                </a:lnTo>
                <a:lnTo>
                  <a:pt x="238" y="239"/>
                </a:lnTo>
                <a:lnTo>
                  <a:pt x="238" y="230"/>
                </a:lnTo>
                <a:lnTo>
                  <a:pt x="229" y="230"/>
                </a:lnTo>
                <a:lnTo>
                  <a:pt x="229" y="230"/>
                </a:lnTo>
                <a:lnTo>
                  <a:pt x="229" y="239"/>
                </a:lnTo>
                <a:lnTo>
                  <a:pt x="220" y="239"/>
                </a:lnTo>
                <a:lnTo>
                  <a:pt x="220" y="257"/>
                </a:lnTo>
                <a:lnTo>
                  <a:pt x="220" y="257"/>
                </a:lnTo>
                <a:lnTo>
                  <a:pt x="212" y="265"/>
                </a:lnTo>
                <a:lnTo>
                  <a:pt x="212" y="265"/>
                </a:lnTo>
                <a:lnTo>
                  <a:pt x="212" y="265"/>
                </a:lnTo>
                <a:lnTo>
                  <a:pt x="212" y="274"/>
                </a:lnTo>
                <a:lnTo>
                  <a:pt x="212" y="283"/>
                </a:lnTo>
                <a:lnTo>
                  <a:pt x="203" y="301"/>
                </a:lnTo>
                <a:lnTo>
                  <a:pt x="194" y="310"/>
                </a:lnTo>
                <a:lnTo>
                  <a:pt x="176" y="318"/>
                </a:lnTo>
                <a:lnTo>
                  <a:pt x="124" y="327"/>
                </a:lnTo>
                <a:lnTo>
                  <a:pt x="115" y="318"/>
                </a:lnTo>
                <a:lnTo>
                  <a:pt x="36" y="327"/>
                </a:lnTo>
                <a:lnTo>
                  <a:pt x="0" y="336"/>
                </a:lnTo>
                <a:lnTo>
                  <a:pt x="0" y="336"/>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6" name="Freeform 107"/>
          <p:cNvSpPr>
            <a:spLocks/>
          </p:cNvSpPr>
          <p:nvPr/>
        </p:nvSpPr>
        <p:spPr bwMode="auto">
          <a:xfrm>
            <a:off x="8695930" y="1186464"/>
            <a:ext cx="377640" cy="170582"/>
          </a:xfrm>
          <a:custGeom>
            <a:avLst/>
            <a:gdLst/>
            <a:ahLst/>
            <a:cxnLst>
              <a:cxn ang="0">
                <a:pos x="17" y="53"/>
              </a:cxn>
              <a:cxn ang="0">
                <a:pos x="35" y="35"/>
              </a:cxn>
              <a:cxn ang="0">
                <a:pos x="52" y="35"/>
              </a:cxn>
              <a:cxn ang="0">
                <a:pos x="70" y="17"/>
              </a:cxn>
              <a:cxn ang="0">
                <a:pos x="88" y="9"/>
              </a:cxn>
              <a:cxn ang="0">
                <a:pos x="96" y="26"/>
              </a:cxn>
              <a:cxn ang="0">
                <a:pos x="105" y="26"/>
              </a:cxn>
              <a:cxn ang="0">
                <a:pos x="105" y="26"/>
              </a:cxn>
              <a:cxn ang="0">
                <a:pos x="123" y="26"/>
              </a:cxn>
              <a:cxn ang="0">
                <a:pos x="140" y="26"/>
              </a:cxn>
              <a:cxn ang="0">
                <a:pos x="158" y="44"/>
              </a:cxn>
              <a:cxn ang="0">
                <a:pos x="167" y="53"/>
              </a:cxn>
              <a:cxn ang="0">
                <a:pos x="193" y="53"/>
              </a:cxn>
              <a:cxn ang="0">
                <a:pos x="211" y="44"/>
              </a:cxn>
              <a:cxn ang="0">
                <a:pos x="237" y="26"/>
              </a:cxn>
              <a:cxn ang="0">
                <a:pos x="264" y="26"/>
              </a:cxn>
              <a:cxn ang="0">
                <a:pos x="290" y="17"/>
              </a:cxn>
              <a:cxn ang="0">
                <a:pos x="299" y="44"/>
              </a:cxn>
              <a:cxn ang="0">
                <a:pos x="316" y="35"/>
              </a:cxn>
              <a:cxn ang="0">
                <a:pos x="325" y="35"/>
              </a:cxn>
              <a:cxn ang="0">
                <a:pos x="334" y="44"/>
              </a:cxn>
              <a:cxn ang="0">
                <a:pos x="343" y="53"/>
              </a:cxn>
              <a:cxn ang="0">
                <a:pos x="352" y="62"/>
              </a:cxn>
              <a:cxn ang="0">
                <a:pos x="325" y="70"/>
              </a:cxn>
              <a:cxn ang="0">
                <a:pos x="308" y="70"/>
              </a:cxn>
              <a:cxn ang="0">
                <a:pos x="308" y="88"/>
              </a:cxn>
              <a:cxn ang="0">
                <a:pos x="281" y="70"/>
              </a:cxn>
              <a:cxn ang="0">
                <a:pos x="264" y="79"/>
              </a:cxn>
              <a:cxn ang="0">
                <a:pos x="237" y="88"/>
              </a:cxn>
              <a:cxn ang="0">
                <a:pos x="228" y="88"/>
              </a:cxn>
              <a:cxn ang="0">
                <a:pos x="220" y="106"/>
              </a:cxn>
              <a:cxn ang="0">
                <a:pos x="202" y="115"/>
              </a:cxn>
              <a:cxn ang="0">
                <a:pos x="211" y="97"/>
              </a:cxn>
              <a:cxn ang="0">
                <a:pos x="193" y="106"/>
              </a:cxn>
              <a:cxn ang="0">
                <a:pos x="193" y="106"/>
              </a:cxn>
              <a:cxn ang="0">
                <a:pos x="184" y="106"/>
              </a:cxn>
              <a:cxn ang="0">
                <a:pos x="176" y="123"/>
              </a:cxn>
              <a:cxn ang="0">
                <a:pos x="158" y="159"/>
              </a:cxn>
              <a:cxn ang="0">
                <a:pos x="158" y="159"/>
              </a:cxn>
              <a:cxn ang="0">
                <a:pos x="158" y="141"/>
              </a:cxn>
              <a:cxn ang="0">
                <a:pos x="140" y="141"/>
              </a:cxn>
              <a:cxn ang="0">
                <a:pos x="140" y="123"/>
              </a:cxn>
              <a:cxn ang="0">
                <a:pos x="132" y="115"/>
              </a:cxn>
              <a:cxn ang="0">
                <a:pos x="123" y="97"/>
              </a:cxn>
              <a:cxn ang="0">
                <a:pos x="96" y="97"/>
              </a:cxn>
              <a:cxn ang="0">
                <a:pos x="70" y="88"/>
              </a:cxn>
              <a:cxn ang="0">
                <a:pos x="0" y="62"/>
              </a:cxn>
            </a:cxnLst>
            <a:rect l="0" t="0" r="r" b="b"/>
            <a:pathLst>
              <a:path w="352" h="159">
                <a:moveTo>
                  <a:pt x="0" y="62"/>
                </a:moveTo>
                <a:lnTo>
                  <a:pt x="0" y="53"/>
                </a:lnTo>
                <a:lnTo>
                  <a:pt x="17" y="53"/>
                </a:lnTo>
                <a:lnTo>
                  <a:pt x="26" y="44"/>
                </a:lnTo>
                <a:lnTo>
                  <a:pt x="35" y="35"/>
                </a:lnTo>
                <a:lnTo>
                  <a:pt x="35" y="35"/>
                </a:lnTo>
                <a:lnTo>
                  <a:pt x="44" y="35"/>
                </a:lnTo>
                <a:lnTo>
                  <a:pt x="44" y="35"/>
                </a:lnTo>
                <a:lnTo>
                  <a:pt x="52" y="35"/>
                </a:lnTo>
                <a:lnTo>
                  <a:pt x="52" y="26"/>
                </a:lnTo>
                <a:lnTo>
                  <a:pt x="61" y="26"/>
                </a:lnTo>
                <a:lnTo>
                  <a:pt x="70" y="17"/>
                </a:lnTo>
                <a:lnTo>
                  <a:pt x="70" y="17"/>
                </a:lnTo>
                <a:lnTo>
                  <a:pt x="88" y="0"/>
                </a:lnTo>
                <a:lnTo>
                  <a:pt x="88" y="9"/>
                </a:lnTo>
                <a:lnTo>
                  <a:pt x="88" y="9"/>
                </a:lnTo>
                <a:lnTo>
                  <a:pt x="96" y="17"/>
                </a:lnTo>
                <a:lnTo>
                  <a:pt x="96" y="26"/>
                </a:lnTo>
                <a:lnTo>
                  <a:pt x="96" y="35"/>
                </a:lnTo>
                <a:lnTo>
                  <a:pt x="105" y="35"/>
                </a:lnTo>
                <a:lnTo>
                  <a:pt x="105" y="26"/>
                </a:lnTo>
                <a:lnTo>
                  <a:pt x="105" y="26"/>
                </a:lnTo>
                <a:lnTo>
                  <a:pt x="114" y="17"/>
                </a:lnTo>
                <a:lnTo>
                  <a:pt x="105" y="26"/>
                </a:lnTo>
                <a:lnTo>
                  <a:pt x="114" y="26"/>
                </a:lnTo>
                <a:lnTo>
                  <a:pt x="114" y="26"/>
                </a:lnTo>
                <a:lnTo>
                  <a:pt x="123" y="26"/>
                </a:lnTo>
                <a:lnTo>
                  <a:pt x="132" y="26"/>
                </a:lnTo>
                <a:lnTo>
                  <a:pt x="132" y="26"/>
                </a:lnTo>
                <a:lnTo>
                  <a:pt x="140" y="26"/>
                </a:lnTo>
                <a:lnTo>
                  <a:pt x="149" y="26"/>
                </a:lnTo>
                <a:lnTo>
                  <a:pt x="149" y="35"/>
                </a:lnTo>
                <a:lnTo>
                  <a:pt x="158" y="44"/>
                </a:lnTo>
                <a:lnTo>
                  <a:pt x="158" y="53"/>
                </a:lnTo>
                <a:lnTo>
                  <a:pt x="167" y="53"/>
                </a:lnTo>
                <a:lnTo>
                  <a:pt x="167" y="53"/>
                </a:lnTo>
                <a:lnTo>
                  <a:pt x="184" y="44"/>
                </a:lnTo>
                <a:lnTo>
                  <a:pt x="184" y="53"/>
                </a:lnTo>
                <a:lnTo>
                  <a:pt x="193" y="53"/>
                </a:lnTo>
                <a:lnTo>
                  <a:pt x="193" y="53"/>
                </a:lnTo>
                <a:lnTo>
                  <a:pt x="202" y="53"/>
                </a:lnTo>
                <a:lnTo>
                  <a:pt x="211" y="44"/>
                </a:lnTo>
                <a:lnTo>
                  <a:pt x="220" y="35"/>
                </a:lnTo>
                <a:lnTo>
                  <a:pt x="228" y="35"/>
                </a:lnTo>
                <a:lnTo>
                  <a:pt x="237" y="26"/>
                </a:lnTo>
                <a:lnTo>
                  <a:pt x="237" y="26"/>
                </a:lnTo>
                <a:lnTo>
                  <a:pt x="255" y="26"/>
                </a:lnTo>
                <a:lnTo>
                  <a:pt x="264" y="26"/>
                </a:lnTo>
                <a:lnTo>
                  <a:pt x="272" y="17"/>
                </a:lnTo>
                <a:lnTo>
                  <a:pt x="281" y="17"/>
                </a:lnTo>
                <a:lnTo>
                  <a:pt x="290" y="17"/>
                </a:lnTo>
                <a:lnTo>
                  <a:pt x="290" y="35"/>
                </a:lnTo>
                <a:lnTo>
                  <a:pt x="290" y="35"/>
                </a:lnTo>
                <a:lnTo>
                  <a:pt x="299" y="44"/>
                </a:lnTo>
                <a:lnTo>
                  <a:pt x="308" y="35"/>
                </a:lnTo>
                <a:lnTo>
                  <a:pt x="316" y="44"/>
                </a:lnTo>
                <a:lnTo>
                  <a:pt x="316" y="35"/>
                </a:lnTo>
                <a:lnTo>
                  <a:pt x="325" y="35"/>
                </a:lnTo>
                <a:lnTo>
                  <a:pt x="325" y="35"/>
                </a:lnTo>
                <a:lnTo>
                  <a:pt x="325" y="35"/>
                </a:lnTo>
                <a:lnTo>
                  <a:pt x="334" y="35"/>
                </a:lnTo>
                <a:lnTo>
                  <a:pt x="334" y="44"/>
                </a:lnTo>
                <a:lnTo>
                  <a:pt x="334" y="44"/>
                </a:lnTo>
                <a:lnTo>
                  <a:pt x="334" y="53"/>
                </a:lnTo>
                <a:lnTo>
                  <a:pt x="343" y="53"/>
                </a:lnTo>
                <a:lnTo>
                  <a:pt x="343" y="53"/>
                </a:lnTo>
                <a:lnTo>
                  <a:pt x="343" y="62"/>
                </a:lnTo>
                <a:lnTo>
                  <a:pt x="343" y="62"/>
                </a:lnTo>
                <a:lnTo>
                  <a:pt x="352" y="62"/>
                </a:lnTo>
                <a:lnTo>
                  <a:pt x="352" y="70"/>
                </a:lnTo>
                <a:lnTo>
                  <a:pt x="352" y="70"/>
                </a:lnTo>
                <a:lnTo>
                  <a:pt x="325" y="70"/>
                </a:lnTo>
                <a:lnTo>
                  <a:pt x="325" y="70"/>
                </a:lnTo>
                <a:lnTo>
                  <a:pt x="316" y="70"/>
                </a:lnTo>
                <a:lnTo>
                  <a:pt x="308" y="70"/>
                </a:lnTo>
                <a:lnTo>
                  <a:pt x="308" y="79"/>
                </a:lnTo>
                <a:lnTo>
                  <a:pt x="308" y="88"/>
                </a:lnTo>
                <a:lnTo>
                  <a:pt x="308" y="88"/>
                </a:lnTo>
                <a:lnTo>
                  <a:pt x="299" y="79"/>
                </a:lnTo>
                <a:lnTo>
                  <a:pt x="281" y="70"/>
                </a:lnTo>
                <a:lnTo>
                  <a:pt x="281" y="70"/>
                </a:lnTo>
                <a:lnTo>
                  <a:pt x="272" y="70"/>
                </a:lnTo>
                <a:lnTo>
                  <a:pt x="264" y="70"/>
                </a:lnTo>
                <a:lnTo>
                  <a:pt x="264" y="79"/>
                </a:lnTo>
                <a:lnTo>
                  <a:pt x="255" y="79"/>
                </a:lnTo>
                <a:lnTo>
                  <a:pt x="246" y="79"/>
                </a:lnTo>
                <a:lnTo>
                  <a:pt x="237" y="88"/>
                </a:lnTo>
                <a:lnTo>
                  <a:pt x="237" y="88"/>
                </a:lnTo>
                <a:lnTo>
                  <a:pt x="228" y="88"/>
                </a:lnTo>
                <a:lnTo>
                  <a:pt x="228" y="88"/>
                </a:lnTo>
                <a:lnTo>
                  <a:pt x="220" y="97"/>
                </a:lnTo>
                <a:lnTo>
                  <a:pt x="220" y="97"/>
                </a:lnTo>
                <a:lnTo>
                  <a:pt x="220" y="106"/>
                </a:lnTo>
                <a:lnTo>
                  <a:pt x="211" y="106"/>
                </a:lnTo>
                <a:lnTo>
                  <a:pt x="211" y="115"/>
                </a:lnTo>
                <a:lnTo>
                  <a:pt x="202" y="115"/>
                </a:lnTo>
                <a:lnTo>
                  <a:pt x="211" y="106"/>
                </a:lnTo>
                <a:lnTo>
                  <a:pt x="211" y="106"/>
                </a:lnTo>
                <a:lnTo>
                  <a:pt x="211" y="97"/>
                </a:lnTo>
                <a:lnTo>
                  <a:pt x="211" y="97"/>
                </a:lnTo>
                <a:lnTo>
                  <a:pt x="202" y="97"/>
                </a:lnTo>
                <a:lnTo>
                  <a:pt x="193" y="106"/>
                </a:lnTo>
                <a:lnTo>
                  <a:pt x="193" y="106"/>
                </a:lnTo>
                <a:lnTo>
                  <a:pt x="193" y="115"/>
                </a:lnTo>
                <a:lnTo>
                  <a:pt x="193" y="106"/>
                </a:lnTo>
                <a:lnTo>
                  <a:pt x="184" y="106"/>
                </a:lnTo>
                <a:lnTo>
                  <a:pt x="193" y="97"/>
                </a:lnTo>
                <a:lnTo>
                  <a:pt x="184" y="106"/>
                </a:lnTo>
                <a:lnTo>
                  <a:pt x="184" y="115"/>
                </a:lnTo>
                <a:lnTo>
                  <a:pt x="176" y="115"/>
                </a:lnTo>
                <a:lnTo>
                  <a:pt x="176" y="123"/>
                </a:lnTo>
                <a:lnTo>
                  <a:pt x="176" y="132"/>
                </a:lnTo>
                <a:lnTo>
                  <a:pt x="167" y="150"/>
                </a:lnTo>
                <a:lnTo>
                  <a:pt x="158" y="159"/>
                </a:lnTo>
                <a:lnTo>
                  <a:pt x="158" y="159"/>
                </a:lnTo>
                <a:lnTo>
                  <a:pt x="158" y="159"/>
                </a:lnTo>
                <a:lnTo>
                  <a:pt x="158" y="159"/>
                </a:lnTo>
                <a:lnTo>
                  <a:pt x="149" y="159"/>
                </a:lnTo>
                <a:lnTo>
                  <a:pt x="149" y="150"/>
                </a:lnTo>
                <a:lnTo>
                  <a:pt x="158" y="141"/>
                </a:lnTo>
                <a:lnTo>
                  <a:pt x="149" y="141"/>
                </a:lnTo>
                <a:lnTo>
                  <a:pt x="140" y="141"/>
                </a:lnTo>
                <a:lnTo>
                  <a:pt x="140" y="141"/>
                </a:lnTo>
                <a:lnTo>
                  <a:pt x="140" y="132"/>
                </a:lnTo>
                <a:lnTo>
                  <a:pt x="149" y="123"/>
                </a:lnTo>
                <a:lnTo>
                  <a:pt x="140" y="123"/>
                </a:lnTo>
                <a:lnTo>
                  <a:pt x="140" y="115"/>
                </a:lnTo>
                <a:lnTo>
                  <a:pt x="140" y="115"/>
                </a:lnTo>
                <a:lnTo>
                  <a:pt x="132" y="115"/>
                </a:lnTo>
                <a:lnTo>
                  <a:pt x="123" y="115"/>
                </a:lnTo>
                <a:lnTo>
                  <a:pt x="123" y="106"/>
                </a:lnTo>
                <a:lnTo>
                  <a:pt x="123" y="97"/>
                </a:lnTo>
                <a:lnTo>
                  <a:pt x="105" y="97"/>
                </a:lnTo>
                <a:lnTo>
                  <a:pt x="105" y="97"/>
                </a:lnTo>
                <a:lnTo>
                  <a:pt x="96" y="97"/>
                </a:lnTo>
                <a:lnTo>
                  <a:pt x="88" y="97"/>
                </a:lnTo>
                <a:lnTo>
                  <a:pt x="88" y="97"/>
                </a:lnTo>
                <a:lnTo>
                  <a:pt x="70" y="88"/>
                </a:lnTo>
                <a:lnTo>
                  <a:pt x="17" y="79"/>
                </a:lnTo>
                <a:lnTo>
                  <a:pt x="8" y="70"/>
                </a:lnTo>
                <a:lnTo>
                  <a:pt x="0" y="62"/>
                </a:lnTo>
                <a:lnTo>
                  <a:pt x="0" y="62"/>
                </a:lnTo>
                <a:lnTo>
                  <a:pt x="0" y="62"/>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7" name="Freeform 109"/>
          <p:cNvSpPr>
            <a:spLocks/>
          </p:cNvSpPr>
          <p:nvPr/>
        </p:nvSpPr>
        <p:spPr bwMode="auto">
          <a:xfrm>
            <a:off x="8790339" y="1157493"/>
            <a:ext cx="47206" cy="47206"/>
          </a:xfrm>
          <a:custGeom>
            <a:avLst/>
            <a:gdLst/>
            <a:ahLst/>
            <a:cxnLst>
              <a:cxn ang="0">
                <a:pos x="35" y="18"/>
              </a:cxn>
              <a:cxn ang="0">
                <a:pos x="26" y="18"/>
              </a:cxn>
              <a:cxn ang="0">
                <a:pos x="17" y="36"/>
              </a:cxn>
              <a:cxn ang="0">
                <a:pos x="17" y="44"/>
              </a:cxn>
              <a:cxn ang="0">
                <a:pos x="8" y="44"/>
              </a:cxn>
              <a:cxn ang="0">
                <a:pos x="17" y="36"/>
              </a:cxn>
              <a:cxn ang="0">
                <a:pos x="17" y="27"/>
              </a:cxn>
              <a:cxn ang="0">
                <a:pos x="8" y="36"/>
              </a:cxn>
              <a:cxn ang="0">
                <a:pos x="0" y="36"/>
              </a:cxn>
              <a:cxn ang="0">
                <a:pos x="0" y="27"/>
              </a:cxn>
              <a:cxn ang="0">
                <a:pos x="8" y="27"/>
              </a:cxn>
              <a:cxn ang="0">
                <a:pos x="8" y="18"/>
              </a:cxn>
              <a:cxn ang="0">
                <a:pos x="17" y="9"/>
              </a:cxn>
              <a:cxn ang="0">
                <a:pos x="35" y="9"/>
              </a:cxn>
              <a:cxn ang="0">
                <a:pos x="44" y="0"/>
              </a:cxn>
              <a:cxn ang="0">
                <a:pos x="44" y="9"/>
              </a:cxn>
              <a:cxn ang="0">
                <a:pos x="44" y="9"/>
              </a:cxn>
              <a:cxn ang="0">
                <a:pos x="35" y="9"/>
              </a:cxn>
              <a:cxn ang="0">
                <a:pos x="35" y="18"/>
              </a:cxn>
            </a:cxnLst>
            <a:rect l="0" t="0" r="r" b="b"/>
            <a:pathLst>
              <a:path w="44" h="44">
                <a:moveTo>
                  <a:pt x="35" y="18"/>
                </a:moveTo>
                <a:lnTo>
                  <a:pt x="26" y="18"/>
                </a:lnTo>
                <a:lnTo>
                  <a:pt x="17" y="36"/>
                </a:lnTo>
                <a:lnTo>
                  <a:pt x="17" y="44"/>
                </a:lnTo>
                <a:lnTo>
                  <a:pt x="8" y="44"/>
                </a:lnTo>
                <a:lnTo>
                  <a:pt x="17" y="36"/>
                </a:lnTo>
                <a:lnTo>
                  <a:pt x="17" y="27"/>
                </a:lnTo>
                <a:lnTo>
                  <a:pt x="8" y="36"/>
                </a:lnTo>
                <a:lnTo>
                  <a:pt x="0" y="36"/>
                </a:lnTo>
                <a:lnTo>
                  <a:pt x="0" y="27"/>
                </a:lnTo>
                <a:lnTo>
                  <a:pt x="8" y="27"/>
                </a:lnTo>
                <a:lnTo>
                  <a:pt x="8" y="18"/>
                </a:lnTo>
                <a:lnTo>
                  <a:pt x="17" y="9"/>
                </a:lnTo>
                <a:lnTo>
                  <a:pt x="35" y="9"/>
                </a:lnTo>
                <a:lnTo>
                  <a:pt x="44" y="0"/>
                </a:lnTo>
                <a:lnTo>
                  <a:pt x="44" y="9"/>
                </a:lnTo>
                <a:lnTo>
                  <a:pt x="44" y="9"/>
                </a:lnTo>
                <a:lnTo>
                  <a:pt x="35" y="9"/>
                </a:lnTo>
                <a:lnTo>
                  <a:pt x="35" y="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8" name="Freeform 110"/>
          <p:cNvSpPr>
            <a:spLocks/>
          </p:cNvSpPr>
          <p:nvPr/>
        </p:nvSpPr>
        <p:spPr bwMode="auto">
          <a:xfrm>
            <a:off x="8790339" y="1157493"/>
            <a:ext cx="47206" cy="47206"/>
          </a:xfrm>
          <a:custGeom>
            <a:avLst/>
            <a:gdLst/>
            <a:ahLst/>
            <a:cxnLst>
              <a:cxn ang="0">
                <a:pos x="35" y="18"/>
              </a:cxn>
              <a:cxn ang="0">
                <a:pos x="26" y="18"/>
              </a:cxn>
              <a:cxn ang="0">
                <a:pos x="17" y="36"/>
              </a:cxn>
              <a:cxn ang="0">
                <a:pos x="17" y="44"/>
              </a:cxn>
              <a:cxn ang="0">
                <a:pos x="8" y="44"/>
              </a:cxn>
              <a:cxn ang="0">
                <a:pos x="17" y="36"/>
              </a:cxn>
              <a:cxn ang="0">
                <a:pos x="17" y="27"/>
              </a:cxn>
              <a:cxn ang="0">
                <a:pos x="8" y="36"/>
              </a:cxn>
              <a:cxn ang="0">
                <a:pos x="0" y="36"/>
              </a:cxn>
              <a:cxn ang="0">
                <a:pos x="0" y="27"/>
              </a:cxn>
              <a:cxn ang="0">
                <a:pos x="8" y="27"/>
              </a:cxn>
              <a:cxn ang="0">
                <a:pos x="8" y="18"/>
              </a:cxn>
              <a:cxn ang="0">
                <a:pos x="17" y="9"/>
              </a:cxn>
              <a:cxn ang="0">
                <a:pos x="35" y="9"/>
              </a:cxn>
              <a:cxn ang="0">
                <a:pos x="44" y="0"/>
              </a:cxn>
              <a:cxn ang="0">
                <a:pos x="44" y="9"/>
              </a:cxn>
              <a:cxn ang="0">
                <a:pos x="44" y="9"/>
              </a:cxn>
              <a:cxn ang="0">
                <a:pos x="35" y="9"/>
              </a:cxn>
              <a:cxn ang="0">
                <a:pos x="35" y="18"/>
              </a:cxn>
            </a:cxnLst>
            <a:rect l="0" t="0" r="r" b="b"/>
            <a:pathLst>
              <a:path w="44" h="44">
                <a:moveTo>
                  <a:pt x="35" y="18"/>
                </a:moveTo>
                <a:lnTo>
                  <a:pt x="26" y="18"/>
                </a:lnTo>
                <a:lnTo>
                  <a:pt x="17" y="36"/>
                </a:lnTo>
                <a:lnTo>
                  <a:pt x="17" y="44"/>
                </a:lnTo>
                <a:lnTo>
                  <a:pt x="8" y="44"/>
                </a:lnTo>
                <a:lnTo>
                  <a:pt x="17" y="36"/>
                </a:lnTo>
                <a:lnTo>
                  <a:pt x="17" y="27"/>
                </a:lnTo>
                <a:lnTo>
                  <a:pt x="8" y="36"/>
                </a:lnTo>
                <a:lnTo>
                  <a:pt x="0" y="36"/>
                </a:lnTo>
                <a:lnTo>
                  <a:pt x="0" y="27"/>
                </a:lnTo>
                <a:lnTo>
                  <a:pt x="8" y="27"/>
                </a:lnTo>
                <a:lnTo>
                  <a:pt x="8" y="18"/>
                </a:lnTo>
                <a:lnTo>
                  <a:pt x="17" y="9"/>
                </a:lnTo>
                <a:lnTo>
                  <a:pt x="35" y="9"/>
                </a:lnTo>
                <a:lnTo>
                  <a:pt x="44" y="0"/>
                </a:lnTo>
                <a:lnTo>
                  <a:pt x="44" y="9"/>
                </a:lnTo>
                <a:lnTo>
                  <a:pt x="44" y="9"/>
                </a:lnTo>
                <a:lnTo>
                  <a:pt x="35" y="9"/>
                </a:lnTo>
                <a:lnTo>
                  <a:pt x="35" y="1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9" name="Freeform 111"/>
          <p:cNvSpPr>
            <a:spLocks/>
          </p:cNvSpPr>
          <p:nvPr/>
        </p:nvSpPr>
        <p:spPr bwMode="auto">
          <a:xfrm>
            <a:off x="9073573" y="1252981"/>
            <a:ext cx="27894" cy="8583"/>
          </a:xfrm>
          <a:custGeom>
            <a:avLst/>
            <a:gdLst/>
            <a:ahLst/>
            <a:cxnLst>
              <a:cxn ang="0">
                <a:pos x="17" y="0"/>
              </a:cxn>
              <a:cxn ang="0">
                <a:pos x="26" y="0"/>
              </a:cxn>
              <a:cxn ang="0">
                <a:pos x="26" y="8"/>
              </a:cxn>
              <a:cxn ang="0">
                <a:pos x="17" y="8"/>
              </a:cxn>
              <a:cxn ang="0">
                <a:pos x="8" y="8"/>
              </a:cxn>
              <a:cxn ang="0">
                <a:pos x="8" y="8"/>
              </a:cxn>
              <a:cxn ang="0">
                <a:pos x="0" y="8"/>
              </a:cxn>
              <a:cxn ang="0">
                <a:pos x="8" y="8"/>
              </a:cxn>
              <a:cxn ang="0">
                <a:pos x="17" y="0"/>
              </a:cxn>
              <a:cxn ang="0">
                <a:pos x="8" y="0"/>
              </a:cxn>
              <a:cxn ang="0">
                <a:pos x="17" y="0"/>
              </a:cxn>
            </a:cxnLst>
            <a:rect l="0" t="0" r="r" b="b"/>
            <a:pathLst>
              <a:path w="26" h="8">
                <a:moveTo>
                  <a:pt x="17" y="0"/>
                </a:moveTo>
                <a:lnTo>
                  <a:pt x="26" y="0"/>
                </a:lnTo>
                <a:lnTo>
                  <a:pt x="26" y="8"/>
                </a:lnTo>
                <a:lnTo>
                  <a:pt x="17" y="8"/>
                </a:lnTo>
                <a:lnTo>
                  <a:pt x="8" y="8"/>
                </a:lnTo>
                <a:lnTo>
                  <a:pt x="8" y="8"/>
                </a:lnTo>
                <a:lnTo>
                  <a:pt x="0" y="8"/>
                </a:lnTo>
                <a:lnTo>
                  <a:pt x="8" y="8"/>
                </a:lnTo>
                <a:lnTo>
                  <a:pt x="17" y="0"/>
                </a:lnTo>
                <a:lnTo>
                  <a:pt x="8" y="0"/>
                </a:lnTo>
                <a:lnTo>
                  <a:pt x="17"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0" name="Freeform 112"/>
          <p:cNvSpPr>
            <a:spLocks/>
          </p:cNvSpPr>
          <p:nvPr/>
        </p:nvSpPr>
        <p:spPr bwMode="auto">
          <a:xfrm>
            <a:off x="9073573" y="1252981"/>
            <a:ext cx="27894" cy="8583"/>
          </a:xfrm>
          <a:custGeom>
            <a:avLst/>
            <a:gdLst/>
            <a:ahLst/>
            <a:cxnLst>
              <a:cxn ang="0">
                <a:pos x="17" y="0"/>
              </a:cxn>
              <a:cxn ang="0">
                <a:pos x="26" y="0"/>
              </a:cxn>
              <a:cxn ang="0">
                <a:pos x="26" y="8"/>
              </a:cxn>
              <a:cxn ang="0">
                <a:pos x="17" y="8"/>
              </a:cxn>
              <a:cxn ang="0">
                <a:pos x="8" y="8"/>
              </a:cxn>
              <a:cxn ang="0">
                <a:pos x="8" y="8"/>
              </a:cxn>
              <a:cxn ang="0">
                <a:pos x="0" y="8"/>
              </a:cxn>
              <a:cxn ang="0">
                <a:pos x="8" y="8"/>
              </a:cxn>
              <a:cxn ang="0">
                <a:pos x="17" y="0"/>
              </a:cxn>
              <a:cxn ang="0">
                <a:pos x="8" y="0"/>
              </a:cxn>
              <a:cxn ang="0">
                <a:pos x="17" y="0"/>
              </a:cxn>
            </a:cxnLst>
            <a:rect l="0" t="0" r="r" b="b"/>
            <a:pathLst>
              <a:path w="26" h="8">
                <a:moveTo>
                  <a:pt x="17" y="0"/>
                </a:moveTo>
                <a:lnTo>
                  <a:pt x="26" y="0"/>
                </a:lnTo>
                <a:lnTo>
                  <a:pt x="26" y="8"/>
                </a:lnTo>
                <a:lnTo>
                  <a:pt x="17" y="8"/>
                </a:lnTo>
                <a:lnTo>
                  <a:pt x="8" y="8"/>
                </a:lnTo>
                <a:lnTo>
                  <a:pt x="8" y="8"/>
                </a:lnTo>
                <a:lnTo>
                  <a:pt x="0" y="8"/>
                </a:lnTo>
                <a:lnTo>
                  <a:pt x="8" y="8"/>
                </a:lnTo>
                <a:lnTo>
                  <a:pt x="17" y="0"/>
                </a:lnTo>
                <a:lnTo>
                  <a:pt x="8" y="0"/>
                </a:lnTo>
                <a:lnTo>
                  <a:pt x="17"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1" name="Freeform 113"/>
          <p:cNvSpPr>
            <a:spLocks/>
          </p:cNvSpPr>
          <p:nvPr/>
        </p:nvSpPr>
        <p:spPr bwMode="auto">
          <a:xfrm>
            <a:off x="9764482" y="1356505"/>
            <a:ext cx="216714" cy="123378"/>
          </a:xfrm>
          <a:custGeom>
            <a:avLst/>
            <a:gdLst/>
            <a:ahLst/>
            <a:cxnLst>
              <a:cxn ang="0">
                <a:pos x="44" y="35"/>
              </a:cxn>
              <a:cxn ang="0">
                <a:pos x="114" y="18"/>
              </a:cxn>
              <a:cxn ang="0">
                <a:pos x="114" y="9"/>
              </a:cxn>
              <a:cxn ang="0">
                <a:pos x="123" y="0"/>
              </a:cxn>
              <a:cxn ang="0">
                <a:pos x="132" y="0"/>
              </a:cxn>
              <a:cxn ang="0">
                <a:pos x="132" y="9"/>
              </a:cxn>
              <a:cxn ang="0">
                <a:pos x="141" y="18"/>
              </a:cxn>
              <a:cxn ang="0">
                <a:pos x="141" y="18"/>
              </a:cxn>
              <a:cxn ang="0">
                <a:pos x="149" y="18"/>
              </a:cxn>
              <a:cxn ang="0">
                <a:pos x="132" y="35"/>
              </a:cxn>
              <a:cxn ang="0">
                <a:pos x="132" y="35"/>
              </a:cxn>
              <a:cxn ang="0">
                <a:pos x="132" y="44"/>
              </a:cxn>
              <a:cxn ang="0">
                <a:pos x="141" y="53"/>
              </a:cxn>
              <a:cxn ang="0">
                <a:pos x="149" y="53"/>
              </a:cxn>
              <a:cxn ang="0">
                <a:pos x="158" y="62"/>
              </a:cxn>
              <a:cxn ang="0">
                <a:pos x="158" y="71"/>
              </a:cxn>
              <a:cxn ang="0">
                <a:pos x="167" y="71"/>
              </a:cxn>
              <a:cxn ang="0">
                <a:pos x="176" y="79"/>
              </a:cxn>
              <a:cxn ang="0">
                <a:pos x="185" y="79"/>
              </a:cxn>
              <a:cxn ang="0">
                <a:pos x="202" y="71"/>
              </a:cxn>
              <a:cxn ang="0">
                <a:pos x="193" y="62"/>
              </a:cxn>
              <a:cxn ang="0">
                <a:pos x="185" y="53"/>
              </a:cxn>
              <a:cxn ang="0">
                <a:pos x="185" y="53"/>
              </a:cxn>
              <a:cxn ang="0">
                <a:pos x="193" y="53"/>
              </a:cxn>
              <a:cxn ang="0">
                <a:pos x="202" y="79"/>
              </a:cxn>
              <a:cxn ang="0">
                <a:pos x="193" y="79"/>
              </a:cxn>
              <a:cxn ang="0">
                <a:pos x="176" y="88"/>
              </a:cxn>
              <a:cxn ang="0">
                <a:pos x="176" y="97"/>
              </a:cxn>
              <a:cxn ang="0">
                <a:pos x="167" y="88"/>
              </a:cxn>
              <a:cxn ang="0">
                <a:pos x="158" y="88"/>
              </a:cxn>
              <a:cxn ang="0">
                <a:pos x="149" y="97"/>
              </a:cxn>
              <a:cxn ang="0">
                <a:pos x="141" y="106"/>
              </a:cxn>
              <a:cxn ang="0">
                <a:pos x="141" y="106"/>
              </a:cxn>
              <a:cxn ang="0">
                <a:pos x="132" y="97"/>
              </a:cxn>
              <a:cxn ang="0">
                <a:pos x="132" y="88"/>
              </a:cxn>
              <a:cxn ang="0">
                <a:pos x="132" y="97"/>
              </a:cxn>
              <a:cxn ang="0">
                <a:pos x="123" y="97"/>
              </a:cxn>
              <a:cxn ang="0">
                <a:pos x="123" y="88"/>
              </a:cxn>
              <a:cxn ang="0">
                <a:pos x="114" y="79"/>
              </a:cxn>
              <a:cxn ang="0">
                <a:pos x="97" y="79"/>
              </a:cxn>
              <a:cxn ang="0">
                <a:pos x="79" y="88"/>
              </a:cxn>
              <a:cxn ang="0">
                <a:pos x="53" y="97"/>
              </a:cxn>
              <a:cxn ang="0">
                <a:pos x="35" y="97"/>
              </a:cxn>
              <a:cxn ang="0">
                <a:pos x="0" y="106"/>
              </a:cxn>
              <a:cxn ang="0">
                <a:pos x="0" y="53"/>
              </a:cxn>
            </a:cxnLst>
            <a:rect l="0" t="0" r="r" b="b"/>
            <a:pathLst>
              <a:path w="202" h="115">
                <a:moveTo>
                  <a:pt x="0" y="44"/>
                </a:moveTo>
                <a:lnTo>
                  <a:pt x="44" y="35"/>
                </a:lnTo>
                <a:lnTo>
                  <a:pt x="105" y="26"/>
                </a:lnTo>
                <a:lnTo>
                  <a:pt x="114" y="18"/>
                </a:lnTo>
                <a:lnTo>
                  <a:pt x="114" y="9"/>
                </a:lnTo>
                <a:lnTo>
                  <a:pt x="114" y="9"/>
                </a:lnTo>
                <a:lnTo>
                  <a:pt x="123" y="9"/>
                </a:lnTo>
                <a:lnTo>
                  <a:pt x="123" y="0"/>
                </a:lnTo>
                <a:lnTo>
                  <a:pt x="132" y="0"/>
                </a:lnTo>
                <a:lnTo>
                  <a:pt x="132" y="0"/>
                </a:lnTo>
                <a:lnTo>
                  <a:pt x="132" y="9"/>
                </a:lnTo>
                <a:lnTo>
                  <a:pt x="132" y="9"/>
                </a:lnTo>
                <a:lnTo>
                  <a:pt x="132" y="18"/>
                </a:lnTo>
                <a:lnTo>
                  <a:pt x="141" y="18"/>
                </a:lnTo>
                <a:lnTo>
                  <a:pt x="141" y="18"/>
                </a:lnTo>
                <a:lnTo>
                  <a:pt x="141" y="18"/>
                </a:lnTo>
                <a:lnTo>
                  <a:pt x="149" y="18"/>
                </a:lnTo>
                <a:lnTo>
                  <a:pt x="149" y="18"/>
                </a:lnTo>
                <a:lnTo>
                  <a:pt x="141" y="26"/>
                </a:lnTo>
                <a:lnTo>
                  <a:pt x="132" y="35"/>
                </a:lnTo>
                <a:lnTo>
                  <a:pt x="132" y="35"/>
                </a:lnTo>
                <a:lnTo>
                  <a:pt x="132" y="35"/>
                </a:lnTo>
                <a:lnTo>
                  <a:pt x="132" y="44"/>
                </a:lnTo>
                <a:lnTo>
                  <a:pt x="132" y="44"/>
                </a:lnTo>
                <a:lnTo>
                  <a:pt x="132" y="53"/>
                </a:lnTo>
                <a:lnTo>
                  <a:pt x="141" y="53"/>
                </a:lnTo>
                <a:lnTo>
                  <a:pt x="141" y="53"/>
                </a:lnTo>
                <a:lnTo>
                  <a:pt x="149" y="53"/>
                </a:lnTo>
                <a:lnTo>
                  <a:pt x="158" y="62"/>
                </a:lnTo>
                <a:lnTo>
                  <a:pt x="158" y="62"/>
                </a:lnTo>
                <a:lnTo>
                  <a:pt x="158" y="62"/>
                </a:lnTo>
                <a:lnTo>
                  <a:pt x="158" y="71"/>
                </a:lnTo>
                <a:lnTo>
                  <a:pt x="158" y="71"/>
                </a:lnTo>
                <a:lnTo>
                  <a:pt x="167" y="71"/>
                </a:lnTo>
                <a:lnTo>
                  <a:pt x="167" y="79"/>
                </a:lnTo>
                <a:lnTo>
                  <a:pt x="176" y="79"/>
                </a:lnTo>
                <a:lnTo>
                  <a:pt x="176" y="79"/>
                </a:lnTo>
                <a:lnTo>
                  <a:pt x="185" y="79"/>
                </a:lnTo>
                <a:lnTo>
                  <a:pt x="193" y="79"/>
                </a:lnTo>
                <a:lnTo>
                  <a:pt x="202" y="71"/>
                </a:lnTo>
                <a:lnTo>
                  <a:pt x="193" y="62"/>
                </a:lnTo>
                <a:lnTo>
                  <a:pt x="193" y="62"/>
                </a:lnTo>
                <a:lnTo>
                  <a:pt x="193" y="53"/>
                </a:lnTo>
                <a:lnTo>
                  <a:pt x="185" y="53"/>
                </a:lnTo>
                <a:lnTo>
                  <a:pt x="176" y="53"/>
                </a:lnTo>
                <a:lnTo>
                  <a:pt x="185" y="53"/>
                </a:lnTo>
                <a:lnTo>
                  <a:pt x="193" y="53"/>
                </a:lnTo>
                <a:lnTo>
                  <a:pt x="193" y="53"/>
                </a:lnTo>
                <a:lnTo>
                  <a:pt x="202" y="71"/>
                </a:lnTo>
                <a:lnTo>
                  <a:pt x="202" y="79"/>
                </a:lnTo>
                <a:lnTo>
                  <a:pt x="202" y="79"/>
                </a:lnTo>
                <a:lnTo>
                  <a:pt x="193" y="79"/>
                </a:lnTo>
                <a:lnTo>
                  <a:pt x="185" y="88"/>
                </a:lnTo>
                <a:lnTo>
                  <a:pt x="176" y="88"/>
                </a:lnTo>
                <a:lnTo>
                  <a:pt x="176" y="97"/>
                </a:lnTo>
                <a:lnTo>
                  <a:pt x="176" y="97"/>
                </a:lnTo>
                <a:lnTo>
                  <a:pt x="167" y="97"/>
                </a:lnTo>
                <a:lnTo>
                  <a:pt x="167" y="88"/>
                </a:lnTo>
                <a:lnTo>
                  <a:pt x="167" y="88"/>
                </a:lnTo>
                <a:lnTo>
                  <a:pt x="158" y="88"/>
                </a:lnTo>
                <a:lnTo>
                  <a:pt x="158" y="97"/>
                </a:lnTo>
                <a:lnTo>
                  <a:pt x="149" y="97"/>
                </a:lnTo>
                <a:lnTo>
                  <a:pt x="149" y="106"/>
                </a:lnTo>
                <a:lnTo>
                  <a:pt x="141" y="106"/>
                </a:lnTo>
                <a:lnTo>
                  <a:pt x="141" y="115"/>
                </a:lnTo>
                <a:lnTo>
                  <a:pt x="141" y="106"/>
                </a:lnTo>
                <a:lnTo>
                  <a:pt x="141" y="97"/>
                </a:lnTo>
                <a:lnTo>
                  <a:pt x="132" y="97"/>
                </a:lnTo>
                <a:lnTo>
                  <a:pt x="132" y="97"/>
                </a:lnTo>
                <a:lnTo>
                  <a:pt x="132" y="88"/>
                </a:lnTo>
                <a:lnTo>
                  <a:pt x="132" y="97"/>
                </a:lnTo>
                <a:lnTo>
                  <a:pt x="132" y="97"/>
                </a:lnTo>
                <a:lnTo>
                  <a:pt x="123" y="97"/>
                </a:lnTo>
                <a:lnTo>
                  <a:pt x="123" y="97"/>
                </a:lnTo>
                <a:lnTo>
                  <a:pt x="123" y="88"/>
                </a:lnTo>
                <a:lnTo>
                  <a:pt x="123" y="88"/>
                </a:lnTo>
                <a:lnTo>
                  <a:pt x="123" y="88"/>
                </a:lnTo>
                <a:lnTo>
                  <a:pt x="114" y="79"/>
                </a:lnTo>
                <a:lnTo>
                  <a:pt x="114" y="79"/>
                </a:lnTo>
                <a:lnTo>
                  <a:pt x="97" y="79"/>
                </a:lnTo>
                <a:lnTo>
                  <a:pt x="88" y="79"/>
                </a:lnTo>
                <a:lnTo>
                  <a:pt x="79" y="88"/>
                </a:lnTo>
                <a:lnTo>
                  <a:pt x="53" y="88"/>
                </a:lnTo>
                <a:lnTo>
                  <a:pt x="53" y="97"/>
                </a:lnTo>
                <a:lnTo>
                  <a:pt x="44" y="97"/>
                </a:lnTo>
                <a:lnTo>
                  <a:pt x="35" y="97"/>
                </a:lnTo>
                <a:lnTo>
                  <a:pt x="35" y="97"/>
                </a:lnTo>
                <a:lnTo>
                  <a:pt x="0" y="106"/>
                </a:lnTo>
                <a:lnTo>
                  <a:pt x="0" y="97"/>
                </a:lnTo>
                <a:lnTo>
                  <a:pt x="0" y="53"/>
                </a:lnTo>
                <a:lnTo>
                  <a:pt x="0" y="44"/>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2" name="Freeform 119"/>
          <p:cNvSpPr>
            <a:spLocks/>
          </p:cNvSpPr>
          <p:nvPr/>
        </p:nvSpPr>
        <p:spPr bwMode="auto">
          <a:xfrm>
            <a:off x="9724789" y="1831240"/>
            <a:ext cx="8583" cy="19311"/>
          </a:xfrm>
          <a:custGeom>
            <a:avLst/>
            <a:gdLst/>
            <a:ahLst/>
            <a:cxnLst>
              <a:cxn ang="0">
                <a:pos x="8" y="0"/>
              </a:cxn>
              <a:cxn ang="0">
                <a:pos x="8" y="0"/>
              </a:cxn>
              <a:cxn ang="0">
                <a:pos x="0" y="9"/>
              </a:cxn>
              <a:cxn ang="0">
                <a:pos x="0" y="18"/>
              </a:cxn>
              <a:cxn ang="0">
                <a:pos x="0" y="9"/>
              </a:cxn>
              <a:cxn ang="0">
                <a:pos x="0" y="0"/>
              </a:cxn>
              <a:cxn ang="0">
                <a:pos x="8" y="0"/>
              </a:cxn>
            </a:cxnLst>
            <a:rect l="0" t="0" r="r" b="b"/>
            <a:pathLst>
              <a:path w="8" h="18">
                <a:moveTo>
                  <a:pt x="8" y="0"/>
                </a:moveTo>
                <a:lnTo>
                  <a:pt x="8" y="0"/>
                </a:lnTo>
                <a:lnTo>
                  <a:pt x="0" y="9"/>
                </a:lnTo>
                <a:lnTo>
                  <a:pt x="0" y="18"/>
                </a:lnTo>
                <a:lnTo>
                  <a:pt x="0" y="9"/>
                </a:lnTo>
                <a:lnTo>
                  <a:pt x="0" y="0"/>
                </a:lnTo>
                <a:lnTo>
                  <a:pt x="8"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3" name="Freeform 120"/>
          <p:cNvSpPr>
            <a:spLocks/>
          </p:cNvSpPr>
          <p:nvPr/>
        </p:nvSpPr>
        <p:spPr bwMode="auto">
          <a:xfrm>
            <a:off x="9724789" y="1831240"/>
            <a:ext cx="8583" cy="19311"/>
          </a:xfrm>
          <a:custGeom>
            <a:avLst/>
            <a:gdLst/>
            <a:ahLst/>
            <a:cxnLst>
              <a:cxn ang="0">
                <a:pos x="8" y="0"/>
              </a:cxn>
              <a:cxn ang="0">
                <a:pos x="8" y="0"/>
              </a:cxn>
              <a:cxn ang="0">
                <a:pos x="0" y="9"/>
              </a:cxn>
              <a:cxn ang="0">
                <a:pos x="0" y="18"/>
              </a:cxn>
              <a:cxn ang="0">
                <a:pos x="0" y="9"/>
              </a:cxn>
              <a:cxn ang="0">
                <a:pos x="0" y="0"/>
              </a:cxn>
              <a:cxn ang="0">
                <a:pos x="8" y="0"/>
              </a:cxn>
            </a:cxnLst>
            <a:rect l="0" t="0" r="r" b="b"/>
            <a:pathLst>
              <a:path w="8" h="18">
                <a:moveTo>
                  <a:pt x="8" y="0"/>
                </a:moveTo>
                <a:lnTo>
                  <a:pt x="8" y="0"/>
                </a:lnTo>
                <a:lnTo>
                  <a:pt x="0" y="9"/>
                </a:lnTo>
                <a:lnTo>
                  <a:pt x="0" y="18"/>
                </a:lnTo>
                <a:lnTo>
                  <a:pt x="0" y="9"/>
                </a:lnTo>
                <a:lnTo>
                  <a:pt x="0" y="0"/>
                </a:lnTo>
                <a:lnTo>
                  <a:pt x="8"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4" name="Freeform 121"/>
          <p:cNvSpPr>
            <a:spLocks/>
          </p:cNvSpPr>
          <p:nvPr/>
        </p:nvSpPr>
        <p:spPr bwMode="auto">
          <a:xfrm>
            <a:off x="9733368" y="1802272"/>
            <a:ext cx="1074" cy="28966"/>
          </a:xfrm>
          <a:custGeom>
            <a:avLst/>
            <a:gdLst/>
            <a:ahLst/>
            <a:cxnLst>
              <a:cxn ang="0">
                <a:pos x="0" y="27"/>
              </a:cxn>
              <a:cxn ang="0">
                <a:pos x="0" y="9"/>
              </a:cxn>
              <a:cxn ang="0">
                <a:pos x="0" y="0"/>
              </a:cxn>
              <a:cxn ang="0">
                <a:pos x="0" y="18"/>
              </a:cxn>
              <a:cxn ang="0">
                <a:pos x="0" y="27"/>
              </a:cxn>
              <a:cxn ang="0">
                <a:pos x="0" y="27"/>
              </a:cxn>
            </a:cxnLst>
            <a:rect l="0" t="0" r="r" b="b"/>
            <a:pathLst>
              <a:path h="27">
                <a:moveTo>
                  <a:pt x="0" y="27"/>
                </a:moveTo>
                <a:lnTo>
                  <a:pt x="0" y="9"/>
                </a:lnTo>
                <a:lnTo>
                  <a:pt x="0" y="0"/>
                </a:lnTo>
                <a:lnTo>
                  <a:pt x="0" y="18"/>
                </a:lnTo>
                <a:lnTo>
                  <a:pt x="0" y="27"/>
                </a:lnTo>
                <a:lnTo>
                  <a:pt x="0" y="2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5" name="Freeform 122"/>
          <p:cNvSpPr>
            <a:spLocks/>
          </p:cNvSpPr>
          <p:nvPr/>
        </p:nvSpPr>
        <p:spPr bwMode="auto">
          <a:xfrm>
            <a:off x="9733368" y="1802272"/>
            <a:ext cx="1074" cy="28966"/>
          </a:xfrm>
          <a:custGeom>
            <a:avLst/>
            <a:gdLst/>
            <a:ahLst/>
            <a:cxnLst>
              <a:cxn ang="0">
                <a:pos x="0" y="27"/>
              </a:cxn>
              <a:cxn ang="0">
                <a:pos x="0" y="9"/>
              </a:cxn>
              <a:cxn ang="0">
                <a:pos x="0" y="0"/>
              </a:cxn>
              <a:cxn ang="0">
                <a:pos x="0" y="18"/>
              </a:cxn>
              <a:cxn ang="0">
                <a:pos x="0" y="27"/>
              </a:cxn>
              <a:cxn ang="0">
                <a:pos x="0" y="27"/>
              </a:cxn>
            </a:cxnLst>
            <a:rect l="0" t="0" r="r" b="b"/>
            <a:pathLst>
              <a:path h="27">
                <a:moveTo>
                  <a:pt x="0" y="27"/>
                </a:moveTo>
                <a:lnTo>
                  <a:pt x="0" y="9"/>
                </a:lnTo>
                <a:lnTo>
                  <a:pt x="0" y="0"/>
                </a:lnTo>
                <a:lnTo>
                  <a:pt x="0" y="18"/>
                </a:lnTo>
                <a:lnTo>
                  <a:pt x="0" y="27"/>
                </a:lnTo>
                <a:lnTo>
                  <a:pt x="0" y="2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6" name="Freeform 127"/>
          <p:cNvSpPr>
            <a:spLocks/>
          </p:cNvSpPr>
          <p:nvPr/>
        </p:nvSpPr>
        <p:spPr bwMode="auto">
          <a:xfrm>
            <a:off x="8515692" y="2409503"/>
            <a:ext cx="377640" cy="342237"/>
          </a:xfrm>
          <a:custGeom>
            <a:avLst/>
            <a:gdLst/>
            <a:ahLst/>
            <a:cxnLst>
              <a:cxn ang="0">
                <a:pos x="185" y="9"/>
              </a:cxn>
              <a:cxn ang="0">
                <a:pos x="194" y="18"/>
              </a:cxn>
              <a:cxn ang="0">
                <a:pos x="194" y="36"/>
              </a:cxn>
              <a:cxn ang="0">
                <a:pos x="203" y="45"/>
              </a:cxn>
              <a:cxn ang="0">
                <a:pos x="203" y="53"/>
              </a:cxn>
              <a:cxn ang="0">
                <a:pos x="203" y="62"/>
              </a:cxn>
              <a:cxn ang="0">
                <a:pos x="203" y="80"/>
              </a:cxn>
              <a:cxn ang="0">
                <a:pos x="176" y="106"/>
              </a:cxn>
              <a:cxn ang="0">
                <a:pos x="168" y="115"/>
              </a:cxn>
              <a:cxn ang="0">
                <a:pos x="168" y="142"/>
              </a:cxn>
              <a:cxn ang="0">
                <a:pos x="229" y="159"/>
              </a:cxn>
              <a:cxn ang="0">
                <a:pos x="291" y="177"/>
              </a:cxn>
              <a:cxn ang="0">
                <a:pos x="308" y="204"/>
              </a:cxn>
              <a:cxn ang="0">
                <a:pos x="308" y="221"/>
              </a:cxn>
              <a:cxn ang="0">
                <a:pos x="291" y="213"/>
              </a:cxn>
              <a:cxn ang="0">
                <a:pos x="264" y="204"/>
              </a:cxn>
              <a:cxn ang="0">
                <a:pos x="256" y="230"/>
              </a:cxn>
              <a:cxn ang="0">
                <a:pos x="291" y="221"/>
              </a:cxn>
              <a:cxn ang="0">
                <a:pos x="300" y="221"/>
              </a:cxn>
              <a:cxn ang="0">
                <a:pos x="300" y="239"/>
              </a:cxn>
              <a:cxn ang="0">
                <a:pos x="317" y="230"/>
              </a:cxn>
              <a:cxn ang="0">
                <a:pos x="326" y="248"/>
              </a:cxn>
              <a:cxn ang="0">
                <a:pos x="317" y="257"/>
              </a:cxn>
              <a:cxn ang="0">
                <a:pos x="308" y="274"/>
              </a:cxn>
              <a:cxn ang="0">
                <a:pos x="344" y="283"/>
              </a:cxn>
              <a:cxn ang="0">
                <a:pos x="352" y="292"/>
              </a:cxn>
              <a:cxn ang="0">
                <a:pos x="335" y="301"/>
              </a:cxn>
              <a:cxn ang="0">
                <a:pos x="335" y="292"/>
              </a:cxn>
              <a:cxn ang="0">
                <a:pos x="317" y="292"/>
              </a:cxn>
              <a:cxn ang="0">
                <a:pos x="300" y="283"/>
              </a:cxn>
              <a:cxn ang="0">
                <a:pos x="273" y="266"/>
              </a:cxn>
              <a:cxn ang="0">
                <a:pos x="282" y="292"/>
              </a:cxn>
              <a:cxn ang="0">
                <a:pos x="273" y="292"/>
              </a:cxn>
              <a:cxn ang="0">
                <a:pos x="247" y="292"/>
              </a:cxn>
              <a:cxn ang="0">
                <a:pos x="229" y="301"/>
              </a:cxn>
              <a:cxn ang="0">
                <a:pos x="212" y="301"/>
              </a:cxn>
              <a:cxn ang="0">
                <a:pos x="203" y="274"/>
              </a:cxn>
              <a:cxn ang="0">
                <a:pos x="194" y="274"/>
              </a:cxn>
              <a:cxn ang="0">
                <a:pos x="168" y="257"/>
              </a:cxn>
              <a:cxn ang="0">
                <a:pos x="150" y="257"/>
              </a:cxn>
              <a:cxn ang="0">
                <a:pos x="141" y="274"/>
              </a:cxn>
              <a:cxn ang="0">
                <a:pos x="88" y="274"/>
              </a:cxn>
              <a:cxn ang="0">
                <a:pos x="53" y="257"/>
              </a:cxn>
              <a:cxn ang="0">
                <a:pos x="53" y="239"/>
              </a:cxn>
              <a:cxn ang="0">
                <a:pos x="27" y="266"/>
              </a:cxn>
              <a:cxn ang="0">
                <a:pos x="27" y="257"/>
              </a:cxn>
              <a:cxn ang="0">
                <a:pos x="27" y="239"/>
              </a:cxn>
              <a:cxn ang="0">
                <a:pos x="27" y="195"/>
              </a:cxn>
              <a:cxn ang="0">
                <a:pos x="36" y="168"/>
              </a:cxn>
              <a:cxn ang="0">
                <a:pos x="36" y="151"/>
              </a:cxn>
              <a:cxn ang="0">
                <a:pos x="18" y="124"/>
              </a:cxn>
              <a:cxn ang="0">
                <a:pos x="0" y="89"/>
              </a:cxn>
            </a:cxnLst>
            <a:rect l="0" t="0" r="r" b="b"/>
            <a:pathLst>
              <a:path w="352" h="319">
                <a:moveTo>
                  <a:pt x="0" y="9"/>
                </a:moveTo>
                <a:lnTo>
                  <a:pt x="80" y="9"/>
                </a:lnTo>
                <a:lnTo>
                  <a:pt x="185" y="0"/>
                </a:lnTo>
                <a:lnTo>
                  <a:pt x="185" y="0"/>
                </a:lnTo>
                <a:lnTo>
                  <a:pt x="185" y="9"/>
                </a:lnTo>
                <a:lnTo>
                  <a:pt x="185" y="0"/>
                </a:lnTo>
                <a:lnTo>
                  <a:pt x="194" y="0"/>
                </a:lnTo>
                <a:lnTo>
                  <a:pt x="194" y="9"/>
                </a:lnTo>
                <a:lnTo>
                  <a:pt x="185" y="18"/>
                </a:lnTo>
                <a:lnTo>
                  <a:pt x="194" y="18"/>
                </a:lnTo>
                <a:lnTo>
                  <a:pt x="194" y="18"/>
                </a:lnTo>
                <a:lnTo>
                  <a:pt x="194" y="27"/>
                </a:lnTo>
                <a:lnTo>
                  <a:pt x="194" y="36"/>
                </a:lnTo>
                <a:lnTo>
                  <a:pt x="203" y="27"/>
                </a:lnTo>
                <a:lnTo>
                  <a:pt x="194" y="36"/>
                </a:lnTo>
                <a:lnTo>
                  <a:pt x="203" y="45"/>
                </a:lnTo>
                <a:lnTo>
                  <a:pt x="194" y="36"/>
                </a:lnTo>
                <a:lnTo>
                  <a:pt x="194" y="36"/>
                </a:lnTo>
                <a:lnTo>
                  <a:pt x="194" y="45"/>
                </a:lnTo>
                <a:lnTo>
                  <a:pt x="203" y="45"/>
                </a:lnTo>
                <a:lnTo>
                  <a:pt x="203" y="53"/>
                </a:lnTo>
                <a:lnTo>
                  <a:pt x="212" y="53"/>
                </a:lnTo>
                <a:lnTo>
                  <a:pt x="212" y="53"/>
                </a:lnTo>
                <a:lnTo>
                  <a:pt x="212" y="53"/>
                </a:lnTo>
                <a:lnTo>
                  <a:pt x="203" y="53"/>
                </a:lnTo>
                <a:lnTo>
                  <a:pt x="203" y="62"/>
                </a:lnTo>
                <a:lnTo>
                  <a:pt x="194" y="62"/>
                </a:lnTo>
                <a:lnTo>
                  <a:pt x="194" y="62"/>
                </a:lnTo>
                <a:lnTo>
                  <a:pt x="194" y="71"/>
                </a:lnTo>
                <a:lnTo>
                  <a:pt x="203" y="62"/>
                </a:lnTo>
                <a:lnTo>
                  <a:pt x="203" y="71"/>
                </a:lnTo>
                <a:lnTo>
                  <a:pt x="194" y="71"/>
                </a:lnTo>
                <a:lnTo>
                  <a:pt x="194" y="71"/>
                </a:lnTo>
                <a:lnTo>
                  <a:pt x="194" y="80"/>
                </a:lnTo>
                <a:lnTo>
                  <a:pt x="203" y="80"/>
                </a:lnTo>
                <a:lnTo>
                  <a:pt x="185" y="89"/>
                </a:lnTo>
                <a:lnTo>
                  <a:pt x="185" y="89"/>
                </a:lnTo>
                <a:lnTo>
                  <a:pt x="176" y="98"/>
                </a:lnTo>
                <a:lnTo>
                  <a:pt x="185" y="98"/>
                </a:lnTo>
                <a:lnTo>
                  <a:pt x="176" y="106"/>
                </a:lnTo>
                <a:lnTo>
                  <a:pt x="176" y="106"/>
                </a:lnTo>
                <a:lnTo>
                  <a:pt x="176" y="115"/>
                </a:lnTo>
                <a:lnTo>
                  <a:pt x="176" y="115"/>
                </a:lnTo>
                <a:lnTo>
                  <a:pt x="176" y="115"/>
                </a:lnTo>
                <a:lnTo>
                  <a:pt x="168" y="115"/>
                </a:lnTo>
                <a:lnTo>
                  <a:pt x="176" y="133"/>
                </a:lnTo>
                <a:lnTo>
                  <a:pt x="168" y="133"/>
                </a:lnTo>
                <a:lnTo>
                  <a:pt x="176" y="133"/>
                </a:lnTo>
                <a:lnTo>
                  <a:pt x="168" y="142"/>
                </a:lnTo>
                <a:lnTo>
                  <a:pt x="168" y="142"/>
                </a:lnTo>
                <a:lnTo>
                  <a:pt x="168" y="142"/>
                </a:lnTo>
                <a:lnTo>
                  <a:pt x="168" y="151"/>
                </a:lnTo>
                <a:lnTo>
                  <a:pt x="168" y="159"/>
                </a:lnTo>
                <a:lnTo>
                  <a:pt x="168" y="159"/>
                </a:lnTo>
                <a:lnTo>
                  <a:pt x="229" y="159"/>
                </a:lnTo>
                <a:lnTo>
                  <a:pt x="291" y="151"/>
                </a:lnTo>
                <a:lnTo>
                  <a:pt x="291" y="151"/>
                </a:lnTo>
                <a:lnTo>
                  <a:pt x="291" y="159"/>
                </a:lnTo>
                <a:lnTo>
                  <a:pt x="291" y="168"/>
                </a:lnTo>
                <a:lnTo>
                  <a:pt x="291" y="177"/>
                </a:lnTo>
                <a:lnTo>
                  <a:pt x="291" y="186"/>
                </a:lnTo>
                <a:lnTo>
                  <a:pt x="291" y="186"/>
                </a:lnTo>
                <a:lnTo>
                  <a:pt x="300" y="195"/>
                </a:lnTo>
                <a:lnTo>
                  <a:pt x="300" y="204"/>
                </a:lnTo>
                <a:lnTo>
                  <a:pt x="308" y="204"/>
                </a:lnTo>
                <a:lnTo>
                  <a:pt x="308" y="204"/>
                </a:lnTo>
                <a:lnTo>
                  <a:pt x="308" y="213"/>
                </a:lnTo>
                <a:lnTo>
                  <a:pt x="308" y="213"/>
                </a:lnTo>
                <a:lnTo>
                  <a:pt x="317" y="213"/>
                </a:lnTo>
                <a:lnTo>
                  <a:pt x="308" y="221"/>
                </a:lnTo>
                <a:lnTo>
                  <a:pt x="308" y="213"/>
                </a:lnTo>
                <a:lnTo>
                  <a:pt x="308" y="221"/>
                </a:lnTo>
                <a:lnTo>
                  <a:pt x="300" y="221"/>
                </a:lnTo>
                <a:lnTo>
                  <a:pt x="291" y="213"/>
                </a:lnTo>
                <a:lnTo>
                  <a:pt x="291" y="213"/>
                </a:lnTo>
                <a:lnTo>
                  <a:pt x="291" y="213"/>
                </a:lnTo>
                <a:lnTo>
                  <a:pt x="282" y="213"/>
                </a:lnTo>
                <a:lnTo>
                  <a:pt x="282" y="204"/>
                </a:lnTo>
                <a:lnTo>
                  <a:pt x="273" y="204"/>
                </a:lnTo>
                <a:lnTo>
                  <a:pt x="264" y="204"/>
                </a:lnTo>
                <a:lnTo>
                  <a:pt x="264" y="204"/>
                </a:lnTo>
                <a:lnTo>
                  <a:pt x="256" y="213"/>
                </a:lnTo>
                <a:lnTo>
                  <a:pt x="256" y="221"/>
                </a:lnTo>
                <a:lnTo>
                  <a:pt x="256" y="221"/>
                </a:lnTo>
                <a:lnTo>
                  <a:pt x="256" y="230"/>
                </a:lnTo>
                <a:lnTo>
                  <a:pt x="264" y="230"/>
                </a:lnTo>
                <a:lnTo>
                  <a:pt x="282" y="230"/>
                </a:lnTo>
                <a:lnTo>
                  <a:pt x="282" y="221"/>
                </a:lnTo>
                <a:lnTo>
                  <a:pt x="291" y="221"/>
                </a:lnTo>
                <a:lnTo>
                  <a:pt x="291" y="221"/>
                </a:lnTo>
                <a:lnTo>
                  <a:pt x="300" y="221"/>
                </a:lnTo>
                <a:lnTo>
                  <a:pt x="300" y="221"/>
                </a:lnTo>
                <a:lnTo>
                  <a:pt x="308" y="221"/>
                </a:lnTo>
                <a:lnTo>
                  <a:pt x="308" y="221"/>
                </a:lnTo>
                <a:lnTo>
                  <a:pt x="300" y="221"/>
                </a:lnTo>
                <a:lnTo>
                  <a:pt x="291" y="230"/>
                </a:lnTo>
                <a:lnTo>
                  <a:pt x="291" y="230"/>
                </a:lnTo>
                <a:lnTo>
                  <a:pt x="300" y="239"/>
                </a:lnTo>
                <a:lnTo>
                  <a:pt x="300" y="239"/>
                </a:lnTo>
                <a:lnTo>
                  <a:pt x="300" y="239"/>
                </a:lnTo>
                <a:lnTo>
                  <a:pt x="308" y="239"/>
                </a:lnTo>
                <a:lnTo>
                  <a:pt x="308" y="239"/>
                </a:lnTo>
                <a:lnTo>
                  <a:pt x="308" y="230"/>
                </a:lnTo>
                <a:lnTo>
                  <a:pt x="317" y="221"/>
                </a:lnTo>
                <a:lnTo>
                  <a:pt x="317" y="230"/>
                </a:lnTo>
                <a:lnTo>
                  <a:pt x="317" y="239"/>
                </a:lnTo>
                <a:lnTo>
                  <a:pt x="326" y="239"/>
                </a:lnTo>
                <a:lnTo>
                  <a:pt x="326" y="239"/>
                </a:lnTo>
                <a:lnTo>
                  <a:pt x="326" y="248"/>
                </a:lnTo>
                <a:lnTo>
                  <a:pt x="326" y="248"/>
                </a:lnTo>
                <a:lnTo>
                  <a:pt x="317" y="248"/>
                </a:lnTo>
                <a:lnTo>
                  <a:pt x="308" y="248"/>
                </a:lnTo>
                <a:lnTo>
                  <a:pt x="317" y="257"/>
                </a:lnTo>
                <a:lnTo>
                  <a:pt x="317" y="257"/>
                </a:lnTo>
                <a:lnTo>
                  <a:pt x="317" y="257"/>
                </a:lnTo>
                <a:lnTo>
                  <a:pt x="308" y="257"/>
                </a:lnTo>
                <a:lnTo>
                  <a:pt x="308" y="266"/>
                </a:lnTo>
                <a:lnTo>
                  <a:pt x="308" y="266"/>
                </a:lnTo>
                <a:lnTo>
                  <a:pt x="308" y="266"/>
                </a:lnTo>
                <a:lnTo>
                  <a:pt x="308" y="274"/>
                </a:lnTo>
                <a:lnTo>
                  <a:pt x="317" y="274"/>
                </a:lnTo>
                <a:lnTo>
                  <a:pt x="317" y="274"/>
                </a:lnTo>
                <a:lnTo>
                  <a:pt x="326" y="274"/>
                </a:lnTo>
                <a:lnTo>
                  <a:pt x="335" y="283"/>
                </a:lnTo>
                <a:lnTo>
                  <a:pt x="344" y="283"/>
                </a:lnTo>
                <a:lnTo>
                  <a:pt x="344" y="283"/>
                </a:lnTo>
                <a:lnTo>
                  <a:pt x="352" y="292"/>
                </a:lnTo>
                <a:lnTo>
                  <a:pt x="352" y="292"/>
                </a:lnTo>
                <a:lnTo>
                  <a:pt x="352" y="292"/>
                </a:lnTo>
                <a:lnTo>
                  <a:pt x="352" y="292"/>
                </a:lnTo>
                <a:lnTo>
                  <a:pt x="352" y="301"/>
                </a:lnTo>
                <a:lnTo>
                  <a:pt x="344" y="301"/>
                </a:lnTo>
                <a:lnTo>
                  <a:pt x="344" y="310"/>
                </a:lnTo>
                <a:lnTo>
                  <a:pt x="335" y="301"/>
                </a:lnTo>
                <a:lnTo>
                  <a:pt x="335" y="301"/>
                </a:lnTo>
                <a:lnTo>
                  <a:pt x="335" y="310"/>
                </a:lnTo>
                <a:lnTo>
                  <a:pt x="326" y="319"/>
                </a:lnTo>
                <a:lnTo>
                  <a:pt x="335" y="301"/>
                </a:lnTo>
                <a:lnTo>
                  <a:pt x="335" y="301"/>
                </a:lnTo>
                <a:lnTo>
                  <a:pt x="335" y="292"/>
                </a:lnTo>
                <a:lnTo>
                  <a:pt x="335" y="301"/>
                </a:lnTo>
                <a:lnTo>
                  <a:pt x="326" y="301"/>
                </a:lnTo>
                <a:lnTo>
                  <a:pt x="326" y="292"/>
                </a:lnTo>
                <a:lnTo>
                  <a:pt x="326" y="292"/>
                </a:lnTo>
                <a:lnTo>
                  <a:pt x="317" y="292"/>
                </a:lnTo>
                <a:lnTo>
                  <a:pt x="308" y="292"/>
                </a:lnTo>
                <a:lnTo>
                  <a:pt x="308" y="283"/>
                </a:lnTo>
                <a:lnTo>
                  <a:pt x="300" y="283"/>
                </a:lnTo>
                <a:lnTo>
                  <a:pt x="300" y="283"/>
                </a:lnTo>
                <a:lnTo>
                  <a:pt x="300" y="283"/>
                </a:lnTo>
                <a:lnTo>
                  <a:pt x="300" y="274"/>
                </a:lnTo>
                <a:lnTo>
                  <a:pt x="291" y="274"/>
                </a:lnTo>
                <a:lnTo>
                  <a:pt x="291" y="274"/>
                </a:lnTo>
                <a:lnTo>
                  <a:pt x="273" y="266"/>
                </a:lnTo>
                <a:lnTo>
                  <a:pt x="273" y="266"/>
                </a:lnTo>
                <a:lnTo>
                  <a:pt x="273" y="274"/>
                </a:lnTo>
                <a:lnTo>
                  <a:pt x="282" y="274"/>
                </a:lnTo>
                <a:lnTo>
                  <a:pt x="282" y="292"/>
                </a:lnTo>
                <a:lnTo>
                  <a:pt x="282" y="292"/>
                </a:lnTo>
                <a:lnTo>
                  <a:pt x="282" y="292"/>
                </a:lnTo>
                <a:lnTo>
                  <a:pt x="282" y="301"/>
                </a:lnTo>
                <a:lnTo>
                  <a:pt x="273" y="301"/>
                </a:lnTo>
                <a:lnTo>
                  <a:pt x="273" y="310"/>
                </a:lnTo>
                <a:lnTo>
                  <a:pt x="264" y="301"/>
                </a:lnTo>
                <a:lnTo>
                  <a:pt x="273" y="292"/>
                </a:lnTo>
                <a:lnTo>
                  <a:pt x="264" y="292"/>
                </a:lnTo>
                <a:lnTo>
                  <a:pt x="256" y="292"/>
                </a:lnTo>
                <a:lnTo>
                  <a:pt x="256" y="292"/>
                </a:lnTo>
                <a:lnTo>
                  <a:pt x="256" y="292"/>
                </a:lnTo>
                <a:lnTo>
                  <a:pt x="247" y="292"/>
                </a:lnTo>
                <a:lnTo>
                  <a:pt x="247" y="292"/>
                </a:lnTo>
                <a:lnTo>
                  <a:pt x="247" y="301"/>
                </a:lnTo>
                <a:lnTo>
                  <a:pt x="247" y="301"/>
                </a:lnTo>
                <a:lnTo>
                  <a:pt x="238" y="310"/>
                </a:lnTo>
                <a:lnTo>
                  <a:pt x="229" y="301"/>
                </a:lnTo>
                <a:lnTo>
                  <a:pt x="229" y="301"/>
                </a:lnTo>
                <a:lnTo>
                  <a:pt x="229" y="310"/>
                </a:lnTo>
                <a:lnTo>
                  <a:pt x="220" y="301"/>
                </a:lnTo>
                <a:lnTo>
                  <a:pt x="212" y="301"/>
                </a:lnTo>
                <a:lnTo>
                  <a:pt x="212" y="301"/>
                </a:lnTo>
                <a:lnTo>
                  <a:pt x="212" y="292"/>
                </a:lnTo>
                <a:lnTo>
                  <a:pt x="203" y="292"/>
                </a:lnTo>
                <a:lnTo>
                  <a:pt x="203" y="283"/>
                </a:lnTo>
                <a:lnTo>
                  <a:pt x="194" y="283"/>
                </a:lnTo>
                <a:lnTo>
                  <a:pt x="203" y="274"/>
                </a:lnTo>
                <a:lnTo>
                  <a:pt x="203" y="274"/>
                </a:lnTo>
                <a:lnTo>
                  <a:pt x="203" y="266"/>
                </a:lnTo>
                <a:lnTo>
                  <a:pt x="203" y="274"/>
                </a:lnTo>
                <a:lnTo>
                  <a:pt x="194" y="274"/>
                </a:lnTo>
                <a:lnTo>
                  <a:pt x="194" y="274"/>
                </a:lnTo>
                <a:lnTo>
                  <a:pt x="185" y="274"/>
                </a:lnTo>
                <a:lnTo>
                  <a:pt x="176" y="274"/>
                </a:lnTo>
                <a:lnTo>
                  <a:pt x="176" y="266"/>
                </a:lnTo>
                <a:lnTo>
                  <a:pt x="176" y="266"/>
                </a:lnTo>
                <a:lnTo>
                  <a:pt x="168" y="257"/>
                </a:lnTo>
                <a:lnTo>
                  <a:pt x="159" y="266"/>
                </a:lnTo>
                <a:lnTo>
                  <a:pt x="159" y="266"/>
                </a:lnTo>
                <a:lnTo>
                  <a:pt x="159" y="257"/>
                </a:lnTo>
                <a:lnTo>
                  <a:pt x="159" y="257"/>
                </a:lnTo>
                <a:lnTo>
                  <a:pt x="150" y="257"/>
                </a:lnTo>
                <a:lnTo>
                  <a:pt x="141" y="257"/>
                </a:lnTo>
                <a:lnTo>
                  <a:pt x="141" y="266"/>
                </a:lnTo>
                <a:lnTo>
                  <a:pt x="132" y="266"/>
                </a:lnTo>
                <a:lnTo>
                  <a:pt x="141" y="266"/>
                </a:lnTo>
                <a:lnTo>
                  <a:pt x="141" y="274"/>
                </a:lnTo>
                <a:lnTo>
                  <a:pt x="141" y="274"/>
                </a:lnTo>
                <a:lnTo>
                  <a:pt x="132" y="274"/>
                </a:lnTo>
                <a:lnTo>
                  <a:pt x="124" y="274"/>
                </a:lnTo>
                <a:lnTo>
                  <a:pt x="97" y="274"/>
                </a:lnTo>
                <a:lnTo>
                  <a:pt x="88" y="274"/>
                </a:lnTo>
                <a:lnTo>
                  <a:pt x="88" y="266"/>
                </a:lnTo>
                <a:lnTo>
                  <a:pt x="80" y="266"/>
                </a:lnTo>
                <a:lnTo>
                  <a:pt x="62" y="266"/>
                </a:lnTo>
                <a:lnTo>
                  <a:pt x="62" y="266"/>
                </a:lnTo>
                <a:lnTo>
                  <a:pt x="53" y="257"/>
                </a:lnTo>
                <a:lnTo>
                  <a:pt x="53" y="257"/>
                </a:lnTo>
                <a:lnTo>
                  <a:pt x="62" y="257"/>
                </a:lnTo>
                <a:lnTo>
                  <a:pt x="62" y="248"/>
                </a:lnTo>
                <a:lnTo>
                  <a:pt x="62" y="248"/>
                </a:lnTo>
                <a:lnTo>
                  <a:pt x="53" y="239"/>
                </a:lnTo>
                <a:lnTo>
                  <a:pt x="53" y="257"/>
                </a:lnTo>
                <a:lnTo>
                  <a:pt x="53" y="257"/>
                </a:lnTo>
                <a:lnTo>
                  <a:pt x="53" y="257"/>
                </a:lnTo>
                <a:lnTo>
                  <a:pt x="53" y="266"/>
                </a:lnTo>
                <a:lnTo>
                  <a:pt x="27" y="266"/>
                </a:lnTo>
                <a:lnTo>
                  <a:pt x="27" y="266"/>
                </a:lnTo>
                <a:lnTo>
                  <a:pt x="18" y="266"/>
                </a:lnTo>
                <a:lnTo>
                  <a:pt x="18" y="257"/>
                </a:lnTo>
                <a:lnTo>
                  <a:pt x="27" y="257"/>
                </a:lnTo>
                <a:lnTo>
                  <a:pt x="27" y="257"/>
                </a:lnTo>
                <a:lnTo>
                  <a:pt x="27" y="248"/>
                </a:lnTo>
                <a:lnTo>
                  <a:pt x="27" y="248"/>
                </a:lnTo>
                <a:lnTo>
                  <a:pt x="27" y="248"/>
                </a:lnTo>
                <a:lnTo>
                  <a:pt x="27" y="239"/>
                </a:lnTo>
                <a:lnTo>
                  <a:pt x="27" y="239"/>
                </a:lnTo>
                <a:lnTo>
                  <a:pt x="27" y="221"/>
                </a:lnTo>
                <a:lnTo>
                  <a:pt x="27" y="213"/>
                </a:lnTo>
                <a:lnTo>
                  <a:pt x="27" y="213"/>
                </a:lnTo>
                <a:lnTo>
                  <a:pt x="27" y="204"/>
                </a:lnTo>
                <a:lnTo>
                  <a:pt x="27" y="195"/>
                </a:lnTo>
                <a:lnTo>
                  <a:pt x="36" y="195"/>
                </a:lnTo>
                <a:lnTo>
                  <a:pt x="36" y="186"/>
                </a:lnTo>
                <a:lnTo>
                  <a:pt x="36" y="177"/>
                </a:lnTo>
                <a:lnTo>
                  <a:pt x="36" y="177"/>
                </a:lnTo>
                <a:lnTo>
                  <a:pt x="36" y="168"/>
                </a:lnTo>
                <a:lnTo>
                  <a:pt x="36" y="168"/>
                </a:lnTo>
                <a:lnTo>
                  <a:pt x="36" y="159"/>
                </a:lnTo>
                <a:lnTo>
                  <a:pt x="36" y="159"/>
                </a:lnTo>
                <a:lnTo>
                  <a:pt x="36" y="151"/>
                </a:lnTo>
                <a:lnTo>
                  <a:pt x="36" y="151"/>
                </a:lnTo>
                <a:lnTo>
                  <a:pt x="27" y="142"/>
                </a:lnTo>
                <a:lnTo>
                  <a:pt x="27" y="133"/>
                </a:lnTo>
                <a:lnTo>
                  <a:pt x="27" y="133"/>
                </a:lnTo>
                <a:lnTo>
                  <a:pt x="27" y="133"/>
                </a:lnTo>
                <a:lnTo>
                  <a:pt x="18" y="124"/>
                </a:lnTo>
                <a:lnTo>
                  <a:pt x="18" y="124"/>
                </a:lnTo>
                <a:lnTo>
                  <a:pt x="18" y="115"/>
                </a:lnTo>
                <a:lnTo>
                  <a:pt x="18" y="98"/>
                </a:lnTo>
                <a:lnTo>
                  <a:pt x="9" y="98"/>
                </a:lnTo>
                <a:lnTo>
                  <a:pt x="0" y="89"/>
                </a:lnTo>
                <a:lnTo>
                  <a:pt x="0"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7" name="Freeform 129"/>
          <p:cNvSpPr>
            <a:spLocks/>
          </p:cNvSpPr>
          <p:nvPr/>
        </p:nvSpPr>
        <p:spPr bwMode="auto">
          <a:xfrm>
            <a:off x="8723824" y="2722770"/>
            <a:ext cx="19311" cy="9656"/>
          </a:xfrm>
          <a:custGeom>
            <a:avLst/>
            <a:gdLst/>
            <a:ahLst/>
            <a:cxnLst>
              <a:cxn ang="0">
                <a:pos x="18" y="9"/>
              </a:cxn>
              <a:cxn ang="0">
                <a:pos x="9" y="9"/>
              </a:cxn>
              <a:cxn ang="0">
                <a:pos x="9" y="9"/>
              </a:cxn>
              <a:cxn ang="0">
                <a:pos x="0" y="0"/>
              </a:cxn>
              <a:cxn ang="0">
                <a:pos x="0" y="0"/>
              </a:cxn>
              <a:cxn ang="0">
                <a:pos x="9" y="0"/>
              </a:cxn>
              <a:cxn ang="0">
                <a:pos x="9" y="0"/>
              </a:cxn>
              <a:cxn ang="0">
                <a:pos x="18" y="9"/>
              </a:cxn>
            </a:cxnLst>
            <a:rect l="0" t="0" r="r" b="b"/>
            <a:pathLst>
              <a:path w="18" h="9">
                <a:moveTo>
                  <a:pt x="18" y="9"/>
                </a:moveTo>
                <a:lnTo>
                  <a:pt x="9" y="9"/>
                </a:lnTo>
                <a:lnTo>
                  <a:pt x="9" y="9"/>
                </a:lnTo>
                <a:lnTo>
                  <a:pt x="0" y="0"/>
                </a:lnTo>
                <a:lnTo>
                  <a:pt x="0" y="0"/>
                </a:lnTo>
                <a:lnTo>
                  <a:pt x="9" y="0"/>
                </a:lnTo>
                <a:lnTo>
                  <a:pt x="9" y="0"/>
                </a:lnTo>
                <a:lnTo>
                  <a:pt x="18"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8" name="Freeform 130"/>
          <p:cNvSpPr>
            <a:spLocks/>
          </p:cNvSpPr>
          <p:nvPr/>
        </p:nvSpPr>
        <p:spPr bwMode="auto">
          <a:xfrm>
            <a:off x="8723824" y="2722770"/>
            <a:ext cx="19311" cy="9656"/>
          </a:xfrm>
          <a:custGeom>
            <a:avLst/>
            <a:gdLst/>
            <a:ahLst/>
            <a:cxnLst>
              <a:cxn ang="0">
                <a:pos x="18" y="9"/>
              </a:cxn>
              <a:cxn ang="0">
                <a:pos x="9" y="9"/>
              </a:cxn>
              <a:cxn ang="0">
                <a:pos x="9" y="9"/>
              </a:cxn>
              <a:cxn ang="0">
                <a:pos x="0" y="0"/>
              </a:cxn>
              <a:cxn ang="0">
                <a:pos x="0" y="0"/>
              </a:cxn>
              <a:cxn ang="0">
                <a:pos x="9" y="0"/>
              </a:cxn>
              <a:cxn ang="0">
                <a:pos x="9" y="0"/>
              </a:cxn>
              <a:cxn ang="0">
                <a:pos x="18" y="9"/>
              </a:cxn>
            </a:cxnLst>
            <a:rect l="0" t="0" r="r" b="b"/>
            <a:pathLst>
              <a:path w="18" h="9">
                <a:moveTo>
                  <a:pt x="18" y="9"/>
                </a:moveTo>
                <a:lnTo>
                  <a:pt x="9" y="9"/>
                </a:lnTo>
                <a:lnTo>
                  <a:pt x="9" y="9"/>
                </a:lnTo>
                <a:lnTo>
                  <a:pt x="0" y="0"/>
                </a:lnTo>
                <a:lnTo>
                  <a:pt x="0" y="0"/>
                </a:lnTo>
                <a:lnTo>
                  <a:pt x="9" y="0"/>
                </a:lnTo>
                <a:lnTo>
                  <a:pt x="9" y="0"/>
                </a:lnTo>
                <a:lnTo>
                  <a:pt x="18"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9" name="Freeform 131"/>
          <p:cNvSpPr>
            <a:spLocks/>
          </p:cNvSpPr>
          <p:nvPr/>
        </p:nvSpPr>
        <p:spPr bwMode="auto">
          <a:xfrm>
            <a:off x="8818236" y="1850551"/>
            <a:ext cx="481706" cy="255336"/>
          </a:xfrm>
          <a:custGeom>
            <a:avLst/>
            <a:gdLst/>
            <a:ahLst/>
            <a:cxnLst>
              <a:cxn ang="0">
                <a:pos x="9" y="230"/>
              </a:cxn>
              <a:cxn ang="0">
                <a:pos x="9" y="221"/>
              </a:cxn>
              <a:cxn ang="0">
                <a:pos x="18" y="203"/>
              </a:cxn>
              <a:cxn ang="0">
                <a:pos x="9" y="185"/>
              </a:cxn>
              <a:cxn ang="0">
                <a:pos x="26" y="176"/>
              </a:cxn>
              <a:cxn ang="0">
                <a:pos x="44" y="185"/>
              </a:cxn>
              <a:cxn ang="0">
                <a:pos x="53" y="176"/>
              </a:cxn>
              <a:cxn ang="0">
                <a:pos x="53" y="159"/>
              </a:cxn>
              <a:cxn ang="0">
                <a:pos x="70" y="150"/>
              </a:cxn>
              <a:cxn ang="0">
                <a:pos x="70" y="132"/>
              </a:cxn>
              <a:cxn ang="0">
                <a:pos x="79" y="123"/>
              </a:cxn>
              <a:cxn ang="0">
                <a:pos x="79" y="115"/>
              </a:cxn>
              <a:cxn ang="0">
                <a:pos x="97" y="123"/>
              </a:cxn>
              <a:cxn ang="0">
                <a:pos x="106" y="115"/>
              </a:cxn>
              <a:cxn ang="0">
                <a:pos x="132" y="123"/>
              </a:cxn>
              <a:cxn ang="0">
                <a:pos x="141" y="106"/>
              </a:cxn>
              <a:cxn ang="0">
                <a:pos x="150" y="106"/>
              </a:cxn>
              <a:cxn ang="0">
                <a:pos x="167" y="106"/>
              </a:cxn>
              <a:cxn ang="0">
                <a:pos x="167" y="88"/>
              </a:cxn>
              <a:cxn ang="0">
                <a:pos x="176" y="88"/>
              </a:cxn>
              <a:cxn ang="0">
                <a:pos x="194" y="97"/>
              </a:cxn>
              <a:cxn ang="0">
                <a:pos x="202" y="79"/>
              </a:cxn>
              <a:cxn ang="0">
                <a:pos x="220" y="70"/>
              </a:cxn>
              <a:cxn ang="0">
                <a:pos x="229" y="53"/>
              </a:cxn>
              <a:cxn ang="0">
                <a:pos x="229" y="35"/>
              </a:cxn>
              <a:cxn ang="0">
                <a:pos x="238" y="35"/>
              </a:cxn>
              <a:cxn ang="0">
                <a:pos x="264" y="17"/>
              </a:cxn>
              <a:cxn ang="0">
                <a:pos x="255" y="0"/>
              </a:cxn>
              <a:cxn ang="0">
                <a:pos x="273" y="0"/>
              </a:cxn>
              <a:cxn ang="0">
                <a:pos x="290" y="8"/>
              </a:cxn>
              <a:cxn ang="0">
                <a:pos x="317" y="17"/>
              </a:cxn>
              <a:cxn ang="0">
                <a:pos x="334" y="26"/>
              </a:cxn>
              <a:cxn ang="0">
                <a:pos x="352" y="26"/>
              </a:cxn>
              <a:cxn ang="0">
                <a:pos x="361" y="26"/>
              </a:cxn>
              <a:cxn ang="0">
                <a:pos x="378" y="8"/>
              </a:cxn>
              <a:cxn ang="0">
                <a:pos x="396" y="26"/>
              </a:cxn>
              <a:cxn ang="0">
                <a:pos x="405" y="35"/>
              </a:cxn>
              <a:cxn ang="0">
                <a:pos x="405" y="53"/>
              </a:cxn>
              <a:cxn ang="0">
                <a:pos x="422" y="79"/>
              </a:cxn>
              <a:cxn ang="0">
                <a:pos x="449" y="97"/>
              </a:cxn>
              <a:cxn ang="0">
                <a:pos x="414" y="141"/>
              </a:cxn>
              <a:cxn ang="0">
                <a:pos x="405" y="159"/>
              </a:cxn>
              <a:cxn ang="0">
                <a:pos x="387" y="168"/>
              </a:cxn>
              <a:cxn ang="0">
                <a:pos x="370" y="176"/>
              </a:cxn>
              <a:cxn ang="0">
                <a:pos x="352" y="194"/>
              </a:cxn>
              <a:cxn ang="0">
                <a:pos x="290" y="194"/>
              </a:cxn>
              <a:cxn ang="0">
                <a:pos x="211" y="203"/>
              </a:cxn>
              <a:cxn ang="0">
                <a:pos x="123" y="212"/>
              </a:cxn>
              <a:cxn ang="0">
                <a:pos x="79" y="212"/>
              </a:cxn>
              <a:cxn ang="0">
                <a:pos x="0" y="238"/>
              </a:cxn>
            </a:cxnLst>
            <a:rect l="0" t="0" r="r" b="b"/>
            <a:pathLst>
              <a:path w="449" h="238">
                <a:moveTo>
                  <a:pt x="0" y="238"/>
                </a:moveTo>
                <a:lnTo>
                  <a:pt x="0" y="230"/>
                </a:lnTo>
                <a:lnTo>
                  <a:pt x="9" y="230"/>
                </a:lnTo>
                <a:lnTo>
                  <a:pt x="9" y="230"/>
                </a:lnTo>
                <a:lnTo>
                  <a:pt x="9" y="221"/>
                </a:lnTo>
                <a:lnTo>
                  <a:pt x="9" y="221"/>
                </a:lnTo>
                <a:lnTo>
                  <a:pt x="18" y="212"/>
                </a:lnTo>
                <a:lnTo>
                  <a:pt x="18" y="203"/>
                </a:lnTo>
                <a:lnTo>
                  <a:pt x="18" y="203"/>
                </a:lnTo>
                <a:lnTo>
                  <a:pt x="18" y="194"/>
                </a:lnTo>
                <a:lnTo>
                  <a:pt x="9" y="194"/>
                </a:lnTo>
                <a:lnTo>
                  <a:pt x="9" y="185"/>
                </a:lnTo>
                <a:lnTo>
                  <a:pt x="18" y="176"/>
                </a:lnTo>
                <a:lnTo>
                  <a:pt x="26" y="176"/>
                </a:lnTo>
                <a:lnTo>
                  <a:pt x="26" y="176"/>
                </a:lnTo>
                <a:lnTo>
                  <a:pt x="35" y="176"/>
                </a:lnTo>
                <a:lnTo>
                  <a:pt x="44" y="185"/>
                </a:lnTo>
                <a:lnTo>
                  <a:pt x="44" y="185"/>
                </a:lnTo>
                <a:lnTo>
                  <a:pt x="53" y="185"/>
                </a:lnTo>
                <a:lnTo>
                  <a:pt x="53" y="176"/>
                </a:lnTo>
                <a:lnTo>
                  <a:pt x="53" y="176"/>
                </a:lnTo>
                <a:lnTo>
                  <a:pt x="53" y="168"/>
                </a:lnTo>
                <a:lnTo>
                  <a:pt x="53" y="168"/>
                </a:lnTo>
                <a:lnTo>
                  <a:pt x="53" y="159"/>
                </a:lnTo>
                <a:lnTo>
                  <a:pt x="53" y="159"/>
                </a:lnTo>
                <a:lnTo>
                  <a:pt x="62" y="159"/>
                </a:lnTo>
                <a:lnTo>
                  <a:pt x="70" y="150"/>
                </a:lnTo>
                <a:lnTo>
                  <a:pt x="70" y="150"/>
                </a:lnTo>
                <a:lnTo>
                  <a:pt x="70" y="141"/>
                </a:lnTo>
                <a:lnTo>
                  <a:pt x="70" y="132"/>
                </a:lnTo>
                <a:lnTo>
                  <a:pt x="70" y="132"/>
                </a:lnTo>
                <a:lnTo>
                  <a:pt x="79" y="123"/>
                </a:lnTo>
                <a:lnTo>
                  <a:pt x="79" y="123"/>
                </a:lnTo>
                <a:lnTo>
                  <a:pt x="79" y="123"/>
                </a:lnTo>
                <a:lnTo>
                  <a:pt x="79" y="123"/>
                </a:lnTo>
                <a:lnTo>
                  <a:pt x="79" y="115"/>
                </a:lnTo>
                <a:lnTo>
                  <a:pt x="88" y="115"/>
                </a:lnTo>
                <a:lnTo>
                  <a:pt x="97" y="115"/>
                </a:lnTo>
                <a:lnTo>
                  <a:pt x="97" y="123"/>
                </a:lnTo>
                <a:lnTo>
                  <a:pt x="106" y="115"/>
                </a:lnTo>
                <a:lnTo>
                  <a:pt x="97" y="115"/>
                </a:lnTo>
                <a:lnTo>
                  <a:pt x="106" y="115"/>
                </a:lnTo>
                <a:lnTo>
                  <a:pt x="114" y="106"/>
                </a:lnTo>
                <a:lnTo>
                  <a:pt x="132" y="115"/>
                </a:lnTo>
                <a:lnTo>
                  <a:pt x="132" y="123"/>
                </a:lnTo>
                <a:lnTo>
                  <a:pt x="132" y="115"/>
                </a:lnTo>
                <a:lnTo>
                  <a:pt x="132" y="115"/>
                </a:lnTo>
                <a:lnTo>
                  <a:pt x="141" y="106"/>
                </a:lnTo>
                <a:lnTo>
                  <a:pt x="141" y="106"/>
                </a:lnTo>
                <a:lnTo>
                  <a:pt x="150" y="106"/>
                </a:lnTo>
                <a:lnTo>
                  <a:pt x="150" y="106"/>
                </a:lnTo>
                <a:lnTo>
                  <a:pt x="158" y="106"/>
                </a:lnTo>
                <a:lnTo>
                  <a:pt x="158" y="115"/>
                </a:lnTo>
                <a:lnTo>
                  <a:pt x="167" y="106"/>
                </a:lnTo>
                <a:lnTo>
                  <a:pt x="167" y="106"/>
                </a:lnTo>
                <a:lnTo>
                  <a:pt x="167" y="97"/>
                </a:lnTo>
                <a:lnTo>
                  <a:pt x="167" y="88"/>
                </a:lnTo>
                <a:lnTo>
                  <a:pt x="176" y="88"/>
                </a:lnTo>
                <a:lnTo>
                  <a:pt x="176" y="79"/>
                </a:lnTo>
                <a:lnTo>
                  <a:pt x="176" y="88"/>
                </a:lnTo>
                <a:lnTo>
                  <a:pt x="185" y="97"/>
                </a:lnTo>
                <a:lnTo>
                  <a:pt x="185" y="97"/>
                </a:lnTo>
                <a:lnTo>
                  <a:pt x="194" y="97"/>
                </a:lnTo>
                <a:lnTo>
                  <a:pt x="202" y="97"/>
                </a:lnTo>
                <a:lnTo>
                  <a:pt x="202" y="88"/>
                </a:lnTo>
                <a:lnTo>
                  <a:pt x="202" y="79"/>
                </a:lnTo>
                <a:lnTo>
                  <a:pt x="202" y="70"/>
                </a:lnTo>
                <a:lnTo>
                  <a:pt x="211" y="70"/>
                </a:lnTo>
                <a:lnTo>
                  <a:pt x="220" y="70"/>
                </a:lnTo>
                <a:lnTo>
                  <a:pt x="220" y="62"/>
                </a:lnTo>
                <a:lnTo>
                  <a:pt x="220" y="53"/>
                </a:lnTo>
                <a:lnTo>
                  <a:pt x="229" y="53"/>
                </a:lnTo>
                <a:lnTo>
                  <a:pt x="229" y="44"/>
                </a:lnTo>
                <a:lnTo>
                  <a:pt x="229" y="35"/>
                </a:lnTo>
                <a:lnTo>
                  <a:pt x="229" y="35"/>
                </a:lnTo>
                <a:lnTo>
                  <a:pt x="229" y="35"/>
                </a:lnTo>
                <a:lnTo>
                  <a:pt x="238" y="35"/>
                </a:lnTo>
                <a:lnTo>
                  <a:pt x="238" y="35"/>
                </a:lnTo>
                <a:lnTo>
                  <a:pt x="255" y="26"/>
                </a:lnTo>
                <a:lnTo>
                  <a:pt x="264" y="26"/>
                </a:lnTo>
                <a:lnTo>
                  <a:pt x="264" y="17"/>
                </a:lnTo>
                <a:lnTo>
                  <a:pt x="255" y="17"/>
                </a:lnTo>
                <a:lnTo>
                  <a:pt x="264" y="8"/>
                </a:lnTo>
                <a:lnTo>
                  <a:pt x="255" y="0"/>
                </a:lnTo>
                <a:lnTo>
                  <a:pt x="255" y="0"/>
                </a:lnTo>
                <a:lnTo>
                  <a:pt x="264" y="0"/>
                </a:lnTo>
                <a:lnTo>
                  <a:pt x="273" y="0"/>
                </a:lnTo>
                <a:lnTo>
                  <a:pt x="282" y="0"/>
                </a:lnTo>
                <a:lnTo>
                  <a:pt x="290" y="0"/>
                </a:lnTo>
                <a:lnTo>
                  <a:pt x="290" y="8"/>
                </a:lnTo>
                <a:lnTo>
                  <a:pt x="299" y="17"/>
                </a:lnTo>
                <a:lnTo>
                  <a:pt x="308" y="17"/>
                </a:lnTo>
                <a:lnTo>
                  <a:pt x="317" y="17"/>
                </a:lnTo>
                <a:lnTo>
                  <a:pt x="317" y="17"/>
                </a:lnTo>
                <a:lnTo>
                  <a:pt x="334" y="26"/>
                </a:lnTo>
                <a:lnTo>
                  <a:pt x="334" y="26"/>
                </a:lnTo>
                <a:lnTo>
                  <a:pt x="343" y="26"/>
                </a:lnTo>
                <a:lnTo>
                  <a:pt x="343" y="26"/>
                </a:lnTo>
                <a:lnTo>
                  <a:pt x="352" y="26"/>
                </a:lnTo>
                <a:lnTo>
                  <a:pt x="352" y="26"/>
                </a:lnTo>
                <a:lnTo>
                  <a:pt x="361" y="26"/>
                </a:lnTo>
                <a:lnTo>
                  <a:pt x="361" y="26"/>
                </a:lnTo>
                <a:lnTo>
                  <a:pt x="370" y="17"/>
                </a:lnTo>
                <a:lnTo>
                  <a:pt x="370" y="17"/>
                </a:lnTo>
                <a:lnTo>
                  <a:pt x="378" y="8"/>
                </a:lnTo>
                <a:lnTo>
                  <a:pt x="387" y="17"/>
                </a:lnTo>
                <a:lnTo>
                  <a:pt x="387" y="26"/>
                </a:lnTo>
                <a:lnTo>
                  <a:pt x="396" y="26"/>
                </a:lnTo>
                <a:lnTo>
                  <a:pt x="396" y="35"/>
                </a:lnTo>
                <a:lnTo>
                  <a:pt x="405" y="35"/>
                </a:lnTo>
                <a:lnTo>
                  <a:pt x="405" y="35"/>
                </a:lnTo>
                <a:lnTo>
                  <a:pt x="405" y="44"/>
                </a:lnTo>
                <a:lnTo>
                  <a:pt x="405" y="44"/>
                </a:lnTo>
                <a:lnTo>
                  <a:pt x="405" y="53"/>
                </a:lnTo>
                <a:lnTo>
                  <a:pt x="414" y="70"/>
                </a:lnTo>
                <a:lnTo>
                  <a:pt x="414" y="70"/>
                </a:lnTo>
                <a:lnTo>
                  <a:pt x="422" y="79"/>
                </a:lnTo>
                <a:lnTo>
                  <a:pt x="431" y="88"/>
                </a:lnTo>
                <a:lnTo>
                  <a:pt x="440" y="97"/>
                </a:lnTo>
                <a:lnTo>
                  <a:pt x="449" y="97"/>
                </a:lnTo>
                <a:lnTo>
                  <a:pt x="431" y="123"/>
                </a:lnTo>
                <a:lnTo>
                  <a:pt x="414" y="132"/>
                </a:lnTo>
                <a:lnTo>
                  <a:pt x="414" y="141"/>
                </a:lnTo>
                <a:lnTo>
                  <a:pt x="414" y="150"/>
                </a:lnTo>
                <a:lnTo>
                  <a:pt x="405" y="150"/>
                </a:lnTo>
                <a:lnTo>
                  <a:pt x="405" y="159"/>
                </a:lnTo>
                <a:lnTo>
                  <a:pt x="396" y="159"/>
                </a:lnTo>
                <a:lnTo>
                  <a:pt x="396" y="159"/>
                </a:lnTo>
                <a:lnTo>
                  <a:pt x="387" y="168"/>
                </a:lnTo>
                <a:lnTo>
                  <a:pt x="387" y="168"/>
                </a:lnTo>
                <a:lnTo>
                  <a:pt x="378" y="176"/>
                </a:lnTo>
                <a:lnTo>
                  <a:pt x="370" y="176"/>
                </a:lnTo>
                <a:lnTo>
                  <a:pt x="370" y="185"/>
                </a:lnTo>
                <a:lnTo>
                  <a:pt x="352" y="185"/>
                </a:lnTo>
                <a:lnTo>
                  <a:pt x="352" y="194"/>
                </a:lnTo>
                <a:lnTo>
                  <a:pt x="326" y="194"/>
                </a:lnTo>
                <a:lnTo>
                  <a:pt x="308" y="194"/>
                </a:lnTo>
                <a:lnTo>
                  <a:pt x="290" y="194"/>
                </a:lnTo>
                <a:lnTo>
                  <a:pt x="255" y="194"/>
                </a:lnTo>
                <a:lnTo>
                  <a:pt x="246" y="203"/>
                </a:lnTo>
                <a:lnTo>
                  <a:pt x="211" y="203"/>
                </a:lnTo>
                <a:lnTo>
                  <a:pt x="185" y="203"/>
                </a:lnTo>
                <a:lnTo>
                  <a:pt x="150" y="212"/>
                </a:lnTo>
                <a:lnTo>
                  <a:pt x="123" y="212"/>
                </a:lnTo>
                <a:lnTo>
                  <a:pt x="97" y="212"/>
                </a:lnTo>
                <a:lnTo>
                  <a:pt x="88" y="212"/>
                </a:lnTo>
                <a:lnTo>
                  <a:pt x="79" y="212"/>
                </a:lnTo>
                <a:lnTo>
                  <a:pt x="88" y="221"/>
                </a:lnTo>
                <a:lnTo>
                  <a:pt x="88" y="230"/>
                </a:lnTo>
                <a:lnTo>
                  <a:pt x="0" y="23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0" name="Freeform 132"/>
          <p:cNvSpPr>
            <a:spLocks/>
          </p:cNvSpPr>
          <p:nvPr/>
        </p:nvSpPr>
        <p:spPr bwMode="auto">
          <a:xfrm>
            <a:off x="8818236" y="1850551"/>
            <a:ext cx="481706" cy="255336"/>
          </a:xfrm>
          <a:custGeom>
            <a:avLst/>
            <a:gdLst/>
            <a:ahLst/>
            <a:cxnLst>
              <a:cxn ang="0">
                <a:pos x="9" y="230"/>
              </a:cxn>
              <a:cxn ang="0">
                <a:pos x="9" y="221"/>
              </a:cxn>
              <a:cxn ang="0">
                <a:pos x="18" y="203"/>
              </a:cxn>
              <a:cxn ang="0">
                <a:pos x="9" y="185"/>
              </a:cxn>
              <a:cxn ang="0">
                <a:pos x="26" y="176"/>
              </a:cxn>
              <a:cxn ang="0">
                <a:pos x="44" y="185"/>
              </a:cxn>
              <a:cxn ang="0">
                <a:pos x="53" y="176"/>
              </a:cxn>
              <a:cxn ang="0">
                <a:pos x="53" y="159"/>
              </a:cxn>
              <a:cxn ang="0">
                <a:pos x="70" y="150"/>
              </a:cxn>
              <a:cxn ang="0">
                <a:pos x="70" y="132"/>
              </a:cxn>
              <a:cxn ang="0">
                <a:pos x="79" y="123"/>
              </a:cxn>
              <a:cxn ang="0">
                <a:pos x="79" y="115"/>
              </a:cxn>
              <a:cxn ang="0">
                <a:pos x="97" y="123"/>
              </a:cxn>
              <a:cxn ang="0">
                <a:pos x="106" y="115"/>
              </a:cxn>
              <a:cxn ang="0">
                <a:pos x="132" y="123"/>
              </a:cxn>
              <a:cxn ang="0">
                <a:pos x="141" y="106"/>
              </a:cxn>
              <a:cxn ang="0">
                <a:pos x="150" y="106"/>
              </a:cxn>
              <a:cxn ang="0">
                <a:pos x="167" y="106"/>
              </a:cxn>
              <a:cxn ang="0">
                <a:pos x="167" y="88"/>
              </a:cxn>
              <a:cxn ang="0">
                <a:pos x="176" y="88"/>
              </a:cxn>
              <a:cxn ang="0">
                <a:pos x="194" y="97"/>
              </a:cxn>
              <a:cxn ang="0">
                <a:pos x="202" y="79"/>
              </a:cxn>
              <a:cxn ang="0">
                <a:pos x="220" y="70"/>
              </a:cxn>
              <a:cxn ang="0">
                <a:pos x="229" y="53"/>
              </a:cxn>
              <a:cxn ang="0">
                <a:pos x="229" y="35"/>
              </a:cxn>
              <a:cxn ang="0">
                <a:pos x="238" y="35"/>
              </a:cxn>
              <a:cxn ang="0">
                <a:pos x="264" y="17"/>
              </a:cxn>
              <a:cxn ang="0">
                <a:pos x="255" y="0"/>
              </a:cxn>
              <a:cxn ang="0">
                <a:pos x="273" y="0"/>
              </a:cxn>
              <a:cxn ang="0">
                <a:pos x="290" y="8"/>
              </a:cxn>
              <a:cxn ang="0">
                <a:pos x="317" y="17"/>
              </a:cxn>
              <a:cxn ang="0">
                <a:pos x="334" y="26"/>
              </a:cxn>
              <a:cxn ang="0">
                <a:pos x="352" y="26"/>
              </a:cxn>
              <a:cxn ang="0">
                <a:pos x="361" y="26"/>
              </a:cxn>
              <a:cxn ang="0">
                <a:pos x="378" y="8"/>
              </a:cxn>
              <a:cxn ang="0">
                <a:pos x="396" y="26"/>
              </a:cxn>
              <a:cxn ang="0">
                <a:pos x="405" y="35"/>
              </a:cxn>
              <a:cxn ang="0">
                <a:pos x="405" y="53"/>
              </a:cxn>
              <a:cxn ang="0">
                <a:pos x="422" y="79"/>
              </a:cxn>
              <a:cxn ang="0">
                <a:pos x="449" y="97"/>
              </a:cxn>
              <a:cxn ang="0">
                <a:pos x="414" y="141"/>
              </a:cxn>
              <a:cxn ang="0">
                <a:pos x="405" y="159"/>
              </a:cxn>
              <a:cxn ang="0">
                <a:pos x="387" y="168"/>
              </a:cxn>
              <a:cxn ang="0">
                <a:pos x="370" y="176"/>
              </a:cxn>
              <a:cxn ang="0">
                <a:pos x="352" y="194"/>
              </a:cxn>
              <a:cxn ang="0">
                <a:pos x="290" y="194"/>
              </a:cxn>
              <a:cxn ang="0">
                <a:pos x="211" y="203"/>
              </a:cxn>
              <a:cxn ang="0">
                <a:pos x="123" y="212"/>
              </a:cxn>
              <a:cxn ang="0">
                <a:pos x="79" y="212"/>
              </a:cxn>
              <a:cxn ang="0">
                <a:pos x="0" y="238"/>
              </a:cxn>
            </a:cxnLst>
            <a:rect l="0" t="0" r="r" b="b"/>
            <a:pathLst>
              <a:path w="449" h="238">
                <a:moveTo>
                  <a:pt x="0" y="238"/>
                </a:moveTo>
                <a:lnTo>
                  <a:pt x="0" y="230"/>
                </a:lnTo>
                <a:lnTo>
                  <a:pt x="9" y="230"/>
                </a:lnTo>
                <a:lnTo>
                  <a:pt x="9" y="230"/>
                </a:lnTo>
                <a:lnTo>
                  <a:pt x="9" y="221"/>
                </a:lnTo>
                <a:lnTo>
                  <a:pt x="9" y="221"/>
                </a:lnTo>
                <a:lnTo>
                  <a:pt x="18" y="212"/>
                </a:lnTo>
                <a:lnTo>
                  <a:pt x="18" y="203"/>
                </a:lnTo>
                <a:lnTo>
                  <a:pt x="18" y="203"/>
                </a:lnTo>
                <a:lnTo>
                  <a:pt x="18" y="194"/>
                </a:lnTo>
                <a:lnTo>
                  <a:pt x="9" y="194"/>
                </a:lnTo>
                <a:lnTo>
                  <a:pt x="9" y="185"/>
                </a:lnTo>
                <a:lnTo>
                  <a:pt x="18" y="176"/>
                </a:lnTo>
                <a:lnTo>
                  <a:pt x="26" y="176"/>
                </a:lnTo>
                <a:lnTo>
                  <a:pt x="26" y="176"/>
                </a:lnTo>
                <a:lnTo>
                  <a:pt x="35" y="176"/>
                </a:lnTo>
                <a:lnTo>
                  <a:pt x="44" y="185"/>
                </a:lnTo>
                <a:lnTo>
                  <a:pt x="44" y="185"/>
                </a:lnTo>
                <a:lnTo>
                  <a:pt x="53" y="185"/>
                </a:lnTo>
                <a:lnTo>
                  <a:pt x="53" y="176"/>
                </a:lnTo>
                <a:lnTo>
                  <a:pt x="53" y="176"/>
                </a:lnTo>
                <a:lnTo>
                  <a:pt x="53" y="168"/>
                </a:lnTo>
                <a:lnTo>
                  <a:pt x="53" y="168"/>
                </a:lnTo>
                <a:lnTo>
                  <a:pt x="53" y="159"/>
                </a:lnTo>
                <a:lnTo>
                  <a:pt x="53" y="159"/>
                </a:lnTo>
                <a:lnTo>
                  <a:pt x="62" y="159"/>
                </a:lnTo>
                <a:lnTo>
                  <a:pt x="70" y="150"/>
                </a:lnTo>
                <a:lnTo>
                  <a:pt x="70" y="150"/>
                </a:lnTo>
                <a:lnTo>
                  <a:pt x="70" y="141"/>
                </a:lnTo>
                <a:lnTo>
                  <a:pt x="70" y="132"/>
                </a:lnTo>
                <a:lnTo>
                  <a:pt x="70" y="132"/>
                </a:lnTo>
                <a:lnTo>
                  <a:pt x="79" y="123"/>
                </a:lnTo>
                <a:lnTo>
                  <a:pt x="79" y="123"/>
                </a:lnTo>
                <a:lnTo>
                  <a:pt x="79" y="123"/>
                </a:lnTo>
                <a:lnTo>
                  <a:pt x="79" y="123"/>
                </a:lnTo>
                <a:lnTo>
                  <a:pt x="79" y="115"/>
                </a:lnTo>
                <a:lnTo>
                  <a:pt x="88" y="115"/>
                </a:lnTo>
                <a:lnTo>
                  <a:pt x="97" y="115"/>
                </a:lnTo>
                <a:lnTo>
                  <a:pt x="97" y="123"/>
                </a:lnTo>
                <a:lnTo>
                  <a:pt x="106" y="115"/>
                </a:lnTo>
                <a:lnTo>
                  <a:pt x="97" y="115"/>
                </a:lnTo>
                <a:lnTo>
                  <a:pt x="106" y="115"/>
                </a:lnTo>
                <a:lnTo>
                  <a:pt x="114" y="106"/>
                </a:lnTo>
                <a:lnTo>
                  <a:pt x="132" y="115"/>
                </a:lnTo>
                <a:lnTo>
                  <a:pt x="132" y="123"/>
                </a:lnTo>
                <a:lnTo>
                  <a:pt x="132" y="115"/>
                </a:lnTo>
                <a:lnTo>
                  <a:pt x="132" y="115"/>
                </a:lnTo>
                <a:lnTo>
                  <a:pt x="141" y="106"/>
                </a:lnTo>
                <a:lnTo>
                  <a:pt x="141" y="106"/>
                </a:lnTo>
                <a:lnTo>
                  <a:pt x="150" y="106"/>
                </a:lnTo>
                <a:lnTo>
                  <a:pt x="150" y="106"/>
                </a:lnTo>
                <a:lnTo>
                  <a:pt x="158" y="106"/>
                </a:lnTo>
                <a:lnTo>
                  <a:pt x="158" y="115"/>
                </a:lnTo>
                <a:lnTo>
                  <a:pt x="167" y="106"/>
                </a:lnTo>
                <a:lnTo>
                  <a:pt x="167" y="106"/>
                </a:lnTo>
                <a:lnTo>
                  <a:pt x="167" y="97"/>
                </a:lnTo>
                <a:lnTo>
                  <a:pt x="167" y="88"/>
                </a:lnTo>
                <a:lnTo>
                  <a:pt x="176" y="88"/>
                </a:lnTo>
                <a:lnTo>
                  <a:pt x="176" y="79"/>
                </a:lnTo>
                <a:lnTo>
                  <a:pt x="176" y="88"/>
                </a:lnTo>
                <a:lnTo>
                  <a:pt x="185" y="97"/>
                </a:lnTo>
                <a:lnTo>
                  <a:pt x="185" y="97"/>
                </a:lnTo>
                <a:lnTo>
                  <a:pt x="194" y="97"/>
                </a:lnTo>
                <a:lnTo>
                  <a:pt x="202" y="97"/>
                </a:lnTo>
                <a:lnTo>
                  <a:pt x="202" y="88"/>
                </a:lnTo>
                <a:lnTo>
                  <a:pt x="202" y="79"/>
                </a:lnTo>
                <a:lnTo>
                  <a:pt x="202" y="70"/>
                </a:lnTo>
                <a:lnTo>
                  <a:pt x="211" y="70"/>
                </a:lnTo>
                <a:lnTo>
                  <a:pt x="220" y="70"/>
                </a:lnTo>
                <a:lnTo>
                  <a:pt x="220" y="62"/>
                </a:lnTo>
                <a:lnTo>
                  <a:pt x="220" y="53"/>
                </a:lnTo>
                <a:lnTo>
                  <a:pt x="229" y="53"/>
                </a:lnTo>
                <a:lnTo>
                  <a:pt x="229" y="44"/>
                </a:lnTo>
                <a:lnTo>
                  <a:pt x="229" y="35"/>
                </a:lnTo>
                <a:lnTo>
                  <a:pt x="229" y="35"/>
                </a:lnTo>
                <a:lnTo>
                  <a:pt x="229" y="35"/>
                </a:lnTo>
                <a:lnTo>
                  <a:pt x="238" y="35"/>
                </a:lnTo>
                <a:lnTo>
                  <a:pt x="238" y="35"/>
                </a:lnTo>
                <a:lnTo>
                  <a:pt x="255" y="26"/>
                </a:lnTo>
                <a:lnTo>
                  <a:pt x="264" y="26"/>
                </a:lnTo>
                <a:lnTo>
                  <a:pt x="264" y="17"/>
                </a:lnTo>
                <a:lnTo>
                  <a:pt x="255" y="17"/>
                </a:lnTo>
                <a:lnTo>
                  <a:pt x="264" y="8"/>
                </a:lnTo>
                <a:lnTo>
                  <a:pt x="255" y="0"/>
                </a:lnTo>
                <a:lnTo>
                  <a:pt x="255" y="0"/>
                </a:lnTo>
                <a:lnTo>
                  <a:pt x="264" y="0"/>
                </a:lnTo>
                <a:lnTo>
                  <a:pt x="273" y="0"/>
                </a:lnTo>
                <a:lnTo>
                  <a:pt x="282" y="0"/>
                </a:lnTo>
                <a:lnTo>
                  <a:pt x="290" y="0"/>
                </a:lnTo>
                <a:lnTo>
                  <a:pt x="290" y="8"/>
                </a:lnTo>
                <a:lnTo>
                  <a:pt x="299" y="17"/>
                </a:lnTo>
                <a:lnTo>
                  <a:pt x="308" y="17"/>
                </a:lnTo>
                <a:lnTo>
                  <a:pt x="317" y="17"/>
                </a:lnTo>
                <a:lnTo>
                  <a:pt x="317" y="17"/>
                </a:lnTo>
                <a:lnTo>
                  <a:pt x="334" y="26"/>
                </a:lnTo>
                <a:lnTo>
                  <a:pt x="334" y="26"/>
                </a:lnTo>
                <a:lnTo>
                  <a:pt x="343" y="26"/>
                </a:lnTo>
                <a:lnTo>
                  <a:pt x="343" y="26"/>
                </a:lnTo>
                <a:lnTo>
                  <a:pt x="352" y="26"/>
                </a:lnTo>
                <a:lnTo>
                  <a:pt x="352" y="26"/>
                </a:lnTo>
                <a:lnTo>
                  <a:pt x="361" y="26"/>
                </a:lnTo>
                <a:lnTo>
                  <a:pt x="361" y="26"/>
                </a:lnTo>
                <a:lnTo>
                  <a:pt x="370" y="17"/>
                </a:lnTo>
                <a:lnTo>
                  <a:pt x="370" y="17"/>
                </a:lnTo>
                <a:lnTo>
                  <a:pt x="378" y="8"/>
                </a:lnTo>
                <a:lnTo>
                  <a:pt x="387" y="17"/>
                </a:lnTo>
                <a:lnTo>
                  <a:pt x="387" y="26"/>
                </a:lnTo>
                <a:lnTo>
                  <a:pt x="396" y="26"/>
                </a:lnTo>
                <a:lnTo>
                  <a:pt x="396" y="35"/>
                </a:lnTo>
                <a:lnTo>
                  <a:pt x="405" y="35"/>
                </a:lnTo>
                <a:lnTo>
                  <a:pt x="405" y="35"/>
                </a:lnTo>
                <a:lnTo>
                  <a:pt x="405" y="44"/>
                </a:lnTo>
                <a:lnTo>
                  <a:pt x="405" y="44"/>
                </a:lnTo>
                <a:lnTo>
                  <a:pt x="405" y="53"/>
                </a:lnTo>
                <a:lnTo>
                  <a:pt x="414" y="70"/>
                </a:lnTo>
                <a:lnTo>
                  <a:pt x="414" y="70"/>
                </a:lnTo>
                <a:lnTo>
                  <a:pt x="422" y="79"/>
                </a:lnTo>
                <a:lnTo>
                  <a:pt x="431" y="88"/>
                </a:lnTo>
                <a:lnTo>
                  <a:pt x="440" y="97"/>
                </a:lnTo>
                <a:lnTo>
                  <a:pt x="449" y="97"/>
                </a:lnTo>
                <a:lnTo>
                  <a:pt x="431" y="123"/>
                </a:lnTo>
                <a:lnTo>
                  <a:pt x="414" y="132"/>
                </a:lnTo>
                <a:lnTo>
                  <a:pt x="414" y="141"/>
                </a:lnTo>
                <a:lnTo>
                  <a:pt x="414" y="150"/>
                </a:lnTo>
                <a:lnTo>
                  <a:pt x="405" y="150"/>
                </a:lnTo>
                <a:lnTo>
                  <a:pt x="405" y="159"/>
                </a:lnTo>
                <a:lnTo>
                  <a:pt x="396" y="159"/>
                </a:lnTo>
                <a:lnTo>
                  <a:pt x="396" y="159"/>
                </a:lnTo>
                <a:lnTo>
                  <a:pt x="387" y="168"/>
                </a:lnTo>
                <a:lnTo>
                  <a:pt x="387" y="168"/>
                </a:lnTo>
                <a:lnTo>
                  <a:pt x="378" y="176"/>
                </a:lnTo>
                <a:lnTo>
                  <a:pt x="370" y="176"/>
                </a:lnTo>
                <a:lnTo>
                  <a:pt x="370" y="185"/>
                </a:lnTo>
                <a:lnTo>
                  <a:pt x="352" y="185"/>
                </a:lnTo>
                <a:lnTo>
                  <a:pt x="352" y="194"/>
                </a:lnTo>
                <a:lnTo>
                  <a:pt x="326" y="194"/>
                </a:lnTo>
                <a:lnTo>
                  <a:pt x="308" y="194"/>
                </a:lnTo>
                <a:lnTo>
                  <a:pt x="290" y="194"/>
                </a:lnTo>
                <a:lnTo>
                  <a:pt x="255" y="194"/>
                </a:lnTo>
                <a:lnTo>
                  <a:pt x="246" y="203"/>
                </a:lnTo>
                <a:lnTo>
                  <a:pt x="211" y="203"/>
                </a:lnTo>
                <a:lnTo>
                  <a:pt x="185" y="203"/>
                </a:lnTo>
                <a:lnTo>
                  <a:pt x="150" y="212"/>
                </a:lnTo>
                <a:lnTo>
                  <a:pt x="123" y="212"/>
                </a:lnTo>
                <a:lnTo>
                  <a:pt x="97" y="212"/>
                </a:lnTo>
                <a:lnTo>
                  <a:pt x="88" y="212"/>
                </a:lnTo>
                <a:lnTo>
                  <a:pt x="79" y="212"/>
                </a:lnTo>
                <a:lnTo>
                  <a:pt x="88" y="221"/>
                </a:lnTo>
                <a:lnTo>
                  <a:pt x="88" y="230"/>
                </a:lnTo>
                <a:lnTo>
                  <a:pt x="0" y="238"/>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1" name="Freeform 133"/>
          <p:cNvSpPr>
            <a:spLocks/>
          </p:cNvSpPr>
          <p:nvPr/>
        </p:nvSpPr>
        <p:spPr bwMode="auto">
          <a:xfrm>
            <a:off x="7968544" y="1811927"/>
            <a:ext cx="499944" cy="266066"/>
          </a:xfrm>
          <a:custGeom>
            <a:avLst/>
            <a:gdLst/>
            <a:ahLst/>
            <a:cxnLst>
              <a:cxn ang="0">
                <a:pos x="0" y="239"/>
              </a:cxn>
              <a:cxn ang="0">
                <a:pos x="18" y="0"/>
              </a:cxn>
              <a:cxn ang="0">
                <a:pos x="88" y="9"/>
              </a:cxn>
              <a:cxn ang="0">
                <a:pos x="238" y="9"/>
              </a:cxn>
              <a:cxn ang="0">
                <a:pos x="317" y="9"/>
              </a:cxn>
              <a:cxn ang="0">
                <a:pos x="414" y="9"/>
              </a:cxn>
              <a:cxn ang="0">
                <a:pos x="431" y="18"/>
              </a:cxn>
              <a:cxn ang="0">
                <a:pos x="431" y="18"/>
              </a:cxn>
              <a:cxn ang="0">
                <a:pos x="440" y="18"/>
              </a:cxn>
              <a:cxn ang="0">
                <a:pos x="440" y="27"/>
              </a:cxn>
              <a:cxn ang="0">
                <a:pos x="440" y="27"/>
              </a:cxn>
              <a:cxn ang="0">
                <a:pos x="440" y="36"/>
              </a:cxn>
              <a:cxn ang="0">
                <a:pos x="440" y="27"/>
              </a:cxn>
              <a:cxn ang="0">
                <a:pos x="440" y="36"/>
              </a:cxn>
              <a:cxn ang="0">
                <a:pos x="431" y="44"/>
              </a:cxn>
              <a:cxn ang="0">
                <a:pos x="431" y="53"/>
              </a:cxn>
              <a:cxn ang="0">
                <a:pos x="440" y="53"/>
              </a:cxn>
              <a:cxn ang="0">
                <a:pos x="440" y="62"/>
              </a:cxn>
              <a:cxn ang="0">
                <a:pos x="440" y="62"/>
              </a:cxn>
              <a:cxn ang="0">
                <a:pos x="449" y="71"/>
              </a:cxn>
              <a:cxn ang="0">
                <a:pos x="458" y="80"/>
              </a:cxn>
              <a:cxn ang="0">
                <a:pos x="458" y="80"/>
              </a:cxn>
              <a:cxn ang="0">
                <a:pos x="466" y="248"/>
              </a:cxn>
              <a:cxn ang="0">
                <a:pos x="387" y="248"/>
              </a:cxn>
              <a:cxn ang="0">
                <a:pos x="247" y="248"/>
              </a:cxn>
              <a:cxn ang="0">
                <a:pos x="106" y="248"/>
              </a:cxn>
              <a:cxn ang="0">
                <a:pos x="0" y="239"/>
              </a:cxn>
            </a:cxnLst>
            <a:rect l="0" t="0" r="r" b="b"/>
            <a:pathLst>
              <a:path w="466" h="248">
                <a:moveTo>
                  <a:pt x="0" y="239"/>
                </a:moveTo>
                <a:lnTo>
                  <a:pt x="18" y="0"/>
                </a:lnTo>
                <a:lnTo>
                  <a:pt x="88" y="9"/>
                </a:lnTo>
                <a:lnTo>
                  <a:pt x="238" y="9"/>
                </a:lnTo>
                <a:lnTo>
                  <a:pt x="317" y="9"/>
                </a:lnTo>
                <a:lnTo>
                  <a:pt x="414" y="9"/>
                </a:lnTo>
                <a:lnTo>
                  <a:pt x="431" y="18"/>
                </a:lnTo>
                <a:lnTo>
                  <a:pt x="431" y="18"/>
                </a:lnTo>
                <a:lnTo>
                  <a:pt x="440" y="18"/>
                </a:lnTo>
                <a:lnTo>
                  <a:pt x="440" y="27"/>
                </a:lnTo>
                <a:lnTo>
                  <a:pt x="440" y="27"/>
                </a:lnTo>
                <a:lnTo>
                  <a:pt x="440" y="36"/>
                </a:lnTo>
                <a:lnTo>
                  <a:pt x="440" y="27"/>
                </a:lnTo>
                <a:lnTo>
                  <a:pt x="440" y="36"/>
                </a:lnTo>
                <a:lnTo>
                  <a:pt x="431" y="44"/>
                </a:lnTo>
                <a:lnTo>
                  <a:pt x="431" y="53"/>
                </a:lnTo>
                <a:lnTo>
                  <a:pt x="440" y="53"/>
                </a:lnTo>
                <a:lnTo>
                  <a:pt x="440" y="62"/>
                </a:lnTo>
                <a:lnTo>
                  <a:pt x="440" y="62"/>
                </a:lnTo>
                <a:lnTo>
                  <a:pt x="449" y="71"/>
                </a:lnTo>
                <a:lnTo>
                  <a:pt x="458" y="80"/>
                </a:lnTo>
                <a:lnTo>
                  <a:pt x="458" y="80"/>
                </a:lnTo>
                <a:lnTo>
                  <a:pt x="466" y="248"/>
                </a:lnTo>
                <a:lnTo>
                  <a:pt x="387" y="248"/>
                </a:lnTo>
                <a:lnTo>
                  <a:pt x="247" y="248"/>
                </a:lnTo>
                <a:lnTo>
                  <a:pt x="106" y="248"/>
                </a:lnTo>
                <a:lnTo>
                  <a:pt x="0" y="23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2" name="Freeform 134"/>
          <p:cNvSpPr>
            <a:spLocks/>
          </p:cNvSpPr>
          <p:nvPr/>
        </p:nvSpPr>
        <p:spPr bwMode="auto">
          <a:xfrm>
            <a:off x="7968544" y="1811927"/>
            <a:ext cx="499944" cy="266066"/>
          </a:xfrm>
          <a:custGeom>
            <a:avLst/>
            <a:gdLst/>
            <a:ahLst/>
            <a:cxnLst>
              <a:cxn ang="0">
                <a:pos x="0" y="239"/>
              </a:cxn>
              <a:cxn ang="0">
                <a:pos x="18" y="0"/>
              </a:cxn>
              <a:cxn ang="0">
                <a:pos x="88" y="9"/>
              </a:cxn>
              <a:cxn ang="0">
                <a:pos x="238" y="9"/>
              </a:cxn>
              <a:cxn ang="0">
                <a:pos x="317" y="9"/>
              </a:cxn>
              <a:cxn ang="0">
                <a:pos x="414" y="9"/>
              </a:cxn>
              <a:cxn ang="0">
                <a:pos x="431" y="18"/>
              </a:cxn>
              <a:cxn ang="0">
                <a:pos x="431" y="18"/>
              </a:cxn>
              <a:cxn ang="0">
                <a:pos x="440" y="18"/>
              </a:cxn>
              <a:cxn ang="0">
                <a:pos x="440" y="27"/>
              </a:cxn>
              <a:cxn ang="0">
                <a:pos x="440" y="27"/>
              </a:cxn>
              <a:cxn ang="0">
                <a:pos x="440" y="36"/>
              </a:cxn>
              <a:cxn ang="0">
                <a:pos x="440" y="27"/>
              </a:cxn>
              <a:cxn ang="0">
                <a:pos x="440" y="36"/>
              </a:cxn>
              <a:cxn ang="0">
                <a:pos x="431" y="44"/>
              </a:cxn>
              <a:cxn ang="0">
                <a:pos x="431" y="53"/>
              </a:cxn>
              <a:cxn ang="0">
                <a:pos x="440" y="53"/>
              </a:cxn>
              <a:cxn ang="0">
                <a:pos x="440" y="62"/>
              </a:cxn>
              <a:cxn ang="0">
                <a:pos x="440" y="62"/>
              </a:cxn>
              <a:cxn ang="0">
                <a:pos x="449" y="71"/>
              </a:cxn>
              <a:cxn ang="0">
                <a:pos x="458" y="80"/>
              </a:cxn>
              <a:cxn ang="0">
                <a:pos x="458" y="80"/>
              </a:cxn>
              <a:cxn ang="0">
                <a:pos x="466" y="248"/>
              </a:cxn>
              <a:cxn ang="0">
                <a:pos x="387" y="248"/>
              </a:cxn>
              <a:cxn ang="0">
                <a:pos x="247" y="248"/>
              </a:cxn>
              <a:cxn ang="0">
                <a:pos x="106" y="248"/>
              </a:cxn>
              <a:cxn ang="0">
                <a:pos x="0" y="239"/>
              </a:cxn>
            </a:cxnLst>
            <a:rect l="0" t="0" r="r" b="b"/>
            <a:pathLst>
              <a:path w="466" h="248">
                <a:moveTo>
                  <a:pt x="0" y="239"/>
                </a:moveTo>
                <a:lnTo>
                  <a:pt x="18" y="0"/>
                </a:lnTo>
                <a:lnTo>
                  <a:pt x="88" y="9"/>
                </a:lnTo>
                <a:lnTo>
                  <a:pt x="238" y="9"/>
                </a:lnTo>
                <a:lnTo>
                  <a:pt x="317" y="9"/>
                </a:lnTo>
                <a:lnTo>
                  <a:pt x="414" y="9"/>
                </a:lnTo>
                <a:lnTo>
                  <a:pt x="431" y="18"/>
                </a:lnTo>
                <a:lnTo>
                  <a:pt x="431" y="18"/>
                </a:lnTo>
                <a:lnTo>
                  <a:pt x="440" y="18"/>
                </a:lnTo>
                <a:lnTo>
                  <a:pt x="440" y="27"/>
                </a:lnTo>
                <a:lnTo>
                  <a:pt x="440" y="27"/>
                </a:lnTo>
                <a:lnTo>
                  <a:pt x="440" y="36"/>
                </a:lnTo>
                <a:lnTo>
                  <a:pt x="440" y="27"/>
                </a:lnTo>
                <a:lnTo>
                  <a:pt x="440" y="36"/>
                </a:lnTo>
                <a:lnTo>
                  <a:pt x="431" y="44"/>
                </a:lnTo>
                <a:lnTo>
                  <a:pt x="431" y="53"/>
                </a:lnTo>
                <a:lnTo>
                  <a:pt x="440" y="53"/>
                </a:lnTo>
                <a:lnTo>
                  <a:pt x="440" y="62"/>
                </a:lnTo>
                <a:lnTo>
                  <a:pt x="440" y="62"/>
                </a:lnTo>
                <a:lnTo>
                  <a:pt x="449" y="71"/>
                </a:lnTo>
                <a:lnTo>
                  <a:pt x="458" y="80"/>
                </a:lnTo>
                <a:lnTo>
                  <a:pt x="458" y="80"/>
                </a:lnTo>
                <a:lnTo>
                  <a:pt x="466" y="248"/>
                </a:lnTo>
                <a:lnTo>
                  <a:pt x="387" y="248"/>
                </a:lnTo>
                <a:lnTo>
                  <a:pt x="247" y="248"/>
                </a:lnTo>
                <a:lnTo>
                  <a:pt x="106" y="248"/>
                </a:lnTo>
                <a:lnTo>
                  <a:pt x="0" y="239"/>
                </a:lnTo>
              </a:path>
            </a:pathLst>
          </a:custGeom>
          <a:gradFill>
            <a:gsLst>
              <a:gs pos="0">
                <a:srgbClr val="FF9900"/>
              </a:gs>
              <a:gs pos="80000">
                <a:srgbClr val="FFCC00"/>
              </a:gs>
              <a:gs pos="100000">
                <a:srgbClr val="FF9900"/>
              </a:gs>
            </a:gsLst>
            <a:path path="circle">
              <a:fillToRect l="100000" t="100000"/>
            </a:path>
          </a:gra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3" name="Freeform 137"/>
          <p:cNvSpPr>
            <a:spLocks/>
          </p:cNvSpPr>
          <p:nvPr/>
        </p:nvSpPr>
        <p:spPr bwMode="auto">
          <a:xfrm>
            <a:off x="8893335" y="1622036"/>
            <a:ext cx="208132" cy="360475"/>
          </a:xfrm>
          <a:custGeom>
            <a:avLst/>
            <a:gdLst/>
            <a:ahLst/>
            <a:cxnLst>
              <a:cxn ang="0">
                <a:pos x="0" y="336"/>
              </a:cxn>
              <a:cxn ang="0">
                <a:pos x="0" y="319"/>
              </a:cxn>
              <a:cxn ang="0">
                <a:pos x="9" y="310"/>
              </a:cxn>
              <a:cxn ang="0">
                <a:pos x="9" y="301"/>
              </a:cxn>
              <a:cxn ang="0">
                <a:pos x="18" y="292"/>
              </a:cxn>
              <a:cxn ang="0">
                <a:pos x="18" y="275"/>
              </a:cxn>
              <a:cxn ang="0">
                <a:pos x="27" y="266"/>
              </a:cxn>
              <a:cxn ang="0">
                <a:pos x="27" y="248"/>
              </a:cxn>
              <a:cxn ang="0">
                <a:pos x="27" y="239"/>
              </a:cxn>
              <a:cxn ang="0">
                <a:pos x="18" y="230"/>
              </a:cxn>
              <a:cxn ang="0">
                <a:pos x="18" y="213"/>
              </a:cxn>
              <a:cxn ang="0">
                <a:pos x="9" y="27"/>
              </a:cxn>
              <a:cxn ang="0">
                <a:pos x="9" y="27"/>
              </a:cxn>
              <a:cxn ang="0">
                <a:pos x="27" y="27"/>
              </a:cxn>
              <a:cxn ang="0">
                <a:pos x="44" y="18"/>
              </a:cxn>
              <a:cxn ang="0">
                <a:pos x="80" y="9"/>
              </a:cxn>
              <a:cxn ang="0">
                <a:pos x="168" y="9"/>
              </a:cxn>
              <a:cxn ang="0">
                <a:pos x="185" y="213"/>
              </a:cxn>
              <a:cxn ang="0">
                <a:pos x="194" y="221"/>
              </a:cxn>
              <a:cxn ang="0">
                <a:pos x="194" y="230"/>
              </a:cxn>
              <a:cxn ang="0">
                <a:pos x="185" y="239"/>
              </a:cxn>
              <a:cxn ang="0">
                <a:pos x="168" y="248"/>
              </a:cxn>
              <a:cxn ang="0">
                <a:pos x="159" y="248"/>
              </a:cxn>
              <a:cxn ang="0">
                <a:pos x="159" y="257"/>
              </a:cxn>
              <a:cxn ang="0">
                <a:pos x="150" y="266"/>
              </a:cxn>
              <a:cxn ang="0">
                <a:pos x="150" y="283"/>
              </a:cxn>
              <a:cxn ang="0">
                <a:pos x="132" y="283"/>
              </a:cxn>
              <a:cxn ang="0">
                <a:pos x="132" y="301"/>
              </a:cxn>
              <a:cxn ang="0">
                <a:pos x="124" y="310"/>
              </a:cxn>
              <a:cxn ang="0">
                <a:pos x="115" y="310"/>
              </a:cxn>
              <a:cxn ang="0">
                <a:pos x="106" y="292"/>
              </a:cxn>
              <a:cxn ang="0">
                <a:pos x="97" y="301"/>
              </a:cxn>
              <a:cxn ang="0">
                <a:pos x="97" y="319"/>
              </a:cxn>
              <a:cxn ang="0">
                <a:pos x="88" y="328"/>
              </a:cxn>
              <a:cxn ang="0">
                <a:pos x="80" y="319"/>
              </a:cxn>
              <a:cxn ang="0">
                <a:pos x="71" y="319"/>
              </a:cxn>
              <a:cxn ang="0">
                <a:pos x="62" y="328"/>
              </a:cxn>
              <a:cxn ang="0">
                <a:pos x="62" y="336"/>
              </a:cxn>
              <a:cxn ang="0">
                <a:pos x="44" y="319"/>
              </a:cxn>
              <a:cxn ang="0">
                <a:pos x="27" y="328"/>
              </a:cxn>
              <a:cxn ang="0">
                <a:pos x="27" y="336"/>
              </a:cxn>
              <a:cxn ang="0">
                <a:pos x="18" y="328"/>
              </a:cxn>
              <a:cxn ang="0">
                <a:pos x="9" y="336"/>
              </a:cxn>
              <a:cxn ang="0">
                <a:pos x="9" y="336"/>
              </a:cxn>
            </a:cxnLst>
            <a:rect l="0" t="0" r="r" b="b"/>
            <a:pathLst>
              <a:path w="194" h="336">
                <a:moveTo>
                  <a:pt x="9" y="336"/>
                </a:moveTo>
                <a:lnTo>
                  <a:pt x="0" y="336"/>
                </a:lnTo>
                <a:lnTo>
                  <a:pt x="0" y="328"/>
                </a:lnTo>
                <a:lnTo>
                  <a:pt x="0" y="319"/>
                </a:lnTo>
                <a:lnTo>
                  <a:pt x="9" y="319"/>
                </a:lnTo>
                <a:lnTo>
                  <a:pt x="9" y="310"/>
                </a:lnTo>
                <a:lnTo>
                  <a:pt x="9" y="310"/>
                </a:lnTo>
                <a:lnTo>
                  <a:pt x="9" y="301"/>
                </a:lnTo>
                <a:lnTo>
                  <a:pt x="9" y="292"/>
                </a:lnTo>
                <a:lnTo>
                  <a:pt x="18" y="292"/>
                </a:lnTo>
                <a:lnTo>
                  <a:pt x="18" y="283"/>
                </a:lnTo>
                <a:lnTo>
                  <a:pt x="18" y="275"/>
                </a:lnTo>
                <a:lnTo>
                  <a:pt x="27" y="266"/>
                </a:lnTo>
                <a:lnTo>
                  <a:pt x="27" y="266"/>
                </a:lnTo>
                <a:lnTo>
                  <a:pt x="27" y="257"/>
                </a:lnTo>
                <a:lnTo>
                  <a:pt x="27" y="248"/>
                </a:lnTo>
                <a:lnTo>
                  <a:pt x="27" y="248"/>
                </a:lnTo>
                <a:lnTo>
                  <a:pt x="27" y="239"/>
                </a:lnTo>
                <a:lnTo>
                  <a:pt x="18" y="230"/>
                </a:lnTo>
                <a:lnTo>
                  <a:pt x="18" y="230"/>
                </a:lnTo>
                <a:lnTo>
                  <a:pt x="18" y="221"/>
                </a:lnTo>
                <a:lnTo>
                  <a:pt x="18" y="213"/>
                </a:lnTo>
                <a:lnTo>
                  <a:pt x="27" y="213"/>
                </a:lnTo>
                <a:lnTo>
                  <a:pt x="9" y="27"/>
                </a:lnTo>
                <a:lnTo>
                  <a:pt x="9" y="27"/>
                </a:lnTo>
                <a:lnTo>
                  <a:pt x="9" y="27"/>
                </a:lnTo>
                <a:lnTo>
                  <a:pt x="18" y="27"/>
                </a:lnTo>
                <a:lnTo>
                  <a:pt x="27" y="27"/>
                </a:lnTo>
                <a:lnTo>
                  <a:pt x="36" y="27"/>
                </a:lnTo>
                <a:lnTo>
                  <a:pt x="44" y="18"/>
                </a:lnTo>
                <a:lnTo>
                  <a:pt x="44" y="18"/>
                </a:lnTo>
                <a:lnTo>
                  <a:pt x="80" y="9"/>
                </a:lnTo>
                <a:lnTo>
                  <a:pt x="159" y="0"/>
                </a:lnTo>
                <a:lnTo>
                  <a:pt x="168" y="9"/>
                </a:lnTo>
                <a:lnTo>
                  <a:pt x="176" y="80"/>
                </a:lnTo>
                <a:lnTo>
                  <a:pt x="185" y="213"/>
                </a:lnTo>
                <a:lnTo>
                  <a:pt x="185" y="213"/>
                </a:lnTo>
                <a:lnTo>
                  <a:pt x="194" y="221"/>
                </a:lnTo>
                <a:lnTo>
                  <a:pt x="185" y="230"/>
                </a:lnTo>
                <a:lnTo>
                  <a:pt x="194" y="230"/>
                </a:lnTo>
                <a:lnTo>
                  <a:pt x="194" y="239"/>
                </a:lnTo>
                <a:lnTo>
                  <a:pt x="185" y="239"/>
                </a:lnTo>
                <a:lnTo>
                  <a:pt x="168" y="248"/>
                </a:lnTo>
                <a:lnTo>
                  <a:pt x="168" y="248"/>
                </a:lnTo>
                <a:lnTo>
                  <a:pt x="159" y="248"/>
                </a:lnTo>
                <a:lnTo>
                  <a:pt x="159" y="248"/>
                </a:lnTo>
                <a:lnTo>
                  <a:pt x="159" y="248"/>
                </a:lnTo>
                <a:lnTo>
                  <a:pt x="159" y="257"/>
                </a:lnTo>
                <a:lnTo>
                  <a:pt x="159" y="266"/>
                </a:lnTo>
                <a:lnTo>
                  <a:pt x="150" y="266"/>
                </a:lnTo>
                <a:lnTo>
                  <a:pt x="150" y="275"/>
                </a:lnTo>
                <a:lnTo>
                  <a:pt x="150" y="283"/>
                </a:lnTo>
                <a:lnTo>
                  <a:pt x="141" y="283"/>
                </a:lnTo>
                <a:lnTo>
                  <a:pt x="132" y="283"/>
                </a:lnTo>
                <a:lnTo>
                  <a:pt x="132" y="292"/>
                </a:lnTo>
                <a:lnTo>
                  <a:pt x="132" y="301"/>
                </a:lnTo>
                <a:lnTo>
                  <a:pt x="132" y="310"/>
                </a:lnTo>
                <a:lnTo>
                  <a:pt x="124" y="310"/>
                </a:lnTo>
                <a:lnTo>
                  <a:pt x="115" y="310"/>
                </a:lnTo>
                <a:lnTo>
                  <a:pt x="115" y="310"/>
                </a:lnTo>
                <a:lnTo>
                  <a:pt x="106" y="301"/>
                </a:lnTo>
                <a:lnTo>
                  <a:pt x="106" y="292"/>
                </a:lnTo>
                <a:lnTo>
                  <a:pt x="106" y="301"/>
                </a:lnTo>
                <a:lnTo>
                  <a:pt x="97" y="301"/>
                </a:lnTo>
                <a:lnTo>
                  <a:pt x="97" y="310"/>
                </a:lnTo>
                <a:lnTo>
                  <a:pt x="97" y="319"/>
                </a:lnTo>
                <a:lnTo>
                  <a:pt x="97" y="319"/>
                </a:lnTo>
                <a:lnTo>
                  <a:pt x="88" y="328"/>
                </a:lnTo>
                <a:lnTo>
                  <a:pt x="88" y="319"/>
                </a:lnTo>
                <a:lnTo>
                  <a:pt x="80" y="319"/>
                </a:lnTo>
                <a:lnTo>
                  <a:pt x="80" y="319"/>
                </a:lnTo>
                <a:lnTo>
                  <a:pt x="71" y="319"/>
                </a:lnTo>
                <a:lnTo>
                  <a:pt x="71" y="319"/>
                </a:lnTo>
                <a:lnTo>
                  <a:pt x="62" y="328"/>
                </a:lnTo>
                <a:lnTo>
                  <a:pt x="62" y="328"/>
                </a:lnTo>
                <a:lnTo>
                  <a:pt x="62" y="336"/>
                </a:lnTo>
                <a:lnTo>
                  <a:pt x="62" y="328"/>
                </a:lnTo>
                <a:lnTo>
                  <a:pt x="44" y="319"/>
                </a:lnTo>
                <a:lnTo>
                  <a:pt x="36" y="328"/>
                </a:lnTo>
                <a:lnTo>
                  <a:pt x="27" y="328"/>
                </a:lnTo>
                <a:lnTo>
                  <a:pt x="36" y="328"/>
                </a:lnTo>
                <a:lnTo>
                  <a:pt x="27" y="336"/>
                </a:lnTo>
                <a:lnTo>
                  <a:pt x="27" y="328"/>
                </a:lnTo>
                <a:lnTo>
                  <a:pt x="18" y="328"/>
                </a:lnTo>
                <a:lnTo>
                  <a:pt x="9" y="328"/>
                </a:lnTo>
                <a:lnTo>
                  <a:pt x="9" y="336"/>
                </a:lnTo>
                <a:lnTo>
                  <a:pt x="9" y="336"/>
                </a:lnTo>
                <a:lnTo>
                  <a:pt x="9" y="33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4" name="Freeform 139"/>
          <p:cNvSpPr>
            <a:spLocks/>
          </p:cNvSpPr>
          <p:nvPr/>
        </p:nvSpPr>
        <p:spPr bwMode="auto">
          <a:xfrm>
            <a:off x="8657306" y="1584486"/>
            <a:ext cx="264992" cy="474196"/>
          </a:xfrm>
          <a:custGeom>
            <a:avLst/>
            <a:gdLst/>
            <a:ahLst/>
            <a:cxnLst>
              <a:cxn ang="0">
                <a:pos x="9" y="177"/>
              </a:cxn>
              <a:cxn ang="0">
                <a:pos x="18" y="159"/>
              </a:cxn>
              <a:cxn ang="0">
                <a:pos x="27" y="142"/>
              </a:cxn>
              <a:cxn ang="0">
                <a:pos x="18" y="115"/>
              </a:cxn>
              <a:cxn ang="0">
                <a:pos x="44" y="97"/>
              </a:cxn>
              <a:cxn ang="0">
                <a:pos x="62" y="80"/>
              </a:cxn>
              <a:cxn ang="0">
                <a:pos x="71" y="44"/>
              </a:cxn>
              <a:cxn ang="0">
                <a:pos x="62" y="35"/>
              </a:cxn>
              <a:cxn ang="0">
                <a:pos x="44" y="18"/>
              </a:cxn>
              <a:cxn ang="0">
                <a:pos x="132" y="9"/>
              </a:cxn>
              <a:cxn ang="0">
                <a:pos x="203" y="0"/>
              </a:cxn>
              <a:cxn ang="0">
                <a:pos x="212" y="27"/>
              </a:cxn>
              <a:cxn ang="0">
                <a:pos x="220" y="44"/>
              </a:cxn>
              <a:cxn ang="0">
                <a:pos x="229" y="62"/>
              </a:cxn>
              <a:cxn ang="0">
                <a:pos x="238" y="256"/>
              </a:cxn>
              <a:cxn ang="0">
                <a:pos x="247" y="274"/>
              </a:cxn>
              <a:cxn ang="0">
                <a:pos x="247" y="292"/>
              </a:cxn>
              <a:cxn ang="0">
                <a:pos x="238" y="310"/>
              </a:cxn>
              <a:cxn ang="0">
                <a:pos x="229" y="327"/>
              </a:cxn>
              <a:cxn ang="0">
                <a:pos x="229" y="345"/>
              </a:cxn>
              <a:cxn ang="0">
                <a:pos x="220" y="363"/>
              </a:cxn>
              <a:cxn ang="0">
                <a:pos x="229" y="371"/>
              </a:cxn>
              <a:cxn ang="0">
                <a:pos x="220" y="389"/>
              </a:cxn>
              <a:cxn ang="0">
                <a:pos x="212" y="407"/>
              </a:cxn>
              <a:cxn ang="0">
                <a:pos x="203" y="416"/>
              </a:cxn>
              <a:cxn ang="0">
                <a:pos x="203" y="424"/>
              </a:cxn>
              <a:cxn ang="0">
                <a:pos x="194" y="433"/>
              </a:cxn>
              <a:cxn ang="0">
                <a:pos x="176" y="424"/>
              </a:cxn>
              <a:cxn ang="0">
                <a:pos x="159" y="442"/>
              </a:cxn>
              <a:cxn ang="0">
                <a:pos x="150" y="442"/>
              </a:cxn>
              <a:cxn ang="0">
                <a:pos x="141" y="416"/>
              </a:cxn>
              <a:cxn ang="0">
                <a:pos x="132" y="389"/>
              </a:cxn>
              <a:cxn ang="0">
                <a:pos x="124" y="380"/>
              </a:cxn>
              <a:cxn ang="0">
                <a:pos x="106" y="371"/>
              </a:cxn>
              <a:cxn ang="0">
                <a:pos x="80" y="354"/>
              </a:cxn>
              <a:cxn ang="0">
                <a:pos x="80" y="336"/>
              </a:cxn>
              <a:cxn ang="0">
                <a:pos x="88" y="310"/>
              </a:cxn>
              <a:cxn ang="0">
                <a:pos x="80" y="292"/>
              </a:cxn>
              <a:cxn ang="0">
                <a:pos x="71" y="292"/>
              </a:cxn>
              <a:cxn ang="0">
                <a:pos x="53" y="292"/>
              </a:cxn>
              <a:cxn ang="0">
                <a:pos x="44" y="265"/>
              </a:cxn>
              <a:cxn ang="0">
                <a:pos x="27" y="248"/>
              </a:cxn>
              <a:cxn ang="0">
                <a:pos x="9" y="230"/>
              </a:cxn>
              <a:cxn ang="0">
                <a:pos x="0" y="212"/>
              </a:cxn>
              <a:cxn ang="0">
                <a:pos x="0" y="186"/>
              </a:cxn>
            </a:cxnLst>
            <a:rect l="0" t="0" r="r" b="b"/>
            <a:pathLst>
              <a:path w="247" h="442">
                <a:moveTo>
                  <a:pt x="0" y="186"/>
                </a:moveTo>
                <a:lnTo>
                  <a:pt x="9" y="177"/>
                </a:lnTo>
                <a:lnTo>
                  <a:pt x="9" y="177"/>
                </a:lnTo>
                <a:lnTo>
                  <a:pt x="9" y="168"/>
                </a:lnTo>
                <a:lnTo>
                  <a:pt x="9" y="168"/>
                </a:lnTo>
                <a:lnTo>
                  <a:pt x="18" y="159"/>
                </a:lnTo>
                <a:lnTo>
                  <a:pt x="18" y="150"/>
                </a:lnTo>
                <a:lnTo>
                  <a:pt x="18" y="150"/>
                </a:lnTo>
                <a:lnTo>
                  <a:pt x="27" y="142"/>
                </a:lnTo>
                <a:lnTo>
                  <a:pt x="27" y="133"/>
                </a:lnTo>
                <a:lnTo>
                  <a:pt x="27" y="124"/>
                </a:lnTo>
                <a:lnTo>
                  <a:pt x="18" y="115"/>
                </a:lnTo>
                <a:lnTo>
                  <a:pt x="18" y="106"/>
                </a:lnTo>
                <a:lnTo>
                  <a:pt x="27" y="97"/>
                </a:lnTo>
                <a:lnTo>
                  <a:pt x="44" y="97"/>
                </a:lnTo>
                <a:lnTo>
                  <a:pt x="44" y="88"/>
                </a:lnTo>
                <a:lnTo>
                  <a:pt x="62" y="88"/>
                </a:lnTo>
                <a:lnTo>
                  <a:pt x="62" y="80"/>
                </a:lnTo>
                <a:lnTo>
                  <a:pt x="62" y="71"/>
                </a:lnTo>
                <a:lnTo>
                  <a:pt x="71" y="62"/>
                </a:lnTo>
                <a:lnTo>
                  <a:pt x="71" y="44"/>
                </a:lnTo>
                <a:lnTo>
                  <a:pt x="71" y="44"/>
                </a:lnTo>
                <a:lnTo>
                  <a:pt x="62" y="35"/>
                </a:lnTo>
                <a:lnTo>
                  <a:pt x="62" y="35"/>
                </a:lnTo>
                <a:lnTo>
                  <a:pt x="53" y="27"/>
                </a:lnTo>
                <a:lnTo>
                  <a:pt x="53" y="27"/>
                </a:lnTo>
                <a:lnTo>
                  <a:pt x="44" y="18"/>
                </a:lnTo>
                <a:lnTo>
                  <a:pt x="44" y="9"/>
                </a:lnTo>
                <a:lnTo>
                  <a:pt x="44" y="9"/>
                </a:lnTo>
                <a:lnTo>
                  <a:pt x="132" y="9"/>
                </a:lnTo>
                <a:lnTo>
                  <a:pt x="203" y="0"/>
                </a:lnTo>
                <a:lnTo>
                  <a:pt x="203" y="0"/>
                </a:lnTo>
                <a:lnTo>
                  <a:pt x="203" y="0"/>
                </a:lnTo>
                <a:lnTo>
                  <a:pt x="203" y="18"/>
                </a:lnTo>
                <a:lnTo>
                  <a:pt x="203" y="18"/>
                </a:lnTo>
                <a:lnTo>
                  <a:pt x="212" y="27"/>
                </a:lnTo>
                <a:lnTo>
                  <a:pt x="212" y="35"/>
                </a:lnTo>
                <a:lnTo>
                  <a:pt x="220" y="44"/>
                </a:lnTo>
                <a:lnTo>
                  <a:pt x="220" y="44"/>
                </a:lnTo>
                <a:lnTo>
                  <a:pt x="220" y="53"/>
                </a:lnTo>
                <a:lnTo>
                  <a:pt x="229" y="62"/>
                </a:lnTo>
                <a:lnTo>
                  <a:pt x="229" y="62"/>
                </a:lnTo>
                <a:lnTo>
                  <a:pt x="247" y="248"/>
                </a:lnTo>
                <a:lnTo>
                  <a:pt x="238" y="248"/>
                </a:lnTo>
                <a:lnTo>
                  <a:pt x="238" y="256"/>
                </a:lnTo>
                <a:lnTo>
                  <a:pt x="238" y="265"/>
                </a:lnTo>
                <a:lnTo>
                  <a:pt x="238" y="265"/>
                </a:lnTo>
                <a:lnTo>
                  <a:pt x="247" y="274"/>
                </a:lnTo>
                <a:lnTo>
                  <a:pt x="247" y="283"/>
                </a:lnTo>
                <a:lnTo>
                  <a:pt x="247" y="283"/>
                </a:lnTo>
                <a:lnTo>
                  <a:pt x="247" y="292"/>
                </a:lnTo>
                <a:lnTo>
                  <a:pt x="247" y="301"/>
                </a:lnTo>
                <a:lnTo>
                  <a:pt x="247" y="301"/>
                </a:lnTo>
                <a:lnTo>
                  <a:pt x="238" y="310"/>
                </a:lnTo>
                <a:lnTo>
                  <a:pt x="238" y="318"/>
                </a:lnTo>
                <a:lnTo>
                  <a:pt x="238" y="327"/>
                </a:lnTo>
                <a:lnTo>
                  <a:pt x="229" y="327"/>
                </a:lnTo>
                <a:lnTo>
                  <a:pt x="229" y="336"/>
                </a:lnTo>
                <a:lnTo>
                  <a:pt x="229" y="345"/>
                </a:lnTo>
                <a:lnTo>
                  <a:pt x="229" y="345"/>
                </a:lnTo>
                <a:lnTo>
                  <a:pt x="229" y="354"/>
                </a:lnTo>
                <a:lnTo>
                  <a:pt x="220" y="354"/>
                </a:lnTo>
                <a:lnTo>
                  <a:pt x="220" y="363"/>
                </a:lnTo>
                <a:lnTo>
                  <a:pt x="220" y="371"/>
                </a:lnTo>
                <a:lnTo>
                  <a:pt x="229" y="371"/>
                </a:lnTo>
                <a:lnTo>
                  <a:pt x="229" y="371"/>
                </a:lnTo>
                <a:lnTo>
                  <a:pt x="220" y="380"/>
                </a:lnTo>
                <a:lnTo>
                  <a:pt x="220" y="380"/>
                </a:lnTo>
                <a:lnTo>
                  <a:pt x="220" y="389"/>
                </a:lnTo>
                <a:lnTo>
                  <a:pt x="220" y="398"/>
                </a:lnTo>
                <a:lnTo>
                  <a:pt x="220" y="398"/>
                </a:lnTo>
                <a:lnTo>
                  <a:pt x="212" y="407"/>
                </a:lnTo>
                <a:lnTo>
                  <a:pt x="203" y="407"/>
                </a:lnTo>
                <a:lnTo>
                  <a:pt x="203" y="407"/>
                </a:lnTo>
                <a:lnTo>
                  <a:pt x="203" y="416"/>
                </a:lnTo>
                <a:lnTo>
                  <a:pt x="203" y="416"/>
                </a:lnTo>
                <a:lnTo>
                  <a:pt x="203" y="424"/>
                </a:lnTo>
                <a:lnTo>
                  <a:pt x="203" y="424"/>
                </a:lnTo>
                <a:lnTo>
                  <a:pt x="203" y="433"/>
                </a:lnTo>
                <a:lnTo>
                  <a:pt x="194" y="433"/>
                </a:lnTo>
                <a:lnTo>
                  <a:pt x="194" y="433"/>
                </a:lnTo>
                <a:lnTo>
                  <a:pt x="185" y="424"/>
                </a:lnTo>
                <a:lnTo>
                  <a:pt x="176" y="424"/>
                </a:lnTo>
                <a:lnTo>
                  <a:pt x="176" y="424"/>
                </a:lnTo>
                <a:lnTo>
                  <a:pt x="168" y="424"/>
                </a:lnTo>
                <a:lnTo>
                  <a:pt x="159" y="433"/>
                </a:lnTo>
                <a:lnTo>
                  <a:pt x="159" y="442"/>
                </a:lnTo>
                <a:lnTo>
                  <a:pt x="168" y="442"/>
                </a:lnTo>
                <a:lnTo>
                  <a:pt x="159" y="442"/>
                </a:lnTo>
                <a:lnTo>
                  <a:pt x="150" y="442"/>
                </a:lnTo>
                <a:lnTo>
                  <a:pt x="141" y="433"/>
                </a:lnTo>
                <a:lnTo>
                  <a:pt x="141" y="424"/>
                </a:lnTo>
                <a:lnTo>
                  <a:pt x="141" y="416"/>
                </a:lnTo>
                <a:lnTo>
                  <a:pt x="141" y="416"/>
                </a:lnTo>
                <a:lnTo>
                  <a:pt x="132" y="398"/>
                </a:lnTo>
                <a:lnTo>
                  <a:pt x="132" y="389"/>
                </a:lnTo>
                <a:lnTo>
                  <a:pt x="132" y="389"/>
                </a:lnTo>
                <a:lnTo>
                  <a:pt x="124" y="389"/>
                </a:lnTo>
                <a:lnTo>
                  <a:pt x="124" y="380"/>
                </a:lnTo>
                <a:lnTo>
                  <a:pt x="115" y="371"/>
                </a:lnTo>
                <a:lnTo>
                  <a:pt x="106" y="380"/>
                </a:lnTo>
                <a:lnTo>
                  <a:pt x="106" y="371"/>
                </a:lnTo>
                <a:lnTo>
                  <a:pt x="106" y="371"/>
                </a:lnTo>
                <a:lnTo>
                  <a:pt x="88" y="363"/>
                </a:lnTo>
                <a:lnTo>
                  <a:pt x="80" y="354"/>
                </a:lnTo>
                <a:lnTo>
                  <a:pt x="80" y="345"/>
                </a:lnTo>
                <a:lnTo>
                  <a:pt x="80" y="336"/>
                </a:lnTo>
                <a:lnTo>
                  <a:pt x="80" y="336"/>
                </a:lnTo>
                <a:lnTo>
                  <a:pt x="88" y="327"/>
                </a:lnTo>
                <a:lnTo>
                  <a:pt x="88" y="318"/>
                </a:lnTo>
                <a:lnTo>
                  <a:pt x="88" y="310"/>
                </a:lnTo>
                <a:lnTo>
                  <a:pt x="88" y="301"/>
                </a:lnTo>
                <a:lnTo>
                  <a:pt x="88" y="301"/>
                </a:lnTo>
                <a:lnTo>
                  <a:pt x="80" y="292"/>
                </a:lnTo>
                <a:lnTo>
                  <a:pt x="80" y="292"/>
                </a:lnTo>
                <a:lnTo>
                  <a:pt x="71" y="292"/>
                </a:lnTo>
                <a:lnTo>
                  <a:pt x="71" y="292"/>
                </a:lnTo>
                <a:lnTo>
                  <a:pt x="62" y="301"/>
                </a:lnTo>
                <a:lnTo>
                  <a:pt x="62" y="301"/>
                </a:lnTo>
                <a:lnTo>
                  <a:pt x="53" y="292"/>
                </a:lnTo>
                <a:lnTo>
                  <a:pt x="53" y="274"/>
                </a:lnTo>
                <a:lnTo>
                  <a:pt x="44" y="265"/>
                </a:lnTo>
                <a:lnTo>
                  <a:pt x="44" y="265"/>
                </a:lnTo>
                <a:lnTo>
                  <a:pt x="27" y="256"/>
                </a:lnTo>
                <a:lnTo>
                  <a:pt x="27" y="248"/>
                </a:lnTo>
                <a:lnTo>
                  <a:pt x="27" y="248"/>
                </a:lnTo>
                <a:lnTo>
                  <a:pt x="18" y="239"/>
                </a:lnTo>
                <a:lnTo>
                  <a:pt x="9" y="239"/>
                </a:lnTo>
                <a:lnTo>
                  <a:pt x="9" y="230"/>
                </a:lnTo>
                <a:lnTo>
                  <a:pt x="9" y="230"/>
                </a:lnTo>
                <a:lnTo>
                  <a:pt x="9" y="212"/>
                </a:lnTo>
                <a:lnTo>
                  <a:pt x="0" y="212"/>
                </a:lnTo>
                <a:lnTo>
                  <a:pt x="0" y="203"/>
                </a:lnTo>
                <a:lnTo>
                  <a:pt x="0" y="195"/>
                </a:lnTo>
                <a:lnTo>
                  <a:pt x="0" y="186"/>
                </a:lnTo>
                <a:lnTo>
                  <a:pt x="0" y="18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5" name="Freeform 140"/>
          <p:cNvSpPr>
            <a:spLocks/>
          </p:cNvSpPr>
          <p:nvPr/>
        </p:nvSpPr>
        <p:spPr bwMode="auto">
          <a:xfrm>
            <a:off x="8657306" y="1584486"/>
            <a:ext cx="264992" cy="474196"/>
          </a:xfrm>
          <a:custGeom>
            <a:avLst/>
            <a:gdLst/>
            <a:ahLst/>
            <a:cxnLst>
              <a:cxn ang="0">
                <a:pos x="9" y="177"/>
              </a:cxn>
              <a:cxn ang="0">
                <a:pos x="18" y="159"/>
              </a:cxn>
              <a:cxn ang="0">
                <a:pos x="27" y="142"/>
              </a:cxn>
              <a:cxn ang="0">
                <a:pos x="18" y="115"/>
              </a:cxn>
              <a:cxn ang="0">
                <a:pos x="44" y="97"/>
              </a:cxn>
              <a:cxn ang="0">
                <a:pos x="62" y="80"/>
              </a:cxn>
              <a:cxn ang="0">
                <a:pos x="71" y="44"/>
              </a:cxn>
              <a:cxn ang="0">
                <a:pos x="62" y="35"/>
              </a:cxn>
              <a:cxn ang="0">
                <a:pos x="44" y="18"/>
              </a:cxn>
              <a:cxn ang="0">
                <a:pos x="132" y="9"/>
              </a:cxn>
              <a:cxn ang="0">
                <a:pos x="203" y="0"/>
              </a:cxn>
              <a:cxn ang="0">
                <a:pos x="212" y="27"/>
              </a:cxn>
              <a:cxn ang="0">
                <a:pos x="220" y="44"/>
              </a:cxn>
              <a:cxn ang="0">
                <a:pos x="229" y="62"/>
              </a:cxn>
              <a:cxn ang="0">
                <a:pos x="238" y="256"/>
              </a:cxn>
              <a:cxn ang="0">
                <a:pos x="247" y="274"/>
              </a:cxn>
              <a:cxn ang="0">
                <a:pos x="247" y="292"/>
              </a:cxn>
              <a:cxn ang="0">
                <a:pos x="238" y="310"/>
              </a:cxn>
              <a:cxn ang="0">
                <a:pos x="229" y="327"/>
              </a:cxn>
              <a:cxn ang="0">
                <a:pos x="229" y="345"/>
              </a:cxn>
              <a:cxn ang="0">
                <a:pos x="220" y="363"/>
              </a:cxn>
              <a:cxn ang="0">
                <a:pos x="229" y="371"/>
              </a:cxn>
              <a:cxn ang="0">
                <a:pos x="220" y="389"/>
              </a:cxn>
              <a:cxn ang="0">
                <a:pos x="212" y="407"/>
              </a:cxn>
              <a:cxn ang="0">
                <a:pos x="203" y="416"/>
              </a:cxn>
              <a:cxn ang="0">
                <a:pos x="203" y="424"/>
              </a:cxn>
              <a:cxn ang="0">
                <a:pos x="194" y="433"/>
              </a:cxn>
              <a:cxn ang="0">
                <a:pos x="176" y="424"/>
              </a:cxn>
              <a:cxn ang="0">
                <a:pos x="159" y="442"/>
              </a:cxn>
              <a:cxn ang="0">
                <a:pos x="150" y="442"/>
              </a:cxn>
              <a:cxn ang="0">
                <a:pos x="141" y="416"/>
              </a:cxn>
              <a:cxn ang="0">
                <a:pos x="132" y="389"/>
              </a:cxn>
              <a:cxn ang="0">
                <a:pos x="124" y="380"/>
              </a:cxn>
              <a:cxn ang="0">
                <a:pos x="106" y="371"/>
              </a:cxn>
              <a:cxn ang="0">
                <a:pos x="80" y="354"/>
              </a:cxn>
              <a:cxn ang="0">
                <a:pos x="80" y="336"/>
              </a:cxn>
              <a:cxn ang="0">
                <a:pos x="88" y="310"/>
              </a:cxn>
              <a:cxn ang="0">
                <a:pos x="80" y="292"/>
              </a:cxn>
              <a:cxn ang="0">
                <a:pos x="71" y="292"/>
              </a:cxn>
              <a:cxn ang="0">
                <a:pos x="53" y="292"/>
              </a:cxn>
              <a:cxn ang="0">
                <a:pos x="44" y="265"/>
              </a:cxn>
              <a:cxn ang="0">
                <a:pos x="27" y="248"/>
              </a:cxn>
              <a:cxn ang="0">
                <a:pos x="9" y="230"/>
              </a:cxn>
              <a:cxn ang="0">
                <a:pos x="0" y="212"/>
              </a:cxn>
              <a:cxn ang="0">
                <a:pos x="0" y="186"/>
              </a:cxn>
            </a:cxnLst>
            <a:rect l="0" t="0" r="r" b="b"/>
            <a:pathLst>
              <a:path w="247" h="442">
                <a:moveTo>
                  <a:pt x="0" y="186"/>
                </a:moveTo>
                <a:lnTo>
                  <a:pt x="9" y="177"/>
                </a:lnTo>
                <a:lnTo>
                  <a:pt x="9" y="177"/>
                </a:lnTo>
                <a:lnTo>
                  <a:pt x="9" y="168"/>
                </a:lnTo>
                <a:lnTo>
                  <a:pt x="9" y="168"/>
                </a:lnTo>
                <a:lnTo>
                  <a:pt x="18" y="159"/>
                </a:lnTo>
                <a:lnTo>
                  <a:pt x="18" y="150"/>
                </a:lnTo>
                <a:lnTo>
                  <a:pt x="18" y="150"/>
                </a:lnTo>
                <a:lnTo>
                  <a:pt x="27" y="142"/>
                </a:lnTo>
                <a:lnTo>
                  <a:pt x="27" y="133"/>
                </a:lnTo>
                <a:lnTo>
                  <a:pt x="27" y="124"/>
                </a:lnTo>
                <a:lnTo>
                  <a:pt x="18" y="115"/>
                </a:lnTo>
                <a:lnTo>
                  <a:pt x="18" y="106"/>
                </a:lnTo>
                <a:lnTo>
                  <a:pt x="27" y="97"/>
                </a:lnTo>
                <a:lnTo>
                  <a:pt x="44" y="97"/>
                </a:lnTo>
                <a:lnTo>
                  <a:pt x="44" y="88"/>
                </a:lnTo>
                <a:lnTo>
                  <a:pt x="62" y="88"/>
                </a:lnTo>
                <a:lnTo>
                  <a:pt x="62" y="80"/>
                </a:lnTo>
                <a:lnTo>
                  <a:pt x="62" y="71"/>
                </a:lnTo>
                <a:lnTo>
                  <a:pt x="71" y="62"/>
                </a:lnTo>
                <a:lnTo>
                  <a:pt x="71" y="44"/>
                </a:lnTo>
                <a:lnTo>
                  <a:pt x="71" y="44"/>
                </a:lnTo>
                <a:lnTo>
                  <a:pt x="62" y="35"/>
                </a:lnTo>
                <a:lnTo>
                  <a:pt x="62" y="35"/>
                </a:lnTo>
                <a:lnTo>
                  <a:pt x="53" y="27"/>
                </a:lnTo>
                <a:lnTo>
                  <a:pt x="53" y="27"/>
                </a:lnTo>
                <a:lnTo>
                  <a:pt x="44" y="18"/>
                </a:lnTo>
                <a:lnTo>
                  <a:pt x="44" y="9"/>
                </a:lnTo>
                <a:lnTo>
                  <a:pt x="44" y="9"/>
                </a:lnTo>
                <a:lnTo>
                  <a:pt x="132" y="9"/>
                </a:lnTo>
                <a:lnTo>
                  <a:pt x="203" y="0"/>
                </a:lnTo>
                <a:lnTo>
                  <a:pt x="203" y="0"/>
                </a:lnTo>
                <a:lnTo>
                  <a:pt x="203" y="0"/>
                </a:lnTo>
                <a:lnTo>
                  <a:pt x="203" y="18"/>
                </a:lnTo>
                <a:lnTo>
                  <a:pt x="203" y="18"/>
                </a:lnTo>
                <a:lnTo>
                  <a:pt x="212" y="27"/>
                </a:lnTo>
                <a:lnTo>
                  <a:pt x="212" y="35"/>
                </a:lnTo>
                <a:lnTo>
                  <a:pt x="220" y="44"/>
                </a:lnTo>
                <a:lnTo>
                  <a:pt x="220" y="44"/>
                </a:lnTo>
                <a:lnTo>
                  <a:pt x="220" y="53"/>
                </a:lnTo>
                <a:lnTo>
                  <a:pt x="229" y="62"/>
                </a:lnTo>
                <a:lnTo>
                  <a:pt x="229" y="62"/>
                </a:lnTo>
                <a:lnTo>
                  <a:pt x="247" y="248"/>
                </a:lnTo>
                <a:lnTo>
                  <a:pt x="238" y="248"/>
                </a:lnTo>
                <a:lnTo>
                  <a:pt x="238" y="256"/>
                </a:lnTo>
                <a:lnTo>
                  <a:pt x="238" y="265"/>
                </a:lnTo>
                <a:lnTo>
                  <a:pt x="238" y="265"/>
                </a:lnTo>
                <a:lnTo>
                  <a:pt x="247" y="274"/>
                </a:lnTo>
                <a:lnTo>
                  <a:pt x="247" y="283"/>
                </a:lnTo>
                <a:lnTo>
                  <a:pt x="247" y="283"/>
                </a:lnTo>
                <a:lnTo>
                  <a:pt x="247" y="292"/>
                </a:lnTo>
                <a:lnTo>
                  <a:pt x="247" y="301"/>
                </a:lnTo>
                <a:lnTo>
                  <a:pt x="247" y="301"/>
                </a:lnTo>
                <a:lnTo>
                  <a:pt x="238" y="310"/>
                </a:lnTo>
                <a:lnTo>
                  <a:pt x="238" y="318"/>
                </a:lnTo>
                <a:lnTo>
                  <a:pt x="238" y="327"/>
                </a:lnTo>
                <a:lnTo>
                  <a:pt x="229" y="327"/>
                </a:lnTo>
                <a:lnTo>
                  <a:pt x="229" y="336"/>
                </a:lnTo>
                <a:lnTo>
                  <a:pt x="229" y="345"/>
                </a:lnTo>
                <a:lnTo>
                  <a:pt x="229" y="345"/>
                </a:lnTo>
                <a:lnTo>
                  <a:pt x="229" y="354"/>
                </a:lnTo>
                <a:lnTo>
                  <a:pt x="220" y="354"/>
                </a:lnTo>
                <a:lnTo>
                  <a:pt x="220" y="363"/>
                </a:lnTo>
                <a:lnTo>
                  <a:pt x="220" y="371"/>
                </a:lnTo>
                <a:lnTo>
                  <a:pt x="229" y="371"/>
                </a:lnTo>
                <a:lnTo>
                  <a:pt x="229" y="371"/>
                </a:lnTo>
                <a:lnTo>
                  <a:pt x="220" y="380"/>
                </a:lnTo>
                <a:lnTo>
                  <a:pt x="220" y="380"/>
                </a:lnTo>
                <a:lnTo>
                  <a:pt x="220" y="389"/>
                </a:lnTo>
                <a:lnTo>
                  <a:pt x="220" y="398"/>
                </a:lnTo>
                <a:lnTo>
                  <a:pt x="220" y="398"/>
                </a:lnTo>
                <a:lnTo>
                  <a:pt x="212" y="407"/>
                </a:lnTo>
                <a:lnTo>
                  <a:pt x="203" y="407"/>
                </a:lnTo>
                <a:lnTo>
                  <a:pt x="203" y="407"/>
                </a:lnTo>
                <a:lnTo>
                  <a:pt x="203" y="416"/>
                </a:lnTo>
                <a:lnTo>
                  <a:pt x="203" y="416"/>
                </a:lnTo>
                <a:lnTo>
                  <a:pt x="203" y="424"/>
                </a:lnTo>
                <a:lnTo>
                  <a:pt x="203" y="424"/>
                </a:lnTo>
                <a:lnTo>
                  <a:pt x="203" y="433"/>
                </a:lnTo>
                <a:lnTo>
                  <a:pt x="194" y="433"/>
                </a:lnTo>
                <a:lnTo>
                  <a:pt x="194" y="433"/>
                </a:lnTo>
                <a:lnTo>
                  <a:pt x="185" y="424"/>
                </a:lnTo>
                <a:lnTo>
                  <a:pt x="176" y="424"/>
                </a:lnTo>
                <a:lnTo>
                  <a:pt x="176" y="424"/>
                </a:lnTo>
                <a:lnTo>
                  <a:pt x="168" y="424"/>
                </a:lnTo>
                <a:lnTo>
                  <a:pt x="159" y="433"/>
                </a:lnTo>
                <a:lnTo>
                  <a:pt x="159" y="442"/>
                </a:lnTo>
                <a:lnTo>
                  <a:pt x="168" y="442"/>
                </a:lnTo>
                <a:lnTo>
                  <a:pt x="159" y="442"/>
                </a:lnTo>
                <a:lnTo>
                  <a:pt x="150" y="442"/>
                </a:lnTo>
                <a:lnTo>
                  <a:pt x="141" y="433"/>
                </a:lnTo>
                <a:lnTo>
                  <a:pt x="141" y="424"/>
                </a:lnTo>
                <a:lnTo>
                  <a:pt x="141" y="416"/>
                </a:lnTo>
                <a:lnTo>
                  <a:pt x="141" y="416"/>
                </a:lnTo>
                <a:lnTo>
                  <a:pt x="132" y="398"/>
                </a:lnTo>
                <a:lnTo>
                  <a:pt x="132" y="389"/>
                </a:lnTo>
                <a:lnTo>
                  <a:pt x="132" y="389"/>
                </a:lnTo>
                <a:lnTo>
                  <a:pt x="124" y="389"/>
                </a:lnTo>
                <a:lnTo>
                  <a:pt x="124" y="380"/>
                </a:lnTo>
                <a:lnTo>
                  <a:pt x="115" y="371"/>
                </a:lnTo>
                <a:lnTo>
                  <a:pt x="106" y="380"/>
                </a:lnTo>
                <a:lnTo>
                  <a:pt x="106" y="371"/>
                </a:lnTo>
                <a:lnTo>
                  <a:pt x="106" y="371"/>
                </a:lnTo>
                <a:lnTo>
                  <a:pt x="88" y="363"/>
                </a:lnTo>
                <a:lnTo>
                  <a:pt x="80" y="354"/>
                </a:lnTo>
                <a:lnTo>
                  <a:pt x="80" y="345"/>
                </a:lnTo>
                <a:lnTo>
                  <a:pt x="80" y="336"/>
                </a:lnTo>
                <a:lnTo>
                  <a:pt x="80" y="336"/>
                </a:lnTo>
                <a:lnTo>
                  <a:pt x="88" y="327"/>
                </a:lnTo>
                <a:lnTo>
                  <a:pt x="88" y="318"/>
                </a:lnTo>
                <a:lnTo>
                  <a:pt x="88" y="310"/>
                </a:lnTo>
                <a:lnTo>
                  <a:pt x="88" y="301"/>
                </a:lnTo>
                <a:lnTo>
                  <a:pt x="88" y="301"/>
                </a:lnTo>
                <a:lnTo>
                  <a:pt x="80" y="292"/>
                </a:lnTo>
                <a:lnTo>
                  <a:pt x="80" y="292"/>
                </a:lnTo>
                <a:lnTo>
                  <a:pt x="71" y="292"/>
                </a:lnTo>
                <a:lnTo>
                  <a:pt x="71" y="292"/>
                </a:lnTo>
                <a:lnTo>
                  <a:pt x="62" y="301"/>
                </a:lnTo>
                <a:lnTo>
                  <a:pt x="62" y="301"/>
                </a:lnTo>
                <a:lnTo>
                  <a:pt x="53" y="292"/>
                </a:lnTo>
                <a:lnTo>
                  <a:pt x="53" y="274"/>
                </a:lnTo>
                <a:lnTo>
                  <a:pt x="44" y="265"/>
                </a:lnTo>
                <a:lnTo>
                  <a:pt x="44" y="265"/>
                </a:lnTo>
                <a:lnTo>
                  <a:pt x="27" y="256"/>
                </a:lnTo>
                <a:lnTo>
                  <a:pt x="27" y="248"/>
                </a:lnTo>
                <a:lnTo>
                  <a:pt x="27" y="248"/>
                </a:lnTo>
                <a:lnTo>
                  <a:pt x="18" y="239"/>
                </a:lnTo>
                <a:lnTo>
                  <a:pt x="9" y="239"/>
                </a:lnTo>
                <a:lnTo>
                  <a:pt x="9" y="230"/>
                </a:lnTo>
                <a:lnTo>
                  <a:pt x="9" y="230"/>
                </a:lnTo>
                <a:lnTo>
                  <a:pt x="9" y="212"/>
                </a:lnTo>
                <a:lnTo>
                  <a:pt x="0" y="212"/>
                </a:lnTo>
                <a:lnTo>
                  <a:pt x="0" y="203"/>
                </a:lnTo>
                <a:lnTo>
                  <a:pt x="0" y="195"/>
                </a:lnTo>
                <a:lnTo>
                  <a:pt x="0" y="186"/>
                </a:lnTo>
                <a:lnTo>
                  <a:pt x="0" y="186"/>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6" name="Freeform 141"/>
          <p:cNvSpPr>
            <a:spLocks/>
          </p:cNvSpPr>
          <p:nvPr/>
        </p:nvSpPr>
        <p:spPr bwMode="auto">
          <a:xfrm>
            <a:off x="7063067" y="939711"/>
            <a:ext cx="405534" cy="644779"/>
          </a:xfrm>
          <a:custGeom>
            <a:avLst/>
            <a:gdLst/>
            <a:ahLst/>
            <a:cxnLst>
              <a:cxn ang="0">
                <a:pos x="35" y="407"/>
              </a:cxn>
              <a:cxn ang="0">
                <a:pos x="35" y="398"/>
              </a:cxn>
              <a:cxn ang="0">
                <a:pos x="44" y="380"/>
              </a:cxn>
              <a:cxn ang="0">
                <a:pos x="44" y="371"/>
              </a:cxn>
              <a:cxn ang="0">
                <a:pos x="35" y="362"/>
              </a:cxn>
              <a:cxn ang="0">
                <a:pos x="35" y="345"/>
              </a:cxn>
              <a:cxn ang="0">
                <a:pos x="44" y="336"/>
              </a:cxn>
              <a:cxn ang="0">
                <a:pos x="61" y="318"/>
              </a:cxn>
              <a:cxn ang="0">
                <a:pos x="61" y="309"/>
              </a:cxn>
              <a:cxn ang="0">
                <a:pos x="79" y="283"/>
              </a:cxn>
              <a:cxn ang="0">
                <a:pos x="96" y="265"/>
              </a:cxn>
              <a:cxn ang="0">
                <a:pos x="79" y="247"/>
              </a:cxn>
              <a:cxn ang="0">
                <a:pos x="79" y="239"/>
              </a:cxn>
              <a:cxn ang="0">
                <a:pos x="70" y="230"/>
              </a:cxn>
              <a:cxn ang="0">
                <a:pos x="70" y="203"/>
              </a:cxn>
              <a:cxn ang="0">
                <a:pos x="79" y="185"/>
              </a:cxn>
              <a:cxn ang="0">
                <a:pos x="114" y="0"/>
              </a:cxn>
              <a:cxn ang="0">
                <a:pos x="167" y="9"/>
              </a:cxn>
              <a:cxn ang="0">
                <a:pos x="149" y="88"/>
              </a:cxn>
              <a:cxn ang="0">
                <a:pos x="158" y="106"/>
              </a:cxn>
              <a:cxn ang="0">
                <a:pos x="167" y="124"/>
              </a:cxn>
              <a:cxn ang="0">
                <a:pos x="167" y="132"/>
              </a:cxn>
              <a:cxn ang="0">
                <a:pos x="167" y="141"/>
              </a:cxn>
              <a:cxn ang="0">
                <a:pos x="175" y="150"/>
              </a:cxn>
              <a:cxn ang="0">
                <a:pos x="184" y="168"/>
              </a:cxn>
              <a:cxn ang="0">
                <a:pos x="193" y="177"/>
              </a:cxn>
              <a:cxn ang="0">
                <a:pos x="193" y="185"/>
              </a:cxn>
              <a:cxn ang="0">
                <a:pos x="202" y="194"/>
              </a:cxn>
              <a:cxn ang="0">
                <a:pos x="211" y="203"/>
              </a:cxn>
              <a:cxn ang="0">
                <a:pos x="211" y="212"/>
              </a:cxn>
              <a:cxn ang="0">
                <a:pos x="219" y="212"/>
              </a:cxn>
              <a:cxn ang="0">
                <a:pos x="211" y="239"/>
              </a:cxn>
              <a:cxn ang="0">
                <a:pos x="211" y="247"/>
              </a:cxn>
              <a:cxn ang="0">
                <a:pos x="202" y="256"/>
              </a:cxn>
              <a:cxn ang="0">
                <a:pos x="211" y="274"/>
              </a:cxn>
              <a:cxn ang="0">
                <a:pos x="202" y="274"/>
              </a:cxn>
              <a:cxn ang="0">
                <a:pos x="193" y="292"/>
              </a:cxn>
              <a:cxn ang="0">
                <a:pos x="202" y="292"/>
              </a:cxn>
              <a:cxn ang="0">
                <a:pos x="211" y="300"/>
              </a:cxn>
              <a:cxn ang="0">
                <a:pos x="228" y="292"/>
              </a:cxn>
              <a:cxn ang="0">
                <a:pos x="237" y="309"/>
              </a:cxn>
              <a:cxn ang="0">
                <a:pos x="246" y="336"/>
              </a:cxn>
              <a:cxn ang="0">
                <a:pos x="246" y="345"/>
              </a:cxn>
              <a:cxn ang="0">
                <a:pos x="246" y="353"/>
              </a:cxn>
              <a:cxn ang="0">
                <a:pos x="255" y="362"/>
              </a:cxn>
              <a:cxn ang="0">
                <a:pos x="263" y="371"/>
              </a:cxn>
              <a:cxn ang="0">
                <a:pos x="263" y="380"/>
              </a:cxn>
              <a:cxn ang="0">
                <a:pos x="263" y="389"/>
              </a:cxn>
              <a:cxn ang="0">
                <a:pos x="272" y="407"/>
              </a:cxn>
              <a:cxn ang="0">
                <a:pos x="272" y="398"/>
              </a:cxn>
              <a:cxn ang="0">
                <a:pos x="290" y="398"/>
              </a:cxn>
              <a:cxn ang="0">
                <a:pos x="299" y="398"/>
              </a:cxn>
              <a:cxn ang="0">
                <a:pos x="307" y="389"/>
              </a:cxn>
              <a:cxn ang="0">
                <a:pos x="334" y="398"/>
              </a:cxn>
              <a:cxn ang="0">
                <a:pos x="343" y="398"/>
              </a:cxn>
              <a:cxn ang="0">
                <a:pos x="351" y="398"/>
              </a:cxn>
              <a:cxn ang="0">
                <a:pos x="360" y="389"/>
              </a:cxn>
              <a:cxn ang="0">
                <a:pos x="369" y="407"/>
              </a:cxn>
              <a:cxn ang="0">
                <a:pos x="343" y="601"/>
              </a:cxn>
              <a:cxn ang="0">
                <a:pos x="193" y="583"/>
              </a:cxn>
              <a:cxn ang="0">
                <a:pos x="96" y="566"/>
              </a:cxn>
            </a:cxnLst>
            <a:rect l="0" t="0" r="r" b="b"/>
            <a:pathLst>
              <a:path w="378" h="601">
                <a:moveTo>
                  <a:pt x="0" y="548"/>
                </a:moveTo>
                <a:lnTo>
                  <a:pt x="35" y="407"/>
                </a:lnTo>
                <a:lnTo>
                  <a:pt x="35" y="398"/>
                </a:lnTo>
                <a:lnTo>
                  <a:pt x="35" y="398"/>
                </a:lnTo>
                <a:lnTo>
                  <a:pt x="44" y="389"/>
                </a:lnTo>
                <a:lnTo>
                  <a:pt x="44" y="380"/>
                </a:lnTo>
                <a:lnTo>
                  <a:pt x="44" y="371"/>
                </a:lnTo>
                <a:lnTo>
                  <a:pt x="44" y="371"/>
                </a:lnTo>
                <a:lnTo>
                  <a:pt x="35" y="371"/>
                </a:lnTo>
                <a:lnTo>
                  <a:pt x="35" y="362"/>
                </a:lnTo>
                <a:lnTo>
                  <a:pt x="35" y="362"/>
                </a:lnTo>
                <a:lnTo>
                  <a:pt x="35" y="345"/>
                </a:lnTo>
                <a:lnTo>
                  <a:pt x="44" y="345"/>
                </a:lnTo>
                <a:lnTo>
                  <a:pt x="44" y="336"/>
                </a:lnTo>
                <a:lnTo>
                  <a:pt x="52" y="327"/>
                </a:lnTo>
                <a:lnTo>
                  <a:pt x="61" y="318"/>
                </a:lnTo>
                <a:lnTo>
                  <a:pt x="61" y="318"/>
                </a:lnTo>
                <a:lnTo>
                  <a:pt x="61" y="309"/>
                </a:lnTo>
                <a:lnTo>
                  <a:pt x="70" y="300"/>
                </a:lnTo>
                <a:lnTo>
                  <a:pt x="79" y="283"/>
                </a:lnTo>
                <a:lnTo>
                  <a:pt x="87" y="274"/>
                </a:lnTo>
                <a:lnTo>
                  <a:pt x="96" y="265"/>
                </a:lnTo>
                <a:lnTo>
                  <a:pt x="87" y="256"/>
                </a:lnTo>
                <a:lnTo>
                  <a:pt x="79" y="247"/>
                </a:lnTo>
                <a:lnTo>
                  <a:pt x="79" y="247"/>
                </a:lnTo>
                <a:lnTo>
                  <a:pt x="79" y="239"/>
                </a:lnTo>
                <a:lnTo>
                  <a:pt x="79" y="239"/>
                </a:lnTo>
                <a:lnTo>
                  <a:pt x="70" y="230"/>
                </a:lnTo>
                <a:lnTo>
                  <a:pt x="79" y="212"/>
                </a:lnTo>
                <a:lnTo>
                  <a:pt x="70" y="203"/>
                </a:lnTo>
                <a:lnTo>
                  <a:pt x="79" y="203"/>
                </a:lnTo>
                <a:lnTo>
                  <a:pt x="79" y="185"/>
                </a:lnTo>
                <a:lnTo>
                  <a:pt x="114" y="9"/>
                </a:lnTo>
                <a:lnTo>
                  <a:pt x="114" y="0"/>
                </a:lnTo>
                <a:lnTo>
                  <a:pt x="158" y="9"/>
                </a:lnTo>
                <a:lnTo>
                  <a:pt x="167" y="9"/>
                </a:lnTo>
                <a:lnTo>
                  <a:pt x="167" y="17"/>
                </a:lnTo>
                <a:lnTo>
                  <a:pt x="149" y="88"/>
                </a:lnTo>
                <a:lnTo>
                  <a:pt x="158" y="106"/>
                </a:lnTo>
                <a:lnTo>
                  <a:pt x="158" y="106"/>
                </a:lnTo>
                <a:lnTo>
                  <a:pt x="167" y="115"/>
                </a:lnTo>
                <a:lnTo>
                  <a:pt x="167" y="124"/>
                </a:lnTo>
                <a:lnTo>
                  <a:pt x="167" y="132"/>
                </a:lnTo>
                <a:lnTo>
                  <a:pt x="167" y="132"/>
                </a:lnTo>
                <a:lnTo>
                  <a:pt x="158" y="132"/>
                </a:lnTo>
                <a:lnTo>
                  <a:pt x="167" y="141"/>
                </a:lnTo>
                <a:lnTo>
                  <a:pt x="167" y="150"/>
                </a:lnTo>
                <a:lnTo>
                  <a:pt x="175" y="150"/>
                </a:lnTo>
                <a:lnTo>
                  <a:pt x="175" y="159"/>
                </a:lnTo>
                <a:lnTo>
                  <a:pt x="184" y="168"/>
                </a:lnTo>
                <a:lnTo>
                  <a:pt x="184" y="168"/>
                </a:lnTo>
                <a:lnTo>
                  <a:pt x="193" y="177"/>
                </a:lnTo>
                <a:lnTo>
                  <a:pt x="193" y="185"/>
                </a:lnTo>
                <a:lnTo>
                  <a:pt x="193" y="185"/>
                </a:lnTo>
                <a:lnTo>
                  <a:pt x="193" y="194"/>
                </a:lnTo>
                <a:lnTo>
                  <a:pt x="202" y="194"/>
                </a:lnTo>
                <a:lnTo>
                  <a:pt x="202" y="203"/>
                </a:lnTo>
                <a:lnTo>
                  <a:pt x="211" y="203"/>
                </a:lnTo>
                <a:lnTo>
                  <a:pt x="211" y="203"/>
                </a:lnTo>
                <a:lnTo>
                  <a:pt x="211" y="212"/>
                </a:lnTo>
                <a:lnTo>
                  <a:pt x="219" y="212"/>
                </a:lnTo>
                <a:lnTo>
                  <a:pt x="219" y="212"/>
                </a:lnTo>
                <a:lnTo>
                  <a:pt x="219" y="230"/>
                </a:lnTo>
                <a:lnTo>
                  <a:pt x="211" y="239"/>
                </a:lnTo>
                <a:lnTo>
                  <a:pt x="211" y="239"/>
                </a:lnTo>
                <a:lnTo>
                  <a:pt x="211" y="247"/>
                </a:lnTo>
                <a:lnTo>
                  <a:pt x="211" y="247"/>
                </a:lnTo>
                <a:lnTo>
                  <a:pt x="202" y="256"/>
                </a:lnTo>
                <a:lnTo>
                  <a:pt x="211" y="265"/>
                </a:lnTo>
                <a:lnTo>
                  <a:pt x="211" y="274"/>
                </a:lnTo>
                <a:lnTo>
                  <a:pt x="202" y="274"/>
                </a:lnTo>
                <a:lnTo>
                  <a:pt x="202" y="274"/>
                </a:lnTo>
                <a:lnTo>
                  <a:pt x="202" y="283"/>
                </a:lnTo>
                <a:lnTo>
                  <a:pt x="193" y="292"/>
                </a:lnTo>
                <a:lnTo>
                  <a:pt x="193" y="292"/>
                </a:lnTo>
                <a:lnTo>
                  <a:pt x="202" y="292"/>
                </a:lnTo>
                <a:lnTo>
                  <a:pt x="202" y="300"/>
                </a:lnTo>
                <a:lnTo>
                  <a:pt x="211" y="300"/>
                </a:lnTo>
                <a:lnTo>
                  <a:pt x="228" y="292"/>
                </a:lnTo>
                <a:lnTo>
                  <a:pt x="228" y="292"/>
                </a:lnTo>
                <a:lnTo>
                  <a:pt x="237" y="300"/>
                </a:lnTo>
                <a:lnTo>
                  <a:pt x="237" y="309"/>
                </a:lnTo>
                <a:lnTo>
                  <a:pt x="237" y="327"/>
                </a:lnTo>
                <a:lnTo>
                  <a:pt x="246" y="336"/>
                </a:lnTo>
                <a:lnTo>
                  <a:pt x="246" y="336"/>
                </a:lnTo>
                <a:lnTo>
                  <a:pt x="246" y="345"/>
                </a:lnTo>
                <a:lnTo>
                  <a:pt x="246" y="345"/>
                </a:lnTo>
                <a:lnTo>
                  <a:pt x="246" y="353"/>
                </a:lnTo>
                <a:lnTo>
                  <a:pt x="246" y="362"/>
                </a:lnTo>
                <a:lnTo>
                  <a:pt x="255" y="362"/>
                </a:lnTo>
                <a:lnTo>
                  <a:pt x="255" y="362"/>
                </a:lnTo>
                <a:lnTo>
                  <a:pt x="263" y="371"/>
                </a:lnTo>
                <a:lnTo>
                  <a:pt x="263" y="380"/>
                </a:lnTo>
                <a:lnTo>
                  <a:pt x="263" y="380"/>
                </a:lnTo>
                <a:lnTo>
                  <a:pt x="263" y="389"/>
                </a:lnTo>
                <a:lnTo>
                  <a:pt x="263" y="389"/>
                </a:lnTo>
                <a:lnTo>
                  <a:pt x="272" y="398"/>
                </a:lnTo>
                <a:lnTo>
                  <a:pt x="272" y="407"/>
                </a:lnTo>
                <a:lnTo>
                  <a:pt x="272" y="407"/>
                </a:lnTo>
                <a:lnTo>
                  <a:pt x="272" y="398"/>
                </a:lnTo>
                <a:lnTo>
                  <a:pt x="281" y="398"/>
                </a:lnTo>
                <a:lnTo>
                  <a:pt x="290" y="398"/>
                </a:lnTo>
                <a:lnTo>
                  <a:pt x="299" y="398"/>
                </a:lnTo>
                <a:lnTo>
                  <a:pt x="299" y="398"/>
                </a:lnTo>
                <a:lnTo>
                  <a:pt x="307" y="398"/>
                </a:lnTo>
                <a:lnTo>
                  <a:pt x="307" y="389"/>
                </a:lnTo>
                <a:lnTo>
                  <a:pt x="316" y="398"/>
                </a:lnTo>
                <a:lnTo>
                  <a:pt x="334" y="398"/>
                </a:lnTo>
                <a:lnTo>
                  <a:pt x="334" y="398"/>
                </a:lnTo>
                <a:lnTo>
                  <a:pt x="343" y="398"/>
                </a:lnTo>
                <a:lnTo>
                  <a:pt x="351" y="398"/>
                </a:lnTo>
                <a:lnTo>
                  <a:pt x="351" y="398"/>
                </a:lnTo>
                <a:lnTo>
                  <a:pt x="360" y="389"/>
                </a:lnTo>
                <a:lnTo>
                  <a:pt x="360" y="389"/>
                </a:lnTo>
                <a:lnTo>
                  <a:pt x="369" y="398"/>
                </a:lnTo>
                <a:lnTo>
                  <a:pt x="369" y="407"/>
                </a:lnTo>
                <a:lnTo>
                  <a:pt x="378" y="407"/>
                </a:lnTo>
                <a:lnTo>
                  <a:pt x="343" y="601"/>
                </a:lnTo>
                <a:lnTo>
                  <a:pt x="281" y="592"/>
                </a:lnTo>
                <a:lnTo>
                  <a:pt x="193" y="583"/>
                </a:lnTo>
                <a:lnTo>
                  <a:pt x="175" y="575"/>
                </a:lnTo>
                <a:lnTo>
                  <a:pt x="96" y="566"/>
                </a:lnTo>
                <a:lnTo>
                  <a:pt x="0" y="54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7" name="Freeform 142"/>
          <p:cNvSpPr>
            <a:spLocks/>
          </p:cNvSpPr>
          <p:nvPr/>
        </p:nvSpPr>
        <p:spPr bwMode="auto">
          <a:xfrm>
            <a:off x="7063067" y="939711"/>
            <a:ext cx="405534" cy="644779"/>
          </a:xfrm>
          <a:custGeom>
            <a:avLst/>
            <a:gdLst/>
            <a:ahLst/>
            <a:cxnLst>
              <a:cxn ang="0">
                <a:pos x="35" y="407"/>
              </a:cxn>
              <a:cxn ang="0">
                <a:pos x="35" y="398"/>
              </a:cxn>
              <a:cxn ang="0">
                <a:pos x="44" y="380"/>
              </a:cxn>
              <a:cxn ang="0">
                <a:pos x="44" y="371"/>
              </a:cxn>
              <a:cxn ang="0">
                <a:pos x="35" y="362"/>
              </a:cxn>
              <a:cxn ang="0">
                <a:pos x="35" y="345"/>
              </a:cxn>
              <a:cxn ang="0">
                <a:pos x="44" y="336"/>
              </a:cxn>
              <a:cxn ang="0">
                <a:pos x="61" y="318"/>
              </a:cxn>
              <a:cxn ang="0">
                <a:pos x="61" y="309"/>
              </a:cxn>
              <a:cxn ang="0">
                <a:pos x="79" y="283"/>
              </a:cxn>
              <a:cxn ang="0">
                <a:pos x="96" y="265"/>
              </a:cxn>
              <a:cxn ang="0">
                <a:pos x="79" y="247"/>
              </a:cxn>
              <a:cxn ang="0">
                <a:pos x="79" y="239"/>
              </a:cxn>
              <a:cxn ang="0">
                <a:pos x="70" y="230"/>
              </a:cxn>
              <a:cxn ang="0">
                <a:pos x="70" y="203"/>
              </a:cxn>
              <a:cxn ang="0">
                <a:pos x="79" y="185"/>
              </a:cxn>
              <a:cxn ang="0">
                <a:pos x="114" y="0"/>
              </a:cxn>
              <a:cxn ang="0">
                <a:pos x="167" y="9"/>
              </a:cxn>
              <a:cxn ang="0">
                <a:pos x="149" y="88"/>
              </a:cxn>
              <a:cxn ang="0">
                <a:pos x="158" y="106"/>
              </a:cxn>
              <a:cxn ang="0">
                <a:pos x="167" y="124"/>
              </a:cxn>
              <a:cxn ang="0">
                <a:pos x="167" y="132"/>
              </a:cxn>
              <a:cxn ang="0">
                <a:pos x="167" y="141"/>
              </a:cxn>
              <a:cxn ang="0">
                <a:pos x="175" y="150"/>
              </a:cxn>
              <a:cxn ang="0">
                <a:pos x="184" y="168"/>
              </a:cxn>
              <a:cxn ang="0">
                <a:pos x="193" y="177"/>
              </a:cxn>
              <a:cxn ang="0">
                <a:pos x="193" y="185"/>
              </a:cxn>
              <a:cxn ang="0">
                <a:pos x="202" y="194"/>
              </a:cxn>
              <a:cxn ang="0">
                <a:pos x="211" y="203"/>
              </a:cxn>
              <a:cxn ang="0">
                <a:pos x="211" y="212"/>
              </a:cxn>
              <a:cxn ang="0">
                <a:pos x="219" y="212"/>
              </a:cxn>
              <a:cxn ang="0">
                <a:pos x="211" y="239"/>
              </a:cxn>
              <a:cxn ang="0">
                <a:pos x="211" y="247"/>
              </a:cxn>
              <a:cxn ang="0">
                <a:pos x="202" y="256"/>
              </a:cxn>
              <a:cxn ang="0">
                <a:pos x="211" y="274"/>
              </a:cxn>
              <a:cxn ang="0">
                <a:pos x="202" y="274"/>
              </a:cxn>
              <a:cxn ang="0">
                <a:pos x="193" y="292"/>
              </a:cxn>
              <a:cxn ang="0">
                <a:pos x="202" y="292"/>
              </a:cxn>
              <a:cxn ang="0">
                <a:pos x="211" y="300"/>
              </a:cxn>
              <a:cxn ang="0">
                <a:pos x="228" y="292"/>
              </a:cxn>
              <a:cxn ang="0">
                <a:pos x="237" y="309"/>
              </a:cxn>
              <a:cxn ang="0">
                <a:pos x="246" y="336"/>
              </a:cxn>
              <a:cxn ang="0">
                <a:pos x="246" y="345"/>
              </a:cxn>
              <a:cxn ang="0">
                <a:pos x="246" y="353"/>
              </a:cxn>
              <a:cxn ang="0">
                <a:pos x="255" y="362"/>
              </a:cxn>
              <a:cxn ang="0">
                <a:pos x="263" y="371"/>
              </a:cxn>
              <a:cxn ang="0">
                <a:pos x="263" y="380"/>
              </a:cxn>
              <a:cxn ang="0">
                <a:pos x="263" y="389"/>
              </a:cxn>
              <a:cxn ang="0">
                <a:pos x="272" y="407"/>
              </a:cxn>
              <a:cxn ang="0">
                <a:pos x="272" y="398"/>
              </a:cxn>
              <a:cxn ang="0">
                <a:pos x="290" y="398"/>
              </a:cxn>
              <a:cxn ang="0">
                <a:pos x="299" y="398"/>
              </a:cxn>
              <a:cxn ang="0">
                <a:pos x="307" y="389"/>
              </a:cxn>
              <a:cxn ang="0">
                <a:pos x="334" y="398"/>
              </a:cxn>
              <a:cxn ang="0">
                <a:pos x="343" y="398"/>
              </a:cxn>
              <a:cxn ang="0">
                <a:pos x="351" y="398"/>
              </a:cxn>
              <a:cxn ang="0">
                <a:pos x="360" y="389"/>
              </a:cxn>
              <a:cxn ang="0">
                <a:pos x="369" y="407"/>
              </a:cxn>
              <a:cxn ang="0">
                <a:pos x="343" y="601"/>
              </a:cxn>
              <a:cxn ang="0">
                <a:pos x="193" y="583"/>
              </a:cxn>
              <a:cxn ang="0">
                <a:pos x="96" y="566"/>
              </a:cxn>
            </a:cxnLst>
            <a:rect l="0" t="0" r="r" b="b"/>
            <a:pathLst>
              <a:path w="378" h="601">
                <a:moveTo>
                  <a:pt x="0" y="548"/>
                </a:moveTo>
                <a:lnTo>
                  <a:pt x="35" y="407"/>
                </a:lnTo>
                <a:lnTo>
                  <a:pt x="35" y="398"/>
                </a:lnTo>
                <a:lnTo>
                  <a:pt x="35" y="398"/>
                </a:lnTo>
                <a:lnTo>
                  <a:pt x="44" y="389"/>
                </a:lnTo>
                <a:lnTo>
                  <a:pt x="44" y="380"/>
                </a:lnTo>
                <a:lnTo>
                  <a:pt x="44" y="371"/>
                </a:lnTo>
                <a:lnTo>
                  <a:pt x="44" y="371"/>
                </a:lnTo>
                <a:lnTo>
                  <a:pt x="35" y="371"/>
                </a:lnTo>
                <a:lnTo>
                  <a:pt x="35" y="362"/>
                </a:lnTo>
                <a:lnTo>
                  <a:pt x="35" y="362"/>
                </a:lnTo>
                <a:lnTo>
                  <a:pt x="35" y="345"/>
                </a:lnTo>
                <a:lnTo>
                  <a:pt x="44" y="345"/>
                </a:lnTo>
                <a:lnTo>
                  <a:pt x="44" y="336"/>
                </a:lnTo>
                <a:lnTo>
                  <a:pt x="52" y="327"/>
                </a:lnTo>
                <a:lnTo>
                  <a:pt x="61" y="318"/>
                </a:lnTo>
                <a:lnTo>
                  <a:pt x="61" y="318"/>
                </a:lnTo>
                <a:lnTo>
                  <a:pt x="61" y="309"/>
                </a:lnTo>
                <a:lnTo>
                  <a:pt x="70" y="300"/>
                </a:lnTo>
                <a:lnTo>
                  <a:pt x="79" y="283"/>
                </a:lnTo>
                <a:lnTo>
                  <a:pt x="87" y="274"/>
                </a:lnTo>
                <a:lnTo>
                  <a:pt x="96" y="265"/>
                </a:lnTo>
                <a:lnTo>
                  <a:pt x="87" y="256"/>
                </a:lnTo>
                <a:lnTo>
                  <a:pt x="79" y="247"/>
                </a:lnTo>
                <a:lnTo>
                  <a:pt x="79" y="247"/>
                </a:lnTo>
                <a:lnTo>
                  <a:pt x="79" y="239"/>
                </a:lnTo>
                <a:lnTo>
                  <a:pt x="79" y="239"/>
                </a:lnTo>
                <a:lnTo>
                  <a:pt x="70" y="230"/>
                </a:lnTo>
                <a:lnTo>
                  <a:pt x="79" y="212"/>
                </a:lnTo>
                <a:lnTo>
                  <a:pt x="70" y="203"/>
                </a:lnTo>
                <a:lnTo>
                  <a:pt x="79" y="203"/>
                </a:lnTo>
                <a:lnTo>
                  <a:pt x="79" y="185"/>
                </a:lnTo>
                <a:lnTo>
                  <a:pt x="114" y="9"/>
                </a:lnTo>
                <a:lnTo>
                  <a:pt x="114" y="0"/>
                </a:lnTo>
                <a:lnTo>
                  <a:pt x="158" y="9"/>
                </a:lnTo>
                <a:lnTo>
                  <a:pt x="167" y="9"/>
                </a:lnTo>
                <a:lnTo>
                  <a:pt x="167" y="17"/>
                </a:lnTo>
                <a:lnTo>
                  <a:pt x="149" y="88"/>
                </a:lnTo>
                <a:lnTo>
                  <a:pt x="158" y="106"/>
                </a:lnTo>
                <a:lnTo>
                  <a:pt x="158" y="106"/>
                </a:lnTo>
                <a:lnTo>
                  <a:pt x="167" y="115"/>
                </a:lnTo>
                <a:lnTo>
                  <a:pt x="167" y="124"/>
                </a:lnTo>
                <a:lnTo>
                  <a:pt x="167" y="132"/>
                </a:lnTo>
                <a:lnTo>
                  <a:pt x="167" y="132"/>
                </a:lnTo>
                <a:lnTo>
                  <a:pt x="158" y="132"/>
                </a:lnTo>
                <a:lnTo>
                  <a:pt x="167" y="141"/>
                </a:lnTo>
                <a:lnTo>
                  <a:pt x="167" y="150"/>
                </a:lnTo>
                <a:lnTo>
                  <a:pt x="175" y="150"/>
                </a:lnTo>
                <a:lnTo>
                  <a:pt x="175" y="159"/>
                </a:lnTo>
                <a:lnTo>
                  <a:pt x="184" y="168"/>
                </a:lnTo>
                <a:lnTo>
                  <a:pt x="184" y="168"/>
                </a:lnTo>
                <a:lnTo>
                  <a:pt x="193" y="177"/>
                </a:lnTo>
                <a:lnTo>
                  <a:pt x="193" y="185"/>
                </a:lnTo>
                <a:lnTo>
                  <a:pt x="193" y="185"/>
                </a:lnTo>
                <a:lnTo>
                  <a:pt x="193" y="194"/>
                </a:lnTo>
                <a:lnTo>
                  <a:pt x="202" y="194"/>
                </a:lnTo>
                <a:lnTo>
                  <a:pt x="202" y="203"/>
                </a:lnTo>
                <a:lnTo>
                  <a:pt x="211" y="203"/>
                </a:lnTo>
                <a:lnTo>
                  <a:pt x="211" y="203"/>
                </a:lnTo>
                <a:lnTo>
                  <a:pt x="211" y="212"/>
                </a:lnTo>
                <a:lnTo>
                  <a:pt x="219" y="212"/>
                </a:lnTo>
                <a:lnTo>
                  <a:pt x="219" y="212"/>
                </a:lnTo>
                <a:lnTo>
                  <a:pt x="219" y="230"/>
                </a:lnTo>
                <a:lnTo>
                  <a:pt x="211" y="239"/>
                </a:lnTo>
                <a:lnTo>
                  <a:pt x="211" y="239"/>
                </a:lnTo>
                <a:lnTo>
                  <a:pt x="211" y="247"/>
                </a:lnTo>
                <a:lnTo>
                  <a:pt x="211" y="247"/>
                </a:lnTo>
                <a:lnTo>
                  <a:pt x="202" y="256"/>
                </a:lnTo>
                <a:lnTo>
                  <a:pt x="211" y="265"/>
                </a:lnTo>
                <a:lnTo>
                  <a:pt x="211" y="274"/>
                </a:lnTo>
                <a:lnTo>
                  <a:pt x="202" y="274"/>
                </a:lnTo>
                <a:lnTo>
                  <a:pt x="202" y="274"/>
                </a:lnTo>
                <a:lnTo>
                  <a:pt x="202" y="283"/>
                </a:lnTo>
                <a:lnTo>
                  <a:pt x="193" y="292"/>
                </a:lnTo>
                <a:lnTo>
                  <a:pt x="193" y="292"/>
                </a:lnTo>
                <a:lnTo>
                  <a:pt x="202" y="292"/>
                </a:lnTo>
                <a:lnTo>
                  <a:pt x="202" y="300"/>
                </a:lnTo>
                <a:lnTo>
                  <a:pt x="211" y="300"/>
                </a:lnTo>
                <a:lnTo>
                  <a:pt x="228" y="292"/>
                </a:lnTo>
                <a:lnTo>
                  <a:pt x="228" y="292"/>
                </a:lnTo>
                <a:lnTo>
                  <a:pt x="237" y="300"/>
                </a:lnTo>
                <a:lnTo>
                  <a:pt x="237" y="309"/>
                </a:lnTo>
                <a:lnTo>
                  <a:pt x="237" y="327"/>
                </a:lnTo>
                <a:lnTo>
                  <a:pt x="246" y="336"/>
                </a:lnTo>
                <a:lnTo>
                  <a:pt x="246" y="336"/>
                </a:lnTo>
                <a:lnTo>
                  <a:pt x="246" y="345"/>
                </a:lnTo>
                <a:lnTo>
                  <a:pt x="246" y="345"/>
                </a:lnTo>
                <a:lnTo>
                  <a:pt x="246" y="353"/>
                </a:lnTo>
                <a:lnTo>
                  <a:pt x="246" y="362"/>
                </a:lnTo>
                <a:lnTo>
                  <a:pt x="255" y="362"/>
                </a:lnTo>
                <a:lnTo>
                  <a:pt x="255" y="362"/>
                </a:lnTo>
                <a:lnTo>
                  <a:pt x="263" y="371"/>
                </a:lnTo>
                <a:lnTo>
                  <a:pt x="263" y="380"/>
                </a:lnTo>
                <a:lnTo>
                  <a:pt x="263" y="380"/>
                </a:lnTo>
                <a:lnTo>
                  <a:pt x="263" y="389"/>
                </a:lnTo>
                <a:lnTo>
                  <a:pt x="263" y="389"/>
                </a:lnTo>
                <a:lnTo>
                  <a:pt x="272" y="398"/>
                </a:lnTo>
                <a:lnTo>
                  <a:pt x="272" y="407"/>
                </a:lnTo>
                <a:lnTo>
                  <a:pt x="272" y="407"/>
                </a:lnTo>
                <a:lnTo>
                  <a:pt x="272" y="398"/>
                </a:lnTo>
                <a:lnTo>
                  <a:pt x="281" y="398"/>
                </a:lnTo>
                <a:lnTo>
                  <a:pt x="290" y="398"/>
                </a:lnTo>
                <a:lnTo>
                  <a:pt x="299" y="398"/>
                </a:lnTo>
                <a:lnTo>
                  <a:pt x="299" y="398"/>
                </a:lnTo>
                <a:lnTo>
                  <a:pt x="307" y="398"/>
                </a:lnTo>
                <a:lnTo>
                  <a:pt x="307" y="389"/>
                </a:lnTo>
                <a:lnTo>
                  <a:pt x="316" y="398"/>
                </a:lnTo>
                <a:lnTo>
                  <a:pt x="334" y="398"/>
                </a:lnTo>
                <a:lnTo>
                  <a:pt x="334" y="398"/>
                </a:lnTo>
                <a:lnTo>
                  <a:pt x="343" y="398"/>
                </a:lnTo>
                <a:lnTo>
                  <a:pt x="351" y="398"/>
                </a:lnTo>
                <a:lnTo>
                  <a:pt x="351" y="398"/>
                </a:lnTo>
                <a:lnTo>
                  <a:pt x="360" y="389"/>
                </a:lnTo>
                <a:lnTo>
                  <a:pt x="360" y="389"/>
                </a:lnTo>
                <a:lnTo>
                  <a:pt x="369" y="398"/>
                </a:lnTo>
                <a:lnTo>
                  <a:pt x="369" y="407"/>
                </a:lnTo>
                <a:lnTo>
                  <a:pt x="378" y="407"/>
                </a:lnTo>
                <a:lnTo>
                  <a:pt x="343" y="601"/>
                </a:lnTo>
                <a:lnTo>
                  <a:pt x="281" y="592"/>
                </a:lnTo>
                <a:lnTo>
                  <a:pt x="193" y="583"/>
                </a:lnTo>
                <a:lnTo>
                  <a:pt x="175" y="575"/>
                </a:lnTo>
                <a:lnTo>
                  <a:pt x="96" y="566"/>
                </a:lnTo>
                <a:lnTo>
                  <a:pt x="0" y="54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8" name="Freeform 147"/>
          <p:cNvSpPr>
            <a:spLocks/>
          </p:cNvSpPr>
          <p:nvPr/>
        </p:nvSpPr>
        <p:spPr bwMode="auto">
          <a:xfrm>
            <a:off x="8979161" y="2523226"/>
            <a:ext cx="612593" cy="465613"/>
          </a:xfrm>
          <a:custGeom>
            <a:avLst/>
            <a:gdLst/>
            <a:ahLst/>
            <a:cxnLst>
              <a:cxn ang="0">
                <a:pos x="17" y="53"/>
              </a:cxn>
              <a:cxn ang="0">
                <a:pos x="70" y="27"/>
              </a:cxn>
              <a:cxn ang="0">
                <a:pos x="360" y="27"/>
              </a:cxn>
              <a:cxn ang="0">
                <a:pos x="387" y="27"/>
              </a:cxn>
              <a:cxn ang="0">
                <a:pos x="387" y="0"/>
              </a:cxn>
              <a:cxn ang="0">
                <a:pos x="413" y="0"/>
              </a:cxn>
              <a:cxn ang="0">
                <a:pos x="422" y="18"/>
              </a:cxn>
              <a:cxn ang="0">
                <a:pos x="431" y="53"/>
              </a:cxn>
              <a:cxn ang="0">
                <a:pos x="501" y="160"/>
              </a:cxn>
              <a:cxn ang="0">
                <a:pos x="510" y="195"/>
              </a:cxn>
              <a:cxn ang="0">
                <a:pos x="501" y="177"/>
              </a:cxn>
              <a:cxn ang="0">
                <a:pos x="492" y="151"/>
              </a:cxn>
              <a:cxn ang="0">
                <a:pos x="492" y="168"/>
              </a:cxn>
              <a:cxn ang="0">
                <a:pos x="545" y="257"/>
              </a:cxn>
              <a:cxn ang="0">
                <a:pos x="563" y="275"/>
              </a:cxn>
              <a:cxn ang="0">
                <a:pos x="571" y="328"/>
              </a:cxn>
              <a:cxn ang="0">
                <a:pos x="571" y="363"/>
              </a:cxn>
              <a:cxn ang="0">
                <a:pos x="563" y="389"/>
              </a:cxn>
              <a:cxn ang="0">
                <a:pos x="563" y="416"/>
              </a:cxn>
              <a:cxn ang="0">
                <a:pos x="545" y="416"/>
              </a:cxn>
              <a:cxn ang="0">
                <a:pos x="527" y="434"/>
              </a:cxn>
              <a:cxn ang="0">
                <a:pos x="519" y="425"/>
              </a:cxn>
              <a:cxn ang="0">
                <a:pos x="510" y="416"/>
              </a:cxn>
              <a:cxn ang="0">
                <a:pos x="483" y="381"/>
              </a:cxn>
              <a:cxn ang="0">
                <a:pos x="457" y="372"/>
              </a:cxn>
              <a:cxn ang="0">
                <a:pos x="440" y="336"/>
              </a:cxn>
              <a:cxn ang="0">
                <a:pos x="448" y="319"/>
              </a:cxn>
              <a:cxn ang="0">
                <a:pos x="431" y="328"/>
              </a:cxn>
              <a:cxn ang="0">
                <a:pos x="431" y="301"/>
              </a:cxn>
              <a:cxn ang="0">
                <a:pos x="413" y="301"/>
              </a:cxn>
              <a:cxn ang="0">
                <a:pos x="404" y="310"/>
              </a:cxn>
              <a:cxn ang="0">
                <a:pos x="387" y="275"/>
              </a:cxn>
              <a:cxn ang="0">
                <a:pos x="378" y="266"/>
              </a:cxn>
              <a:cxn ang="0">
                <a:pos x="378" y="239"/>
              </a:cxn>
              <a:cxn ang="0">
                <a:pos x="369" y="239"/>
              </a:cxn>
              <a:cxn ang="0">
                <a:pos x="369" y="248"/>
              </a:cxn>
              <a:cxn ang="0">
                <a:pos x="360" y="230"/>
              </a:cxn>
              <a:cxn ang="0">
                <a:pos x="360" y="177"/>
              </a:cxn>
              <a:cxn ang="0">
                <a:pos x="352" y="151"/>
              </a:cxn>
              <a:cxn ang="0">
                <a:pos x="325" y="133"/>
              </a:cxn>
              <a:cxn ang="0">
                <a:pos x="299" y="107"/>
              </a:cxn>
              <a:cxn ang="0">
                <a:pos x="255" y="80"/>
              </a:cxn>
              <a:cxn ang="0">
                <a:pos x="228" y="89"/>
              </a:cxn>
              <a:cxn ang="0">
                <a:pos x="228" y="98"/>
              </a:cxn>
              <a:cxn ang="0">
                <a:pos x="202" y="107"/>
              </a:cxn>
              <a:cxn ang="0">
                <a:pos x="176" y="124"/>
              </a:cxn>
              <a:cxn ang="0">
                <a:pos x="167" y="115"/>
              </a:cxn>
              <a:cxn ang="0">
                <a:pos x="158" y="98"/>
              </a:cxn>
              <a:cxn ang="0">
                <a:pos x="149" y="98"/>
              </a:cxn>
              <a:cxn ang="0">
                <a:pos x="158" y="89"/>
              </a:cxn>
              <a:cxn ang="0">
                <a:pos x="149" y="80"/>
              </a:cxn>
              <a:cxn ang="0">
                <a:pos x="132" y="80"/>
              </a:cxn>
              <a:cxn ang="0">
                <a:pos x="96" y="71"/>
              </a:cxn>
              <a:cxn ang="0">
                <a:pos x="96" y="71"/>
              </a:cxn>
              <a:cxn ang="0">
                <a:pos x="96" y="62"/>
              </a:cxn>
              <a:cxn ang="0">
                <a:pos x="61" y="71"/>
              </a:cxn>
              <a:cxn ang="0">
                <a:pos x="52" y="71"/>
              </a:cxn>
              <a:cxn ang="0">
                <a:pos x="44" y="62"/>
              </a:cxn>
              <a:cxn ang="0">
                <a:pos x="35" y="80"/>
              </a:cxn>
              <a:cxn ang="0">
                <a:pos x="26" y="80"/>
              </a:cxn>
            </a:cxnLst>
            <a:rect l="0" t="0" r="r" b="b"/>
            <a:pathLst>
              <a:path w="571" h="434">
                <a:moveTo>
                  <a:pt x="17" y="71"/>
                </a:moveTo>
                <a:lnTo>
                  <a:pt x="17" y="71"/>
                </a:lnTo>
                <a:lnTo>
                  <a:pt x="17" y="71"/>
                </a:lnTo>
                <a:lnTo>
                  <a:pt x="17" y="62"/>
                </a:lnTo>
                <a:lnTo>
                  <a:pt x="17" y="53"/>
                </a:lnTo>
                <a:lnTo>
                  <a:pt x="8" y="53"/>
                </a:lnTo>
                <a:lnTo>
                  <a:pt x="0" y="45"/>
                </a:lnTo>
                <a:lnTo>
                  <a:pt x="8" y="36"/>
                </a:lnTo>
                <a:lnTo>
                  <a:pt x="8" y="36"/>
                </a:lnTo>
                <a:lnTo>
                  <a:pt x="70" y="27"/>
                </a:lnTo>
                <a:lnTo>
                  <a:pt x="176" y="18"/>
                </a:lnTo>
                <a:lnTo>
                  <a:pt x="184" y="27"/>
                </a:lnTo>
                <a:lnTo>
                  <a:pt x="184" y="27"/>
                </a:lnTo>
                <a:lnTo>
                  <a:pt x="193" y="36"/>
                </a:lnTo>
                <a:lnTo>
                  <a:pt x="360" y="27"/>
                </a:lnTo>
                <a:lnTo>
                  <a:pt x="369" y="27"/>
                </a:lnTo>
                <a:lnTo>
                  <a:pt x="369" y="36"/>
                </a:lnTo>
                <a:lnTo>
                  <a:pt x="378" y="36"/>
                </a:lnTo>
                <a:lnTo>
                  <a:pt x="387" y="36"/>
                </a:lnTo>
                <a:lnTo>
                  <a:pt x="387" y="27"/>
                </a:lnTo>
                <a:lnTo>
                  <a:pt x="378" y="18"/>
                </a:lnTo>
                <a:lnTo>
                  <a:pt x="378" y="9"/>
                </a:lnTo>
                <a:lnTo>
                  <a:pt x="378" y="9"/>
                </a:lnTo>
                <a:lnTo>
                  <a:pt x="378" y="0"/>
                </a:lnTo>
                <a:lnTo>
                  <a:pt x="387" y="0"/>
                </a:lnTo>
                <a:lnTo>
                  <a:pt x="387" y="0"/>
                </a:lnTo>
                <a:lnTo>
                  <a:pt x="396" y="0"/>
                </a:lnTo>
                <a:lnTo>
                  <a:pt x="404" y="0"/>
                </a:lnTo>
                <a:lnTo>
                  <a:pt x="413" y="0"/>
                </a:lnTo>
                <a:lnTo>
                  <a:pt x="413" y="0"/>
                </a:lnTo>
                <a:lnTo>
                  <a:pt x="413" y="0"/>
                </a:lnTo>
                <a:lnTo>
                  <a:pt x="422" y="9"/>
                </a:lnTo>
                <a:lnTo>
                  <a:pt x="422" y="18"/>
                </a:lnTo>
                <a:lnTo>
                  <a:pt x="413" y="9"/>
                </a:lnTo>
                <a:lnTo>
                  <a:pt x="422" y="18"/>
                </a:lnTo>
                <a:lnTo>
                  <a:pt x="422" y="27"/>
                </a:lnTo>
                <a:lnTo>
                  <a:pt x="431" y="27"/>
                </a:lnTo>
                <a:lnTo>
                  <a:pt x="431" y="36"/>
                </a:lnTo>
                <a:lnTo>
                  <a:pt x="431" y="45"/>
                </a:lnTo>
                <a:lnTo>
                  <a:pt x="431" y="53"/>
                </a:lnTo>
                <a:lnTo>
                  <a:pt x="440" y="71"/>
                </a:lnTo>
                <a:lnTo>
                  <a:pt x="448" y="89"/>
                </a:lnTo>
                <a:lnTo>
                  <a:pt x="466" y="115"/>
                </a:lnTo>
                <a:lnTo>
                  <a:pt x="492" y="151"/>
                </a:lnTo>
                <a:lnTo>
                  <a:pt x="501" y="160"/>
                </a:lnTo>
                <a:lnTo>
                  <a:pt x="510" y="160"/>
                </a:lnTo>
                <a:lnTo>
                  <a:pt x="510" y="168"/>
                </a:lnTo>
                <a:lnTo>
                  <a:pt x="510" y="177"/>
                </a:lnTo>
                <a:lnTo>
                  <a:pt x="510" y="186"/>
                </a:lnTo>
                <a:lnTo>
                  <a:pt x="510" y="195"/>
                </a:lnTo>
                <a:lnTo>
                  <a:pt x="510" y="195"/>
                </a:lnTo>
                <a:lnTo>
                  <a:pt x="527" y="213"/>
                </a:lnTo>
                <a:lnTo>
                  <a:pt x="519" y="204"/>
                </a:lnTo>
                <a:lnTo>
                  <a:pt x="510" y="195"/>
                </a:lnTo>
                <a:lnTo>
                  <a:pt x="501" y="177"/>
                </a:lnTo>
                <a:lnTo>
                  <a:pt x="510" y="168"/>
                </a:lnTo>
                <a:lnTo>
                  <a:pt x="501" y="160"/>
                </a:lnTo>
                <a:lnTo>
                  <a:pt x="501" y="160"/>
                </a:lnTo>
                <a:lnTo>
                  <a:pt x="492" y="160"/>
                </a:lnTo>
                <a:lnTo>
                  <a:pt x="492" y="151"/>
                </a:lnTo>
                <a:lnTo>
                  <a:pt x="492" y="151"/>
                </a:lnTo>
                <a:lnTo>
                  <a:pt x="483" y="151"/>
                </a:lnTo>
                <a:lnTo>
                  <a:pt x="483" y="151"/>
                </a:lnTo>
                <a:lnTo>
                  <a:pt x="483" y="160"/>
                </a:lnTo>
                <a:lnTo>
                  <a:pt x="492" y="168"/>
                </a:lnTo>
                <a:lnTo>
                  <a:pt x="501" y="177"/>
                </a:lnTo>
                <a:lnTo>
                  <a:pt x="510" y="204"/>
                </a:lnTo>
                <a:lnTo>
                  <a:pt x="527" y="230"/>
                </a:lnTo>
                <a:lnTo>
                  <a:pt x="536" y="248"/>
                </a:lnTo>
                <a:lnTo>
                  <a:pt x="545" y="257"/>
                </a:lnTo>
                <a:lnTo>
                  <a:pt x="545" y="266"/>
                </a:lnTo>
                <a:lnTo>
                  <a:pt x="545" y="266"/>
                </a:lnTo>
                <a:lnTo>
                  <a:pt x="545" y="266"/>
                </a:lnTo>
                <a:lnTo>
                  <a:pt x="554" y="266"/>
                </a:lnTo>
                <a:lnTo>
                  <a:pt x="563" y="275"/>
                </a:lnTo>
                <a:lnTo>
                  <a:pt x="563" y="283"/>
                </a:lnTo>
                <a:lnTo>
                  <a:pt x="563" y="283"/>
                </a:lnTo>
                <a:lnTo>
                  <a:pt x="571" y="301"/>
                </a:lnTo>
                <a:lnTo>
                  <a:pt x="571" y="328"/>
                </a:lnTo>
                <a:lnTo>
                  <a:pt x="571" y="328"/>
                </a:lnTo>
                <a:lnTo>
                  <a:pt x="571" y="345"/>
                </a:lnTo>
                <a:lnTo>
                  <a:pt x="571" y="354"/>
                </a:lnTo>
                <a:lnTo>
                  <a:pt x="571" y="363"/>
                </a:lnTo>
                <a:lnTo>
                  <a:pt x="571" y="372"/>
                </a:lnTo>
                <a:lnTo>
                  <a:pt x="571" y="363"/>
                </a:lnTo>
                <a:lnTo>
                  <a:pt x="571" y="372"/>
                </a:lnTo>
                <a:lnTo>
                  <a:pt x="571" y="372"/>
                </a:lnTo>
                <a:lnTo>
                  <a:pt x="563" y="381"/>
                </a:lnTo>
                <a:lnTo>
                  <a:pt x="563" y="381"/>
                </a:lnTo>
                <a:lnTo>
                  <a:pt x="563" y="389"/>
                </a:lnTo>
                <a:lnTo>
                  <a:pt x="563" y="389"/>
                </a:lnTo>
                <a:lnTo>
                  <a:pt x="563" y="398"/>
                </a:lnTo>
                <a:lnTo>
                  <a:pt x="563" y="407"/>
                </a:lnTo>
                <a:lnTo>
                  <a:pt x="563" y="407"/>
                </a:lnTo>
                <a:lnTo>
                  <a:pt x="563" y="416"/>
                </a:lnTo>
                <a:lnTo>
                  <a:pt x="563" y="416"/>
                </a:lnTo>
                <a:lnTo>
                  <a:pt x="554" y="416"/>
                </a:lnTo>
                <a:lnTo>
                  <a:pt x="563" y="416"/>
                </a:lnTo>
                <a:lnTo>
                  <a:pt x="554" y="416"/>
                </a:lnTo>
                <a:lnTo>
                  <a:pt x="545" y="416"/>
                </a:lnTo>
                <a:lnTo>
                  <a:pt x="545" y="425"/>
                </a:lnTo>
                <a:lnTo>
                  <a:pt x="536" y="425"/>
                </a:lnTo>
                <a:lnTo>
                  <a:pt x="536" y="425"/>
                </a:lnTo>
                <a:lnTo>
                  <a:pt x="527" y="425"/>
                </a:lnTo>
                <a:lnTo>
                  <a:pt x="527" y="434"/>
                </a:lnTo>
                <a:lnTo>
                  <a:pt x="510" y="434"/>
                </a:lnTo>
                <a:lnTo>
                  <a:pt x="510" y="425"/>
                </a:lnTo>
                <a:lnTo>
                  <a:pt x="510" y="425"/>
                </a:lnTo>
                <a:lnTo>
                  <a:pt x="510" y="416"/>
                </a:lnTo>
                <a:lnTo>
                  <a:pt x="519" y="425"/>
                </a:lnTo>
                <a:lnTo>
                  <a:pt x="519" y="425"/>
                </a:lnTo>
                <a:lnTo>
                  <a:pt x="527" y="416"/>
                </a:lnTo>
                <a:lnTo>
                  <a:pt x="519" y="416"/>
                </a:lnTo>
                <a:lnTo>
                  <a:pt x="519" y="416"/>
                </a:lnTo>
                <a:lnTo>
                  <a:pt x="510" y="416"/>
                </a:lnTo>
                <a:lnTo>
                  <a:pt x="501" y="407"/>
                </a:lnTo>
                <a:lnTo>
                  <a:pt x="501" y="398"/>
                </a:lnTo>
                <a:lnTo>
                  <a:pt x="492" y="389"/>
                </a:lnTo>
                <a:lnTo>
                  <a:pt x="483" y="389"/>
                </a:lnTo>
                <a:lnTo>
                  <a:pt x="483" y="381"/>
                </a:lnTo>
                <a:lnTo>
                  <a:pt x="475" y="381"/>
                </a:lnTo>
                <a:lnTo>
                  <a:pt x="475" y="381"/>
                </a:lnTo>
                <a:lnTo>
                  <a:pt x="466" y="381"/>
                </a:lnTo>
                <a:lnTo>
                  <a:pt x="466" y="381"/>
                </a:lnTo>
                <a:lnTo>
                  <a:pt x="457" y="372"/>
                </a:lnTo>
                <a:lnTo>
                  <a:pt x="466" y="372"/>
                </a:lnTo>
                <a:lnTo>
                  <a:pt x="457" y="372"/>
                </a:lnTo>
                <a:lnTo>
                  <a:pt x="448" y="363"/>
                </a:lnTo>
                <a:lnTo>
                  <a:pt x="448" y="345"/>
                </a:lnTo>
                <a:lnTo>
                  <a:pt x="440" y="336"/>
                </a:lnTo>
                <a:lnTo>
                  <a:pt x="440" y="336"/>
                </a:lnTo>
                <a:lnTo>
                  <a:pt x="440" y="336"/>
                </a:lnTo>
                <a:lnTo>
                  <a:pt x="440" y="328"/>
                </a:lnTo>
                <a:lnTo>
                  <a:pt x="440" y="328"/>
                </a:lnTo>
                <a:lnTo>
                  <a:pt x="448" y="319"/>
                </a:lnTo>
                <a:lnTo>
                  <a:pt x="440" y="328"/>
                </a:lnTo>
                <a:lnTo>
                  <a:pt x="440" y="328"/>
                </a:lnTo>
                <a:lnTo>
                  <a:pt x="431" y="336"/>
                </a:lnTo>
                <a:lnTo>
                  <a:pt x="431" y="336"/>
                </a:lnTo>
                <a:lnTo>
                  <a:pt x="431" y="328"/>
                </a:lnTo>
                <a:lnTo>
                  <a:pt x="422" y="328"/>
                </a:lnTo>
                <a:lnTo>
                  <a:pt x="422" y="319"/>
                </a:lnTo>
                <a:lnTo>
                  <a:pt x="422" y="310"/>
                </a:lnTo>
                <a:lnTo>
                  <a:pt x="422" y="301"/>
                </a:lnTo>
                <a:lnTo>
                  <a:pt x="431" y="301"/>
                </a:lnTo>
                <a:lnTo>
                  <a:pt x="431" y="301"/>
                </a:lnTo>
                <a:lnTo>
                  <a:pt x="413" y="310"/>
                </a:lnTo>
                <a:lnTo>
                  <a:pt x="413" y="301"/>
                </a:lnTo>
                <a:lnTo>
                  <a:pt x="413" y="301"/>
                </a:lnTo>
                <a:lnTo>
                  <a:pt x="413" y="301"/>
                </a:lnTo>
                <a:lnTo>
                  <a:pt x="413" y="310"/>
                </a:lnTo>
                <a:lnTo>
                  <a:pt x="422" y="319"/>
                </a:lnTo>
                <a:lnTo>
                  <a:pt x="413" y="310"/>
                </a:lnTo>
                <a:lnTo>
                  <a:pt x="413" y="319"/>
                </a:lnTo>
                <a:lnTo>
                  <a:pt x="404" y="310"/>
                </a:lnTo>
                <a:lnTo>
                  <a:pt x="396" y="301"/>
                </a:lnTo>
                <a:lnTo>
                  <a:pt x="396" y="301"/>
                </a:lnTo>
                <a:lnTo>
                  <a:pt x="387" y="283"/>
                </a:lnTo>
                <a:lnTo>
                  <a:pt x="387" y="283"/>
                </a:lnTo>
                <a:lnTo>
                  <a:pt x="387" y="275"/>
                </a:lnTo>
                <a:lnTo>
                  <a:pt x="369" y="266"/>
                </a:lnTo>
                <a:lnTo>
                  <a:pt x="369" y="266"/>
                </a:lnTo>
                <a:lnTo>
                  <a:pt x="378" y="266"/>
                </a:lnTo>
                <a:lnTo>
                  <a:pt x="378" y="266"/>
                </a:lnTo>
                <a:lnTo>
                  <a:pt x="378" y="266"/>
                </a:lnTo>
                <a:lnTo>
                  <a:pt x="378" y="257"/>
                </a:lnTo>
                <a:lnTo>
                  <a:pt x="387" y="239"/>
                </a:lnTo>
                <a:lnTo>
                  <a:pt x="387" y="239"/>
                </a:lnTo>
                <a:lnTo>
                  <a:pt x="387" y="230"/>
                </a:lnTo>
                <a:lnTo>
                  <a:pt x="378" y="239"/>
                </a:lnTo>
                <a:lnTo>
                  <a:pt x="378" y="230"/>
                </a:lnTo>
                <a:lnTo>
                  <a:pt x="369" y="221"/>
                </a:lnTo>
                <a:lnTo>
                  <a:pt x="369" y="230"/>
                </a:lnTo>
                <a:lnTo>
                  <a:pt x="369" y="230"/>
                </a:lnTo>
                <a:lnTo>
                  <a:pt x="369" y="239"/>
                </a:lnTo>
                <a:lnTo>
                  <a:pt x="369" y="239"/>
                </a:lnTo>
                <a:lnTo>
                  <a:pt x="378" y="239"/>
                </a:lnTo>
                <a:lnTo>
                  <a:pt x="378" y="248"/>
                </a:lnTo>
                <a:lnTo>
                  <a:pt x="369" y="248"/>
                </a:lnTo>
                <a:lnTo>
                  <a:pt x="369" y="248"/>
                </a:lnTo>
                <a:lnTo>
                  <a:pt x="360" y="239"/>
                </a:lnTo>
                <a:lnTo>
                  <a:pt x="369" y="248"/>
                </a:lnTo>
                <a:lnTo>
                  <a:pt x="360" y="248"/>
                </a:lnTo>
                <a:lnTo>
                  <a:pt x="360" y="239"/>
                </a:lnTo>
                <a:lnTo>
                  <a:pt x="360" y="230"/>
                </a:lnTo>
                <a:lnTo>
                  <a:pt x="360" y="221"/>
                </a:lnTo>
                <a:lnTo>
                  <a:pt x="360" y="221"/>
                </a:lnTo>
                <a:lnTo>
                  <a:pt x="360" y="195"/>
                </a:lnTo>
                <a:lnTo>
                  <a:pt x="360" y="186"/>
                </a:lnTo>
                <a:lnTo>
                  <a:pt x="360" y="177"/>
                </a:lnTo>
                <a:lnTo>
                  <a:pt x="360" y="168"/>
                </a:lnTo>
                <a:lnTo>
                  <a:pt x="360" y="160"/>
                </a:lnTo>
                <a:lnTo>
                  <a:pt x="360" y="160"/>
                </a:lnTo>
                <a:lnTo>
                  <a:pt x="352" y="160"/>
                </a:lnTo>
                <a:lnTo>
                  <a:pt x="352" y="151"/>
                </a:lnTo>
                <a:lnTo>
                  <a:pt x="352" y="142"/>
                </a:lnTo>
                <a:lnTo>
                  <a:pt x="343" y="142"/>
                </a:lnTo>
                <a:lnTo>
                  <a:pt x="334" y="142"/>
                </a:lnTo>
                <a:lnTo>
                  <a:pt x="325" y="142"/>
                </a:lnTo>
                <a:lnTo>
                  <a:pt x="325" y="133"/>
                </a:lnTo>
                <a:lnTo>
                  <a:pt x="325" y="133"/>
                </a:lnTo>
                <a:lnTo>
                  <a:pt x="316" y="124"/>
                </a:lnTo>
                <a:lnTo>
                  <a:pt x="299" y="115"/>
                </a:lnTo>
                <a:lnTo>
                  <a:pt x="299" y="107"/>
                </a:lnTo>
                <a:lnTo>
                  <a:pt x="299" y="107"/>
                </a:lnTo>
                <a:lnTo>
                  <a:pt x="290" y="98"/>
                </a:lnTo>
                <a:lnTo>
                  <a:pt x="281" y="89"/>
                </a:lnTo>
                <a:lnTo>
                  <a:pt x="272" y="80"/>
                </a:lnTo>
                <a:lnTo>
                  <a:pt x="264" y="80"/>
                </a:lnTo>
                <a:lnTo>
                  <a:pt x="255" y="80"/>
                </a:lnTo>
                <a:lnTo>
                  <a:pt x="255" y="80"/>
                </a:lnTo>
                <a:lnTo>
                  <a:pt x="246" y="80"/>
                </a:lnTo>
                <a:lnTo>
                  <a:pt x="237" y="80"/>
                </a:lnTo>
                <a:lnTo>
                  <a:pt x="228" y="80"/>
                </a:lnTo>
                <a:lnTo>
                  <a:pt x="228" y="89"/>
                </a:lnTo>
                <a:lnTo>
                  <a:pt x="228" y="89"/>
                </a:lnTo>
                <a:lnTo>
                  <a:pt x="228" y="89"/>
                </a:lnTo>
                <a:lnTo>
                  <a:pt x="228" y="89"/>
                </a:lnTo>
                <a:lnTo>
                  <a:pt x="237" y="98"/>
                </a:lnTo>
                <a:lnTo>
                  <a:pt x="228" y="98"/>
                </a:lnTo>
                <a:lnTo>
                  <a:pt x="228" y="98"/>
                </a:lnTo>
                <a:lnTo>
                  <a:pt x="220" y="98"/>
                </a:lnTo>
                <a:lnTo>
                  <a:pt x="202" y="107"/>
                </a:lnTo>
                <a:lnTo>
                  <a:pt x="202" y="107"/>
                </a:lnTo>
                <a:lnTo>
                  <a:pt x="202" y="107"/>
                </a:lnTo>
                <a:lnTo>
                  <a:pt x="193" y="115"/>
                </a:lnTo>
                <a:lnTo>
                  <a:pt x="193" y="115"/>
                </a:lnTo>
                <a:lnTo>
                  <a:pt x="184" y="115"/>
                </a:lnTo>
                <a:lnTo>
                  <a:pt x="176" y="115"/>
                </a:lnTo>
                <a:lnTo>
                  <a:pt x="176" y="124"/>
                </a:lnTo>
                <a:lnTo>
                  <a:pt x="167" y="124"/>
                </a:lnTo>
                <a:lnTo>
                  <a:pt x="167" y="115"/>
                </a:lnTo>
                <a:lnTo>
                  <a:pt x="167" y="115"/>
                </a:lnTo>
                <a:lnTo>
                  <a:pt x="167" y="107"/>
                </a:lnTo>
                <a:lnTo>
                  <a:pt x="167" y="115"/>
                </a:lnTo>
                <a:lnTo>
                  <a:pt x="167" y="115"/>
                </a:lnTo>
                <a:lnTo>
                  <a:pt x="167" y="115"/>
                </a:lnTo>
                <a:lnTo>
                  <a:pt x="167" y="115"/>
                </a:lnTo>
                <a:lnTo>
                  <a:pt x="167" y="107"/>
                </a:lnTo>
                <a:lnTo>
                  <a:pt x="158" y="98"/>
                </a:lnTo>
                <a:lnTo>
                  <a:pt x="158" y="98"/>
                </a:lnTo>
                <a:lnTo>
                  <a:pt x="149" y="98"/>
                </a:lnTo>
                <a:lnTo>
                  <a:pt x="149" y="98"/>
                </a:lnTo>
                <a:lnTo>
                  <a:pt x="149" y="98"/>
                </a:lnTo>
                <a:lnTo>
                  <a:pt x="149" y="98"/>
                </a:lnTo>
                <a:lnTo>
                  <a:pt x="140" y="89"/>
                </a:lnTo>
                <a:lnTo>
                  <a:pt x="149" y="89"/>
                </a:lnTo>
                <a:lnTo>
                  <a:pt x="158" y="98"/>
                </a:lnTo>
                <a:lnTo>
                  <a:pt x="158" y="89"/>
                </a:lnTo>
                <a:lnTo>
                  <a:pt x="158" y="89"/>
                </a:lnTo>
                <a:lnTo>
                  <a:pt x="149" y="89"/>
                </a:lnTo>
                <a:lnTo>
                  <a:pt x="149" y="89"/>
                </a:lnTo>
                <a:lnTo>
                  <a:pt x="140" y="80"/>
                </a:lnTo>
                <a:lnTo>
                  <a:pt x="140" y="80"/>
                </a:lnTo>
                <a:lnTo>
                  <a:pt x="149" y="80"/>
                </a:lnTo>
                <a:lnTo>
                  <a:pt x="149" y="71"/>
                </a:lnTo>
                <a:lnTo>
                  <a:pt x="140" y="80"/>
                </a:lnTo>
                <a:lnTo>
                  <a:pt x="132" y="80"/>
                </a:lnTo>
                <a:lnTo>
                  <a:pt x="132" y="80"/>
                </a:lnTo>
                <a:lnTo>
                  <a:pt x="132" y="80"/>
                </a:lnTo>
                <a:lnTo>
                  <a:pt x="140" y="80"/>
                </a:lnTo>
                <a:lnTo>
                  <a:pt x="140" y="89"/>
                </a:lnTo>
                <a:lnTo>
                  <a:pt x="132" y="80"/>
                </a:lnTo>
                <a:lnTo>
                  <a:pt x="114" y="80"/>
                </a:lnTo>
                <a:lnTo>
                  <a:pt x="96" y="71"/>
                </a:lnTo>
                <a:lnTo>
                  <a:pt x="88" y="71"/>
                </a:lnTo>
                <a:lnTo>
                  <a:pt x="88" y="71"/>
                </a:lnTo>
                <a:lnTo>
                  <a:pt x="96" y="71"/>
                </a:lnTo>
                <a:lnTo>
                  <a:pt x="96" y="71"/>
                </a:lnTo>
                <a:lnTo>
                  <a:pt x="96" y="71"/>
                </a:lnTo>
                <a:lnTo>
                  <a:pt x="105" y="71"/>
                </a:lnTo>
                <a:lnTo>
                  <a:pt x="114" y="71"/>
                </a:lnTo>
                <a:lnTo>
                  <a:pt x="105" y="71"/>
                </a:lnTo>
                <a:lnTo>
                  <a:pt x="96" y="62"/>
                </a:lnTo>
                <a:lnTo>
                  <a:pt x="96" y="62"/>
                </a:lnTo>
                <a:lnTo>
                  <a:pt x="88" y="71"/>
                </a:lnTo>
                <a:lnTo>
                  <a:pt x="88" y="62"/>
                </a:lnTo>
                <a:lnTo>
                  <a:pt x="79" y="71"/>
                </a:lnTo>
                <a:lnTo>
                  <a:pt x="79" y="71"/>
                </a:lnTo>
                <a:lnTo>
                  <a:pt x="61" y="71"/>
                </a:lnTo>
                <a:lnTo>
                  <a:pt x="44" y="80"/>
                </a:lnTo>
                <a:lnTo>
                  <a:pt x="44" y="80"/>
                </a:lnTo>
                <a:lnTo>
                  <a:pt x="44" y="80"/>
                </a:lnTo>
                <a:lnTo>
                  <a:pt x="52" y="80"/>
                </a:lnTo>
                <a:lnTo>
                  <a:pt x="52" y="71"/>
                </a:lnTo>
                <a:lnTo>
                  <a:pt x="52" y="71"/>
                </a:lnTo>
                <a:lnTo>
                  <a:pt x="44" y="62"/>
                </a:lnTo>
                <a:lnTo>
                  <a:pt x="44" y="71"/>
                </a:lnTo>
                <a:lnTo>
                  <a:pt x="44" y="71"/>
                </a:lnTo>
                <a:lnTo>
                  <a:pt x="44" y="62"/>
                </a:lnTo>
                <a:lnTo>
                  <a:pt x="35" y="71"/>
                </a:lnTo>
                <a:lnTo>
                  <a:pt x="35" y="71"/>
                </a:lnTo>
                <a:lnTo>
                  <a:pt x="35" y="71"/>
                </a:lnTo>
                <a:lnTo>
                  <a:pt x="35" y="80"/>
                </a:lnTo>
                <a:lnTo>
                  <a:pt x="35" y="80"/>
                </a:lnTo>
                <a:lnTo>
                  <a:pt x="26" y="89"/>
                </a:lnTo>
                <a:lnTo>
                  <a:pt x="26" y="89"/>
                </a:lnTo>
                <a:lnTo>
                  <a:pt x="17" y="89"/>
                </a:lnTo>
                <a:lnTo>
                  <a:pt x="17" y="80"/>
                </a:lnTo>
                <a:lnTo>
                  <a:pt x="26" y="80"/>
                </a:lnTo>
                <a:lnTo>
                  <a:pt x="26" y="80"/>
                </a:lnTo>
                <a:lnTo>
                  <a:pt x="17" y="71"/>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nvGrpSpPr>
          <p:cNvPr id="129" name="Group 409"/>
          <p:cNvGrpSpPr/>
          <p:nvPr/>
        </p:nvGrpSpPr>
        <p:grpSpPr>
          <a:xfrm>
            <a:off x="9431899" y="1678895"/>
            <a:ext cx="301468" cy="171655"/>
            <a:chOff x="4714875" y="2476501"/>
            <a:chExt cx="446088" cy="254000"/>
          </a:xfrm>
          <a:solidFill>
            <a:schemeClr val="bg1"/>
          </a:solidFill>
        </p:grpSpPr>
        <p:sp>
          <p:nvSpPr>
            <p:cNvPr id="139" name="Freeform 123"/>
            <p:cNvSpPr>
              <a:spLocks/>
            </p:cNvSpPr>
            <p:nvPr/>
          </p:nvSpPr>
          <p:spPr bwMode="auto">
            <a:xfrm>
              <a:off x="4714875" y="2505076"/>
              <a:ext cx="446088" cy="225425"/>
            </a:xfrm>
            <a:custGeom>
              <a:avLst/>
              <a:gdLst/>
              <a:ahLst/>
              <a:cxnLst>
                <a:cxn ang="0">
                  <a:pos x="220" y="0"/>
                </a:cxn>
                <a:cxn ang="0">
                  <a:pos x="246" y="97"/>
                </a:cxn>
                <a:cxn ang="0">
                  <a:pos x="273" y="89"/>
                </a:cxn>
                <a:cxn ang="0">
                  <a:pos x="273" y="106"/>
                </a:cxn>
                <a:cxn ang="0">
                  <a:pos x="273" y="124"/>
                </a:cxn>
                <a:cxn ang="0">
                  <a:pos x="246" y="133"/>
                </a:cxn>
                <a:cxn ang="0">
                  <a:pos x="246" y="133"/>
                </a:cxn>
                <a:cxn ang="0">
                  <a:pos x="237" y="124"/>
                </a:cxn>
                <a:cxn ang="0">
                  <a:pos x="237" y="115"/>
                </a:cxn>
                <a:cxn ang="0">
                  <a:pos x="229" y="115"/>
                </a:cxn>
                <a:cxn ang="0">
                  <a:pos x="229" y="115"/>
                </a:cxn>
                <a:cxn ang="0">
                  <a:pos x="220" y="115"/>
                </a:cxn>
                <a:cxn ang="0">
                  <a:pos x="211" y="106"/>
                </a:cxn>
                <a:cxn ang="0">
                  <a:pos x="202" y="97"/>
                </a:cxn>
                <a:cxn ang="0">
                  <a:pos x="220" y="89"/>
                </a:cxn>
                <a:cxn ang="0">
                  <a:pos x="211" y="80"/>
                </a:cxn>
                <a:cxn ang="0">
                  <a:pos x="202" y="89"/>
                </a:cxn>
                <a:cxn ang="0">
                  <a:pos x="202" y="71"/>
                </a:cxn>
                <a:cxn ang="0">
                  <a:pos x="211" y="71"/>
                </a:cxn>
                <a:cxn ang="0">
                  <a:pos x="202" y="62"/>
                </a:cxn>
                <a:cxn ang="0">
                  <a:pos x="193" y="62"/>
                </a:cxn>
                <a:cxn ang="0">
                  <a:pos x="202" y="53"/>
                </a:cxn>
                <a:cxn ang="0">
                  <a:pos x="202" y="53"/>
                </a:cxn>
                <a:cxn ang="0">
                  <a:pos x="202" y="27"/>
                </a:cxn>
                <a:cxn ang="0">
                  <a:pos x="211" y="27"/>
                </a:cxn>
                <a:cxn ang="0">
                  <a:pos x="211" y="18"/>
                </a:cxn>
                <a:cxn ang="0">
                  <a:pos x="202" y="18"/>
                </a:cxn>
                <a:cxn ang="0">
                  <a:pos x="202" y="27"/>
                </a:cxn>
                <a:cxn ang="0">
                  <a:pos x="193" y="27"/>
                </a:cxn>
                <a:cxn ang="0">
                  <a:pos x="185" y="36"/>
                </a:cxn>
                <a:cxn ang="0">
                  <a:pos x="185" y="44"/>
                </a:cxn>
                <a:cxn ang="0">
                  <a:pos x="185" y="44"/>
                </a:cxn>
                <a:cxn ang="0">
                  <a:pos x="185" y="62"/>
                </a:cxn>
                <a:cxn ang="0">
                  <a:pos x="185" y="62"/>
                </a:cxn>
                <a:cxn ang="0">
                  <a:pos x="185" y="71"/>
                </a:cxn>
                <a:cxn ang="0">
                  <a:pos x="193" y="89"/>
                </a:cxn>
                <a:cxn ang="0">
                  <a:pos x="202" y="115"/>
                </a:cxn>
                <a:cxn ang="0">
                  <a:pos x="185" y="106"/>
                </a:cxn>
                <a:cxn ang="0">
                  <a:pos x="185" y="97"/>
                </a:cxn>
                <a:cxn ang="0">
                  <a:pos x="193" y="115"/>
                </a:cxn>
                <a:cxn ang="0">
                  <a:pos x="211" y="133"/>
                </a:cxn>
                <a:cxn ang="0">
                  <a:pos x="202" y="133"/>
                </a:cxn>
                <a:cxn ang="0">
                  <a:pos x="185" y="124"/>
                </a:cxn>
                <a:cxn ang="0">
                  <a:pos x="176" y="115"/>
                </a:cxn>
                <a:cxn ang="0">
                  <a:pos x="167" y="124"/>
                </a:cxn>
                <a:cxn ang="0">
                  <a:pos x="158" y="115"/>
                </a:cxn>
                <a:cxn ang="0">
                  <a:pos x="149" y="115"/>
                </a:cxn>
                <a:cxn ang="0">
                  <a:pos x="149" y="106"/>
                </a:cxn>
                <a:cxn ang="0">
                  <a:pos x="158" y="89"/>
                </a:cxn>
                <a:cxn ang="0">
                  <a:pos x="158" y="80"/>
                </a:cxn>
                <a:cxn ang="0">
                  <a:pos x="149" y="80"/>
                </a:cxn>
                <a:cxn ang="0">
                  <a:pos x="132" y="71"/>
                </a:cxn>
                <a:cxn ang="0">
                  <a:pos x="123" y="53"/>
                </a:cxn>
                <a:cxn ang="0">
                  <a:pos x="105" y="53"/>
                </a:cxn>
                <a:cxn ang="0">
                  <a:pos x="97" y="44"/>
                </a:cxn>
                <a:cxn ang="0">
                  <a:pos x="88" y="36"/>
                </a:cxn>
                <a:cxn ang="0">
                  <a:pos x="70" y="36"/>
                </a:cxn>
                <a:cxn ang="0">
                  <a:pos x="61" y="44"/>
                </a:cxn>
                <a:cxn ang="0">
                  <a:pos x="44" y="44"/>
                </a:cxn>
                <a:cxn ang="0">
                  <a:pos x="44" y="44"/>
                </a:cxn>
                <a:cxn ang="0">
                  <a:pos x="26" y="62"/>
                </a:cxn>
                <a:cxn ang="0">
                  <a:pos x="18" y="71"/>
                </a:cxn>
                <a:cxn ang="0">
                  <a:pos x="0" y="44"/>
                </a:cxn>
              </a:cxnLst>
              <a:rect l="0" t="0" r="r" b="b"/>
              <a:pathLst>
                <a:path w="281" h="142">
                  <a:moveTo>
                    <a:pt x="0" y="44"/>
                  </a:moveTo>
                  <a:lnTo>
                    <a:pt x="97" y="27"/>
                  </a:lnTo>
                  <a:lnTo>
                    <a:pt x="220" y="0"/>
                  </a:lnTo>
                  <a:lnTo>
                    <a:pt x="229" y="53"/>
                  </a:lnTo>
                  <a:lnTo>
                    <a:pt x="237" y="89"/>
                  </a:lnTo>
                  <a:lnTo>
                    <a:pt x="246" y="97"/>
                  </a:lnTo>
                  <a:lnTo>
                    <a:pt x="281" y="89"/>
                  </a:lnTo>
                  <a:lnTo>
                    <a:pt x="281" y="89"/>
                  </a:lnTo>
                  <a:lnTo>
                    <a:pt x="273" y="89"/>
                  </a:lnTo>
                  <a:lnTo>
                    <a:pt x="281" y="97"/>
                  </a:lnTo>
                  <a:lnTo>
                    <a:pt x="281" y="106"/>
                  </a:lnTo>
                  <a:lnTo>
                    <a:pt x="273" y="106"/>
                  </a:lnTo>
                  <a:lnTo>
                    <a:pt x="273" y="115"/>
                  </a:lnTo>
                  <a:lnTo>
                    <a:pt x="273" y="124"/>
                  </a:lnTo>
                  <a:lnTo>
                    <a:pt x="273" y="124"/>
                  </a:lnTo>
                  <a:lnTo>
                    <a:pt x="255" y="133"/>
                  </a:lnTo>
                  <a:lnTo>
                    <a:pt x="255" y="133"/>
                  </a:lnTo>
                  <a:lnTo>
                    <a:pt x="246" y="133"/>
                  </a:lnTo>
                  <a:lnTo>
                    <a:pt x="237" y="142"/>
                  </a:lnTo>
                  <a:lnTo>
                    <a:pt x="237" y="133"/>
                  </a:lnTo>
                  <a:lnTo>
                    <a:pt x="246" y="133"/>
                  </a:lnTo>
                  <a:lnTo>
                    <a:pt x="246" y="124"/>
                  </a:lnTo>
                  <a:lnTo>
                    <a:pt x="237" y="124"/>
                  </a:lnTo>
                  <a:lnTo>
                    <a:pt x="237" y="124"/>
                  </a:lnTo>
                  <a:lnTo>
                    <a:pt x="237" y="124"/>
                  </a:lnTo>
                  <a:lnTo>
                    <a:pt x="237" y="124"/>
                  </a:lnTo>
                  <a:lnTo>
                    <a:pt x="237" y="115"/>
                  </a:lnTo>
                  <a:lnTo>
                    <a:pt x="237" y="115"/>
                  </a:lnTo>
                  <a:lnTo>
                    <a:pt x="237" y="106"/>
                  </a:lnTo>
                  <a:lnTo>
                    <a:pt x="229" y="115"/>
                  </a:lnTo>
                  <a:lnTo>
                    <a:pt x="229" y="115"/>
                  </a:lnTo>
                  <a:lnTo>
                    <a:pt x="229" y="106"/>
                  </a:lnTo>
                  <a:lnTo>
                    <a:pt x="229" y="115"/>
                  </a:lnTo>
                  <a:lnTo>
                    <a:pt x="229" y="115"/>
                  </a:lnTo>
                  <a:lnTo>
                    <a:pt x="220" y="115"/>
                  </a:lnTo>
                  <a:lnTo>
                    <a:pt x="220" y="115"/>
                  </a:lnTo>
                  <a:lnTo>
                    <a:pt x="211" y="106"/>
                  </a:lnTo>
                  <a:lnTo>
                    <a:pt x="211" y="115"/>
                  </a:lnTo>
                  <a:lnTo>
                    <a:pt x="211" y="106"/>
                  </a:lnTo>
                  <a:lnTo>
                    <a:pt x="211" y="106"/>
                  </a:lnTo>
                  <a:lnTo>
                    <a:pt x="211" y="97"/>
                  </a:lnTo>
                  <a:lnTo>
                    <a:pt x="202" y="97"/>
                  </a:lnTo>
                  <a:lnTo>
                    <a:pt x="211" y="89"/>
                  </a:lnTo>
                  <a:lnTo>
                    <a:pt x="220" y="89"/>
                  </a:lnTo>
                  <a:lnTo>
                    <a:pt x="220" y="89"/>
                  </a:lnTo>
                  <a:lnTo>
                    <a:pt x="220" y="89"/>
                  </a:lnTo>
                  <a:lnTo>
                    <a:pt x="211" y="89"/>
                  </a:lnTo>
                  <a:lnTo>
                    <a:pt x="211" y="80"/>
                  </a:lnTo>
                  <a:lnTo>
                    <a:pt x="211" y="80"/>
                  </a:lnTo>
                  <a:lnTo>
                    <a:pt x="202" y="80"/>
                  </a:lnTo>
                  <a:lnTo>
                    <a:pt x="202" y="89"/>
                  </a:lnTo>
                  <a:lnTo>
                    <a:pt x="202" y="80"/>
                  </a:lnTo>
                  <a:lnTo>
                    <a:pt x="202" y="80"/>
                  </a:lnTo>
                  <a:lnTo>
                    <a:pt x="202" y="71"/>
                  </a:lnTo>
                  <a:lnTo>
                    <a:pt x="211" y="80"/>
                  </a:lnTo>
                  <a:lnTo>
                    <a:pt x="211" y="71"/>
                  </a:lnTo>
                  <a:lnTo>
                    <a:pt x="211" y="71"/>
                  </a:lnTo>
                  <a:lnTo>
                    <a:pt x="202" y="71"/>
                  </a:lnTo>
                  <a:lnTo>
                    <a:pt x="202" y="62"/>
                  </a:lnTo>
                  <a:lnTo>
                    <a:pt x="202" y="62"/>
                  </a:lnTo>
                  <a:lnTo>
                    <a:pt x="193" y="71"/>
                  </a:lnTo>
                  <a:lnTo>
                    <a:pt x="193" y="71"/>
                  </a:lnTo>
                  <a:lnTo>
                    <a:pt x="193" y="62"/>
                  </a:lnTo>
                  <a:lnTo>
                    <a:pt x="202" y="62"/>
                  </a:lnTo>
                  <a:lnTo>
                    <a:pt x="202" y="62"/>
                  </a:lnTo>
                  <a:lnTo>
                    <a:pt x="202" y="53"/>
                  </a:lnTo>
                  <a:lnTo>
                    <a:pt x="202" y="53"/>
                  </a:lnTo>
                  <a:lnTo>
                    <a:pt x="202" y="53"/>
                  </a:lnTo>
                  <a:lnTo>
                    <a:pt x="202" y="53"/>
                  </a:lnTo>
                  <a:lnTo>
                    <a:pt x="193" y="53"/>
                  </a:lnTo>
                  <a:lnTo>
                    <a:pt x="202" y="36"/>
                  </a:lnTo>
                  <a:lnTo>
                    <a:pt x="202" y="27"/>
                  </a:lnTo>
                  <a:lnTo>
                    <a:pt x="211" y="27"/>
                  </a:lnTo>
                  <a:lnTo>
                    <a:pt x="211" y="27"/>
                  </a:lnTo>
                  <a:lnTo>
                    <a:pt x="211" y="27"/>
                  </a:lnTo>
                  <a:lnTo>
                    <a:pt x="211" y="18"/>
                  </a:lnTo>
                  <a:lnTo>
                    <a:pt x="211" y="18"/>
                  </a:lnTo>
                  <a:lnTo>
                    <a:pt x="211" y="18"/>
                  </a:lnTo>
                  <a:lnTo>
                    <a:pt x="211" y="9"/>
                  </a:lnTo>
                  <a:lnTo>
                    <a:pt x="202" y="18"/>
                  </a:lnTo>
                  <a:lnTo>
                    <a:pt x="202" y="18"/>
                  </a:lnTo>
                  <a:lnTo>
                    <a:pt x="202" y="18"/>
                  </a:lnTo>
                  <a:lnTo>
                    <a:pt x="202" y="27"/>
                  </a:lnTo>
                  <a:lnTo>
                    <a:pt x="202" y="27"/>
                  </a:lnTo>
                  <a:lnTo>
                    <a:pt x="193" y="27"/>
                  </a:lnTo>
                  <a:lnTo>
                    <a:pt x="193" y="27"/>
                  </a:lnTo>
                  <a:lnTo>
                    <a:pt x="193" y="27"/>
                  </a:lnTo>
                  <a:lnTo>
                    <a:pt x="193" y="36"/>
                  </a:lnTo>
                  <a:lnTo>
                    <a:pt x="185" y="27"/>
                  </a:lnTo>
                  <a:lnTo>
                    <a:pt x="185" y="36"/>
                  </a:lnTo>
                  <a:lnTo>
                    <a:pt x="185" y="36"/>
                  </a:lnTo>
                  <a:lnTo>
                    <a:pt x="185" y="44"/>
                  </a:lnTo>
                  <a:lnTo>
                    <a:pt x="185" y="44"/>
                  </a:lnTo>
                  <a:lnTo>
                    <a:pt x="185" y="44"/>
                  </a:lnTo>
                  <a:lnTo>
                    <a:pt x="185" y="44"/>
                  </a:lnTo>
                  <a:lnTo>
                    <a:pt x="185" y="44"/>
                  </a:lnTo>
                  <a:lnTo>
                    <a:pt x="176" y="44"/>
                  </a:lnTo>
                  <a:lnTo>
                    <a:pt x="185" y="53"/>
                  </a:lnTo>
                  <a:lnTo>
                    <a:pt x="185" y="62"/>
                  </a:lnTo>
                  <a:lnTo>
                    <a:pt x="193" y="62"/>
                  </a:lnTo>
                  <a:lnTo>
                    <a:pt x="193" y="62"/>
                  </a:lnTo>
                  <a:lnTo>
                    <a:pt x="185" y="62"/>
                  </a:lnTo>
                  <a:lnTo>
                    <a:pt x="185" y="62"/>
                  </a:lnTo>
                  <a:lnTo>
                    <a:pt x="185" y="62"/>
                  </a:lnTo>
                  <a:lnTo>
                    <a:pt x="185" y="71"/>
                  </a:lnTo>
                  <a:lnTo>
                    <a:pt x="185" y="80"/>
                  </a:lnTo>
                  <a:lnTo>
                    <a:pt x="185" y="89"/>
                  </a:lnTo>
                  <a:lnTo>
                    <a:pt x="193" y="89"/>
                  </a:lnTo>
                  <a:lnTo>
                    <a:pt x="193" y="97"/>
                  </a:lnTo>
                  <a:lnTo>
                    <a:pt x="202" y="115"/>
                  </a:lnTo>
                  <a:lnTo>
                    <a:pt x="202" y="115"/>
                  </a:lnTo>
                  <a:lnTo>
                    <a:pt x="193" y="115"/>
                  </a:lnTo>
                  <a:lnTo>
                    <a:pt x="193" y="115"/>
                  </a:lnTo>
                  <a:lnTo>
                    <a:pt x="185" y="106"/>
                  </a:lnTo>
                  <a:lnTo>
                    <a:pt x="185" y="97"/>
                  </a:lnTo>
                  <a:lnTo>
                    <a:pt x="185" y="89"/>
                  </a:lnTo>
                  <a:lnTo>
                    <a:pt x="185" y="97"/>
                  </a:lnTo>
                  <a:lnTo>
                    <a:pt x="185" y="106"/>
                  </a:lnTo>
                  <a:lnTo>
                    <a:pt x="185" y="106"/>
                  </a:lnTo>
                  <a:lnTo>
                    <a:pt x="193" y="115"/>
                  </a:lnTo>
                  <a:lnTo>
                    <a:pt x="202" y="115"/>
                  </a:lnTo>
                  <a:lnTo>
                    <a:pt x="202" y="124"/>
                  </a:lnTo>
                  <a:lnTo>
                    <a:pt x="211" y="133"/>
                  </a:lnTo>
                  <a:lnTo>
                    <a:pt x="211" y="133"/>
                  </a:lnTo>
                  <a:lnTo>
                    <a:pt x="202" y="133"/>
                  </a:lnTo>
                  <a:lnTo>
                    <a:pt x="202" y="133"/>
                  </a:lnTo>
                  <a:lnTo>
                    <a:pt x="202" y="133"/>
                  </a:lnTo>
                  <a:lnTo>
                    <a:pt x="193" y="124"/>
                  </a:lnTo>
                  <a:lnTo>
                    <a:pt x="185" y="124"/>
                  </a:lnTo>
                  <a:lnTo>
                    <a:pt x="185" y="124"/>
                  </a:lnTo>
                  <a:lnTo>
                    <a:pt x="176" y="124"/>
                  </a:lnTo>
                  <a:lnTo>
                    <a:pt x="176" y="115"/>
                  </a:lnTo>
                  <a:lnTo>
                    <a:pt x="176" y="124"/>
                  </a:lnTo>
                  <a:lnTo>
                    <a:pt x="176" y="124"/>
                  </a:lnTo>
                  <a:lnTo>
                    <a:pt x="167" y="124"/>
                  </a:lnTo>
                  <a:lnTo>
                    <a:pt x="167" y="115"/>
                  </a:lnTo>
                  <a:lnTo>
                    <a:pt x="167" y="115"/>
                  </a:lnTo>
                  <a:lnTo>
                    <a:pt x="158" y="115"/>
                  </a:lnTo>
                  <a:lnTo>
                    <a:pt x="158" y="115"/>
                  </a:lnTo>
                  <a:lnTo>
                    <a:pt x="158" y="124"/>
                  </a:lnTo>
                  <a:lnTo>
                    <a:pt x="149" y="115"/>
                  </a:lnTo>
                  <a:lnTo>
                    <a:pt x="149" y="115"/>
                  </a:lnTo>
                  <a:lnTo>
                    <a:pt x="149" y="106"/>
                  </a:lnTo>
                  <a:lnTo>
                    <a:pt x="149" y="106"/>
                  </a:lnTo>
                  <a:lnTo>
                    <a:pt x="158" y="106"/>
                  </a:lnTo>
                  <a:lnTo>
                    <a:pt x="158" y="97"/>
                  </a:lnTo>
                  <a:lnTo>
                    <a:pt x="158" y="89"/>
                  </a:lnTo>
                  <a:lnTo>
                    <a:pt x="158" y="89"/>
                  </a:lnTo>
                  <a:lnTo>
                    <a:pt x="158" y="80"/>
                  </a:lnTo>
                  <a:lnTo>
                    <a:pt x="158" y="80"/>
                  </a:lnTo>
                  <a:lnTo>
                    <a:pt x="158" y="71"/>
                  </a:lnTo>
                  <a:lnTo>
                    <a:pt x="149" y="80"/>
                  </a:lnTo>
                  <a:lnTo>
                    <a:pt x="149" y="80"/>
                  </a:lnTo>
                  <a:lnTo>
                    <a:pt x="141" y="71"/>
                  </a:lnTo>
                  <a:lnTo>
                    <a:pt x="132" y="71"/>
                  </a:lnTo>
                  <a:lnTo>
                    <a:pt x="132" y="71"/>
                  </a:lnTo>
                  <a:lnTo>
                    <a:pt x="123" y="71"/>
                  </a:lnTo>
                  <a:lnTo>
                    <a:pt x="123" y="62"/>
                  </a:lnTo>
                  <a:lnTo>
                    <a:pt x="123" y="53"/>
                  </a:lnTo>
                  <a:lnTo>
                    <a:pt x="114" y="53"/>
                  </a:lnTo>
                  <a:lnTo>
                    <a:pt x="105" y="53"/>
                  </a:lnTo>
                  <a:lnTo>
                    <a:pt x="105" y="53"/>
                  </a:lnTo>
                  <a:lnTo>
                    <a:pt x="105" y="44"/>
                  </a:lnTo>
                  <a:lnTo>
                    <a:pt x="105" y="44"/>
                  </a:lnTo>
                  <a:lnTo>
                    <a:pt x="97" y="44"/>
                  </a:lnTo>
                  <a:lnTo>
                    <a:pt x="97" y="36"/>
                  </a:lnTo>
                  <a:lnTo>
                    <a:pt x="97" y="36"/>
                  </a:lnTo>
                  <a:lnTo>
                    <a:pt x="88" y="36"/>
                  </a:lnTo>
                  <a:lnTo>
                    <a:pt x="79" y="36"/>
                  </a:lnTo>
                  <a:lnTo>
                    <a:pt x="79" y="27"/>
                  </a:lnTo>
                  <a:lnTo>
                    <a:pt x="70" y="36"/>
                  </a:lnTo>
                  <a:lnTo>
                    <a:pt x="70" y="36"/>
                  </a:lnTo>
                  <a:lnTo>
                    <a:pt x="61" y="36"/>
                  </a:lnTo>
                  <a:lnTo>
                    <a:pt x="61" y="44"/>
                  </a:lnTo>
                  <a:lnTo>
                    <a:pt x="61" y="44"/>
                  </a:lnTo>
                  <a:lnTo>
                    <a:pt x="53" y="44"/>
                  </a:lnTo>
                  <a:lnTo>
                    <a:pt x="44" y="44"/>
                  </a:lnTo>
                  <a:lnTo>
                    <a:pt x="44" y="44"/>
                  </a:lnTo>
                  <a:lnTo>
                    <a:pt x="44" y="44"/>
                  </a:lnTo>
                  <a:lnTo>
                    <a:pt x="44" y="44"/>
                  </a:lnTo>
                  <a:lnTo>
                    <a:pt x="35" y="62"/>
                  </a:lnTo>
                  <a:lnTo>
                    <a:pt x="26" y="53"/>
                  </a:lnTo>
                  <a:lnTo>
                    <a:pt x="26" y="62"/>
                  </a:lnTo>
                  <a:lnTo>
                    <a:pt x="26" y="62"/>
                  </a:lnTo>
                  <a:lnTo>
                    <a:pt x="18" y="71"/>
                  </a:lnTo>
                  <a:lnTo>
                    <a:pt x="18" y="71"/>
                  </a:lnTo>
                  <a:lnTo>
                    <a:pt x="9" y="80"/>
                  </a:lnTo>
                  <a:lnTo>
                    <a:pt x="9" y="89"/>
                  </a:lnTo>
                  <a:lnTo>
                    <a:pt x="0" y="44"/>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40" name="Freeform 149"/>
            <p:cNvSpPr>
              <a:spLocks/>
            </p:cNvSpPr>
            <p:nvPr/>
          </p:nvSpPr>
          <p:spPr bwMode="auto">
            <a:xfrm>
              <a:off x="5064125" y="2476501"/>
              <a:ext cx="96838" cy="182563"/>
            </a:xfrm>
            <a:custGeom>
              <a:avLst/>
              <a:gdLst/>
              <a:ahLst/>
              <a:cxnLst>
                <a:cxn ang="0">
                  <a:pos x="0" y="18"/>
                </a:cxn>
                <a:cxn ang="0">
                  <a:pos x="0" y="9"/>
                </a:cxn>
                <a:cxn ang="0">
                  <a:pos x="0" y="9"/>
                </a:cxn>
                <a:cxn ang="0">
                  <a:pos x="9" y="0"/>
                </a:cxn>
                <a:cxn ang="0">
                  <a:pos x="9" y="0"/>
                </a:cxn>
                <a:cxn ang="0">
                  <a:pos x="17" y="0"/>
                </a:cxn>
                <a:cxn ang="0">
                  <a:pos x="17" y="9"/>
                </a:cxn>
                <a:cxn ang="0">
                  <a:pos x="17" y="9"/>
                </a:cxn>
                <a:cxn ang="0">
                  <a:pos x="9" y="9"/>
                </a:cxn>
                <a:cxn ang="0">
                  <a:pos x="9" y="18"/>
                </a:cxn>
                <a:cxn ang="0">
                  <a:pos x="9" y="18"/>
                </a:cxn>
                <a:cxn ang="0">
                  <a:pos x="9" y="27"/>
                </a:cxn>
                <a:cxn ang="0">
                  <a:pos x="9" y="27"/>
                </a:cxn>
                <a:cxn ang="0">
                  <a:pos x="17" y="36"/>
                </a:cxn>
                <a:cxn ang="0">
                  <a:pos x="17" y="45"/>
                </a:cxn>
                <a:cxn ang="0">
                  <a:pos x="26" y="45"/>
                </a:cxn>
                <a:cxn ang="0">
                  <a:pos x="26" y="54"/>
                </a:cxn>
                <a:cxn ang="0">
                  <a:pos x="26" y="54"/>
                </a:cxn>
                <a:cxn ang="0">
                  <a:pos x="35" y="62"/>
                </a:cxn>
                <a:cxn ang="0">
                  <a:pos x="35" y="71"/>
                </a:cxn>
                <a:cxn ang="0">
                  <a:pos x="35" y="71"/>
                </a:cxn>
                <a:cxn ang="0">
                  <a:pos x="44" y="80"/>
                </a:cxn>
                <a:cxn ang="0">
                  <a:pos x="53" y="80"/>
                </a:cxn>
                <a:cxn ang="0">
                  <a:pos x="53" y="80"/>
                </a:cxn>
                <a:cxn ang="0">
                  <a:pos x="53" y="89"/>
                </a:cxn>
                <a:cxn ang="0">
                  <a:pos x="53" y="89"/>
                </a:cxn>
                <a:cxn ang="0">
                  <a:pos x="53" y="89"/>
                </a:cxn>
                <a:cxn ang="0">
                  <a:pos x="53" y="98"/>
                </a:cxn>
                <a:cxn ang="0">
                  <a:pos x="53" y="98"/>
                </a:cxn>
                <a:cxn ang="0">
                  <a:pos x="61" y="98"/>
                </a:cxn>
                <a:cxn ang="0">
                  <a:pos x="61" y="107"/>
                </a:cxn>
                <a:cxn ang="0">
                  <a:pos x="61" y="107"/>
                </a:cxn>
                <a:cxn ang="0">
                  <a:pos x="61" y="107"/>
                </a:cxn>
                <a:cxn ang="0">
                  <a:pos x="26" y="115"/>
                </a:cxn>
                <a:cxn ang="0">
                  <a:pos x="17" y="107"/>
                </a:cxn>
                <a:cxn ang="0">
                  <a:pos x="9" y="71"/>
                </a:cxn>
                <a:cxn ang="0">
                  <a:pos x="0" y="18"/>
                </a:cxn>
              </a:cxnLst>
              <a:rect l="0" t="0" r="r" b="b"/>
              <a:pathLst>
                <a:path w="61" h="115">
                  <a:moveTo>
                    <a:pt x="0" y="18"/>
                  </a:moveTo>
                  <a:lnTo>
                    <a:pt x="0" y="9"/>
                  </a:lnTo>
                  <a:lnTo>
                    <a:pt x="0" y="9"/>
                  </a:lnTo>
                  <a:lnTo>
                    <a:pt x="9" y="0"/>
                  </a:lnTo>
                  <a:lnTo>
                    <a:pt x="9" y="0"/>
                  </a:lnTo>
                  <a:lnTo>
                    <a:pt x="17" y="0"/>
                  </a:lnTo>
                  <a:lnTo>
                    <a:pt x="17" y="9"/>
                  </a:lnTo>
                  <a:lnTo>
                    <a:pt x="17" y="9"/>
                  </a:lnTo>
                  <a:lnTo>
                    <a:pt x="9" y="9"/>
                  </a:lnTo>
                  <a:lnTo>
                    <a:pt x="9" y="18"/>
                  </a:lnTo>
                  <a:lnTo>
                    <a:pt x="9" y="18"/>
                  </a:lnTo>
                  <a:lnTo>
                    <a:pt x="9" y="27"/>
                  </a:lnTo>
                  <a:lnTo>
                    <a:pt x="9" y="27"/>
                  </a:lnTo>
                  <a:lnTo>
                    <a:pt x="17" y="36"/>
                  </a:lnTo>
                  <a:lnTo>
                    <a:pt x="17" y="45"/>
                  </a:lnTo>
                  <a:lnTo>
                    <a:pt x="26" y="45"/>
                  </a:lnTo>
                  <a:lnTo>
                    <a:pt x="26" y="54"/>
                  </a:lnTo>
                  <a:lnTo>
                    <a:pt x="26" y="54"/>
                  </a:lnTo>
                  <a:lnTo>
                    <a:pt x="35" y="62"/>
                  </a:lnTo>
                  <a:lnTo>
                    <a:pt x="35" y="71"/>
                  </a:lnTo>
                  <a:lnTo>
                    <a:pt x="35" y="71"/>
                  </a:lnTo>
                  <a:lnTo>
                    <a:pt x="44" y="80"/>
                  </a:lnTo>
                  <a:lnTo>
                    <a:pt x="53" y="80"/>
                  </a:lnTo>
                  <a:lnTo>
                    <a:pt x="53" y="80"/>
                  </a:lnTo>
                  <a:lnTo>
                    <a:pt x="53" y="89"/>
                  </a:lnTo>
                  <a:lnTo>
                    <a:pt x="53" y="89"/>
                  </a:lnTo>
                  <a:lnTo>
                    <a:pt x="53" y="89"/>
                  </a:lnTo>
                  <a:lnTo>
                    <a:pt x="53" y="98"/>
                  </a:lnTo>
                  <a:lnTo>
                    <a:pt x="53" y="98"/>
                  </a:lnTo>
                  <a:lnTo>
                    <a:pt x="61" y="98"/>
                  </a:lnTo>
                  <a:lnTo>
                    <a:pt x="61" y="107"/>
                  </a:lnTo>
                  <a:lnTo>
                    <a:pt x="61" y="107"/>
                  </a:lnTo>
                  <a:lnTo>
                    <a:pt x="61" y="107"/>
                  </a:lnTo>
                  <a:lnTo>
                    <a:pt x="26" y="115"/>
                  </a:lnTo>
                  <a:lnTo>
                    <a:pt x="17" y="107"/>
                  </a:lnTo>
                  <a:lnTo>
                    <a:pt x="9" y="71"/>
                  </a:lnTo>
                  <a:lnTo>
                    <a:pt x="0" y="18"/>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sp>
        <p:nvSpPr>
          <p:cNvPr id="130" name="Freeform 151"/>
          <p:cNvSpPr>
            <a:spLocks/>
          </p:cNvSpPr>
          <p:nvPr/>
        </p:nvSpPr>
        <p:spPr bwMode="auto">
          <a:xfrm>
            <a:off x="9762338" y="1441800"/>
            <a:ext cx="112649" cy="114794"/>
          </a:xfrm>
          <a:custGeom>
            <a:avLst/>
            <a:gdLst/>
            <a:ahLst/>
            <a:cxnLst>
              <a:cxn ang="0">
                <a:pos x="0" y="27"/>
              </a:cxn>
              <a:cxn ang="0">
                <a:pos x="35" y="18"/>
              </a:cxn>
              <a:cxn ang="0">
                <a:pos x="35" y="18"/>
              </a:cxn>
              <a:cxn ang="0">
                <a:pos x="44" y="18"/>
              </a:cxn>
              <a:cxn ang="0">
                <a:pos x="53" y="18"/>
              </a:cxn>
              <a:cxn ang="0">
                <a:pos x="53" y="9"/>
              </a:cxn>
              <a:cxn ang="0">
                <a:pos x="79" y="9"/>
              </a:cxn>
              <a:cxn ang="0">
                <a:pos x="88" y="0"/>
              </a:cxn>
              <a:cxn ang="0">
                <a:pos x="97" y="0"/>
              </a:cxn>
              <a:cxn ang="0">
                <a:pos x="105" y="45"/>
              </a:cxn>
              <a:cxn ang="0">
                <a:pos x="105" y="53"/>
              </a:cxn>
              <a:cxn ang="0">
                <a:pos x="105" y="53"/>
              </a:cxn>
              <a:cxn ang="0">
                <a:pos x="105" y="53"/>
              </a:cxn>
              <a:cxn ang="0">
                <a:pos x="105" y="62"/>
              </a:cxn>
              <a:cxn ang="0">
                <a:pos x="105" y="53"/>
              </a:cxn>
              <a:cxn ang="0">
                <a:pos x="88" y="62"/>
              </a:cxn>
              <a:cxn ang="0">
                <a:pos x="79" y="71"/>
              </a:cxn>
              <a:cxn ang="0">
                <a:pos x="79" y="62"/>
              </a:cxn>
              <a:cxn ang="0">
                <a:pos x="79" y="62"/>
              </a:cxn>
              <a:cxn ang="0">
                <a:pos x="70" y="62"/>
              </a:cxn>
              <a:cxn ang="0">
                <a:pos x="79" y="71"/>
              </a:cxn>
              <a:cxn ang="0">
                <a:pos x="79" y="71"/>
              </a:cxn>
              <a:cxn ang="0">
                <a:pos x="61" y="71"/>
              </a:cxn>
              <a:cxn ang="0">
                <a:pos x="61" y="80"/>
              </a:cxn>
              <a:cxn ang="0">
                <a:pos x="53" y="80"/>
              </a:cxn>
              <a:cxn ang="0">
                <a:pos x="44" y="80"/>
              </a:cxn>
              <a:cxn ang="0">
                <a:pos x="44" y="80"/>
              </a:cxn>
              <a:cxn ang="0">
                <a:pos x="35" y="89"/>
              </a:cxn>
              <a:cxn ang="0">
                <a:pos x="35" y="89"/>
              </a:cxn>
              <a:cxn ang="0">
                <a:pos x="26" y="98"/>
              </a:cxn>
              <a:cxn ang="0">
                <a:pos x="26" y="98"/>
              </a:cxn>
              <a:cxn ang="0">
                <a:pos x="17" y="107"/>
              </a:cxn>
              <a:cxn ang="0">
                <a:pos x="9" y="107"/>
              </a:cxn>
              <a:cxn ang="0">
                <a:pos x="0" y="107"/>
              </a:cxn>
              <a:cxn ang="0">
                <a:pos x="0" y="98"/>
              </a:cxn>
              <a:cxn ang="0">
                <a:pos x="9" y="89"/>
              </a:cxn>
              <a:cxn ang="0">
                <a:pos x="9" y="89"/>
              </a:cxn>
              <a:cxn ang="0">
                <a:pos x="9" y="80"/>
              </a:cxn>
              <a:cxn ang="0">
                <a:pos x="0" y="27"/>
              </a:cxn>
            </a:cxnLst>
            <a:rect l="0" t="0" r="r" b="b"/>
            <a:pathLst>
              <a:path w="105" h="107">
                <a:moveTo>
                  <a:pt x="0" y="27"/>
                </a:moveTo>
                <a:lnTo>
                  <a:pt x="35" y="18"/>
                </a:lnTo>
                <a:lnTo>
                  <a:pt x="35" y="18"/>
                </a:lnTo>
                <a:lnTo>
                  <a:pt x="44" y="18"/>
                </a:lnTo>
                <a:lnTo>
                  <a:pt x="53" y="18"/>
                </a:lnTo>
                <a:lnTo>
                  <a:pt x="53" y="9"/>
                </a:lnTo>
                <a:lnTo>
                  <a:pt x="79" y="9"/>
                </a:lnTo>
                <a:lnTo>
                  <a:pt x="88" y="0"/>
                </a:lnTo>
                <a:lnTo>
                  <a:pt x="97" y="0"/>
                </a:lnTo>
                <a:lnTo>
                  <a:pt x="105" y="45"/>
                </a:lnTo>
                <a:lnTo>
                  <a:pt x="105" y="53"/>
                </a:lnTo>
                <a:lnTo>
                  <a:pt x="105" y="53"/>
                </a:lnTo>
                <a:lnTo>
                  <a:pt x="105" y="53"/>
                </a:lnTo>
                <a:lnTo>
                  <a:pt x="105" y="62"/>
                </a:lnTo>
                <a:lnTo>
                  <a:pt x="105" y="53"/>
                </a:lnTo>
                <a:lnTo>
                  <a:pt x="88" y="62"/>
                </a:lnTo>
                <a:lnTo>
                  <a:pt x="79" y="71"/>
                </a:lnTo>
                <a:lnTo>
                  <a:pt x="79" y="62"/>
                </a:lnTo>
                <a:lnTo>
                  <a:pt x="79" y="62"/>
                </a:lnTo>
                <a:lnTo>
                  <a:pt x="70" y="62"/>
                </a:lnTo>
                <a:lnTo>
                  <a:pt x="79" y="71"/>
                </a:lnTo>
                <a:lnTo>
                  <a:pt x="79" y="71"/>
                </a:lnTo>
                <a:lnTo>
                  <a:pt x="61" y="71"/>
                </a:lnTo>
                <a:lnTo>
                  <a:pt x="61" y="80"/>
                </a:lnTo>
                <a:lnTo>
                  <a:pt x="53" y="80"/>
                </a:lnTo>
                <a:lnTo>
                  <a:pt x="44" y="80"/>
                </a:lnTo>
                <a:lnTo>
                  <a:pt x="44" y="80"/>
                </a:lnTo>
                <a:lnTo>
                  <a:pt x="35" y="89"/>
                </a:lnTo>
                <a:lnTo>
                  <a:pt x="35" y="89"/>
                </a:lnTo>
                <a:lnTo>
                  <a:pt x="26" y="98"/>
                </a:lnTo>
                <a:lnTo>
                  <a:pt x="26" y="98"/>
                </a:lnTo>
                <a:lnTo>
                  <a:pt x="17" y="107"/>
                </a:lnTo>
                <a:lnTo>
                  <a:pt x="9" y="107"/>
                </a:lnTo>
                <a:lnTo>
                  <a:pt x="0" y="107"/>
                </a:lnTo>
                <a:lnTo>
                  <a:pt x="0" y="98"/>
                </a:lnTo>
                <a:lnTo>
                  <a:pt x="9" y="89"/>
                </a:lnTo>
                <a:lnTo>
                  <a:pt x="9" y="89"/>
                </a:lnTo>
                <a:lnTo>
                  <a:pt x="9" y="80"/>
                </a:lnTo>
                <a:lnTo>
                  <a:pt x="0" y="27"/>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1" name="Freeform 157"/>
          <p:cNvSpPr>
            <a:spLocks/>
          </p:cNvSpPr>
          <p:nvPr/>
        </p:nvSpPr>
        <p:spPr bwMode="auto">
          <a:xfrm>
            <a:off x="7053411" y="1982511"/>
            <a:ext cx="452740" cy="532129"/>
          </a:xfrm>
          <a:custGeom>
            <a:avLst/>
            <a:gdLst/>
            <a:ahLst/>
            <a:cxnLst>
              <a:cxn ang="0">
                <a:pos x="9" y="328"/>
              </a:cxn>
              <a:cxn ang="0">
                <a:pos x="17" y="328"/>
              </a:cxn>
              <a:cxn ang="0">
                <a:pos x="26" y="319"/>
              </a:cxn>
              <a:cxn ang="0">
                <a:pos x="26" y="310"/>
              </a:cxn>
              <a:cxn ang="0">
                <a:pos x="26" y="301"/>
              </a:cxn>
              <a:cxn ang="0">
                <a:pos x="17" y="292"/>
              </a:cxn>
              <a:cxn ang="0">
                <a:pos x="17" y="283"/>
              </a:cxn>
              <a:cxn ang="0">
                <a:pos x="17" y="275"/>
              </a:cxn>
              <a:cxn ang="0">
                <a:pos x="35" y="257"/>
              </a:cxn>
              <a:cxn ang="0">
                <a:pos x="35" y="248"/>
              </a:cxn>
              <a:cxn ang="0">
                <a:pos x="44" y="230"/>
              </a:cxn>
              <a:cxn ang="0">
                <a:pos x="53" y="221"/>
              </a:cxn>
              <a:cxn ang="0">
                <a:pos x="70" y="204"/>
              </a:cxn>
              <a:cxn ang="0">
                <a:pos x="53" y="195"/>
              </a:cxn>
              <a:cxn ang="0">
                <a:pos x="53" y="177"/>
              </a:cxn>
              <a:cxn ang="0">
                <a:pos x="53" y="168"/>
              </a:cxn>
              <a:cxn ang="0">
                <a:pos x="44" y="151"/>
              </a:cxn>
              <a:cxn ang="0">
                <a:pos x="53" y="133"/>
              </a:cxn>
              <a:cxn ang="0">
                <a:pos x="53" y="124"/>
              </a:cxn>
              <a:cxn ang="0">
                <a:pos x="53" y="107"/>
              </a:cxn>
              <a:cxn ang="0">
                <a:pos x="53" y="89"/>
              </a:cxn>
              <a:cxn ang="0">
                <a:pos x="61" y="80"/>
              </a:cxn>
              <a:cxn ang="0">
                <a:pos x="61" y="62"/>
              </a:cxn>
              <a:cxn ang="0">
                <a:pos x="70" y="53"/>
              </a:cxn>
              <a:cxn ang="0">
                <a:pos x="79" y="62"/>
              </a:cxn>
              <a:cxn ang="0">
                <a:pos x="88" y="71"/>
              </a:cxn>
              <a:cxn ang="0">
                <a:pos x="96" y="62"/>
              </a:cxn>
              <a:cxn ang="0">
                <a:pos x="114" y="0"/>
              </a:cxn>
              <a:cxn ang="0">
                <a:pos x="255" y="18"/>
              </a:cxn>
              <a:cxn ang="0">
                <a:pos x="422" y="45"/>
              </a:cxn>
              <a:cxn ang="0">
                <a:pos x="360" y="496"/>
              </a:cxn>
              <a:cxn ang="0">
                <a:pos x="228" y="478"/>
              </a:cxn>
              <a:cxn ang="0">
                <a:pos x="17" y="354"/>
              </a:cxn>
              <a:cxn ang="0">
                <a:pos x="0" y="336"/>
              </a:cxn>
            </a:cxnLst>
            <a:rect l="0" t="0" r="r" b="b"/>
            <a:pathLst>
              <a:path w="422" h="496">
                <a:moveTo>
                  <a:pt x="9" y="328"/>
                </a:moveTo>
                <a:lnTo>
                  <a:pt x="9" y="328"/>
                </a:lnTo>
                <a:lnTo>
                  <a:pt x="17" y="328"/>
                </a:lnTo>
                <a:lnTo>
                  <a:pt x="17" y="328"/>
                </a:lnTo>
                <a:lnTo>
                  <a:pt x="17" y="328"/>
                </a:lnTo>
                <a:lnTo>
                  <a:pt x="26" y="319"/>
                </a:lnTo>
                <a:lnTo>
                  <a:pt x="26" y="319"/>
                </a:lnTo>
                <a:lnTo>
                  <a:pt x="26" y="310"/>
                </a:lnTo>
                <a:lnTo>
                  <a:pt x="26" y="301"/>
                </a:lnTo>
                <a:lnTo>
                  <a:pt x="26" y="301"/>
                </a:lnTo>
                <a:lnTo>
                  <a:pt x="17" y="301"/>
                </a:lnTo>
                <a:lnTo>
                  <a:pt x="17" y="292"/>
                </a:lnTo>
                <a:lnTo>
                  <a:pt x="17" y="292"/>
                </a:lnTo>
                <a:lnTo>
                  <a:pt x="17" y="283"/>
                </a:lnTo>
                <a:lnTo>
                  <a:pt x="17" y="283"/>
                </a:lnTo>
                <a:lnTo>
                  <a:pt x="17" y="275"/>
                </a:lnTo>
                <a:lnTo>
                  <a:pt x="26" y="275"/>
                </a:lnTo>
                <a:lnTo>
                  <a:pt x="35" y="257"/>
                </a:lnTo>
                <a:lnTo>
                  <a:pt x="35" y="257"/>
                </a:lnTo>
                <a:lnTo>
                  <a:pt x="35" y="248"/>
                </a:lnTo>
                <a:lnTo>
                  <a:pt x="35" y="239"/>
                </a:lnTo>
                <a:lnTo>
                  <a:pt x="44" y="230"/>
                </a:lnTo>
                <a:lnTo>
                  <a:pt x="44" y="230"/>
                </a:lnTo>
                <a:lnTo>
                  <a:pt x="53" y="221"/>
                </a:lnTo>
                <a:lnTo>
                  <a:pt x="61" y="213"/>
                </a:lnTo>
                <a:lnTo>
                  <a:pt x="70" y="204"/>
                </a:lnTo>
                <a:lnTo>
                  <a:pt x="70" y="204"/>
                </a:lnTo>
                <a:lnTo>
                  <a:pt x="53" y="195"/>
                </a:lnTo>
                <a:lnTo>
                  <a:pt x="61" y="186"/>
                </a:lnTo>
                <a:lnTo>
                  <a:pt x="53" y="177"/>
                </a:lnTo>
                <a:lnTo>
                  <a:pt x="53" y="177"/>
                </a:lnTo>
                <a:lnTo>
                  <a:pt x="53" y="168"/>
                </a:lnTo>
                <a:lnTo>
                  <a:pt x="44" y="160"/>
                </a:lnTo>
                <a:lnTo>
                  <a:pt x="44" y="151"/>
                </a:lnTo>
                <a:lnTo>
                  <a:pt x="44" y="151"/>
                </a:lnTo>
                <a:lnTo>
                  <a:pt x="53" y="133"/>
                </a:lnTo>
                <a:lnTo>
                  <a:pt x="53" y="133"/>
                </a:lnTo>
                <a:lnTo>
                  <a:pt x="53" y="124"/>
                </a:lnTo>
                <a:lnTo>
                  <a:pt x="53" y="115"/>
                </a:lnTo>
                <a:lnTo>
                  <a:pt x="53" y="107"/>
                </a:lnTo>
                <a:lnTo>
                  <a:pt x="53" y="98"/>
                </a:lnTo>
                <a:lnTo>
                  <a:pt x="53" y="89"/>
                </a:lnTo>
                <a:lnTo>
                  <a:pt x="53" y="80"/>
                </a:lnTo>
                <a:lnTo>
                  <a:pt x="61" y="80"/>
                </a:lnTo>
                <a:lnTo>
                  <a:pt x="53" y="71"/>
                </a:lnTo>
                <a:lnTo>
                  <a:pt x="61" y="62"/>
                </a:lnTo>
                <a:lnTo>
                  <a:pt x="61" y="62"/>
                </a:lnTo>
                <a:lnTo>
                  <a:pt x="70" y="53"/>
                </a:lnTo>
                <a:lnTo>
                  <a:pt x="70" y="62"/>
                </a:lnTo>
                <a:lnTo>
                  <a:pt x="79" y="62"/>
                </a:lnTo>
                <a:lnTo>
                  <a:pt x="79" y="62"/>
                </a:lnTo>
                <a:lnTo>
                  <a:pt x="88" y="71"/>
                </a:lnTo>
                <a:lnTo>
                  <a:pt x="88" y="71"/>
                </a:lnTo>
                <a:lnTo>
                  <a:pt x="96" y="62"/>
                </a:lnTo>
                <a:lnTo>
                  <a:pt x="105" y="62"/>
                </a:lnTo>
                <a:lnTo>
                  <a:pt x="114" y="0"/>
                </a:lnTo>
                <a:lnTo>
                  <a:pt x="167" y="9"/>
                </a:lnTo>
                <a:lnTo>
                  <a:pt x="255" y="18"/>
                </a:lnTo>
                <a:lnTo>
                  <a:pt x="334" y="36"/>
                </a:lnTo>
                <a:lnTo>
                  <a:pt x="422" y="45"/>
                </a:lnTo>
                <a:lnTo>
                  <a:pt x="360" y="487"/>
                </a:lnTo>
                <a:lnTo>
                  <a:pt x="360" y="496"/>
                </a:lnTo>
                <a:lnTo>
                  <a:pt x="334" y="487"/>
                </a:lnTo>
                <a:lnTo>
                  <a:pt x="228" y="478"/>
                </a:lnTo>
                <a:lnTo>
                  <a:pt x="149" y="425"/>
                </a:lnTo>
                <a:lnTo>
                  <a:pt x="17" y="354"/>
                </a:lnTo>
                <a:lnTo>
                  <a:pt x="0" y="336"/>
                </a:lnTo>
                <a:lnTo>
                  <a:pt x="0" y="336"/>
                </a:lnTo>
                <a:lnTo>
                  <a:pt x="9" y="32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2" name="Freeform 158"/>
          <p:cNvSpPr>
            <a:spLocks/>
          </p:cNvSpPr>
          <p:nvPr/>
        </p:nvSpPr>
        <p:spPr bwMode="auto">
          <a:xfrm>
            <a:off x="7053411" y="1982511"/>
            <a:ext cx="452740" cy="532129"/>
          </a:xfrm>
          <a:custGeom>
            <a:avLst/>
            <a:gdLst/>
            <a:ahLst/>
            <a:cxnLst>
              <a:cxn ang="0">
                <a:pos x="9" y="328"/>
              </a:cxn>
              <a:cxn ang="0">
                <a:pos x="17" y="328"/>
              </a:cxn>
              <a:cxn ang="0">
                <a:pos x="26" y="319"/>
              </a:cxn>
              <a:cxn ang="0">
                <a:pos x="26" y="310"/>
              </a:cxn>
              <a:cxn ang="0">
                <a:pos x="26" y="301"/>
              </a:cxn>
              <a:cxn ang="0">
                <a:pos x="17" y="292"/>
              </a:cxn>
              <a:cxn ang="0">
                <a:pos x="17" y="283"/>
              </a:cxn>
              <a:cxn ang="0">
                <a:pos x="17" y="275"/>
              </a:cxn>
              <a:cxn ang="0">
                <a:pos x="35" y="257"/>
              </a:cxn>
              <a:cxn ang="0">
                <a:pos x="35" y="248"/>
              </a:cxn>
              <a:cxn ang="0">
                <a:pos x="44" y="230"/>
              </a:cxn>
              <a:cxn ang="0">
                <a:pos x="53" y="221"/>
              </a:cxn>
              <a:cxn ang="0">
                <a:pos x="70" y="204"/>
              </a:cxn>
              <a:cxn ang="0">
                <a:pos x="53" y="195"/>
              </a:cxn>
              <a:cxn ang="0">
                <a:pos x="53" y="177"/>
              </a:cxn>
              <a:cxn ang="0">
                <a:pos x="53" y="168"/>
              </a:cxn>
              <a:cxn ang="0">
                <a:pos x="44" y="151"/>
              </a:cxn>
              <a:cxn ang="0">
                <a:pos x="53" y="133"/>
              </a:cxn>
              <a:cxn ang="0">
                <a:pos x="53" y="124"/>
              </a:cxn>
              <a:cxn ang="0">
                <a:pos x="53" y="107"/>
              </a:cxn>
              <a:cxn ang="0">
                <a:pos x="53" y="89"/>
              </a:cxn>
              <a:cxn ang="0">
                <a:pos x="61" y="80"/>
              </a:cxn>
              <a:cxn ang="0">
                <a:pos x="61" y="62"/>
              </a:cxn>
              <a:cxn ang="0">
                <a:pos x="70" y="53"/>
              </a:cxn>
              <a:cxn ang="0">
                <a:pos x="79" y="62"/>
              </a:cxn>
              <a:cxn ang="0">
                <a:pos x="88" y="71"/>
              </a:cxn>
              <a:cxn ang="0">
                <a:pos x="96" y="62"/>
              </a:cxn>
              <a:cxn ang="0">
                <a:pos x="114" y="0"/>
              </a:cxn>
              <a:cxn ang="0">
                <a:pos x="255" y="18"/>
              </a:cxn>
              <a:cxn ang="0">
                <a:pos x="422" y="45"/>
              </a:cxn>
              <a:cxn ang="0">
                <a:pos x="360" y="496"/>
              </a:cxn>
              <a:cxn ang="0">
                <a:pos x="228" y="478"/>
              </a:cxn>
              <a:cxn ang="0">
                <a:pos x="17" y="354"/>
              </a:cxn>
              <a:cxn ang="0">
                <a:pos x="0" y="336"/>
              </a:cxn>
            </a:cxnLst>
            <a:rect l="0" t="0" r="r" b="b"/>
            <a:pathLst>
              <a:path w="422" h="496">
                <a:moveTo>
                  <a:pt x="9" y="328"/>
                </a:moveTo>
                <a:lnTo>
                  <a:pt x="9" y="328"/>
                </a:lnTo>
                <a:lnTo>
                  <a:pt x="17" y="328"/>
                </a:lnTo>
                <a:lnTo>
                  <a:pt x="17" y="328"/>
                </a:lnTo>
                <a:lnTo>
                  <a:pt x="17" y="328"/>
                </a:lnTo>
                <a:lnTo>
                  <a:pt x="26" y="319"/>
                </a:lnTo>
                <a:lnTo>
                  <a:pt x="26" y="319"/>
                </a:lnTo>
                <a:lnTo>
                  <a:pt x="26" y="310"/>
                </a:lnTo>
                <a:lnTo>
                  <a:pt x="26" y="301"/>
                </a:lnTo>
                <a:lnTo>
                  <a:pt x="26" y="301"/>
                </a:lnTo>
                <a:lnTo>
                  <a:pt x="17" y="301"/>
                </a:lnTo>
                <a:lnTo>
                  <a:pt x="17" y="292"/>
                </a:lnTo>
                <a:lnTo>
                  <a:pt x="17" y="292"/>
                </a:lnTo>
                <a:lnTo>
                  <a:pt x="17" y="283"/>
                </a:lnTo>
                <a:lnTo>
                  <a:pt x="17" y="283"/>
                </a:lnTo>
                <a:lnTo>
                  <a:pt x="17" y="275"/>
                </a:lnTo>
                <a:lnTo>
                  <a:pt x="26" y="275"/>
                </a:lnTo>
                <a:lnTo>
                  <a:pt x="35" y="257"/>
                </a:lnTo>
                <a:lnTo>
                  <a:pt x="35" y="257"/>
                </a:lnTo>
                <a:lnTo>
                  <a:pt x="35" y="248"/>
                </a:lnTo>
                <a:lnTo>
                  <a:pt x="35" y="239"/>
                </a:lnTo>
                <a:lnTo>
                  <a:pt x="44" y="230"/>
                </a:lnTo>
                <a:lnTo>
                  <a:pt x="44" y="230"/>
                </a:lnTo>
                <a:lnTo>
                  <a:pt x="53" y="221"/>
                </a:lnTo>
                <a:lnTo>
                  <a:pt x="61" y="213"/>
                </a:lnTo>
                <a:lnTo>
                  <a:pt x="70" y="204"/>
                </a:lnTo>
                <a:lnTo>
                  <a:pt x="70" y="204"/>
                </a:lnTo>
                <a:lnTo>
                  <a:pt x="53" y="195"/>
                </a:lnTo>
                <a:lnTo>
                  <a:pt x="61" y="186"/>
                </a:lnTo>
                <a:lnTo>
                  <a:pt x="53" y="177"/>
                </a:lnTo>
                <a:lnTo>
                  <a:pt x="53" y="177"/>
                </a:lnTo>
                <a:lnTo>
                  <a:pt x="53" y="168"/>
                </a:lnTo>
                <a:lnTo>
                  <a:pt x="44" y="160"/>
                </a:lnTo>
                <a:lnTo>
                  <a:pt x="44" y="151"/>
                </a:lnTo>
                <a:lnTo>
                  <a:pt x="44" y="151"/>
                </a:lnTo>
                <a:lnTo>
                  <a:pt x="53" y="133"/>
                </a:lnTo>
                <a:lnTo>
                  <a:pt x="53" y="133"/>
                </a:lnTo>
                <a:lnTo>
                  <a:pt x="53" y="124"/>
                </a:lnTo>
                <a:lnTo>
                  <a:pt x="53" y="115"/>
                </a:lnTo>
                <a:lnTo>
                  <a:pt x="53" y="107"/>
                </a:lnTo>
                <a:lnTo>
                  <a:pt x="53" y="98"/>
                </a:lnTo>
                <a:lnTo>
                  <a:pt x="53" y="89"/>
                </a:lnTo>
                <a:lnTo>
                  <a:pt x="53" y="80"/>
                </a:lnTo>
                <a:lnTo>
                  <a:pt x="61" y="80"/>
                </a:lnTo>
                <a:lnTo>
                  <a:pt x="53" y="71"/>
                </a:lnTo>
                <a:lnTo>
                  <a:pt x="61" y="62"/>
                </a:lnTo>
                <a:lnTo>
                  <a:pt x="61" y="62"/>
                </a:lnTo>
                <a:lnTo>
                  <a:pt x="70" y="53"/>
                </a:lnTo>
                <a:lnTo>
                  <a:pt x="70" y="62"/>
                </a:lnTo>
                <a:lnTo>
                  <a:pt x="79" y="62"/>
                </a:lnTo>
                <a:lnTo>
                  <a:pt x="79" y="62"/>
                </a:lnTo>
                <a:lnTo>
                  <a:pt x="88" y="71"/>
                </a:lnTo>
                <a:lnTo>
                  <a:pt x="88" y="71"/>
                </a:lnTo>
                <a:lnTo>
                  <a:pt x="96" y="62"/>
                </a:lnTo>
                <a:lnTo>
                  <a:pt x="105" y="62"/>
                </a:lnTo>
                <a:lnTo>
                  <a:pt x="114" y="0"/>
                </a:lnTo>
                <a:lnTo>
                  <a:pt x="167" y="9"/>
                </a:lnTo>
                <a:lnTo>
                  <a:pt x="255" y="18"/>
                </a:lnTo>
                <a:lnTo>
                  <a:pt x="334" y="36"/>
                </a:lnTo>
                <a:lnTo>
                  <a:pt x="422" y="45"/>
                </a:lnTo>
                <a:lnTo>
                  <a:pt x="360" y="487"/>
                </a:lnTo>
                <a:lnTo>
                  <a:pt x="360" y="496"/>
                </a:lnTo>
                <a:lnTo>
                  <a:pt x="334" y="487"/>
                </a:lnTo>
                <a:lnTo>
                  <a:pt x="228" y="478"/>
                </a:lnTo>
                <a:lnTo>
                  <a:pt x="149" y="425"/>
                </a:lnTo>
                <a:lnTo>
                  <a:pt x="17" y="354"/>
                </a:lnTo>
                <a:lnTo>
                  <a:pt x="0" y="336"/>
                </a:lnTo>
                <a:lnTo>
                  <a:pt x="0" y="336"/>
                </a:lnTo>
                <a:lnTo>
                  <a:pt x="9" y="32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3" name="Freeform 159"/>
          <p:cNvSpPr>
            <a:spLocks/>
          </p:cNvSpPr>
          <p:nvPr/>
        </p:nvSpPr>
        <p:spPr bwMode="auto">
          <a:xfrm>
            <a:off x="8468489" y="2105886"/>
            <a:ext cx="330436" cy="313269"/>
          </a:xfrm>
          <a:custGeom>
            <a:avLst/>
            <a:gdLst/>
            <a:ahLst/>
            <a:cxnLst>
              <a:cxn ang="0">
                <a:pos x="62" y="9"/>
              </a:cxn>
              <a:cxn ang="0">
                <a:pos x="273" y="0"/>
              </a:cxn>
              <a:cxn ang="0">
                <a:pos x="282" y="9"/>
              </a:cxn>
              <a:cxn ang="0">
                <a:pos x="282" y="18"/>
              </a:cxn>
              <a:cxn ang="0">
                <a:pos x="273" y="27"/>
              </a:cxn>
              <a:cxn ang="0">
                <a:pos x="273" y="36"/>
              </a:cxn>
              <a:cxn ang="0">
                <a:pos x="308" y="36"/>
              </a:cxn>
              <a:cxn ang="0">
                <a:pos x="308" y="45"/>
              </a:cxn>
              <a:cxn ang="0">
                <a:pos x="308" y="53"/>
              </a:cxn>
              <a:cxn ang="0">
                <a:pos x="300" y="62"/>
              </a:cxn>
              <a:cxn ang="0">
                <a:pos x="300" y="62"/>
              </a:cxn>
              <a:cxn ang="0">
                <a:pos x="300" y="71"/>
              </a:cxn>
              <a:cxn ang="0">
                <a:pos x="291" y="80"/>
              </a:cxn>
              <a:cxn ang="0">
                <a:pos x="291" y="89"/>
              </a:cxn>
              <a:cxn ang="0">
                <a:pos x="282" y="89"/>
              </a:cxn>
              <a:cxn ang="0">
                <a:pos x="291" y="89"/>
              </a:cxn>
              <a:cxn ang="0">
                <a:pos x="291" y="106"/>
              </a:cxn>
              <a:cxn ang="0">
                <a:pos x="282" y="115"/>
              </a:cxn>
              <a:cxn ang="0">
                <a:pos x="273" y="124"/>
              </a:cxn>
              <a:cxn ang="0">
                <a:pos x="282" y="124"/>
              </a:cxn>
              <a:cxn ang="0">
                <a:pos x="273" y="133"/>
              </a:cxn>
              <a:cxn ang="0">
                <a:pos x="264" y="133"/>
              </a:cxn>
              <a:cxn ang="0">
                <a:pos x="264" y="142"/>
              </a:cxn>
              <a:cxn ang="0">
                <a:pos x="264" y="142"/>
              </a:cxn>
              <a:cxn ang="0">
                <a:pos x="264" y="151"/>
              </a:cxn>
              <a:cxn ang="0">
                <a:pos x="264" y="151"/>
              </a:cxn>
              <a:cxn ang="0">
                <a:pos x="264" y="160"/>
              </a:cxn>
              <a:cxn ang="0">
                <a:pos x="256" y="168"/>
              </a:cxn>
              <a:cxn ang="0">
                <a:pos x="256" y="177"/>
              </a:cxn>
              <a:cxn ang="0">
                <a:pos x="247" y="186"/>
              </a:cxn>
              <a:cxn ang="0">
                <a:pos x="238" y="186"/>
              </a:cxn>
              <a:cxn ang="0">
                <a:pos x="247" y="186"/>
              </a:cxn>
              <a:cxn ang="0">
                <a:pos x="247" y="204"/>
              </a:cxn>
              <a:cxn ang="0">
                <a:pos x="238" y="204"/>
              </a:cxn>
              <a:cxn ang="0">
                <a:pos x="238" y="221"/>
              </a:cxn>
              <a:cxn ang="0">
                <a:pos x="229" y="221"/>
              </a:cxn>
              <a:cxn ang="0">
                <a:pos x="238" y="221"/>
              </a:cxn>
              <a:cxn ang="0">
                <a:pos x="229" y="230"/>
              </a:cxn>
              <a:cxn ang="0">
                <a:pos x="229" y="230"/>
              </a:cxn>
              <a:cxn ang="0">
                <a:pos x="229" y="239"/>
              </a:cxn>
              <a:cxn ang="0">
                <a:pos x="229" y="239"/>
              </a:cxn>
              <a:cxn ang="0">
                <a:pos x="229" y="248"/>
              </a:cxn>
              <a:cxn ang="0">
                <a:pos x="229" y="248"/>
              </a:cxn>
              <a:cxn ang="0">
                <a:pos x="229" y="266"/>
              </a:cxn>
              <a:cxn ang="0">
                <a:pos x="238" y="274"/>
              </a:cxn>
              <a:cxn ang="0">
                <a:pos x="229" y="274"/>
              </a:cxn>
              <a:cxn ang="0">
                <a:pos x="229" y="283"/>
              </a:cxn>
              <a:cxn ang="0">
                <a:pos x="44" y="292"/>
              </a:cxn>
              <a:cxn ang="0">
                <a:pos x="27" y="248"/>
              </a:cxn>
              <a:cxn ang="0">
                <a:pos x="18" y="248"/>
              </a:cxn>
              <a:cxn ang="0">
                <a:pos x="9" y="239"/>
              </a:cxn>
              <a:cxn ang="0">
                <a:pos x="9" y="80"/>
              </a:cxn>
            </a:cxnLst>
            <a:rect l="0" t="0" r="r" b="b"/>
            <a:pathLst>
              <a:path w="308" h="292">
                <a:moveTo>
                  <a:pt x="0" y="18"/>
                </a:moveTo>
                <a:lnTo>
                  <a:pt x="62" y="9"/>
                </a:lnTo>
                <a:lnTo>
                  <a:pt x="159" y="9"/>
                </a:lnTo>
                <a:lnTo>
                  <a:pt x="273" y="0"/>
                </a:lnTo>
                <a:lnTo>
                  <a:pt x="282" y="0"/>
                </a:lnTo>
                <a:lnTo>
                  <a:pt x="282" y="9"/>
                </a:lnTo>
                <a:lnTo>
                  <a:pt x="282" y="18"/>
                </a:lnTo>
                <a:lnTo>
                  <a:pt x="282" y="18"/>
                </a:lnTo>
                <a:lnTo>
                  <a:pt x="282" y="27"/>
                </a:lnTo>
                <a:lnTo>
                  <a:pt x="273" y="27"/>
                </a:lnTo>
                <a:lnTo>
                  <a:pt x="273" y="36"/>
                </a:lnTo>
                <a:lnTo>
                  <a:pt x="273" y="36"/>
                </a:lnTo>
                <a:lnTo>
                  <a:pt x="273" y="45"/>
                </a:lnTo>
                <a:lnTo>
                  <a:pt x="308" y="36"/>
                </a:lnTo>
                <a:lnTo>
                  <a:pt x="308" y="45"/>
                </a:lnTo>
                <a:lnTo>
                  <a:pt x="308" y="45"/>
                </a:lnTo>
                <a:lnTo>
                  <a:pt x="308" y="45"/>
                </a:lnTo>
                <a:lnTo>
                  <a:pt x="308" y="53"/>
                </a:lnTo>
                <a:lnTo>
                  <a:pt x="300" y="62"/>
                </a:lnTo>
                <a:lnTo>
                  <a:pt x="300" y="62"/>
                </a:lnTo>
                <a:lnTo>
                  <a:pt x="300" y="62"/>
                </a:lnTo>
                <a:lnTo>
                  <a:pt x="300" y="62"/>
                </a:lnTo>
                <a:lnTo>
                  <a:pt x="300" y="71"/>
                </a:lnTo>
                <a:lnTo>
                  <a:pt x="300" y="71"/>
                </a:lnTo>
                <a:lnTo>
                  <a:pt x="291" y="80"/>
                </a:lnTo>
                <a:lnTo>
                  <a:pt x="291" y="80"/>
                </a:lnTo>
                <a:lnTo>
                  <a:pt x="291" y="80"/>
                </a:lnTo>
                <a:lnTo>
                  <a:pt x="291" y="89"/>
                </a:lnTo>
                <a:lnTo>
                  <a:pt x="291" y="80"/>
                </a:lnTo>
                <a:lnTo>
                  <a:pt x="282" y="89"/>
                </a:lnTo>
                <a:lnTo>
                  <a:pt x="282" y="89"/>
                </a:lnTo>
                <a:lnTo>
                  <a:pt x="291" y="89"/>
                </a:lnTo>
                <a:lnTo>
                  <a:pt x="291" y="98"/>
                </a:lnTo>
                <a:lnTo>
                  <a:pt x="291" y="106"/>
                </a:lnTo>
                <a:lnTo>
                  <a:pt x="291" y="106"/>
                </a:lnTo>
                <a:lnTo>
                  <a:pt x="282" y="115"/>
                </a:lnTo>
                <a:lnTo>
                  <a:pt x="282" y="115"/>
                </a:lnTo>
                <a:lnTo>
                  <a:pt x="273" y="124"/>
                </a:lnTo>
                <a:lnTo>
                  <a:pt x="273" y="124"/>
                </a:lnTo>
                <a:lnTo>
                  <a:pt x="282" y="124"/>
                </a:lnTo>
                <a:lnTo>
                  <a:pt x="282" y="124"/>
                </a:lnTo>
                <a:lnTo>
                  <a:pt x="273" y="133"/>
                </a:lnTo>
                <a:lnTo>
                  <a:pt x="273" y="133"/>
                </a:lnTo>
                <a:lnTo>
                  <a:pt x="264" y="133"/>
                </a:lnTo>
                <a:lnTo>
                  <a:pt x="264" y="142"/>
                </a:lnTo>
                <a:lnTo>
                  <a:pt x="264" y="142"/>
                </a:lnTo>
                <a:lnTo>
                  <a:pt x="264" y="142"/>
                </a:lnTo>
                <a:lnTo>
                  <a:pt x="264" y="142"/>
                </a:lnTo>
                <a:lnTo>
                  <a:pt x="264" y="151"/>
                </a:lnTo>
                <a:lnTo>
                  <a:pt x="264" y="151"/>
                </a:lnTo>
                <a:lnTo>
                  <a:pt x="264" y="142"/>
                </a:lnTo>
                <a:lnTo>
                  <a:pt x="264" y="151"/>
                </a:lnTo>
                <a:lnTo>
                  <a:pt x="264" y="160"/>
                </a:lnTo>
                <a:lnTo>
                  <a:pt x="264" y="160"/>
                </a:lnTo>
                <a:lnTo>
                  <a:pt x="264" y="168"/>
                </a:lnTo>
                <a:lnTo>
                  <a:pt x="256" y="168"/>
                </a:lnTo>
                <a:lnTo>
                  <a:pt x="256" y="177"/>
                </a:lnTo>
                <a:lnTo>
                  <a:pt x="256" y="177"/>
                </a:lnTo>
                <a:lnTo>
                  <a:pt x="256" y="177"/>
                </a:lnTo>
                <a:lnTo>
                  <a:pt x="247" y="186"/>
                </a:lnTo>
                <a:lnTo>
                  <a:pt x="247" y="186"/>
                </a:lnTo>
                <a:lnTo>
                  <a:pt x="238" y="186"/>
                </a:lnTo>
                <a:lnTo>
                  <a:pt x="247" y="186"/>
                </a:lnTo>
                <a:lnTo>
                  <a:pt x="247" y="186"/>
                </a:lnTo>
                <a:lnTo>
                  <a:pt x="247" y="195"/>
                </a:lnTo>
                <a:lnTo>
                  <a:pt x="247" y="204"/>
                </a:lnTo>
                <a:lnTo>
                  <a:pt x="229" y="204"/>
                </a:lnTo>
                <a:lnTo>
                  <a:pt x="238" y="204"/>
                </a:lnTo>
                <a:lnTo>
                  <a:pt x="238" y="213"/>
                </a:lnTo>
                <a:lnTo>
                  <a:pt x="238" y="221"/>
                </a:lnTo>
                <a:lnTo>
                  <a:pt x="238" y="221"/>
                </a:lnTo>
                <a:lnTo>
                  <a:pt x="229" y="221"/>
                </a:lnTo>
                <a:lnTo>
                  <a:pt x="229" y="221"/>
                </a:lnTo>
                <a:lnTo>
                  <a:pt x="238" y="221"/>
                </a:lnTo>
                <a:lnTo>
                  <a:pt x="229" y="230"/>
                </a:lnTo>
                <a:lnTo>
                  <a:pt x="229" y="230"/>
                </a:lnTo>
                <a:lnTo>
                  <a:pt x="229" y="230"/>
                </a:lnTo>
                <a:lnTo>
                  <a:pt x="229" y="230"/>
                </a:lnTo>
                <a:lnTo>
                  <a:pt x="220" y="239"/>
                </a:lnTo>
                <a:lnTo>
                  <a:pt x="229" y="239"/>
                </a:lnTo>
                <a:lnTo>
                  <a:pt x="220" y="248"/>
                </a:lnTo>
                <a:lnTo>
                  <a:pt x="229" y="239"/>
                </a:lnTo>
                <a:lnTo>
                  <a:pt x="229" y="248"/>
                </a:lnTo>
                <a:lnTo>
                  <a:pt x="229" y="248"/>
                </a:lnTo>
                <a:lnTo>
                  <a:pt x="229" y="248"/>
                </a:lnTo>
                <a:lnTo>
                  <a:pt x="229" y="248"/>
                </a:lnTo>
                <a:lnTo>
                  <a:pt x="229" y="257"/>
                </a:lnTo>
                <a:lnTo>
                  <a:pt x="229" y="266"/>
                </a:lnTo>
                <a:lnTo>
                  <a:pt x="238" y="266"/>
                </a:lnTo>
                <a:lnTo>
                  <a:pt x="238" y="274"/>
                </a:lnTo>
                <a:lnTo>
                  <a:pt x="238" y="274"/>
                </a:lnTo>
                <a:lnTo>
                  <a:pt x="229" y="274"/>
                </a:lnTo>
                <a:lnTo>
                  <a:pt x="229" y="274"/>
                </a:lnTo>
                <a:lnTo>
                  <a:pt x="229" y="283"/>
                </a:lnTo>
                <a:lnTo>
                  <a:pt x="124" y="292"/>
                </a:lnTo>
                <a:lnTo>
                  <a:pt x="44" y="292"/>
                </a:lnTo>
                <a:lnTo>
                  <a:pt x="44" y="248"/>
                </a:lnTo>
                <a:lnTo>
                  <a:pt x="27" y="248"/>
                </a:lnTo>
                <a:lnTo>
                  <a:pt x="18" y="248"/>
                </a:lnTo>
                <a:lnTo>
                  <a:pt x="18" y="248"/>
                </a:lnTo>
                <a:lnTo>
                  <a:pt x="18" y="239"/>
                </a:lnTo>
                <a:lnTo>
                  <a:pt x="9" y="239"/>
                </a:lnTo>
                <a:lnTo>
                  <a:pt x="9" y="106"/>
                </a:lnTo>
                <a:lnTo>
                  <a:pt x="9" y="80"/>
                </a:lnTo>
                <a:lnTo>
                  <a:pt x="0" y="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4" name="Freeform 160"/>
          <p:cNvSpPr>
            <a:spLocks/>
          </p:cNvSpPr>
          <p:nvPr/>
        </p:nvSpPr>
        <p:spPr bwMode="auto">
          <a:xfrm>
            <a:off x="8468489" y="2105886"/>
            <a:ext cx="330436" cy="313269"/>
          </a:xfrm>
          <a:custGeom>
            <a:avLst/>
            <a:gdLst/>
            <a:ahLst/>
            <a:cxnLst>
              <a:cxn ang="0">
                <a:pos x="62" y="9"/>
              </a:cxn>
              <a:cxn ang="0">
                <a:pos x="273" y="0"/>
              </a:cxn>
              <a:cxn ang="0">
                <a:pos x="282" y="9"/>
              </a:cxn>
              <a:cxn ang="0">
                <a:pos x="282" y="18"/>
              </a:cxn>
              <a:cxn ang="0">
                <a:pos x="273" y="27"/>
              </a:cxn>
              <a:cxn ang="0">
                <a:pos x="273" y="36"/>
              </a:cxn>
              <a:cxn ang="0">
                <a:pos x="308" y="36"/>
              </a:cxn>
              <a:cxn ang="0">
                <a:pos x="308" y="45"/>
              </a:cxn>
              <a:cxn ang="0">
                <a:pos x="308" y="53"/>
              </a:cxn>
              <a:cxn ang="0">
                <a:pos x="300" y="62"/>
              </a:cxn>
              <a:cxn ang="0">
                <a:pos x="300" y="62"/>
              </a:cxn>
              <a:cxn ang="0">
                <a:pos x="300" y="71"/>
              </a:cxn>
              <a:cxn ang="0">
                <a:pos x="291" y="80"/>
              </a:cxn>
              <a:cxn ang="0">
                <a:pos x="291" y="89"/>
              </a:cxn>
              <a:cxn ang="0">
                <a:pos x="282" y="89"/>
              </a:cxn>
              <a:cxn ang="0">
                <a:pos x="291" y="89"/>
              </a:cxn>
              <a:cxn ang="0">
                <a:pos x="291" y="106"/>
              </a:cxn>
              <a:cxn ang="0">
                <a:pos x="282" y="115"/>
              </a:cxn>
              <a:cxn ang="0">
                <a:pos x="273" y="124"/>
              </a:cxn>
              <a:cxn ang="0">
                <a:pos x="282" y="124"/>
              </a:cxn>
              <a:cxn ang="0">
                <a:pos x="273" y="133"/>
              </a:cxn>
              <a:cxn ang="0">
                <a:pos x="264" y="133"/>
              </a:cxn>
              <a:cxn ang="0">
                <a:pos x="264" y="142"/>
              </a:cxn>
              <a:cxn ang="0">
                <a:pos x="264" y="142"/>
              </a:cxn>
              <a:cxn ang="0">
                <a:pos x="264" y="151"/>
              </a:cxn>
              <a:cxn ang="0">
                <a:pos x="264" y="151"/>
              </a:cxn>
              <a:cxn ang="0">
                <a:pos x="264" y="160"/>
              </a:cxn>
              <a:cxn ang="0">
                <a:pos x="256" y="168"/>
              </a:cxn>
              <a:cxn ang="0">
                <a:pos x="256" y="177"/>
              </a:cxn>
              <a:cxn ang="0">
                <a:pos x="247" y="186"/>
              </a:cxn>
              <a:cxn ang="0">
                <a:pos x="238" y="186"/>
              </a:cxn>
              <a:cxn ang="0">
                <a:pos x="247" y="186"/>
              </a:cxn>
              <a:cxn ang="0">
                <a:pos x="247" y="204"/>
              </a:cxn>
              <a:cxn ang="0">
                <a:pos x="238" y="204"/>
              </a:cxn>
              <a:cxn ang="0">
                <a:pos x="238" y="221"/>
              </a:cxn>
              <a:cxn ang="0">
                <a:pos x="229" y="221"/>
              </a:cxn>
              <a:cxn ang="0">
                <a:pos x="238" y="221"/>
              </a:cxn>
              <a:cxn ang="0">
                <a:pos x="229" y="230"/>
              </a:cxn>
              <a:cxn ang="0">
                <a:pos x="229" y="230"/>
              </a:cxn>
              <a:cxn ang="0">
                <a:pos x="229" y="239"/>
              </a:cxn>
              <a:cxn ang="0">
                <a:pos x="229" y="239"/>
              </a:cxn>
              <a:cxn ang="0">
                <a:pos x="229" y="248"/>
              </a:cxn>
              <a:cxn ang="0">
                <a:pos x="229" y="248"/>
              </a:cxn>
              <a:cxn ang="0">
                <a:pos x="229" y="266"/>
              </a:cxn>
              <a:cxn ang="0">
                <a:pos x="238" y="274"/>
              </a:cxn>
              <a:cxn ang="0">
                <a:pos x="229" y="274"/>
              </a:cxn>
              <a:cxn ang="0">
                <a:pos x="229" y="283"/>
              </a:cxn>
              <a:cxn ang="0">
                <a:pos x="44" y="292"/>
              </a:cxn>
              <a:cxn ang="0">
                <a:pos x="27" y="248"/>
              </a:cxn>
              <a:cxn ang="0">
                <a:pos x="18" y="248"/>
              </a:cxn>
              <a:cxn ang="0">
                <a:pos x="9" y="239"/>
              </a:cxn>
              <a:cxn ang="0">
                <a:pos x="9" y="80"/>
              </a:cxn>
            </a:cxnLst>
            <a:rect l="0" t="0" r="r" b="b"/>
            <a:pathLst>
              <a:path w="308" h="292">
                <a:moveTo>
                  <a:pt x="0" y="18"/>
                </a:moveTo>
                <a:lnTo>
                  <a:pt x="62" y="9"/>
                </a:lnTo>
                <a:lnTo>
                  <a:pt x="159" y="9"/>
                </a:lnTo>
                <a:lnTo>
                  <a:pt x="273" y="0"/>
                </a:lnTo>
                <a:lnTo>
                  <a:pt x="282" y="0"/>
                </a:lnTo>
                <a:lnTo>
                  <a:pt x="282" y="9"/>
                </a:lnTo>
                <a:lnTo>
                  <a:pt x="282" y="18"/>
                </a:lnTo>
                <a:lnTo>
                  <a:pt x="282" y="18"/>
                </a:lnTo>
                <a:lnTo>
                  <a:pt x="282" y="27"/>
                </a:lnTo>
                <a:lnTo>
                  <a:pt x="273" y="27"/>
                </a:lnTo>
                <a:lnTo>
                  <a:pt x="273" y="36"/>
                </a:lnTo>
                <a:lnTo>
                  <a:pt x="273" y="36"/>
                </a:lnTo>
                <a:lnTo>
                  <a:pt x="273" y="45"/>
                </a:lnTo>
                <a:lnTo>
                  <a:pt x="308" y="36"/>
                </a:lnTo>
                <a:lnTo>
                  <a:pt x="308" y="45"/>
                </a:lnTo>
                <a:lnTo>
                  <a:pt x="308" y="45"/>
                </a:lnTo>
                <a:lnTo>
                  <a:pt x="308" y="45"/>
                </a:lnTo>
                <a:lnTo>
                  <a:pt x="308" y="53"/>
                </a:lnTo>
                <a:lnTo>
                  <a:pt x="300" y="62"/>
                </a:lnTo>
                <a:lnTo>
                  <a:pt x="300" y="62"/>
                </a:lnTo>
                <a:lnTo>
                  <a:pt x="300" y="62"/>
                </a:lnTo>
                <a:lnTo>
                  <a:pt x="300" y="62"/>
                </a:lnTo>
                <a:lnTo>
                  <a:pt x="300" y="71"/>
                </a:lnTo>
                <a:lnTo>
                  <a:pt x="300" y="71"/>
                </a:lnTo>
                <a:lnTo>
                  <a:pt x="291" y="80"/>
                </a:lnTo>
                <a:lnTo>
                  <a:pt x="291" y="80"/>
                </a:lnTo>
                <a:lnTo>
                  <a:pt x="291" y="80"/>
                </a:lnTo>
                <a:lnTo>
                  <a:pt x="291" y="89"/>
                </a:lnTo>
                <a:lnTo>
                  <a:pt x="291" y="80"/>
                </a:lnTo>
                <a:lnTo>
                  <a:pt x="282" y="89"/>
                </a:lnTo>
                <a:lnTo>
                  <a:pt x="282" y="89"/>
                </a:lnTo>
                <a:lnTo>
                  <a:pt x="291" y="89"/>
                </a:lnTo>
                <a:lnTo>
                  <a:pt x="291" y="98"/>
                </a:lnTo>
                <a:lnTo>
                  <a:pt x="291" y="106"/>
                </a:lnTo>
                <a:lnTo>
                  <a:pt x="291" y="106"/>
                </a:lnTo>
                <a:lnTo>
                  <a:pt x="282" y="115"/>
                </a:lnTo>
                <a:lnTo>
                  <a:pt x="282" y="115"/>
                </a:lnTo>
                <a:lnTo>
                  <a:pt x="273" y="124"/>
                </a:lnTo>
                <a:lnTo>
                  <a:pt x="273" y="124"/>
                </a:lnTo>
                <a:lnTo>
                  <a:pt x="282" y="124"/>
                </a:lnTo>
                <a:lnTo>
                  <a:pt x="282" y="124"/>
                </a:lnTo>
                <a:lnTo>
                  <a:pt x="273" y="133"/>
                </a:lnTo>
                <a:lnTo>
                  <a:pt x="273" y="133"/>
                </a:lnTo>
                <a:lnTo>
                  <a:pt x="264" y="133"/>
                </a:lnTo>
                <a:lnTo>
                  <a:pt x="264" y="142"/>
                </a:lnTo>
                <a:lnTo>
                  <a:pt x="264" y="142"/>
                </a:lnTo>
                <a:lnTo>
                  <a:pt x="264" y="142"/>
                </a:lnTo>
                <a:lnTo>
                  <a:pt x="264" y="142"/>
                </a:lnTo>
                <a:lnTo>
                  <a:pt x="264" y="151"/>
                </a:lnTo>
                <a:lnTo>
                  <a:pt x="264" y="151"/>
                </a:lnTo>
                <a:lnTo>
                  <a:pt x="264" y="142"/>
                </a:lnTo>
                <a:lnTo>
                  <a:pt x="264" y="151"/>
                </a:lnTo>
                <a:lnTo>
                  <a:pt x="264" y="160"/>
                </a:lnTo>
                <a:lnTo>
                  <a:pt x="264" y="160"/>
                </a:lnTo>
                <a:lnTo>
                  <a:pt x="264" y="168"/>
                </a:lnTo>
                <a:lnTo>
                  <a:pt x="256" y="168"/>
                </a:lnTo>
                <a:lnTo>
                  <a:pt x="256" y="177"/>
                </a:lnTo>
                <a:lnTo>
                  <a:pt x="256" y="177"/>
                </a:lnTo>
                <a:lnTo>
                  <a:pt x="256" y="177"/>
                </a:lnTo>
                <a:lnTo>
                  <a:pt x="247" y="186"/>
                </a:lnTo>
                <a:lnTo>
                  <a:pt x="247" y="186"/>
                </a:lnTo>
                <a:lnTo>
                  <a:pt x="238" y="186"/>
                </a:lnTo>
                <a:lnTo>
                  <a:pt x="247" y="186"/>
                </a:lnTo>
                <a:lnTo>
                  <a:pt x="247" y="186"/>
                </a:lnTo>
                <a:lnTo>
                  <a:pt x="247" y="195"/>
                </a:lnTo>
                <a:lnTo>
                  <a:pt x="247" y="204"/>
                </a:lnTo>
                <a:lnTo>
                  <a:pt x="229" y="204"/>
                </a:lnTo>
                <a:lnTo>
                  <a:pt x="238" y="204"/>
                </a:lnTo>
                <a:lnTo>
                  <a:pt x="238" y="213"/>
                </a:lnTo>
                <a:lnTo>
                  <a:pt x="238" y="221"/>
                </a:lnTo>
                <a:lnTo>
                  <a:pt x="238" y="221"/>
                </a:lnTo>
                <a:lnTo>
                  <a:pt x="229" y="221"/>
                </a:lnTo>
                <a:lnTo>
                  <a:pt x="229" y="221"/>
                </a:lnTo>
                <a:lnTo>
                  <a:pt x="238" y="221"/>
                </a:lnTo>
                <a:lnTo>
                  <a:pt x="229" y="230"/>
                </a:lnTo>
                <a:lnTo>
                  <a:pt x="229" y="230"/>
                </a:lnTo>
                <a:lnTo>
                  <a:pt x="229" y="230"/>
                </a:lnTo>
                <a:lnTo>
                  <a:pt x="229" y="230"/>
                </a:lnTo>
                <a:lnTo>
                  <a:pt x="220" y="239"/>
                </a:lnTo>
                <a:lnTo>
                  <a:pt x="229" y="239"/>
                </a:lnTo>
                <a:lnTo>
                  <a:pt x="220" y="248"/>
                </a:lnTo>
                <a:lnTo>
                  <a:pt x="229" y="239"/>
                </a:lnTo>
                <a:lnTo>
                  <a:pt x="229" y="248"/>
                </a:lnTo>
                <a:lnTo>
                  <a:pt x="229" y="248"/>
                </a:lnTo>
                <a:lnTo>
                  <a:pt x="229" y="248"/>
                </a:lnTo>
                <a:lnTo>
                  <a:pt x="229" y="248"/>
                </a:lnTo>
                <a:lnTo>
                  <a:pt x="229" y="257"/>
                </a:lnTo>
                <a:lnTo>
                  <a:pt x="229" y="266"/>
                </a:lnTo>
                <a:lnTo>
                  <a:pt x="238" y="266"/>
                </a:lnTo>
                <a:lnTo>
                  <a:pt x="238" y="274"/>
                </a:lnTo>
                <a:lnTo>
                  <a:pt x="238" y="274"/>
                </a:lnTo>
                <a:lnTo>
                  <a:pt x="229" y="274"/>
                </a:lnTo>
                <a:lnTo>
                  <a:pt x="229" y="274"/>
                </a:lnTo>
                <a:lnTo>
                  <a:pt x="229" y="283"/>
                </a:lnTo>
                <a:lnTo>
                  <a:pt x="124" y="292"/>
                </a:lnTo>
                <a:lnTo>
                  <a:pt x="44" y="292"/>
                </a:lnTo>
                <a:lnTo>
                  <a:pt x="44" y="248"/>
                </a:lnTo>
                <a:lnTo>
                  <a:pt x="27" y="248"/>
                </a:lnTo>
                <a:lnTo>
                  <a:pt x="18" y="248"/>
                </a:lnTo>
                <a:lnTo>
                  <a:pt x="18" y="248"/>
                </a:lnTo>
                <a:lnTo>
                  <a:pt x="18" y="239"/>
                </a:lnTo>
                <a:lnTo>
                  <a:pt x="9" y="239"/>
                </a:lnTo>
                <a:lnTo>
                  <a:pt x="9" y="106"/>
                </a:lnTo>
                <a:lnTo>
                  <a:pt x="9" y="80"/>
                </a:lnTo>
                <a:lnTo>
                  <a:pt x="0" y="1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5" name="Freeform 161"/>
          <p:cNvSpPr>
            <a:spLocks/>
          </p:cNvSpPr>
          <p:nvPr/>
        </p:nvSpPr>
        <p:spPr bwMode="auto">
          <a:xfrm>
            <a:off x="8912648" y="2201371"/>
            <a:ext cx="255335" cy="426991"/>
          </a:xfrm>
          <a:custGeom>
            <a:avLst/>
            <a:gdLst/>
            <a:ahLst/>
            <a:cxnLst>
              <a:cxn ang="0">
                <a:pos x="0" y="17"/>
              </a:cxn>
              <a:cxn ang="0">
                <a:pos x="158" y="0"/>
              </a:cxn>
              <a:cxn ang="0">
                <a:pos x="211" y="168"/>
              </a:cxn>
              <a:cxn ang="0">
                <a:pos x="211" y="177"/>
              </a:cxn>
              <a:cxn ang="0">
                <a:pos x="220" y="185"/>
              </a:cxn>
              <a:cxn ang="0">
                <a:pos x="229" y="194"/>
              </a:cxn>
              <a:cxn ang="0">
                <a:pos x="229" y="212"/>
              </a:cxn>
              <a:cxn ang="0">
                <a:pos x="238" y="221"/>
              </a:cxn>
              <a:cxn ang="0">
                <a:pos x="229" y="230"/>
              </a:cxn>
              <a:cxn ang="0">
                <a:pos x="229" y="239"/>
              </a:cxn>
              <a:cxn ang="0">
                <a:pos x="229" y="256"/>
              </a:cxn>
              <a:cxn ang="0">
                <a:pos x="229" y="274"/>
              </a:cxn>
              <a:cxn ang="0">
                <a:pos x="229" y="283"/>
              </a:cxn>
              <a:cxn ang="0">
                <a:pos x="229" y="300"/>
              </a:cxn>
              <a:cxn ang="0">
                <a:pos x="238" y="309"/>
              </a:cxn>
              <a:cxn ang="0">
                <a:pos x="132" y="327"/>
              </a:cxn>
              <a:cxn ang="0">
                <a:pos x="70" y="336"/>
              </a:cxn>
              <a:cxn ang="0">
                <a:pos x="70" y="353"/>
              </a:cxn>
              <a:cxn ang="0">
                <a:pos x="79" y="362"/>
              </a:cxn>
              <a:cxn ang="0">
                <a:pos x="79" y="371"/>
              </a:cxn>
              <a:cxn ang="0">
                <a:pos x="79" y="380"/>
              </a:cxn>
              <a:cxn ang="0">
                <a:pos x="70" y="389"/>
              </a:cxn>
              <a:cxn ang="0">
                <a:pos x="70" y="389"/>
              </a:cxn>
              <a:cxn ang="0">
                <a:pos x="44" y="398"/>
              </a:cxn>
              <a:cxn ang="0">
                <a:pos x="53" y="398"/>
              </a:cxn>
              <a:cxn ang="0">
                <a:pos x="62" y="389"/>
              </a:cxn>
              <a:cxn ang="0">
                <a:pos x="53" y="389"/>
              </a:cxn>
              <a:cxn ang="0">
                <a:pos x="44" y="380"/>
              </a:cxn>
              <a:cxn ang="0">
                <a:pos x="53" y="371"/>
              </a:cxn>
              <a:cxn ang="0">
                <a:pos x="44" y="362"/>
              </a:cxn>
              <a:cxn ang="0">
                <a:pos x="44" y="362"/>
              </a:cxn>
              <a:cxn ang="0">
                <a:pos x="35" y="371"/>
              </a:cxn>
              <a:cxn ang="0">
                <a:pos x="35" y="389"/>
              </a:cxn>
              <a:cxn ang="0">
                <a:pos x="18" y="389"/>
              </a:cxn>
              <a:cxn ang="0">
                <a:pos x="0" y="265"/>
              </a:cxn>
              <a:cxn ang="0">
                <a:pos x="0" y="26"/>
              </a:cxn>
            </a:cxnLst>
            <a:rect l="0" t="0" r="r" b="b"/>
            <a:pathLst>
              <a:path w="238" h="398">
                <a:moveTo>
                  <a:pt x="0" y="17"/>
                </a:moveTo>
                <a:lnTo>
                  <a:pt x="0" y="17"/>
                </a:lnTo>
                <a:lnTo>
                  <a:pt x="88" y="9"/>
                </a:lnTo>
                <a:lnTo>
                  <a:pt x="158" y="0"/>
                </a:lnTo>
                <a:lnTo>
                  <a:pt x="185" y="79"/>
                </a:lnTo>
                <a:lnTo>
                  <a:pt x="211" y="168"/>
                </a:lnTo>
                <a:lnTo>
                  <a:pt x="211" y="168"/>
                </a:lnTo>
                <a:lnTo>
                  <a:pt x="211" y="177"/>
                </a:lnTo>
                <a:lnTo>
                  <a:pt x="211" y="177"/>
                </a:lnTo>
                <a:lnTo>
                  <a:pt x="220" y="185"/>
                </a:lnTo>
                <a:lnTo>
                  <a:pt x="229" y="194"/>
                </a:lnTo>
                <a:lnTo>
                  <a:pt x="229" y="194"/>
                </a:lnTo>
                <a:lnTo>
                  <a:pt x="229" y="203"/>
                </a:lnTo>
                <a:lnTo>
                  <a:pt x="229" y="212"/>
                </a:lnTo>
                <a:lnTo>
                  <a:pt x="229" y="212"/>
                </a:lnTo>
                <a:lnTo>
                  <a:pt x="238" y="221"/>
                </a:lnTo>
                <a:lnTo>
                  <a:pt x="229" y="221"/>
                </a:lnTo>
                <a:lnTo>
                  <a:pt x="229" y="230"/>
                </a:lnTo>
                <a:lnTo>
                  <a:pt x="229" y="239"/>
                </a:lnTo>
                <a:lnTo>
                  <a:pt x="229" y="239"/>
                </a:lnTo>
                <a:lnTo>
                  <a:pt x="220" y="247"/>
                </a:lnTo>
                <a:lnTo>
                  <a:pt x="229" y="256"/>
                </a:lnTo>
                <a:lnTo>
                  <a:pt x="229" y="265"/>
                </a:lnTo>
                <a:lnTo>
                  <a:pt x="229" y="274"/>
                </a:lnTo>
                <a:lnTo>
                  <a:pt x="229" y="274"/>
                </a:lnTo>
                <a:lnTo>
                  <a:pt x="229" y="283"/>
                </a:lnTo>
                <a:lnTo>
                  <a:pt x="229" y="292"/>
                </a:lnTo>
                <a:lnTo>
                  <a:pt x="229" y="300"/>
                </a:lnTo>
                <a:lnTo>
                  <a:pt x="238" y="300"/>
                </a:lnTo>
                <a:lnTo>
                  <a:pt x="238" y="309"/>
                </a:lnTo>
                <a:lnTo>
                  <a:pt x="238" y="318"/>
                </a:lnTo>
                <a:lnTo>
                  <a:pt x="132" y="327"/>
                </a:lnTo>
                <a:lnTo>
                  <a:pt x="70" y="336"/>
                </a:lnTo>
                <a:lnTo>
                  <a:pt x="70" y="336"/>
                </a:lnTo>
                <a:lnTo>
                  <a:pt x="62" y="345"/>
                </a:lnTo>
                <a:lnTo>
                  <a:pt x="70" y="353"/>
                </a:lnTo>
                <a:lnTo>
                  <a:pt x="79" y="353"/>
                </a:lnTo>
                <a:lnTo>
                  <a:pt x="79" y="362"/>
                </a:lnTo>
                <a:lnTo>
                  <a:pt x="79" y="371"/>
                </a:lnTo>
                <a:lnTo>
                  <a:pt x="79" y="371"/>
                </a:lnTo>
                <a:lnTo>
                  <a:pt x="79" y="371"/>
                </a:lnTo>
                <a:lnTo>
                  <a:pt x="79" y="380"/>
                </a:lnTo>
                <a:lnTo>
                  <a:pt x="79" y="389"/>
                </a:lnTo>
                <a:lnTo>
                  <a:pt x="70" y="389"/>
                </a:lnTo>
                <a:lnTo>
                  <a:pt x="70" y="389"/>
                </a:lnTo>
                <a:lnTo>
                  <a:pt x="70" y="389"/>
                </a:lnTo>
                <a:lnTo>
                  <a:pt x="62" y="398"/>
                </a:lnTo>
                <a:lnTo>
                  <a:pt x="44" y="398"/>
                </a:lnTo>
                <a:lnTo>
                  <a:pt x="53" y="398"/>
                </a:lnTo>
                <a:lnTo>
                  <a:pt x="53" y="398"/>
                </a:lnTo>
                <a:lnTo>
                  <a:pt x="62" y="398"/>
                </a:lnTo>
                <a:lnTo>
                  <a:pt x="62" y="389"/>
                </a:lnTo>
                <a:lnTo>
                  <a:pt x="53" y="380"/>
                </a:lnTo>
                <a:lnTo>
                  <a:pt x="53" y="389"/>
                </a:lnTo>
                <a:lnTo>
                  <a:pt x="53" y="380"/>
                </a:lnTo>
                <a:lnTo>
                  <a:pt x="44" y="380"/>
                </a:lnTo>
                <a:lnTo>
                  <a:pt x="53" y="371"/>
                </a:lnTo>
                <a:lnTo>
                  <a:pt x="53" y="371"/>
                </a:lnTo>
                <a:lnTo>
                  <a:pt x="44" y="362"/>
                </a:lnTo>
                <a:lnTo>
                  <a:pt x="44" y="362"/>
                </a:lnTo>
                <a:lnTo>
                  <a:pt x="44" y="362"/>
                </a:lnTo>
                <a:lnTo>
                  <a:pt x="44" y="362"/>
                </a:lnTo>
                <a:lnTo>
                  <a:pt x="35" y="362"/>
                </a:lnTo>
                <a:lnTo>
                  <a:pt x="35" y="371"/>
                </a:lnTo>
                <a:lnTo>
                  <a:pt x="35" y="389"/>
                </a:lnTo>
                <a:lnTo>
                  <a:pt x="35" y="389"/>
                </a:lnTo>
                <a:lnTo>
                  <a:pt x="26" y="389"/>
                </a:lnTo>
                <a:lnTo>
                  <a:pt x="18" y="389"/>
                </a:lnTo>
                <a:lnTo>
                  <a:pt x="18" y="389"/>
                </a:lnTo>
                <a:lnTo>
                  <a:pt x="0" y="265"/>
                </a:lnTo>
                <a:lnTo>
                  <a:pt x="9" y="26"/>
                </a:lnTo>
                <a:lnTo>
                  <a:pt x="0" y="26"/>
                </a:lnTo>
                <a:lnTo>
                  <a:pt x="0" y="17"/>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6" name="Freeform 163"/>
          <p:cNvSpPr>
            <a:spLocks/>
          </p:cNvSpPr>
          <p:nvPr/>
        </p:nvSpPr>
        <p:spPr bwMode="auto">
          <a:xfrm>
            <a:off x="8940537" y="2628361"/>
            <a:ext cx="9656" cy="1074"/>
          </a:xfrm>
          <a:custGeom>
            <a:avLst/>
            <a:gdLst/>
            <a:ahLst/>
            <a:cxnLst>
              <a:cxn ang="0">
                <a:pos x="9" y="0"/>
              </a:cxn>
              <a:cxn ang="0">
                <a:pos x="9" y="0"/>
              </a:cxn>
              <a:cxn ang="0">
                <a:pos x="0" y="0"/>
              </a:cxn>
              <a:cxn ang="0">
                <a:pos x="9" y="0"/>
              </a:cxn>
            </a:cxnLst>
            <a:rect l="0" t="0" r="r" b="b"/>
            <a:pathLst>
              <a:path w="9">
                <a:moveTo>
                  <a:pt x="9" y="0"/>
                </a:moveTo>
                <a:lnTo>
                  <a:pt x="9" y="0"/>
                </a:lnTo>
                <a:lnTo>
                  <a:pt x="0" y="0"/>
                </a:lnTo>
                <a:lnTo>
                  <a:pt x="9"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7" name="Freeform 164"/>
          <p:cNvSpPr>
            <a:spLocks/>
          </p:cNvSpPr>
          <p:nvPr/>
        </p:nvSpPr>
        <p:spPr bwMode="auto">
          <a:xfrm>
            <a:off x="8940537" y="2628361"/>
            <a:ext cx="9656" cy="1074"/>
          </a:xfrm>
          <a:custGeom>
            <a:avLst/>
            <a:gdLst/>
            <a:ahLst/>
            <a:cxnLst>
              <a:cxn ang="0">
                <a:pos x="9" y="0"/>
              </a:cxn>
              <a:cxn ang="0">
                <a:pos x="9" y="0"/>
              </a:cxn>
              <a:cxn ang="0">
                <a:pos x="0" y="0"/>
              </a:cxn>
              <a:cxn ang="0">
                <a:pos x="9" y="0"/>
              </a:cxn>
            </a:cxnLst>
            <a:rect l="0" t="0" r="r" b="b"/>
            <a:pathLst>
              <a:path w="9">
                <a:moveTo>
                  <a:pt x="9" y="0"/>
                </a:moveTo>
                <a:lnTo>
                  <a:pt x="9" y="0"/>
                </a:lnTo>
                <a:lnTo>
                  <a:pt x="0" y="0"/>
                </a:lnTo>
                <a:lnTo>
                  <a:pt x="9"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8" name="Freeform 57"/>
          <p:cNvSpPr>
            <a:spLocks/>
          </p:cNvSpPr>
          <p:nvPr/>
        </p:nvSpPr>
        <p:spPr bwMode="auto">
          <a:xfrm>
            <a:off x="9073570" y="1565174"/>
            <a:ext cx="273576" cy="322926"/>
          </a:xfrm>
          <a:custGeom>
            <a:avLst/>
            <a:gdLst/>
            <a:ahLst/>
            <a:cxnLst>
              <a:cxn ang="0">
                <a:pos x="52" y="53"/>
              </a:cxn>
              <a:cxn ang="0">
                <a:pos x="79" y="45"/>
              </a:cxn>
              <a:cxn ang="0">
                <a:pos x="88" y="53"/>
              </a:cxn>
              <a:cxn ang="0">
                <a:pos x="105" y="62"/>
              </a:cxn>
              <a:cxn ang="0">
                <a:pos x="114" y="53"/>
              </a:cxn>
              <a:cxn ang="0">
                <a:pos x="114" y="62"/>
              </a:cxn>
              <a:cxn ang="0">
                <a:pos x="114" y="62"/>
              </a:cxn>
              <a:cxn ang="0">
                <a:pos x="123" y="62"/>
              </a:cxn>
              <a:cxn ang="0">
                <a:pos x="132" y="62"/>
              </a:cxn>
              <a:cxn ang="0">
                <a:pos x="149" y="62"/>
              </a:cxn>
              <a:cxn ang="0">
                <a:pos x="158" y="53"/>
              </a:cxn>
              <a:cxn ang="0">
                <a:pos x="176" y="53"/>
              </a:cxn>
              <a:cxn ang="0">
                <a:pos x="193" y="36"/>
              </a:cxn>
              <a:cxn ang="0">
                <a:pos x="202" y="27"/>
              </a:cxn>
              <a:cxn ang="0">
                <a:pos x="237" y="0"/>
              </a:cxn>
              <a:cxn ang="0">
                <a:pos x="255" y="106"/>
              </a:cxn>
              <a:cxn ang="0">
                <a:pos x="255" y="106"/>
              </a:cxn>
              <a:cxn ang="0">
                <a:pos x="255" y="115"/>
              </a:cxn>
              <a:cxn ang="0">
                <a:pos x="255" y="142"/>
              </a:cxn>
              <a:cxn ang="0">
                <a:pos x="255" y="160"/>
              </a:cxn>
              <a:cxn ang="0">
                <a:pos x="255" y="168"/>
              </a:cxn>
              <a:cxn ang="0">
                <a:pos x="255" y="177"/>
              </a:cxn>
              <a:cxn ang="0">
                <a:pos x="246" y="195"/>
              </a:cxn>
              <a:cxn ang="0">
                <a:pos x="237" y="204"/>
              </a:cxn>
              <a:cxn ang="0">
                <a:pos x="220" y="213"/>
              </a:cxn>
              <a:cxn ang="0">
                <a:pos x="211" y="221"/>
              </a:cxn>
              <a:cxn ang="0">
                <a:pos x="202" y="230"/>
              </a:cxn>
              <a:cxn ang="0">
                <a:pos x="202" y="239"/>
              </a:cxn>
              <a:cxn ang="0">
                <a:pos x="202" y="257"/>
              </a:cxn>
              <a:cxn ang="0">
                <a:pos x="193" y="248"/>
              </a:cxn>
              <a:cxn ang="0">
                <a:pos x="184" y="257"/>
              </a:cxn>
              <a:cxn ang="0">
                <a:pos x="184" y="266"/>
              </a:cxn>
              <a:cxn ang="0">
                <a:pos x="184" y="274"/>
              </a:cxn>
              <a:cxn ang="0">
                <a:pos x="184" y="283"/>
              </a:cxn>
              <a:cxn ang="0">
                <a:pos x="176" y="292"/>
              </a:cxn>
              <a:cxn ang="0">
                <a:pos x="167" y="301"/>
              </a:cxn>
              <a:cxn ang="0">
                <a:pos x="167" y="301"/>
              </a:cxn>
              <a:cxn ang="0">
                <a:pos x="158" y="292"/>
              </a:cxn>
              <a:cxn ang="0">
                <a:pos x="149" y="283"/>
              </a:cxn>
              <a:cxn ang="0">
                <a:pos x="132" y="283"/>
              </a:cxn>
              <a:cxn ang="0">
                <a:pos x="123" y="292"/>
              </a:cxn>
              <a:cxn ang="0">
                <a:pos x="114" y="292"/>
              </a:cxn>
              <a:cxn ang="0">
                <a:pos x="105" y="292"/>
              </a:cxn>
              <a:cxn ang="0">
                <a:pos x="96" y="292"/>
              </a:cxn>
              <a:cxn ang="0">
                <a:pos x="79" y="283"/>
              </a:cxn>
              <a:cxn ang="0">
                <a:pos x="70" y="283"/>
              </a:cxn>
              <a:cxn ang="0">
                <a:pos x="52" y="274"/>
              </a:cxn>
              <a:cxn ang="0">
                <a:pos x="44" y="266"/>
              </a:cxn>
              <a:cxn ang="0">
                <a:pos x="26" y="266"/>
              </a:cxn>
              <a:cxn ang="0">
                <a:pos x="8" y="133"/>
              </a:cxn>
            </a:cxnLst>
            <a:rect l="0" t="0" r="r" b="b"/>
            <a:pathLst>
              <a:path w="255" h="301">
                <a:moveTo>
                  <a:pt x="0" y="62"/>
                </a:moveTo>
                <a:lnTo>
                  <a:pt x="52" y="53"/>
                </a:lnTo>
                <a:lnTo>
                  <a:pt x="70" y="45"/>
                </a:lnTo>
                <a:lnTo>
                  <a:pt x="79" y="45"/>
                </a:lnTo>
                <a:lnTo>
                  <a:pt x="88" y="53"/>
                </a:lnTo>
                <a:lnTo>
                  <a:pt x="88" y="53"/>
                </a:lnTo>
                <a:lnTo>
                  <a:pt x="96" y="53"/>
                </a:lnTo>
                <a:lnTo>
                  <a:pt x="105" y="62"/>
                </a:lnTo>
                <a:lnTo>
                  <a:pt x="105" y="62"/>
                </a:lnTo>
                <a:lnTo>
                  <a:pt x="114" y="53"/>
                </a:lnTo>
                <a:lnTo>
                  <a:pt x="114" y="62"/>
                </a:lnTo>
                <a:lnTo>
                  <a:pt x="114" y="62"/>
                </a:lnTo>
                <a:lnTo>
                  <a:pt x="105" y="62"/>
                </a:lnTo>
                <a:lnTo>
                  <a:pt x="114" y="62"/>
                </a:lnTo>
                <a:lnTo>
                  <a:pt x="114" y="62"/>
                </a:lnTo>
                <a:lnTo>
                  <a:pt x="123" y="62"/>
                </a:lnTo>
                <a:lnTo>
                  <a:pt x="132" y="62"/>
                </a:lnTo>
                <a:lnTo>
                  <a:pt x="132" y="62"/>
                </a:lnTo>
                <a:lnTo>
                  <a:pt x="140" y="62"/>
                </a:lnTo>
                <a:lnTo>
                  <a:pt x="149" y="62"/>
                </a:lnTo>
                <a:lnTo>
                  <a:pt x="149" y="53"/>
                </a:lnTo>
                <a:lnTo>
                  <a:pt x="158" y="53"/>
                </a:lnTo>
                <a:lnTo>
                  <a:pt x="167" y="53"/>
                </a:lnTo>
                <a:lnTo>
                  <a:pt x="176" y="53"/>
                </a:lnTo>
                <a:lnTo>
                  <a:pt x="184" y="45"/>
                </a:lnTo>
                <a:lnTo>
                  <a:pt x="193" y="36"/>
                </a:lnTo>
                <a:lnTo>
                  <a:pt x="193" y="27"/>
                </a:lnTo>
                <a:lnTo>
                  <a:pt x="202" y="27"/>
                </a:lnTo>
                <a:lnTo>
                  <a:pt x="211" y="18"/>
                </a:lnTo>
                <a:lnTo>
                  <a:pt x="237" y="0"/>
                </a:lnTo>
                <a:lnTo>
                  <a:pt x="237" y="0"/>
                </a:lnTo>
                <a:lnTo>
                  <a:pt x="255" y="106"/>
                </a:lnTo>
                <a:lnTo>
                  <a:pt x="255" y="106"/>
                </a:lnTo>
                <a:lnTo>
                  <a:pt x="255" y="106"/>
                </a:lnTo>
                <a:lnTo>
                  <a:pt x="255" y="115"/>
                </a:lnTo>
                <a:lnTo>
                  <a:pt x="255" y="115"/>
                </a:lnTo>
                <a:lnTo>
                  <a:pt x="255" y="133"/>
                </a:lnTo>
                <a:lnTo>
                  <a:pt x="255" y="142"/>
                </a:lnTo>
                <a:lnTo>
                  <a:pt x="255" y="151"/>
                </a:lnTo>
                <a:lnTo>
                  <a:pt x="255" y="160"/>
                </a:lnTo>
                <a:lnTo>
                  <a:pt x="255" y="168"/>
                </a:lnTo>
                <a:lnTo>
                  <a:pt x="255" y="168"/>
                </a:lnTo>
                <a:lnTo>
                  <a:pt x="255" y="168"/>
                </a:lnTo>
                <a:lnTo>
                  <a:pt x="255" y="177"/>
                </a:lnTo>
                <a:lnTo>
                  <a:pt x="255" y="177"/>
                </a:lnTo>
                <a:lnTo>
                  <a:pt x="246" y="195"/>
                </a:lnTo>
                <a:lnTo>
                  <a:pt x="246" y="195"/>
                </a:lnTo>
                <a:lnTo>
                  <a:pt x="237" y="204"/>
                </a:lnTo>
                <a:lnTo>
                  <a:pt x="228" y="213"/>
                </a:lnTo>
                <a:lnTo>
                  <a:pt x="220" y="213"/>
                </a:lnTo>
                <a:lnTo>
                  <a:pt x="211" y="221"/>
                </a:lnTo>
                <a:lnTo>
                  <a:pt x="211" y="221"/>
                </a:lnTo>
                <a:lnTo>
                  <a:pt x="211" y="230"/>
                </a:lnTo>
                <a:lnTo>
                  <a:pt x="202" y="230"/>
                </a:lnTo>
                <a:lnTo>
                  <a:pt x="202" y="239"/>
                </a:lnTo>
                <a:lnTo>
                  <a:pt x="202" y="239"/>
                </a:lnTo>
                <a:lnTo>
                  <a:pt x="202" y="248"/>
                </a:lnTo>
                <a:lnTo>
                  <a:pt x="202" y="257"/>
                </a:lnTo>
                <a:lnTo>
                  <a:pt x="202" y="257"/>
                </a:lnTo>
                <a:lnTo>
                  <a:pt x="193" y="248"/>
                </a:lnTo>
                <a:lnTo>
                  <a:pt x="193" y="248"/>
                </a:lnTo>
                <a:lnTo>
                  <a:pt x="184" y="257"/>
                </a:lnTo>
                <a:lnTo>
                  <a:pt x="184" y="257"/>
                </a:lnTo>
                <a:lnTo>
                  <a:pt x="184" y="266"/>
                </a:lnTo>
                <a:lnTo>
                  <a:pt x="184" y="266"/>
                </a:lnTo>
                <a:lnTo>
                  <a:pt x="184" y="274"/>
                </a:lnTo>
                <a:lnTo>
                  <a:pt x="184" y="274"/>
                </a:lnTo>
                <a:lnTo>
                  <a:pt x="184" y="283"/>
                </a:lnTo>
                <a:lnTo>
                  <a:pt x="176" y="283"/>
                </a:lnTo>
                <a:lnTo>
                  <a:pt x="176" y="292"/>
                </a:lnTo>
                <a:lnTo>
                  <a:pt x="176" y="301"/>
                </a:lnTo>
                <a:lnTo>
                  <a:pt x="167" y="301"/>
                </a:lnTo>
                <a:lnTo>
                  <a:pt x="167" y="301"/>
                </a:lnTo>
                <a:lnTo>
                  <a:pt x="167" y="301"/>
                </a:lnTo>
                <a:lnTo>
                  <a:pt x="158" y="301"/>
                </a:lnTo>
                <a:lnTo>
                  <a:pt x="158" y="292"/>
                </a:lnTo>
                <a:lnTo>
                  <a:pt x="149" y="292"/>
                </a:lnTo>
                <a:lnTo>
                  <a:pt x="149" y="283"/>
                </a:lnTo>
                <a:lnTo>
                  <a:pt x="140" y="274"/>
                </a:lnTo>
                <a:lnTo>
                  <a:pt x="132" y="283"/>
                </a:lnTo>
                <a:lnTo>
                  <a:pt x="132" y="283"/>
                </a:lnTo>
                <a:lnTo>
                  <a:pt x="123" y="292"/>
                </a:lnTo>
                <a:lnTo>
                  <a:pt x="123" y="292"/>
                </a:lnTo>
                <a:lnTo>
                  <a:pt x="114" y="292"/>
                </a:lnTo>
                <a:lnTo>
                  <a:pt x="114" y="292"/>
                </a:lnTo>
                <a:lnTo>
                  <a:pt x="105" y="292"/>
                </a:lnTo>
                <a:lnTo>
                  <a:pt x="105" y="292"/>
                </a:lnTo>
                <a:lnTo>
                  <a:pt x="96" y="292"/>
                </a:lnTo>
                <a:lnTo>
                  <a:pt x="96" y="292"/>
                </a:lnTo>
                <a:lnTo>
                  <a:pt x="79" y="283"/>
                </a:lnTo>
                <a:lnTo>
                  <a:pt x="79" y="283"/>
                </a:lnTo>
                <a:lnTo>
                  <a:pt x="70" y="283"/>
                </a:lnTo>
                <a:lnTo>
                  <a:pt x="61" y="283"/>
                </a:lnTo>
                <a:lnTo>
                  <a:pt x="52" y="274"/>
                </a:lnTo>
                <a:lnTo>
                  <a:pt x="52" y="266"/>
                </a:lnTo>
                <a:lnTo>
                  <a:pt x="44" y="266"/>
                </a:lnTo>
                <a:lnTo>
                  <a:pt x="35" y="266"/>
                </a:lnTo>
                <a:lnTo>
                  <a:pt x="26" y="266"/>
                </a:lnTo>
                <a:lnTo>
                  <a:pt x="17" y="266"/>
                </a:lnTo>
                <a:lnTo>
                  <a:pt x="8" y="133"/>
                </a:lnTo>
                <a:lnTo>
                  <a:pt x="0" y="62"/>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37" name="Freeform 138"/>
          <p:cNvSpPr>
            <a:spLocks/>
          </p:cNvSpPr>
          <p:nvPr/>
        </p:nvSpPr>
        <p:spPr bwMode="auto">
          <a:xfrm>
            <a:off x="8893335" y="1622036"/>
            <a:ext cx="208132" cy="360475"/>
          </a:xfrm>
          <a:custGeom>
            <a:avLst/>
            <a:gdLst/>
            <a:ahLst/>
            <a:cxnLst>
              <a:cxn ang="0">
                <a:pos x="0" y="336"/>
              </a:cxn>
              <a:cxn ang="0">
                <a:pos x="0" y="319"/>
              </a:cxn>
              <a:cxn ang="0">
                <a:pos x="9" y="310"/>
              </a:cxn>
              <a:cxn ang="0">
                <a:pos x="9" y="301"/>
              </a:cxn>
              <a:cxn ang="0">
                <a:pos x="18" y="292"/>
              </a:cxn>
              <a:cxn ang="0">
                <a:pos x="18" y="275"/>
              </a:cxn>
              <a:cxn ang="0">
                <a:pos x="27" y="266"/>
              </a:cxn>
              <a:cxn ang="0">
                <a:pos x="27" y="248"/>
              </a:cxn>
              <a:cxn ang="0">
                <a:pos x="27" y="239"/>
              </a:cxn>
              <a:cxn ang="0">
                <a:pos x="18" y="230"/>
              </a:cxn>
              <a:cxn ang="0">
                <a:pos x="18" y="213"/>
              </a:cxn>
              <a:cxn ang="0">
                <a:pos x="9" y="27"/>
              </a:cxn>
              <a:cxn ang="0">
                <a:pos x="9" y="27"/>
              </a:cxn>
              <a:cxn ang="0">
                <a:pos x="27" y="27"/>
              </a:cxn>
              <a:cxn ang="0">
                <a:pos x="44" y="18"/>
              </a:cxn>
              <a:cxn ang="0">
                <a:pos x="80" y="9"/>
              </a:cxn>
              <a:cxn ang="0">
                <a:pos x="168" y="9"/>
              </a:cxn>
              <a:cxn ang="0">
                <a:pos x="185" y="213"/>
              </a:cxn>
              <a:cxn ang="0">
                <a:pos x="194" y="221"/>
              </a:cxn>
              <a:cxn ang="0">
                <a:pos x="194" y="230"/>
              </a:cxn>
              <a:cxn ang="0">
                <a:pos x="185" y="239"/>
              </a:cxn>
              <a:cxn ang="0">
                <a:pos x="168" y="248"/>
              </a:cxn>
              <a:cxn ang="0">
                <a:pos x="159" y="248"/>
              </a:cxn>
              <a:cxn ang="0">
                <a:pos x="159" y="257"/>
              </a:cxn>
              <a:cxn ang="0">
                <a:pos x="150" y="266"/>
              </a:cxn>
              <a:cxn ang="0">
                <a:pos x="150" y="283"/>
              </a:cxn>
              <a:cxn ang="0">
                <a:pos x="132" y="283"/>
              </a:cxn>
              <a:cxn ang="0">
                <a:pos x="132" y="301"/>
              </a:cxn>
              <a:cxn ang="0">
                <a:pos x="124" y="310"/>
              </a:cxn>
              <a:cxn ang="0">
                <a:pos x="115" y="310"/>
              </a:cxn>
              <a:cxn ang="0">
                <a:pos x="106" y="292"/>
              </a:cxn>
              <a:cxn ang="0">
                <a:pos x="97" y="301"/>
              </a:cxn>
              <a:cxn ang="0">
                <a:pos x="97" y="319"/>
              </a:cxn>
              <a:cxn ang="0">
                <a:pos x="88" y="328"/>
              </a:cxn>
              <a:cxn ang="0">
                <a:pos x="80" y="319"/>
              </a:cxn>
              <a:cxn ang="0">
                <a:pos x="71" y="319"/>
              </a:cxn>
              <a:cxn ang="0">
                <a:pos x="62" y="328"/>
              </a:cxn>
              <a:cxn ang="0">
                <a:pos x="62" y="336"/>
              </a:cxn>
              <a:cxn ang="0">
                <a:pos x="44" y="319"/>
              </a:cxn>
              <a:cxn ang="0">
                <a:pos x="27" y="328"/>
              </a:cxn>
              <a:cxn ang="0">
                <a:pos x="27" y="336"/>
              </a:cxn>
              <a:cxn ang="0">
                <a:pos x="18" y="328"/>
              </a:cxn>
              <a:cxn ang="0">
                <a:pos x="9" y="336"/>
              </a:cxn>
              <a:cxn ang="0">
                <a:pos x="9" y="336"/>
              </a:cxn>
            </a:cxnLst>
            <a:rect l="0" t="0" r="r" b="b"/>
            <a:pathLst>
              <a:path w="194" h="336">
                <a:moveTo>
                  <a:pt x="9" y="336"/>
                </a:moveTo>
                <a:lnTo>
                  <a:pt x="0" y="336"/>
                </a:lnTo>
                <a:lnTo>
                  <a:pt x="0" y="328"/>
                </a:lnTo>
                <a:lnTo>
                  <a:pt x="0" y="319"/>
                </a:lnTo>
                <a:lnTo>
                  <a:pt x="9" y="319"/>
                </a:lnTo>
                <a:lnTo>
                  <a:pt x="9" y="310"/>
                </a:lnTo>
                <a:lnTo>
                  <a:pt x="9" y="310"/>
                </a:lnTo>
                <a:lnTo>
                  <a:pt x="9" y="301"/>
                </a:lnTo>
                <a:lnTo>
                  <a:pt x="9" y="292"/>
                </a:lnTo>
                <a:lnTo>
                  <a:pt x="18" y="292"/>
                </a:lnTo>
                <a:lnTo>
                  <a:pt x="18" y="283"/>
                </a:lnTo>
                <a:lnTo>
                  <a:pt x="18" y="275"/>
                </a:lnTo>
                <a:lnTo>
                  <a:pt x="27" y="266"/>
                </a:lnTo>
                <a:lnTo>
                  <a:pt x="27" y="266"/>
                </a:lnTo>
                <a:lnTo>
                  <a:pt x="27" y="257"/>
                </a:lnTo>
                <a:lnTo>
                  <a:pt x="27" y="248"/>
                </a:lnTo>
                <a:lnTo>
                  <a:pt x="27" y="248"/>
                </a:lnTo>
                <a:lnTo>
                  <a:pt x="27" y="239"/>
                </a:lnTo>
                <a:lnTo>
                  <a:pt x="18" y="230"/>
                </a:lnTo>
                <a:lnTo>
                  <a:pt x="18" y="230"/>
                </a:lnTo>
                <a:lnTo>
                  <a:pt x="18" y="221"/>
                </a:lnTo>
                <a:lnTo>
                  <a:pt x="18" y="213"/>
                </a:lnTo>
                <a:lnTo>
                  <a:pt x="27" y="213"/>
                </a:lnTo>
                <a:lnTo>
                  <a:pt x="9" y="27"/>
                </a:lnTo>
                <a:lnTo>
                  <a:pt x="9" y="27"/>
                </a:lnTo>
                <a:lnTo>
                  <a:pt x="9" y="27"/>
                </a:lnTo>
                <a:lnTo>
                  <a:pt x="18" y="27"/>
                </a:lnTo>
                <a:lnTo>
                  <a:pt x="27" y="27"/>
                </a:lnTo>
                <a:lnTo>
                  <a:pt x="36" y="27"/>
                </a:lnTo>
                <a:lnTo>
                  <a:pt x="44" y="18"/>
                </a:lnTo>
                <a:lnTo>
                  <a:pt x="44" y="18"/>
                </a:lnTo>
                <a:lnTo>
                  <a:pt x="80" y="9"/>
                </a:lnTo>
                <a:lnTo>
                  <a:pt x="159" y="0"/>
                </a:lnTo>
                <a:lnTo>
                  <a:pt x="168" y="9"/>
                </a:lnTo>
                <a:lnTo>
                  <a:pt x="176" y="80"/>
                </a:lnTo>
                <a:lnTo>
                  <a:pt x="185" y="213"/>
                </a:lnTo>
                <a:lnTo>
                  <a:pt x="185" y="213"/>
                </a:lnTo>
                <a:lnTo>
                  <a:pt x="194" y="221"/>
                </a:lnTo>
                <a:lnTo>
                  <a:pt x="185" y="230"/>
                </a:lnTo>
                <a:lnTo>
                  <a:pt x="194" y="230"/>
                </a:lnTo>
                <a:lnTo>
                  <a:pt x="194" y="239"/>
                </a:lnTo>
                <a:lnTo>
                  <a:pt x="185" y="239"/>
                </a:lnTo>
                <a:lnTo>
                  <a:pt x="168" y="248"/>
                </a:lnTo>
                <a:lnTo>
                  <a:pt x="168" y="248"/>
                </a:lnTo>
                <a:lnTo>
                  <a:pt x="159" y="248"/>
                </a:lnTo>
                <a:lnTo>
                  <a:pt x="159" y="248"/>
                </a:lnTo>
                <a:lnTo>
                  <a:pt x="159" y="248"/>
                </a:lnTo>
                <a:lnTo>
                  <a:pt x="159" y="257"/>
                </a:lnTo>
                <a:lnTo>
                  <a:pt x="159" y="266"/>
                </a:lnTo>
                <a:lnTo>
                  <a:pt x="150" y="266"/>
                </a:lnTo>
                <a:lnTo>
                  <a:pt x="150" y="275"/>
                </a:lnTo>
                <a:lnTo>
                  <a:pt x="150" y="283"/>
                </a:lnTo>
                <a:lnTo>
                  <a:pt x="141" y="283"/>
                </a:lnTo>
                <a:lnTo>
                  <a:pt x="132" y="283"/>
                </a:lnTo>
                <a:lnTo>
                  <a:pt x="132" y="292"/>
                </a:lnTo>
                <a:lnTo>
                  <a:pt x="132" y="301"/>
                </a:lnTo>
                <a:lnTo>
                  <a:pt x="132" y="310"/>
                </a:lnTo>
                <a:lnTo>
                  <a:pt x="124" y="310"/>
                </a:lnTo>
                <a:lnTo>
                  <a:pt x="115" y="310"/>
                </a:lnTo>
                <a:lnTo>
                  <a:pt x="115" y="310"/>
                </a:lnTo>
                <a:lnTo>
                  <a:pt x="106" y="301"/>
                </a:lnTo>
                <a:lnTo>
                  <a:pt x="106" y="292"/>
                </a:lnTo>
                <a:lnTo>
                  <a:pt x="106" y="301"/>
                </a:lnTo>
                <a:lnTo>
                  <a:pt x="97" y="301"/>
                </a:lnTo>
                <a:lnTo>
                  <a:pt x="97" y="310"/>
                </a:lnTo>
                <a:lnTo>
                  <a:pt x="97" y="319"/>
                </a:lnTo>
                <a:lnTo>
                  <a:pt x="97" y="319"/>
                </a:lnTo>
                <a:lnTo>
                  <a:pt x="88" y="328"/>
                </a:lnTo>
                <a:lnTo>
                  <a:pt x="88" y="319"/>
                </a:lnTo>
                <a:lnTo>
                  <a:pt x="80" y="319"/>
                </a:lnTo>
                <a:lnTo>
                  <a:pt x="80" y="319"/>
                </a:lnTo>
                <a:lnTo>
                  <a:pt x="71" y="319"/>
                </a:lnTo>
                <a:lnTo>
                  <a:pt x="71" y="319"/>
                </a:lnTo>
                <a:lnTo>
                  <a:pt x="62" y="328"/>
                </a:lnTo>
                <a:lnTo>
                  <a:pt x="62" y="328"/>
                </a:lnTo>
                <a:lnTo>
                  <a:pt x="62" y="336"/>
                </a:lnTo>
                <a:lnTo>
                  <a:pt x="62" y="328"/>
                </a:lnTo>
                <a:lnTo>
                  <a:pt x="44" y="319"/>
                </a:lnTo>
                <a:lnTo>
                  <a:pt x="36" y="328"/>
                </a:lnTo>
                <a:lnTo>
                  <a:pt x="27" y="328"/>
                </a:lnTo>
                <a:lnTo>
                  <a:pt x="36" y="328"/>
                </a:lnTo>
                <a:lnTo>
                  <a:pt x="27" y="336"/>
                </a:lnTo>
                <a:lnTo>
                  <a:pt x="27" y="328"/>
                </a:lnTo>
                <a:lnTo>
                  <a:pt x="18" y="328"/>
                </a:lnTo>
                <a:lnTo>
                  <a:pt x="9" y="328"/>
                </a:lnTo>
                <a:lnTo>
                  <a:pt x="9" y="336"/>
                </a:lnTo>
                <a:lnTo>
                  <a:pt x="9" y="336"/>
                </a:lnTo>
                <a:lnTo>
                  <a:pt x="9" y="336"/>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38" name="Freeform 37"/>
          <p:cNvSpPr>
            <a:spLocks/>
          </p:cNvSpPr>
          <p:nvPr/>
        </p:nvSpPr>
        <p:spPr bwMode="auto">
          <a:xfrm>
            <a:off x="8554316" y="1224013"/>
            <a:ext cx="330436" cy="370131"/>
          </a:xfrm>
          <a:custGeom>
            <a:avLst/>
            <a:gdLst/>
            <a:ahLst/>
            <a:cxnLst>
              <a:cxn ang="0">
                <a:pos x="44" y="18"/>
              </a:cxn>
              <a:cxn ang="0">
                <a:pos x="79" y="9"/>
              </a:cxn>
              <a:cxn ang="0">
                <a:pos x="96" y="0"/>
              </a:cxn>
              <a:cxn ang="0">
                <a:pos x="105" y="9"/>
              </a:cxn>
              <a:cxn ang="0">
                <a:pos x="105" y="18"/>
              </a:cxn>
              <a:cxn ang="0">
                <a:pos x="105" y="18"/>
              </a:cxn>
              <a:cxn ang="0">
                <a:pos x="132" y="27"/>
              </a:cxn>
              <a:cxn ang="0">
                <a:pos x="140" y="35"/>
              </a:cxn>
              <a:cxn ang="0">
                <a:pos x="220" y="62"/>
              </a:cxn>
              <a:cxn ang="0">
                <a:pos x="237" y="62"/>
              </a:cxn>
              <a:cxn ang="0">
                <a:pos x="255" y="71"/>
              </a:cxn>
              <a:cxn ang="0">
                <a:pos x="272" y="80"/>
              </a:cxn>
              <a:cxn ang="0">
                <a:pos x="281" y="88"/>
              </a:cxn>
              <a:cxn ang="0">
                <a:pos x="272" y="106"/>
              </a:cxn>
              <a:cxn ang="0">
                <a:pos x="281" y="115"/>
              </a:cxn>
              <a:cxn ang="0">
                <a:pos x="290" y="124"/>
              </a:cxn>
              <a:cxn ang="0">
                <a:pos x="290" y="133"/>
              </a:cxn>
              <a:cxn ang="0">
                <a:pos x="281" y="150"/>
              </a:cxn>
              <a:cxn ang="0">
                <a:pos x="272" y="168"/>
              </a:cxn>
              <a:cxn ang="0">
                <a:pos x="281" y="168"/>
              </a:cxn>
              <a:cxn ang="0">
                <a:pos x="290" y="150"/>
              </a:cxn>
              <a:cxn ang="0">
                <a:pos x="299" y="142"/>
              </a:cxn>
              <a:cxn ang="0">
                <a:pos x="308" y="159"/>
              </a:cxn>
              <a:cxn ang="0">
                <a:pos x="299" y="186"/>
              </a:cxn>
              <a:cxn ang="0">
                <a:pos x="299" y="203"/>
              </a:cxn>
              <a:cxn ang="0">
                <a:pos x="290" y="230"/>
              </a:cxn>
              <a:cxn ang="0">
                <a:pos x="290" y="248"/>
              </a:cxn>
              <a:cxn ang="0">
                <a:pos x="290" y="265"/>
              </a:cxn>
              <a:cxn ang="0">
                <a:pos x="290" y="292"/>
              </a:cxn>
              <a:cxn ang="0">
                <a:pos x="299" y="310"/>
              </a:cxn>
              <a:cxn ang="0">
                <a:pos x="299" y="327"/>
              </a:cxn>
              <a:cxn ang="0">
                <a:pos x="228" y="345"/>
              </a:cxn>
              <a:cxn ang="0">
                <a:pos x="114" y="336"/>
              </a:cxn>
              <a:cxn ang="0">
                <a:pos x="105" y="318"/>
              </a:cxn>
              <a:cxn ang="0">
                <a:pos x="105" y="301"/>
              </a:cxn>
              <a:cxn ang="0">
                <a:pos x="105" y="283"/>
              </a:cxn>
              <a:cxn ang="0">
                <a:pos x="96" y="274"/>
              </a:cxn>
              <a:cxn ang="0">
                <a:pos x="96" y="256"/>
              </a:cxn>
              <a:cxn ang="0">
                <a:pos x="88" y="230"/>
              </a:cxn>
              <a:cxn ang="0">
                <a:pos x="70" y="230"/>
              </a:cxn>
              <a:cxn ang="0">
                <a:pos x="44" y="203"/>
              </a:cxn>
              <a:cxn ang="0">
                <a:pos x="35" y="195"/>
              </a:cxn>
              <a:cxn ang="0">
                <a:pos x="8" y="186"/>
              </a:cxn>
              <a:cxn ang="0">
                <a:pos x="8" y="159"/>
              </a:cxn>
              <a:cxn ang="0">
                <a:pos x="8" y="133"/>
              </a:cxn>
              <a:cxn ang="0">
                <a:pos x="0" y="115"/>
              </a:cxn>
              <a:cxn ang="0">
                <a:pos x="0" y="97"/>
              </a:cxn>
              <a:cxn ang="0">
                <a:pos x="17" y="80"/>
              </a:cxn>
              <a:cxn ang="0">
                <a:pos x="26" y="62"/>
              </a:cxn>
              <a:cxn ang="0">
                <a:pos x="35" y="18"/>
              </a:cxn>
            </a:cxnLst>
            <a:rect l="0" t="0" r="r" b="b"/>
            <a:pathLst>
              <a:path w="308" h="345">
                <a:moveTo>
                  <a:pt x="35" y="18"/>
                </a:moveTo>
                <a:lnTo>
                  <a:pt x="44" y="18"/>
                </a:lnTo>
                <a:lnTo>
                  <a:pt x="44" y="18"/>
                </a:lnTo>
                <a:lnTo>
                  <a:pt x="52" y="18"/>
                </a:lnTo>
                <a:lnTo>
                  <a:pt x="70" y="9"/>
                </a:lnTo>
                <a:lnTo>
                  <a:pt x="79" y="9"/>
                </a:lnTo>
                <a:lnTo>
                  <a:pt x="88" y="9"/>
                </a:lnTo>
                <a:lnTo>
                  <a:pt x="88" y="0"/>
                </a:lnTo>
                <a:lnTo>
                  <a:pt x="96" y="0"/>
                </a:lnTo>
                <a:lnTo>
                  <a:pt x="105" y="0"/>
                </a:lnTo>
                <a:lnTo>
                  <a:pt x="105" y="0"/>
                </a:lnTo>
                <a:lnTo>
                  <a:pt x="105" y="9"/>
                </a:lnTo>
                <a:lnTo>
                  <a:pt x="105" y="9"/>
                </a:lnTo>
                <a:lnTo>
                  <a:pt x="105" y="18"/>
                </a:lnTo>
                <a:lnTo>
                  <a:pt x="105" y="18"/>
                </a:lnTo>
                <a:lnTo>
                  <a:pt x="96" y="27"/>
                </a:lnTo>
                <a:lnTo>
                  <a:pt x="105" y="27"/>
                </a:lnTo>
                <a:lnTo>
                  <a:pt x="105" y="18"/>
                </a:lnTo>
                <a:lnTo>
                  <a:pt x="114" y="18"/>
                </a:lnTo>
                <a:lnTo>
                  <a:pt x="123" y="27"/>
                </a:lnTo>
                <a:lnTo>
                  <a:pt x="132" y="27"/>
                </a:lnTo>
                <a:lnTo>
                  <a:pt x="132" y="27"/>
                </a:lnTo>
                <a:lnTo>
                  <a:pt x="132" y="27"/>
                </a:lnTo>
                <a:lnTo>
                  <a:pt x="140" y="35"/>
                </a:lnTo>
                <a:lnTo>
                  <a:pt x="149" y="44"/>
                </a:lnTo>
                <a:lnTo>
                  <a:pt x="202" y="53"/>
                </a:lnTo>
                <a:lnTo>
                  <a:pt x="220" y="62"/>
                </a:lnTo>
                <a:lnTo>
                  <a:pt x="220" y="62"/>
                </a:lnTo>
                <a:lnTo>
                  <a:pt x="228" y="62"/>
                </a:lnTo>
                <a:lnTo>
                  <a:pt x="237" y="62"/>
                </a:lnTo>
                <a:lnTo>
                  <a:pt x="237" y="62"/>
                </a:lnTo>
                <a:lnTo>
                  <a:pt x="255" y="62"/>
                </a:lnTo>
                <a:lnTo>
                  <a:pt x="255" y="71"/>
                </a:lnTo>
                <a:lnTo>
                  <a:pt x="255" y="80"/>
                </a:lnTo>
                <a:lnTo>
                  <a:pt x="264" y="80"/>
                </a:lnTo>
                <a:lnTo>
                  <a:pt x="272" y="80"/>
                </a:lnTo>
                <a:lnTo>
                  <a:pt x="272" y="80"/>
                </a:lnTo>
                <a:lnTo>
                  <a:pt x="272" y="88"/>
                </a:lnTo>
                <a:lnTo>
                  <a:pt x="281" y="88"/>
                </a:lnTo>
                <a:lnTo>
                  <a:pt x="272" y="97"/>
                </a:lnTo>
                <a:lnTo>
                  <a:pt x="272" y="106"/>
                </a:lnTo>
                <a:lnTo>
                  <a:pt x="272" y="106"/>
                </a:lnTo>
                <a:lnTo>
                  <a:pt x="281" y="106"/>
                </a:lnTo>
                <a:lnTo>
                  <a:pt x="290" y="106"/>
                </a:lnTo>
                <a:lnTo>
                  <a:pt x="281" y="115"/>
                </a:lnTo>
                <a:lnTo>
                  <a:pt x="281" y="124"/>
                </a:lnTo>
                <a:lnTo>
                  <a:pt x="290" y="124"/>
                </a:lnTo>
                <a:lnTo>
                  <a:pt x="290" y="124"/>
                </a:lnTo>
                <a:lnTo>
                  <a:pt x="290" y="124"/>
                </a:lnTo>
                <a:lnTo>
                  <a:pt x="290" y="133"/>
                </a:lnTo>
                <a:lnTo>
                  <a:pt x="290" y="133"/>
                </a:lnTo>
                <a:lnTo>
                  <a:pt x="290" y="142"/>
                </a:lnTo>
                <a:lnTo>
                  <a:pt x="281" y="142"/>
                </a:lnTo>
                <a:lnTo>
                  <a:pt x="281" y="150"/>
                </a:lnTo>
                <a:lnTo>
                  <a:pt x="281" y="150"/>
                </a:lnTo>
                <a:lnTo>
                  <a:pt x="272" y="159"/>
                </a:lnTo>
                <a:lnTo>
                  <a:pt x="272" y="168"/>
                </a:lnTo>
                <a:lnTo>
                  <a:pt x="272" y="177"/>
                </a:lnTo>
                <a:lnTo>
                  <a:pt x="281" y="177"/>
                </a:lnTo>
                <a:lnTo>
                  <a:pt x="281" y="168"/>
                </a:lnTo>
                <a:lnTo>
                  <a:pt x="281" y="168"/>
                </a:lnTo>
                <a:lnTo>
                  <a:pt x="290" y="159"/>
                </a:lnTo>
                <a:lnTo>
                  <a:pt x="290" y="150"/>
                </a:lnTo>
                <a:lnTo>
                  <a:pt x="290" y="150"/>
                </a:lnTo>
                <a:lnTo>
                  <a:pt x="299" y="150"/>
                </a:lnTo>
                <a:lnTo>
                  <a:pt x="299" y="142"/>
                </a:lnTo>
                <a:lnTo>
                  <a:pt x="308" y="150"/>
                </a:lnTo>
                <a:lnTo>
                  <a:pt x="308" y="150"/>
                </a:lnTo>
                <a:lnTo>
                  <a:pt x="308" y="159"/>
                </a:lnTo>
                <a:lnTo>
                  <a:pt x="299" y="177"/>
                </a:lnTo>
                <a:lnTo>
                  <a:pt x="299" y="186"/>
                </a:lnTo>
                <a:lnTo>
                  <a:pt x="299" y="186"/>
                </a:lnTo>
                <a:lnTo>
                  <a:pt x="308" y="203"/>
                </a:lnTo>
                <a:lnTo>
                  <a:pt x="308" y="203"/>
                </a:lnTo>
                <a:lnTo>
                  <a:pt x="299" y="203"/>
                </a:lnTo>
                <a:lnTo>
                  <a:pt x="299" y="212"/>
                </a:lnTo>
                <a:lnTo>
                  <a:pt x="290" y="221"/>
                </a:lnTo>
                <a:lnTo>
                  <a:pt x="290" y="230"/>
                </a:lnTo>
                <a:lnTo>
                  <a:pt x="299" y="239"/>
                </a:lnTo>
                <a:lnTo>
                  <a:pt x="299" y="239"/>
                </a:lnTo>
                <a:lnTo>
                  <a:pt x="290" y="248"/>
                </a:lnTo>
                <a:lnTo>
                  <a:pt x="290" y="256"/>
                </a:lnTo>
                <a:lnTo>
                  <a:pt x="290" y="256"/>
                </a:lnTo>
                <a:lnTo>
                  <a:pt x="290" y="265"/>
                </a:lnTo>
                <a:lnTo>
                  <a:pt x="290" y="274"/>
                </a:lnTo>
                <a:lnTo>
                  <a:pt x="290" y="292"/>
                </a:lnTo>
                <a:lnTo>
                  <a:pt x="290" y="292"/>
                </a:lnTo>
                <a:lnTo>
                  <a:pt x="299" y="301"/>
                </a:lnTo>
                <a:lnTo>
                  <a:pt x="299" y="301"/>
                </a:lnTo>
                <a:lnTo>
                  <a:pt x="299" y="310"/>
                </a:lnTo>
                <a:lnTo>
                  <a:pt x="299" y="318"/>
                </a:lnTo>
                <a:lnTo>
                  <a:pt x="299" y="318"/>
                </a:lnTo>
                <a:lnTo>
                  <a:pt x="299" y="327"/>
                </a:lnTo>
                <a:lnTo>
                  <a:pt x="299" y="336"/>
                </a:lnTo>
                <a:lnTo>
                  <a:pt x="299" y="336"/>
                </a:lnTo>
                <a:lnTo>
                  <a:pt x="228" y="345"/>
                </a:lnTo>
                <a:lnTo>
                  <a:pt x="140" y="345"/>
                </a:lnTo>
                <a:lnTo>
                  <a:pt x="132" y="336"/>
                </a:lnTo>
                <a:lnTo>
                  <a:pt x="114" y="336"/>
                </a:lnTo>
                <a:lnTo>
                  <a:pt x="114" y="327"/>
                </a:lnTo>
                <a:lnTo>
                  <a:pt x="114" y="327"/>
                </a:lnTo>
                <a:lnTo>
                  <a:pt x="105" y="318"/>
                </a:lnTo>
                <a:lnTo>
                  <a:pt x="105" y="318"/>
                </a:lnTo>
                <a:lnTo>
                  <a:pt x="105" y="310"/>
                </a:lnTo>
                <a:lnTo>
                  <a:pt x="105" y="301"/>
                </a:lnTo>
                <a:lnTo>
                  <a:pt x="105" y="292"/>
                </a:lnTo>
                <a:lnTo>
                  <a:pt x="105" y="283"/>
                </a:lnTo>
                <a:lnTo>
                  <a:pt x="105" y="283"/>
                </a:lnTo>
                <a:lnTo>
                  <a:pt x="96" y="274"/>
                </a:lnTo>
                <a:lnTo>
                  <a:pt x="96" y="274"/>
                </a:lnTo>
                <a:lnTo>
                  <a:pt x="96" y="274"/>
                </a:lnTo>
                <a:lnTo>
                  <a:pt x="96" y="265"/>
                </a:lnTo>
                <a:lnTo>
                  <a:pt x="96" y="265"/>
                </a:lnTo>
                <a:lnTo>
                  <a:pt x="96" y="256"/>
                </a:lnTo>
                <a:lnTo>
                  <a:pt x="96" y="248"/>
                </a:lnTo>
                <a:lnTo>
                  <a:pt x="88" y="239"/>
                </a:lnTo>
                <a:lnTo>
                  <a:pt x="88" y="230"/>
                </a:lnTo>
                <a:lnTo>
                  <a:pt x="79" y="230"/>
                </a:lnTo>
                <a:lnTo>
                  <a:pt x="79" y="230"/>
                </a:lnTo>
                <a:lnTo>
                  <a:pt x="70" y="230"/>
                </a:lnTo>
                <a:lnTo>
                  <a:pt x="61" y="221"/>
                </a:lnTo>
                <a:lnTo>
                  <a:pt x="52" y="203"/>
                </a:lnTo>
                <a:lnTo>
                  <a:pt x="44" y="203"/>
                </a:lnTo>
                <a:lnTo>
                  <a:pt x="35" y="203"/>
                </a:lnTo>
                <a:lnTo>
                  <a:pt x="35" y="195"/>
                </a:lnTo>
                <a:lnTo>
                  <a:pt x="35" y="195"/>
                </a:lnTo>
                <a:lnTo>
                  <a:pt x="26" y="186"/>
                </a:lnTo>
                <a:lnTo>
                  <a:pt x="17" y="186"/>
                </a:lnTo>
                <a:lnTo>
                  <a:pt x="8" y="186"/>
                </a:lnTo>
                <a:lnTo>
                  <a:pt x="0" y="177"/>
                </a:lnTo>
                <a:lnTo>
                  <a:pt x="8" y="168"/>
                </a:lnTo>
                <a:lnTo>
                  <a:pt x="8" y="159"/>
                </a:lnTo>
                <a:lnTo>
                  <a:pt x="0" y="150"/>
                </a:lnTo>
                <a:lnTo>
                  <a:pt x="8" y="142"/>
                </a:lnTo>
                <a:lnTo>
                  <a:pt x="8" y="133"/>
                </a:lnTo>
                <a:lnTo>
                  <a:pt x="8" y="124"/>
                </a:lnTo>
                <a:lnTo>
                  <a:pt x="8" y="115"/>
                </a:lnTo>
                <a:lnTo>
                  <a:pt x="0" y="115"/>
                </a:lnTo>
                <a:lnTo>
                  <a:pt x="0" y="106"/>
                </a:lnTo>
                <a:lnTo>
                  <a:pt x="0" y="97"/>
                </a:lnTo>
                <a:lnTo>
                  <a:pt x="0" y="97"/>
                </a:lnTo>
                <a:lnTo>
                  <a:pt x="0" y="88"/>
                </a:lnTo>
                <a:lnTo>
                  <a:pt x="0" y="88"/>
                </a:lnTo>
                <a:lnTo>
                  <a:pt x="17" y="80"/>
                </a:lnTo>
                <a:lnTo>
                  <a:pt x="26" y="71"/>
                </a:lnTo>
                <a:lnTo>
                  <a:pt x="26" y="71"/>
                </a:lnTo>
                <a:lnTo>
                  <a:pt x="26" y="62"/>
                </a:lnTo>
                <a:lnTo>
                  <a:pt x="26" y="27"/>
                </a:lnTo>
                <a:lnTo>
                  <a:pt x="26" y="27"/>
                </a:lnTo>
                <a:lnTo>
                  <a:pt x="35" y="18"/>
                </a:lnTo>
                <a:lnTo>
                  <a:pt x="35" y="18"/>
                </a:lnTo>
                <a:lnTo>
                  <a:pt x="35" y="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39" name="Freeform 17"/>
          <p:cNvSpPr>
            <a:spLocks/>
          </p:cNvSpPr>
          <p:nvPr/>
        </p:nvSpPr>
        <p:spPr bwMode="auto">
          <a:xfrm>
            <a:off x="6741212" y="863539"/>
            <a:ext cx="444157" cy="332581"/>
          </a:xfrm>
          <a:custGeom>
            <a:avLst/>
            <a:gdLst/>
            <a:ahLst/>
            <a:cxnLst>
              <a:cxn ang="0">
                <a:pos x="18" y="195"/>
              </a:cxn>
              <a:cxn ang="0">
                <a:pos x="9" y="159"/>
              </a:cxn>
              <a:cxn ang="0">
                <a:pos x="18" y="186"/>
              </a:cxn>
              <a:cxn ang="0">
                <a:pos x="18" y="168"/>
              </a:cxn>
              <a:cxn ang="0">
                <a:pos x="18" y="159"/>
              </a:cxn>
              <a:cxn ang="0">
                <a:pos x="9" y="142"/>
              </a:cxn>
              <a:cxn ang="0">
                <a:pos x="27" y="142"/>
              </a:cxn>
              <a:cxn ang="0">
                <a:pos x="9" y="133"/>
              </a:cxn>
              <a:cxn ang="0">
                <a:pos x="18" y="80"/>
              </a:cxn>
              <a:cxn ang="0">
                <a:pos x="9" y="53"/>
              </a:cxn>
              <a:cxn ang="0">
                <a:pos x="9" y="35"/>
              </a:cxn>
              <a:cxn ang="0">
                <a:pos x="18" y="18"/>
              </a:cxn>
              <a:cxn ang="0">
                <a:pos x="44" y="44"/>
              </a:cxn>
              <a:cxn ang="0">
                <a:pos x="71" y="53"/>
              </a:cxn>
              <a:cxn ang="0">
                <a:pos x="88" y="62"/>
              </a:cxn>
              <a:cxn ang="0">
                <a:pos x="97" y="71"/>
              </a:cxn>
              <a:cxn ang="0">
                <a:pos x="106" y="88"/>
              </a:cxn>
              <a:cxn ang="0">
                <a:pos x="97" y="88"/>
              </a:cxn>
              <a:cxn ang="0">
                <a:pos x="71" y="115"/>
              </a:cxn>
              <a:cxn ang="0">
                <a:pos x="80" y="124"/>
              </a:cxn>
              <a:cxn ang="0">
                <a:pos x="97" y="97"/>
              </a:cxn>
              <a:cxn ang="0">
                <a:pos x="106" y="97"/>
              </a:cxn>
              <a:cxn ang="0">
                <a:pos x="97" y="106"/>
              </a:cxn>
              <a:cxn ang="0">
                <a:pos x="97" y="133"/>
              </a:cxn>
              <a:cxn ang="0">
                <a:pos x="88" y="133"/>
              </a:cxn>
              <a:cxn ang="0">
                <a:pos x="88" y="133"/>
              </a:cxn>
              <a:cxn ang="0">
                <a:pos x="71" y="133"/>
              </a:cxn>
              <a:cxn ang="0">
                <a:pos x="80" y="142"/>
              </a:cxn>
              <a:cxn ang="0">
                <a:pos x="97" y="142"/>
              </a:cxn>
              <a:cxn ang="0">
                <a:pos x="115" y="115"/>
              </a:cxn>
              <a:cxn ang="0">
                <a:pos x="115" y="97"/>
              </a:cxn>
              <a:cxn ang="0">
                <a:pos x="124" y="80"/>
              </a:cxn>
              <a:cxn ang="0">
                <a:pos x="124" y="53"/>
              </a:cxn>
              <a:cxn ang="0">
                <a:pos x="124" y="44"/>
              </a:cxn>
              <a:cxn ang="0">
                <a:pos x="132" y="44"/>
              </a:cxn>
              <a:cxn ang="0">
                <a:pos x="124" y="27"/>
              </a:cxn>
              <a:cxn ang="0">
                <a:pos x="124" y="9"/>
              </a:cxn>
              <a:cxn ang="0">
                <a:pos x="370" y="62"/>
              </a:cxn>
              <a:cxn ang="0">
                <a:pos x="379" y="274"/>
              </a:cxn>
              <a:cxn ang="0">
                <a:pos x="379" y="310"/>
              </a:cxn>
              <a:cxn ang="0">
                <a:pos x="256" y="283"/>
              </a:cxn>
              <a:cxn ang="0">
                <a:pos x="229" y="283"/>
              </a:cxn>
              <a:cxn ang="0">
                <a:pos x="185" y="283"/>
              </a:cxn>
              <a:cxn ang="0">
                <a:pos x="159" y="283"/>
              </a:cxn>
              <a:cxn ang="0">
                <a:pos x="132" y="274"/>
              </a:cxn>
              <a:cxn ang="0">
                <a:pos x="106" y="265"/>
              </a:cxn>
              <a:cxn ang="0">
                <a:pos x="88" y="274"/>
              </a:cxn>
              <a:cxn ang="0">
                <a:pos x="62" y="265"/>
              </a:cxn>
              <a:cxn ang="0">
                <a:pos x="53" y="221"/>
              </a:cxn>
              <a:cxn ang="0">
                <a:pos x="36" y="212"/>
              </a:cxn>
              <a:cxn ang="0">
                <a:pos x="27" y="195"/>
              </a:cxn>
            </a:cxnLst>
            <a:rect l="0" t="0" r="r" b="b"/>
            <a:pathLst>
              <a:path w="414" h="310">
                <a:moveTo>
                  <a:pt x="27" y="195"/>
                </a:moveTo>
                <a:lnTo>
                  <a:pt x="27" y="195"/>
                </a:lnTo>
                <a:lnTo>
                  <a:pt x="27" y="195"/>
                </a:lnTo>
                <a:lnTo>
                  <a:pt x="18" y="195"/>
                </a:lnTo>
                <a:lnTo>
                  <a:pt x="9" y="195"/>
                </a:lnTo>
                <a:lnTo>
                  <a:pt x="9" y="186"/>
                </a:lnTo>
                <a:lnTo>
                  <a:pt x="0" y="186"/>
                </a:lnTo>
                <a:lnTo>
                  <a:pt x="9" y="159"/>
                </a:lnTo>
                <a:lnTo>
                  <a:pt x="9" y="168"/>
                </a:lnTo>
                <a:lnTo>
                  <a:pt x="9" y="177"/>
                </a:lnTo>
                <a:lnTo>
                  <a:pt x="9" y="177"/>
                </a:lnTo>
                <a:lnTo>
                  <a:pt x="18" y="186"/>
                </a:lnTo>
                <a:lnTo>
                  <a:pt x="18" y="177"/>
                </a:lnTo>
                <a:lnTo>
                  <a:pt x="9" y="177"/>
                </a:lnTo>
                <a:lnTo>
                  <a:pt x="18" y="168"/>
                </a:lnTo>
                <a:lnTo>
                  <a:pt x="18" y="168"/>
                </a:lnTo>
                <a:lnTo>
                  <a:pt x="18" y="159"/>
                </a:lnTo>
                <a:lnTo>
                  <a:pt x="27" y="159"/>
                </a:lnTo>
                <a:lnTo>
                  <a:pt x="27" y="159"/>
                </a:lnTo>
                <a:lnTo>
                  <a:pt x="18" y="159"/>
                </a:lnTo>
                <a:lnTo>
                  <a:pt x="9" y="150"/>
                </a:lnTo>
                <a:lnTo>
                  <a:pt x="9" y="159"/>
                </a:lnTo>
                <a:lnTo>
                  <a:pt x="9" y="150"/>
                </a:lnTo>
                <a:lnTo>
                  <a:pt x="9" y="142"/>
                </a:lnTo>
                <a:lnTo>
                  <a:pt x="9" y="142"/>
                </a:lnTo>
                <a:lnTo>
                  <a:pt x="18" y="142"/>
                </a:lnTo>
                <a:lnTo>
                  <a:pt x="27" y="142"/>
                </a:lnTo>
                <a:lnTo>
                  <a:pt x="27" y="142"/>
                </a:lnTo>
                <a:lnTo>
                  <a:pt x="18" y="133"/>
                </a:lnTo>
                <a:lnTo>
                  <a:pt x="18" y="133"/>
                </a:lnTo>
                <a:lnTo>
                  <a:pt x="9" y="133"/>
                </a:lnTo>
                <a:lnTo>
                  <a:pt x="9" y="133"/>
                </a:lnTo>
                <a:lnTo>
                  <a:pt x="9" y="124"/>
                </a:lnTo>
                <a:lnTo>
                  <a:pt x="18" y="115"/>
                </a:lnTo>
                <a:lnTo>
                  <a:pt x="9" y="97"/>
                </a:lnTo>
                <a:lnTo>
                  <a:pt x="18" y="80"/>
                </a:lnTo>
                <a:lnTo>
                  <a:pt x="18" y="71"/>
                </a:lnTo>
                <a:lnTo>
                  <a:pt x="9" y="62"/>
                </a:lnTo>
                <a:lnTo>
                  <a:pt x="9" y="62"/>
                </a:lnTo>
                <a:lnTo>
                  <a:pt x="9" y="53"/>
                </a:lnTo>
                <a:lnTo>
                  <a:pt x="9" y="44"/>
                </a:lnTo>
                <a:lnTo>
                  <a:pt x="9" y="44"/>
                </a:lnTo>
                <a:lnTo>
                  <a:pt x="9" y="35"/>
                </a:lnTo>
                <a:lnTo>
                  <a:pt x="9" y="35"/>
                </a:lnTo>
                <a:lnTo>
                  <a:pt x="9" y="27"/>
                </a:lnTo>
                <a:lnTo>
                  <a:pt x="18" y="27"/>
                </a:lnTo>
                <a:lnTo>
                  <a:pt x="9" y="18"/>
                </a:lnTo>
                <a:lnTo>
                  <a:pt x="18" y="18"/>
                </a:lnTo>
                <a:lnTo>
                  <a:pt x="27" y="35"/>
                </a:lnTo>
                <a:lnTo>
                  <a:pt x="36" y="35"/>
                </a:lnTo>
                <a:lnTo>
                  <a:pt x="36" y="35"/>
                </a:lnTo>
                <a:lnTo>
                  <a:pt x="44" y="44"/>
                </a:lnTo>
                <a:lnTo>
                  <a:pt x="44" y="44"/>
                </a:lnTo>
                <a:lnTo>
                  <a:pt x="62" y="53"/>
                </a:lnTo>
                <a:lnTo>
                  <a:pt x="62" y="53"/>
                </a:lnTo>
                <a:lnTo>
                  <a:pt x="71" y="53"/>
                </a:lnTo>
                <a:lnTo>
                  <a:pt x="80" y="62"/>
                </a:lnTo>
                <a:lnTo>
                  <a:pt x="88" y="62"/>
                </a:lnTo>
                <a:lnTo>
                  <a:pt x="88" y="62"/>
                </a:lnTo>
                <a:lnTo>
                  <a:pt x="88" y="62"/>
                </a:lnTo>
                <a:lnTo>
                  <a:pt x="88" y="71"/>
                </a:lnTo>
                <a:lnTo>
                  <a:pt x="97" y="71"/>
                </a:lnTo>
                <a:lnTo>
                  <a:pt x="97" y="71"/>
                </a:lnTo>
                <a:lnTo>
                  <a:pt x="97" y="71"/>
                </a:lnTo>
                <a:lnTo>
                  <a:pt x="106" y="62"/>
                </a:lnTo>
                <a:lnTo>
                  <a:pt x="106" y="71"/>
                </a:lnTo>
                <a:lnTo>
                  <a:pt x="106" y="80"/>
                </a:lnTo>
                <a:lnTo>
                  <a:pt x="106" y="88"/>
                </a:lnTo>
                <a:lnTo>
                  <a:pt x="97" y="97"/>
                </a:lnTo>
                <a:lnTo>
                  <a:pt x="97" y="97"/>
                </a:lnTo>
                <a:lnTo>
                  <a:pt x="97" y="97"/>
                </a:lnTo>
                <a:lnTo>
                  <a:pt x="97" y="88"/>
                </a:lnTo>
                <a:lnTo>
                  <a:pt x="88" y="97"/>
                </a:lnTo>
                <a:lnTo>
                  <a:pt x="88" y="106"/>
                </a:lnTo>
                <a:lnTo>
                  <a:pt x="80" y="115"/>
                </a:lnTo>
                <a:lnTo>
                  <a:pt x="71" y="115"/>
                </a:lnTo>
                <a:lnTo>
                  <a:pt x="80" y="124"/>
                </a:lnTo>
                <a:lnTo>
                  <a:pt x="88" y="124"/>
                </a:lnTo>
                <a:lnTo>
                  <a:pt x="80" y="124"/>
                </a:lnTo>
                <a:lnTo>
                  <a:pt x="80" y="124"/>
                </a:lnTo>
                <a:lnTo>
                  <a:pt x="80" y="115"/>
                </a:lnTo>
                <a:lnTo>
                  <a:pt x="88" y="106"/>
                </a:lnTo>
                <a:lnTo>
                  <a:pt x="97" y="106"/>
                </a:lnTo>
                <a:lnTo>
                  <a:pt x="97" y="97"/>
                </a:lnTo>
                <a:lnTo>
                  <a:pt x="115" y="88"/>
                </a:lnTo>
                <a:lnTo>
                  <a:pt x="115" y="88"/>
                </a:lnTo>
                <a:lnTo>
                  <a:pt x="115" y="97"/>
                </a:lnTo>
                <a:lnTo>
                  <a:pt x="106" y="97"/>
                </a:lnTo>
                <a:lnTo>
                  <a:pt x="106" y="97"/>
                </a:lnTo>
                <a:lnTo>
                  <a:pt x="106" y="106"/>
                </a:lnTo>
                <a:lnTo>
                  <a:pt x="106" y="106"/>
                </a:lnTo>
                <a:lnTo>
                  <a:pt x="97" y="106"/>
                </a:lnTo>
                <a:lnTo>
                  <a:pt x="97" y="115"/>
                </a:lnTo>
                <a:lnTo>
                  <a:pt x="106" y="115"/>
                </a:lnTo>
                <a:lnTo>
                  <a:pt x="106" y="115"/>
                </a:lnTo>
                <a:lnTo>
                  <a:pt x="97" y="133"/>
                </a:lnTo>
                <a:lnTo>
                  <a:pt x="97" y="133"/>
                </a:lnTo>
                <a:lnTo>
                  <a:pt x="97" y="124"/>
                </a:lnTo>
                <a:lnTo>
                  <a:pt x="97" y="124"/>
                </a:lnTo>
                <a:lnTo>
                  <a:pt x="88" y="133"/>
                </a:lnTo>
                <a:lnTo>
                  <a:pt x="88" y="142"/>
                </a:lnTo>
                <a:lnTo>
                  <a:pt x="88" y="142"/>
                </a:lnTo>
                <a:lnTo>
                  <a:pt x="88" y="133"/>
                </a:lnTo>
                <a:lnTo>
                  <a:pt x="88" y="133"/>
                </a:lnTo>
                <a:lnTo>
                  <a:pt x="88" y="124"/>
                </a:lnTo>
                <a:lnTo>
                  <a:pt x="80" y="133"/>
                </a:lnTo>
                <a:lnTo>
                  <a:pt x="80" y="133"/>
                </a:lnTo>
                <a:lnTo>
                  <a:pt x="71" y="133"/>
                </a:lnTo>
                <a:lnTo>
                  <a:pt x="80" y="142"/>
                </a:lnTo>
                <a:lnTo>
                  <a:pt x="80" y="142"/>
                </a:lnTo>
                <a:lnTo>
                  <a:pt x="80" y="150"/>
                </a:lnTo>
                <a:lnTo>
                  <a:pt x="80" y="142"/>
                </a:lnTo>
                <a:lnTo>
                  <a:pt x="88" y="142"/>
                </a:lnTo>
                <a:lnTo>
                  <a:pt x="88" y="142"/>
                </a:lnTo>
                <a:lnTo>
                  <a:pt x="88" y="142"/>
                </a:lnTo>
                <a:lnTo>
                  <a:pt x="97" y="142"/>
                </a:lnTo>
                <a:lnTo>
                  <a:pt x="97" y="133"/>
                </a:lnTo>
                <a:lnTo>
                  <a:pt x="106" y="133"/>
                </a:lnTo>
                <a:lnTo>
                  <a:pt x="115" y="124"/>
                </a:lnTo>
                <a:lnTo>
                  <a:pt x="115" y="115"/>
                </a:lnTo>
                <a:lnTo>
                  <a:pt x="115" y="115"/>
                </a:lnTo>
                <a:lnTo>
                  <a:pt x="115" y="106"/>
                </a:lnTo>
                <a:lnTo>
                  <a:pt x="124" y="106"/>
                </a:lnTo>
                <a:lnTo>
                  <a:pt x="115" y="97"/>
                </a:lnTo>
                <a:lnTo>
                  <a:pt x="124" y="88"/>
                </a:lnTo>
                <a:lnTo>
                  <a:pt x="132" y="88"/>
                </a:lnTo>
                <a:lnTo>
                  <a:pt x="132" y="80"/>
                </a:lnTo>
                <a:lnTo>
                  <a:pt x="124" y="80"/>
                </a:lnTo>
                <a:lnTo>
                  <a:pt x="124" y="71"/>
                </a:lnTo>
                <a:lnTo>
                  <a:pt x="124" y="62"/>
                </a:lnTo>
                <a:lnTo>
                  <a:pt x="132" y="62"/>
                </a:lnTo>
                <a:lnTo>
                  <a:pt x="124" y="53"/>
                </a:lnTo>
                <a:lnTo>
                  <a:pt x="124" y="53"/>
                </a:lnTo>
                <a:lnTo>
                  <a:pt x="115" y="53"/>
                </a:lnTo>
                <a:lnTo>
                  <a:pt x="115" y="44"/>
                </a:lnTo>
                <a:lnTo>
                  <a:pt x="124" y="44"/>
                </a:lnTo>
                <a:lnTo>
                  <a:pt x="124" y="44"/>
                </a:lnTo>
                <a:lnTo>
                  <a:pt x="132" y="44"/>
                </a:lnTo>
                <a:lnTo>
                  <a:pt x="124" y="35"/>
                </a:lnTo>
                <a:lnTo>
                  <a:pt x="132" y="44"/>
                </a:lnTo>
                <a:lnTo>
                  <a:pt x="132" y="35"/>
                </a:lnTo>
                <a:lnTo>
                  <a:pt x="132" y="27"/>
                </a:lnTo>
                <a:lnTo>
                  <a:pt x="132" y="27"/>
                </a:lnTo>
                <a:lnTo>
                  <a:pt x="124" y="27"/>
                </a:lnTo>
                <a:lnTo>
                  <a:pt x="124" y="18"/>
                </a:lnTo>
                <a:lnTo>
                  <a:pt x="124" y="18"/>
                </a:lnTo>
                <a:lnTo>
                  <a:pt x="124" y="9"/>
                </a:lnTo>
                <a:lnTo>
                  <a:pt x="124" y="9"/>
                </a:lnTo>
                <a:lnTo>
                  <a:pt x="124" y="0"/>
                </a:lnTo>
                <a:lnTo>
                  <a:pt x="194" y="18"/>
                </a:lnTo>
                <a:lnTo>
                  <a:pt x="273" y="44"/>
                </a:lnTo>
                <a:lnTo>
                  <a:pt x="370" y="62"/>
                </a:lnTo>
                <a:lnTo>
                  <a:pt x="414" y="71"/>
                </a:lnTo>
                <a:lnTo>
                  <a:pt x="414" y="80"/>
                </a:lnTo>
                <a:lnTo>
                  <a:pt x="379" y="256"/>
                </a:lnTo>
                <a:lnTo>
                  <a:pt x="379" y="274"/>
                </a:lnTo>
                <a:lnTo>
                  <a:pt x="370" y="274"/>
                </a:lnTo>
                <a:lnTo>
                  <a:pt x="379" y="283"/>
                </a:lnTo>
                <a:lnTo>
                  <a:pt x="370" y="301"/>
                </a:lnTo>
                <a:lnTo>
                  <a:pt x="379" y="310"/>
                </a:lnTo>
                <a:lnTo>
                  <a:pt x="308" y="292"/>
                </a:lnTo>
                <a:lnTo>
                  <a:pt x="264" y="283"/>
                </a:lnTo>
                <a:lnTo>
                  <a:pt x="256" y="283"/>
                </a:lnTo>
                <a:lnTo>
                  <a:pt x="256" y="283"/>
                </a:lnTo>
                <a:lnTo>
                  <a:pt x="247" y="283"/>
                </a:lnTo>
                <a:lnTo>
                  <a:pt x="238" y="283"/>
                </a:lnTo>
                <a:lnTo>
                  <a:pt x="229" y="283"/>
                </a:lnTo>
                <a:lnTo>
                  <a:pt x="229" y="283"/>
                </a:lnTo>
                <a:lnTo>
                  <a:pt x="212" y="283"/>
                </a:lnTo>
                <a:lnTo>
                  <a:pt x="203" y="283"/>
                </a:lnTo>
                <a:lnTo>
                  <a:pt x="194" y="283"/>
                </a:lnTo>
                <a:lnTo>
                  <a:pt x="185" y="283"/>
                </a:lnTo>
                <a:lnTo>
                  <a:pt x="176" y="283"/>
                </a:lnTo>
                <a:lnTo>
                  <a:pt x="176" y="283"/>
                </a:lnTo>
                <a:lnTo>
                  <a:pt x="168" y="274"/>
                </a:lnTo>
                <a:lnTo>
                  <a:pt x="159" y="283"/>
                </a:lnTo>
                <a:lnTo>
                  <a:pt x="150" y="283"/>
                </a:lnTo>
                <a:lnTo>
                  <a:pt x="141" y="283"/>
                </a:lnTo>
                <a:lnTo>
                  <a:pt x="141" y="274"/>
                </a:lnTo>
                <a:lnTo>
                  <a:pt x="132" y="274"/>
                </a:lnTo>
                <a:lnTo>
                  <a:pt x="132" y="274"/>
                </a:lnTo>
                <a:lnTo>
                  <a:pt x="124" y="265"/>
                </a:lnTo>
                <a:lnTo>
                  <a:pt x="115" y="265"/>
                </a:lnTo>
                <a:lnTo>
                  <a:pt x="106" y="265"/>
                </a:lnTo>
                <a:lnTo>
                  <a:pt x="106" y="265"/>
                </a:lnTo>
                <a:lnTo>
                  <a:pt x="97" y="265"/>
                </a:lnTo>
                <a:lnTo>
                  <a:pt x="97" y="265"/>
                </a:lnTo>
                <a:lnTo>
                  <a:pt x="88" y="274"/>
                </a:lnTo>
                <a:lnTo>
                  <a:pt x="80" y="274"/>
                </a:lnTo>
                <a:lnTo>
                  <a:pt x="71" y="265"/>
                </a:lnTo>
                <a:lnTo>
                  <a:pt x="71" y="265"/>
                </a:lnTo>
                <a:lnTo>
                  <a:pt x="62" y="265"/>
                </a:lnTo>
                <a:lnTo>
                  <a:pt x="62" y="256"/>
                </a:lnTo>
                <a:lnTo>
                  <a:pt x="53" y="256"/>
                </a:lnTo>
                <a:lnTo>
                  <a:pt x="62" y="230"/>
                </a:lnTo>
                <a:lnTo>
                  <a:pt x="53" y="221"/>
                </a:lnTo>
                <a:lnTo>
                  <a:pt x="53" y="212"/>
                </a:lnTo>
                <a:lnTo>
                  <a:pt x="44" y="212"/>
                </a:lnTo>
                <a:lnTo>
                  <a:pt x="44" y="212"/>
                </a:lnTo>
                <a:lnTo>
                  <a:pt x="36" y="212"/>
                </a:lnTo>
                <a:lnTo>
                  <a:pt x="36" y="203"/>
                </a:lnTo>
                <a:lnTo>
                  <a:pt x="36" y="203"/>
                </a:lnTo>
                <a:lnTo>
                  <a:pt x="36" y="203"/>
                </a:lnTo>
                <a:lnTo>
                  <a:pt x="27" y="195"/>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0" name="Freeform 51"/>
          <p:cNvSpPr>
            <a:spLocks/>
          </p:cNvSpPr>
          <p:nvPr/>
        </p:nvSpPr>
        <p:spPr bwMode="auto">
          <a:xfrm>
            <a:off x="9327836" y="1498661"/>
            <a:ext cx="396952" cy="256409"/>
          </a:xfrm>
          <a:custGeom>
            <a:avLst/>
            <a:gdLst/>
            <a:ahLst/>
            <a:cxnLst>
              <a:cxn ang="0">
                <a:pos x="9" y="62"/>
              </a:cxn>
              <a:cxn ang="0">
                <a:pos x="27" y="45"/>
              </a:cxn>
              <a:cxn ang="0">
                <a:pos x="44" y="36"/>
              </a:cxn>
              <a:cxn ang="0">
                <a:pos x="44" y="54"/>
              </a:cxn>
              <a:cxn ang="0">
                <a:pos x="167" y="27"/>
              </a:cxn>
              <a:cxn ang="0">
                <a:pos x="299" y="0"/>
              </a:cxn>
              <a:cxn ang="0">
                <a:pos x="299" y="9"/>
              </a:cxn>
              <a:cxn ang="0">
                <a:pos x="308" y="9"/>
              </a:cxn>
              <a:cxn ang="0">
                <a:pos x="317" y="27"/>
              </a:cxn>
              <a:cxn ang="0">
                <a:pos x="326" y="36"/>
              </a:cxn>
              <a:cxn ang="0">
                <a:pos x="343" y="36"/>
              </a:cxn>
              <a:cxn ang="0">
                <a:pos x="343" y="45"/>
              </a:cxn>
              <a:cxn ang="0">
                <a:pos x="343" y="54"/>
              </a:cxn>
              <a:cxn ang="0">
                <a:pos x="334" y="71"/>
              </a:cxn>
              <a:cxn ang="0">
                <a:pos x="334" y="80"/>
              </a:cxn>
              <a:cxn ang="0">
                <a:pos x="334" y="89"/>
              </a:cxn>
              <a:cxn ang="0">
                <a:pos x="326" y="98"/>
              </a:cxn>
              <a:cxn ang="0">
                <a:pos x="334" y="107"/>
              </a:cxn>
              <a:cxn ang="0">
                <a:pos x="343" y="115"/>
              </a:cxn>
              <a:cxn ang="0">
                <a:pos x="352" y="124"/>
              </a:cxn>
              <a:cxn ang="0">
                <a:pos x="370" y="133"/>
              </a:cxn>
              <a:cxn ang="0">
                <a:pos x="361" y="142"/>
              </a:cxn>
              <a:cxn ang="0">
                <a:pos x="352" y="151"/>
              </a:cxn>
              <a:cxn ang="0">
                <a:pos x="352" y="151"/>
              </a:cxn>
              <a:cxn ang="0">
                <a:pos x="343" y="160"/>
              </a:cxn>
              <a:cxn ang="0">
                <a:pos x="334" y="168"/>
              </a:cxn>
              <a:cxn ang="0">
                <a:pos x="334" y="168"/>
              </a:cxn>
              <a:cxn ang="0">
                <a:pos x="326" y="168"/>
              </a:cxn>
              <a:cxn ang="0">
                <a:pos x="317" y="177"/>
              </a:cxn>
              <a:cxn ang="0">
                <a:pos x="194" y="213"/>
              </a:cxn>
              <a:cxn ang="0">
                <a:pos x="35" y="239"/>
              </a:cxn>
              <a:cxn ang="0">
                <a:pos x="0" y="62"/>
              </a:cxn>
            </a:cxnLst>
            <a:rect l="0" t="0" r="r" b="b"/>
            <a:pathLst>
              <a:path w="370" h="239">
                <a:moveTo>
                  <a:pt x="0" y="62"/>
                </a:moveTo>
                <a:lnTo>
                  <a:pt x="9" y="62"/>
                </a:lnTo>
                <a:lnTo>
                  <a:pt x="18" y="54"/>
                </a:lnTo>
                <a:lnTo>
                  <a:pt x="27" y="45"/>
                </a:lnTo>
                <a:lnTo>
                  <a:pt x="27" y="45"/>
                </a:lnTo>
                <a:lnTo>
                  <a:pt x="44" y="36"/>
                </a:lnTo>
                <a:lnTo>
                  <a:pt x="44" y="36"/>
                </a:lnTo>
                <a:lnTo>
                  <a:pt x="44" y="54"/>
                </a:lnTo>
                <a:lnTo>
                  <a:pt x="97" y="45"/>
                </a:lnTo>
                <a:lnTo>
                  <a:pt x="167" y="27"/>
                </a:lnTo>
                <a:lnTo>
                  <a:pt x="246" y="18"/>
                </a:lnTo>
                <a:lnTo>
                  <a:pt x="299" y="0"/>
                </a:lnTo>
                <a:lnTo>
                  <a:pt x="299" y="0"/>
                </a:lnTo>
                <a:lnTo>
                  <a:pt x="299" y="9"/>
                </a:lnTo>
                <a:lnTo>
                  <a:pt x="308" y="9"/>
                </a:lnTo>
                <a:lnTo>
                  <a:pt x="308" y="9"/>
                </a:lnTo>
                <a:lnTo>
                  <a:pt x="317" y="18"/>
                </a:lnTo>
                <a:lnTo>
                  <a:pt x="317" y="27"/>
                </a:lnTo>
                <a:lnTo>
                  <a:pt x="326" y="27"/>
                </a:lnTo>
                <a:lnTo>
                  <a:pt x="326" y="36"/>
                </a:lnTo>
                <a:lnTo>
                  <a:pt x="334" y="36"/>
                </a:lnTo>
                <a:lnTo>
                  <a:pt x="343" y="36"/>
                </a:lnTo>
                <a:lnTo>
                  <a:pt x="343" y="45"/>
                </a:lnTo>
                <a:lnTo>
                  <a:pt x="343" y="45"/>
                </a:lnTo>
                <a:lnTo>
                  <a:pt x="343" y="54"/>
                </a:lnTo>
                <a:lnTo>
                  <a:pt x="343" y="54"/>
                </a:lnTo>
                <a:lnTo>
                  <a:pt x="343" y="62"/>
                </a:lnTo>
                <a:lnTo>
                  <a:pt x="334" y="71"/>
                </a:lnTo>
                <a:lnTo>
                  <a:pt x="326" y="80"/>
                </a:lnTo>
                <a:lnTo>
                  <a:pt x="334" y="80"/>
                </a:lnTo>
                <a:lnTo>
                  <a:pt x="334" y="80"/>
                </a:lnTo>
                <a:lnTo>
                  <a:pt x="334" y="89"/>
                </a:lnTo>
                <a:lnTo>
                  <a:pt x="334" y="89"/>
                </a:lnTo>
                <a:lnTo>
                  <a:pt x="326" y="98"/>
                </a:lnTo>
                <a:lnTo>
                  <a:pt x="334" y="107"/>
                </a:lnTo>
                <a:lnTo>
                  <a:pt x="334" y="107"/>
                </a:lnTo>
                <a:lnTo>
                  <a:pt x="343" y="115"/>
                </a:lnTo>
                <a:lnTo>
                  <a:pt x="343" y="115"/>
                </a:lnTo>
                <a:lnTo>
                  <a:pt x="343" y="124"/>
                </a:lnTo>
                <a:lnTo>
                  <a:pt x="352" y="124"/>
                </a:lnTo>
                <a:lnTo>
                  <a:pt x="352" y="124"/>
                </a:lnTo>
                <a:lnTo>
                  <a:pt x="370" y="133"/>
                </a:lnTo>
                <a:lnTo>
                  <a:pt x="361" y="142"/>
                </a:lnTo>
                <a:lnTo>
                  <a:pt x="361" y="142"/>
                </a:lnTo>
                <a:lnTo>
                  <a:pt x="352" y="151"/>
                </a:lnTo>
                <a:lnTo>
                  <a:pt x="352" y="151"/>
                </a:lnTo>
                <a:lnTo>
                  <a:pt x="352" y="151"/>
                </a:lnTo>
                <a:lnTo>
                  <a:pt x="352" y="151"/>
                </a:lnTo>
                <a:lnTo>
                  <a:pt x="343" y="160"/>
                </a:lnTo>
                <a:lnTo>
                  <a:pt x="343" y="160"/>
                </a:lnTo>
                <a:lnTo>
                  <a:pt x="343" y="168"/>
                </a:lnTo>
                <a:lnTo>
                  <a:pt x="334" y="168"/>
                </a:lnTo>
                <a:lnTo>
                  <a:pt x="334" y="177"/>
                </a:lnTo>
                <a:lnTo>
                  <a:pt x="334" y="168"/>
                </a:lnTo>
                <a:lnTo>
                  <a:pt x="326" y="168"/>
                </a:lnTo>
                <a:lnTo>
                  <a:pt x="326" y="168"/>
                </a:lnTo>
                <a:lnTo>
                  <a:pt x="317" y="177"/>
                </a:lnTo>
                <a:lnTo>
                  <a:pt x="317" y="177"/>
                </a:lnTo>
                <a:lnTo>
                  <a:pt x="317" y="186"/>
                </a:lnTo>
                <a:lnTo>
                  <a:pt x="194" y="213"/>
                </a:lnTo>
                <a:lnTo>
                  <a:pt x="97" y="230"/>
                </a:lnTo>
                <a:lnTo>
                  <a:pt x="35" y="239"/>
                </a:lnTo>
                <a:lnTo>
                  <a:pt x="18" y="168"/>
                </a:lnTo>
                <a:lnTo>
                  <a:pt x="0" y="62"/>
                </a:lnTo>
                <a:lnTo>
                  <a:pt x="0" y="62"/>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1" name="Freeform 59"/>
          <p:cNvSpPr>
            <a:spLocks/>
          </p:cNvSpPr>
          <p:nvPr/>
        </p:nvSpPr>
        <p:spPr bwMode="auto">
          <a:xfrm>
            <a:off x="7893446" y="1043774"/>
            <a:ext cx="443084" cy="274647"/>
          </a:xfrm>
          <a:custGeom>
            <a:avLst/>
            <a:gdLst/>
            <a:ahLst/>
            <a:cxnLst>
              <a:cxn ang="0">
                <a:pos x="0" y="239"/>
              </a:cxn>
              <a:cxn ang="0">
                <a:pos x="17" y="0"/>
              </a:cxn>
              <a:cxn ang="0">
                <a:pos x="17" y="0"/>
              </a:cxn>
              <a:cxn ang="0">
                <a:pos x="97" y="9"/>
              </a:cxn>
              <a:cxn ang="0">
                <a:pos x="220" y="9"/>
              </a:cxn>
              <a:cxn ang="0">
                <a:pos x="325" y="18"/>
              </a:cxn>
              <a:cxn ang="0">
                <a:pos x="378" y="18"/>
              </a:cxn>
              <a:cxn ang="0">
                <a:pos x="369" y="18"/>
              </a:cxn>
              <a:cxn ang="0">
                <a:pos x="369" y="18"/>
              </a:cxn>
              <a:cxn ang="0">
                <a:pos x="378" y="18"/>
              </a:cxn>
              <a:cxn ang="0">
                <a:pos x="378" y="35"/>
              </a:cxn>
              <a:cxn ang="0">
                <a:pos x="378" y="44"/>
              </a:cxn>
              <a:cxn ang="0">
                <a:pos x="378" y="53"/>
              </a:cxn>
              <a:cxn ang="0">
                <a:pos x="378" y="62"/>
              </a:cxn>
              <a:cxn ang="0">
                <a:pos x="378" y="62"/>
              </a:cxn>
              <a:cxn ang="0">
                <a:pos x="378" y="71"/>
              </a:cxn>
              <a:cxn ang="0">
                <a:pos x="378" y="80"/>
              </a:cxn>
              <a:cxn ang="0">
                <a:pos x="378" y="80"/>
              </a:cxn>
              <a:cxn ang="0">
                <a:pos x="387" y="97"/>
              </a:cxn>
              <a:cxn ang="0">
                <a:pos x="387" y="106"/>
              </a:cxn>
              <a:cxn ang="0">
                <a:pos x="396" y="115"/>
              </a:cxn>
              <a:cxn ang="0">
                <a:pos x="396" y="133"/>
              </a:cxn>
              <a:cxn ang="0">
                <a:pos x="396" y="133"/>
              </a:cxn>
              <a:cxn ang="0">
                <a:pos x="396" y="142"/>
              </a:cxn>
              <a:cxn ang="0">
                <a:pos x="396" y="142"/>
              </a:cxn>
              <a:cxn ang="0">
                <a:pos x="396" y="150"/>
              </a:cxn>
              <a:cxn ang="0">
                <a:pos x="396" y="168"/>
              </a:cxn>
              <a:cxn ang="0">
                <a:pos x="396" y="168"/>
              </a:cxn>
              <a:cxn ang="0">
                <a:pos x="396" y="177"/>
              </a:cxn>
              <a:cxn ang="0">
                <a:pos x="396" y="186"/>
              </a:cxn>
              <a:cxn ang="0">
                <a:pos x="396" y="203"/>
              </a:cxn>
              <a:cxn ang="0">
                <a:pos x="396" y="203"/>
              </a:cxn>
              <a:cxn ang="0">
                <a:pos x="396" y="212"/>
              </a:cxn>
              <a:cxn ang="0">
                <a:pos x="404" y="212"/>
              </a:cxn>
              <a:cxn ang="0">
                <a:pos x="404" y="221"/>
              </a:cxn>
              <a:cxn ang="0">
                <a:pos x="404" y="230"/>
              </a:cxn>
              <a:cxn ang="0">
                <a:pos x="404" y="239"/>
              </a:cxn>
              <a:cxn ang="0">
                <a:pos x="413" y="248"/>
              </a:cxn>
              <a:cxn ang="0">
                <a:pos x="413" y="248"/>
              </a:cxn>
              <a:cxn ang="0">
                <a:pos x="413" y="256"/>
              </a:cxn>
              <a:cxn ang="0">
                <a:pos x="308" y="256"/>
              </a:cxn>
              <a:cxn ang="0">
                <a:pos x="211" y="256"/>
              </a:cxn>
              <a:cxn ang="0">
                <a:pos x="97" y="248"/>
              </a:cxn>
              <a:cxn ang="0">
                <a:pos x="0" y="239"/>
              </a:cxn>
            </a:cxnLst>
            <a:rect l="0" t="0" r="r" b="b"/>
            <a:pathLst>
              <a:path w="413" h="256">
                <a:moveTo>
                  <a:pt x="0" y="239"/>
                </a:moveTo>
                <a:lnTo>
                  <a:pt x="17" y="0"/>
                </a:lnTo>
                <a:lnTo>
                  <a:pt x="17" y="0"/>
                </a:lnTo>
                <a:lnTo>
                  <a:pt x="97" y="9"/>
                </a:lnTo>
                <a:lnTo>
                  <a:pt x="220" y="9"/>
                </a:lnTo>
                <a:lnTo>
                  <a:pt x="325" y="18"/>
                </a:lnTo>
                <a:lnTo>
                  <a:pt x="378" y="18"/>
                </a:lnTo>
                <a:lnTo>
                  <a:pt x="369" y="18"/>
                </a:lnTo>
                <a:lnTo>
                  <a:pt x="369" y="18"/>
                </a:lnTo>
                <a:lnTo>
                  <a:pt x="378" y="18"/>
                </a:lnTo>
                <a:lnTo>
                  <a:pt x="378" y="35"/>
                </a:lnTo>
                <a:lnTo>
                  <a:pt x="378" y="44"/>
                </a:lnTo>
                <a:lnTo>
                  <a:pt x="378" y="53"/>
                </a:lnTo>
                <a:lnTo>
                  <a:pt x="378" y="62"/>
                </a:lnTo>
                <a:lnTo>
                  <a:pt x="378" y="62"/>
                </a:lnTo>
                <a:lnTo>
                  <a:pt x="378" y="71"/>
                </a:lnTo>
                <a:lnTo>
                  <a:pt x="378" y="80"/>
                </a:lnTo>
                <a:lnTo>
                  <a:pt x="378" y="80"/>
                </a:lnTo>
                <a:lnTo>
                  <a:pt x="387" y="97"/>
                </a:lnTo>
                <a:lnTo>
                  <a:pt x="387" y="106"/>
                </a:lnTo>
                <a:lnTo>
                  <a:pt x="396" y="115"/>
                </a:lnTo>
                <a:lnTo>
                  <a:pt x="396" y="133"/>
                </a:lnTo>
                <a:lnTo>
                  <a:pt x="396" y="133"/>
                </a:lnTo>
                <a:lnTo>
                  <a:pt x="396" y="142"/>
                </a:lnTo>
                <a:lnTo>
                  <a:pt x="396" y="142"/>
                </a:lnTo>
                <a:lnTo>
                  <a:pt x="396" y="150"/>
                </a:lnTo>
                <a:lnTo>
                  <a:pt x="396" y="168"/>
                </a:lnTo>
                <a:lnTo>
                  <a:pt x="396" y="168"/>
                </a:lnTo>
                <a:lnTo>
                  <a:pt x="396" y="177"/>
                </a:lnTo>
                <a:lnTo>
                  <a:pt x="396" y="186"/>
                </a:lnTo>
                <a:lnTo>
                  <a:pt x="396" y="203"/>
                </a:lnTo>
                <a:lnTo>
                  <a:pt x="396" y="203"/>
                </a:lnTo>
                <a:lnTo>
                  <a:pt x="396" y="212"/>
                </a:lnTo>
                <a:lnTo>
                  <a:pt x="404" y="212"/>
                </a:lnTo>
                <a:lnTo>
                  <a:pt x="404" y="221"/>
                </a:lnTo>
                <a:lnTo>
                  <a:pt x="404" y="230"/>
                </a:lnTo>
                <a:lnTo>
                  <a:pt x="404" y="239"/>
                </a:lnTo>
                <a:lnTo>
                  <a:pt x="413" y="248"/>
                </a:lnTo>
                <a:lnTo>
                  <a:pt x="413" y="248"/>
                </a:lnTo>
                <a:lnTo>
                  <a:pt x="413" y="256"/>
                </a:lnTo>
                <a:lnTo>
                  <a:pt x="308" y="256"/>
                </a:lnTo>
                <a:lnTo>
                  <a:pt x="211" y="256"/>
                </a:lnTo>
                <a:lnTo>
                  <a:pt x="97" y="248"/>
                </a:lnTo>
                <a:lnTo>
                  <a:pt x="0" y="23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nvGrpSpPr>
          <p:cNvPr id="42" name="Group 655"/>
          <p:cNvGrpSpPr/>
          <p:nvPr/>
        </p:nvGrpSpPr>
        <p:grpSpPr>
          <a:xfrm>
            <a:off x="9375037" y="1224014"/>
            <a:ext cx="499943" cy="379787"/>
            <a:chOff x="4630738" y="1803401"/>
            <a:chExt cx="739775" cy="561976"/>
          </a:xfrm>
          <a:gradFill>
            <a:gsLst>
              <a:gs pos="0">
                <a:srgbClr val="FF9900"/>
              </a:gs>
              <a:gs pos="80000">
                <a:srgbClr val="FFCC00"/>
              </a:gs>
              <a:gs pos="100000">
                <a:srgbClr val="FF9900"/>
              </a:gs>
            </a:gsLst>
            <a:path path="circle">
              <a:fillToRect l="100000" t="100000"/>
            </a:path>
          </a:gradFill>
        </p:grpSpPr>
        <p:sp>
          <p:nvSpPr>
            <p:cNvPr id="50" name="Freeform 75"/>
            <p:cNvSpPr>
              <a:spLocks/>
            </p:cNvSpPr>
            <p:nvPr/>
          </p:nvSpPr>
          <p:spPr bwMode="auto">
            <a:xfrm>
              <a:off x="4630738" y="1803401"/>
              <a:ext cx="587375" cy="533400"/>
            </a:xfrm>
            <a:custGeom>
              <a:avLst/>
              <a:gdLst/>
              <a:ahLst/>
              <a:cxnLst>
                <a:cxn ang="0">
                  <a:pos x="0" y="292"/>
                </a:cxn>
                <a:cxn ang="0">
                  <a:pos x="18" y="265"/>
                </a:cxn>
                <a:cxn ang="0">
                  <a:pos x="27" y="256"/>
                </a:cxn>
                <a:cxn ang="0">
                  <a:pos x="44" y="239"/>
                </a:cxn>
                <a:cxn ang="0">
                  <a:pos x="35" y="221"/>
                </a:cxn>
                <a:cxn ang="0">
                  <a:pos x="35" y="221"/>
                </a:cxn>
                <a:cxn ang="0">
                  <a:pos x="27" y="212"/>
                </a:cxn>
                <a:cxn ang="0">
                  <a:pos x="27" y="203"/>
                </a:cxn>
                <a:cxn ang="0">
                  <a:pos x="35" y="195"/>
                </a:cxn>
                <a:cxn ang="0">
                  <a:pos x="44" y="195"/>
                </a:cxn>
                <a:cxn ang="0">
                  <a:pos x="71" y="186"/>
                </a:cxn>
                <a:cxn ang="0">
                  <a:pos x="106" y="186"/>
                </a:cxn>
                <a:cxn ang="0">
                  <a:pos x="132" y="177"/>
                </a:cxn>
                <a:cxn ang="0">
                  <a:pos x="141" y="177"/>
                </a:cxn>
                <a:cxn ang="0">
                  <a:pos x="150" y="177"/>
                </a:cxn>
                <a:cxn ang="0">
                  <a:pos x="158" y="159"/>
                </a:cxn>
                <a:cxn ang="0">
                  <a:pos x="167" y="150"/>
                </a:cxn>
                <a:cxn ang="0">
                  <a:pos x="176" y="150"/>
                </a:cxn>
                <a:cxn ang="0">
                  <a:pos x="176" y="142"/>
                </a:cxn>
                <a:cxn ang="0">
                  <a:pos x="167" y="124"/>
                </a:cxn>
                <a:cxn ang="0">
                  <a:pos x="176" y="115"/>
                </a:cxn>
                <a:cxn ang="0">
                  <a:pos x="176" y="115"/>
                </a:cxn>
                <a:cxn ang="0">
                  <a:pos x="167" y="106"/>
                </a:cxn>
                <a:cxn ang="0">
                  <a:pos x="167" y="115"/>
                </a:cxn>
                <a:cxn ang="0">
                  <a:pos x="158" y="106"/>
                </a:cxn>
                <a:cxn ang="0">
                  <a:pos x="176" y="88"/>
                </a:cxn>
                <a:cxn ang="0">
                  <a:pos x="185" y="80"/>
                </a:cxn>
                <a:cxn ang="0">
                  <a:pos x="202" y="44"/>
                </a:cxn>
                <a:cxn ang="0">
                  <a:pos x="229" y="18"/>
                </a:cxn>
                <a:cxn ang="0">
                  <a:pos x="273" y="9"/>
                </a:cxn>
                <a:cxn ang="0">
                  <a:pos x="308" y="0"/>
                </a:cxn>
                <a:cxn ang="0">
                  <a:pos x="308" y="9"/>
                </a:cxn>
                <a:cxn ang="0">
                  <a:pos x="317" y="27"/>
                </a:cxn>
                <a:cxn ang="0">
                  <a:pos x="326" y="35"/>
                </a:cxn>
                <a:cxn ang="0">
                  <a:pos x="326" y="44"/>
                </a:cxn>
                <a:cxn ang="0">
                  <a:pos x="326" y="62"/>
                </a:cxn>
                <a:cxn ang="0">
                  <a:pos x="326" y="71"/>
                </a:cxn>
                <a:cxn ang="0">
                  <a:pos x="326" y="88"/>
                </a:cxn>
                <a:cxn ang="0">
                  <a:pos x="334" y="106"/>
                </a:cxn>
                <a:cxn ang="0">
                  <a:pos x="334" y="106"/>
                </a:cxn>
                <a:cxn ang="0">
                  <a:pos x="352" y="159"/>
                </a:cxn>
                <a:cxn ang="0">
                  <a:pos x="361" y="168"/>
                </a:cxn>
                <a:cxn ang="0">
                  <a:pos x="361" y="221"/>
                </a:cxn>
                <a:cxn ang="0">
                  <a:pos x="370" y="283"/>
                </a:cxn>
                <a:cxn ang="0">
                  <a:pos x="370" y="292"/>
                </a:cxn>
                <a:cxn ang="0">
                  <a:pos x="361" y="310"/>
                </a:cxn>
                <a:cxn ang="0">
                  <a:pos x="361" y="318"/>
                </a:cxn>
                <a:cxn ang="0">
                  <a:pos x="361" y="327"/>
                </a:cxn>
                <a:cxn ang="0">
                  <a:pos x="352" y="336"/>
                </a:cxn>
                <a:cxn ang="0">
                  <a:pos x="352" y="310"/>
                </a:cxn>
                <a:cxn ang="0">
                  <a:pos x="343" y="301"/>
                </a:cxn>
                <a:cxn ang="0">
                  <a:pos x="343" y="292"/>
                </a:cxn>
                <a:cxn ang="0">
                  <a:pos x="352" y="301"/>
                </a:cxn>
                <a:cxn ang="0">
                  <a:pos x="299" y="301"/>
                </a:cxn>
                <a:cxn ang="0">
                  <a:pos x="299" y="292"/>
                </a:cxn>
                <a:cxn ang="0">
                  <a:pos x="282" y="292"/>
                </a:cxn>
                <a:cxn ang="0">
                  <a:pos x="273" y="283"/>
                </a:cxn>
                <a:cxn ang="0">
                  <a:pos x="264" y="265"/>
                </a:cxn>
                <a:cxn ang="0">
                  <a:pos x="255" y="265"/>
                </a:cxn>
                <a:cxn ang="0">
                  <a:pos x="255" y="256"/>
                </a:cxn>
                <a:cxn ang="0">
                  <a:pos x="123" y="283"/>
                </a:cxn>
                <a:cxn ang="0">
                  <a:pos x="0" y="310"/>
                </a:cxn>
                <a:cxn ang="0">
                  <a:pos x="0" y="292"/>
                </a:cxn>
              </a:cxnLst>
              <a:rect l="0" t="0" r="r" b="b"/>
              <a:pathLst>
                <a:path w="370" h="336">
                  <a:moveTo>
                    <a:pt x="0" y="292"/>
                  </a:moveTo>
                  <a:lnTo>
                    <a:pt x="0" y="292"/>
                  </a:lnTo>
                  <a:lnTo>
                    <a:pt x="9" y="274"/>
                  </a:lnTo>
                  <a:lnTo>
                    <a:pt x="18" y="265"/>
                  </a:lnTo>
                  <a:lnTo>
                    <a:pt x="27" y="256"/>
                  </a:lnTo>
                  <a:lnTo>
                    <a:pt x="27" y="256"/>
                  </a:lnTo>
                  <a:lnTo>
                    <a:pt x="35" y="248"/>
                  </a:lnTo>
                  <a:lnTo>
                    <a:pt x="44" y="239"/>
                  </a:lnTo>
                  <a:lnTo>
                    <a:pt x="44" y="239"/>
                  </a:lnTo>
                  <a:lnTo>
                    <a:pt x="35" y="221"/>
                  </a:lnTo>
                  <a:lnTo>
                    <a:pt x="35" y="221"/>
                  </a:lnTo>
                  <a:lnTo>
                    <a:pt x="35" y="221"/>
                  </a:lnTo>
                  <a:lnTo>
                    <a:pt x="27" y="212"/>
                  </a:lnTo>
                  <a:lnTo>
                    <a:pt x="27" y="212"/>
                  </a:lnTo>
                  <a:lnTo>
                    <a:pt x="27" y="203"/>
                  </a:lnTo>
                  <a:lnTo>
                    <a:pt x="27" y="203"/>
                  </a:lnTo>
                  <a:lnTo>
                    <a:pt x="27" y="203"/>
                  </a:lnTo>
                  <a:lnTo>
                    <a:pt x="35" y="195"/>
                  </a:lnTo>
                  <a:lnTo>
                    <a:pt x="35" y="195"/>
                  </a:lnTo>
                  <a:lnTo>
                    <a:pt x="44" y="195"/>
                  </a:lnTo>
                  <a:lnTo>
                    <a:pt x="53" y="186"/>
                  </a:lnTo>
                  <a:lnTo>
                    <a:pt x="71" y="186"/>
                  </a:lnTo>
                  <a:lnTo>
                    <a:pt x="97" y="186"/>
                  </a:lnTo>
                  <a:lnTo>
                    <a:pt x="106" y="186"/>
                  </a:lnTo>
                  <a:lnTo>
                    <a:pt x="114" y="186"/>
                  </a:lnTo>
                  <a:lnTo>
                    <a:pt x="132" y="177"/>
                  </a:lnTo>
                  <a:lnTo>
                    <a:pt x="141" y="177"/>
                  </a:lnTo>
                  <a:lnTo>
                    <a:pt x="141" y="177"/>
                  </a:lnTo>
                  <a:lnTo>
                    <a:pt x="150" y="177"/>
                  </a:lnTo>
                  <a:lnTo>
                    <a:pt x="150" y="177"/>
                  </a:lnTo>
                  <a:lnTo>
                    <a:pt x="158" y="168"/>
                  </a:lnTo>
                  <a:lnTo>
                    <a:pt x="158" y="159"/>
                  </a:lnTo>
                  <a:lnTo>
                    <a:pt x="167" y="159"/>
                  </a:lnTo>
                  <a:lnTo>
                    <a:pt x="167" y="150"/>
                  </a:lnTo>
                  <a:lnTo>
                    <a:pt x="176" y="150"/>
                  </a:lnTo>
                  <a:lnTo>
                    <a:pt x="176" y="150"/>
                  </a:lnTo>
                  <a:lnTo>
                    <a:pt x="176" y="142"/>
                  </a:lnTo>
                  <a:lnTo>
                    <a:pt x="176" y="142"/>
                  </a:lnTo>
                  <a:lnTo>
                    <a:pt x="176" y="133"/>
                  </a:lnTo>
                  <a:lnTo>
                    <a:pt x="167" y="124"/>
                  </a:lnTo>
                  <a:lnTo>
                    <a:pt x="176" y="124"/>
                  </a:lnTo>
                  <a:lnTo>
                    <a:pt x="176" y="115"/>
                  </a:lnTo>
                  <a:lnTo>
                    <a:pt x="176" y="115"/>
                  </a:lnTo>
                  <a:lnTo>
                    <a:pt x="176" y="115"/>
                  </a:lnTo>
                  <a:lnTo>
                    <a:pt x="167" y="106"/>
                  </a:lnTo>
                  <a:lnTo>
                    <a:pt x="167" y="106"/>
                  </a:lnTo>
                  <a:lnTo>
                    <a:pt x="167" y="115"/>
                  </a:lnTo>
                  <a:lnTo>
                    <a:pt x="167" y="115"/>
                  </a:lnTo>
                  <a:lnTo>
                    <a:pt x="158" y="106"/>
                  </a:lnTo>
                  <a:lnTo>
                    <a:pt x="158" y="106"/>
                  </a:lnTo>
                  <a:lnTo>
                    <a:pt x="167" y="97"/>
                  </a:lnTo>
                  <a:lnTo>
                    <a:pt x="176" y="88"/>
                  </a:lnTo>
                  <a:lnTo>
                    <a:pt x="176" y="88"/>
                  </a:lnTo>
                  <a:lnTo>
                    <a:pt x="185" y="80"/>
                  </a:lnTo>
                  <a:lnTo>
                    <a:pt x="185" y="71"/>
                  </a:lnTo>
                  <a:lnTo>
                    <a:pt x="202" y="44"/>
                  </a:lnTo>
                  <a:lnTo>
                    <a:pt x="220" y="27"/>
                  </a:lnTo>
                  <a:lnTo>
                    <a:pt x="229" y="18"/>
                  </a:lnTo>
                  <a:lnTo>
                    <a:pt x="238" y="18"/>
                  </a:lnTo>
                  <a:lnTo>
                    <a:pt x="273" y="9"/>
                  </a:lnTo>
                  <a:lnTo>
                    <a:pt x="308" y="0"/>
                  </a:lnTo>
                  <a:lnTo>
                    <a:pt x="308" y="0"/>
                  </a:lnTo>
                  <a:lnTo>
                    <a:pt x="308" y="9"/>
                  </a:lnTo>
                  <a:lnTo>
                    <a:pt x="308" y="9"/>
                  </a:lnTo>
                  <a:lnTo>
                    <a:pt x="317" y="18"/>
                  </a:lnTo>
                  <a:lnTo>
                    <a:pt x="317" y="27"/>
                  </a:lnTo>
                  <a:lnTo>
                    <a:pt x="317" y="35"/>
                  </a:lnTo>
                  <a:lnTo>
                    <a:pt x="326" y="35"/>
                  </a:lnTo>
                  <a:lnTo>
                    <a:pt x="326" y="44"/>
                  </a:lnTo>
                  <a:lnTo>
                    <a:pt x="326" y="44"/>
                  </a:lnTo>
                  <a:lnTo>
                    <a:pt x="326" y="53"/>
                  </a:lnTo>
                  <a:lnTo>
                    <a:pt x="326" y="62"/>
                  </a:lnTo>
                  <a:lnTo>
                    <a:pt x="326" y="62"/>
                  </a:lnTo>
                  <a:lnTo>
                    <a:pt x="326" y="71"/>
                  </a:lnTo>
                  <a:lnTo>
                    <a:pt x="326" y="80"/>
                  </a:lnTo>
                  <a:lnTo>
                    <a:pt x="326" y="88"/>
                  </a:lnTo>
                  <a:lnTo>
                    <a:pt x="334" y="97"/>
                  </a:lnTo>
                  <a:lnTo>
                    <a:pt x="334" y="106"/>
                  </a:lnTo>
                  <a:lnTo>
                    <a:pt x="334" y="115"/>
                  </a:lnTo>
                  <a:lnTo>
                    <a:pt x="334" y="106"/>
                  </a:lnTo>
                  <a:lnTo>
                    <a:pt x="343" y="115"/>
                  </a:lnTo>
                  <a:lnTo>
                    <a:pt x="352" y="159"/>
                  </a:lnTo>
                  <a:lnTo>
                    <a:pt x="352" y="168"/>
                  </a:lnTo>
                  <a:lnTo>
                    <a:pt x="361" y="168"/>
                  </a:lnTo>
                  <a:lnTo>
                    <a:pt x="361" y="177"/>
                  </a:lnTo>
                  <a:lnTo>
                    <a:pt x="361" y="221"/>
                  </a:lnTo>
                  <a:lnTo>
                    <a:pt x="361" y="230"/>
                  </a:lnTo>
                  <a:lnTo>
                    <a:pt x="370" y="283"/>
                  </a:lnTo>
                  <a:lnTo>
                    <a:pt x="370" y="292"/>
                  </a:lnTo>
                  <a:lnTo>
                    <a:pt x="370" y="292"/>
                  </a:lnTo>
                  <a:lnTo>
                    <a:pt x="361" y="301"/>
                  </a:lnTo>
                  <a:lnTo>
                    <a:pt x="361" y="310"/>
                  </a:lnTo>
                  <a:lnTo>
                    <a:pt x="370" y="310"/>
                  </a:lnTo>
                  <a:lnTo>
                    <a:pt x="361" y="318"/>
                  </a:lnTo>
                  <a:lnTo>
                    <a:pt x="361" y="327"/>
                  </a:lnTo>
                  <a:lnTo>
                    <a:pt x="361" y="327"/>
                  </a:lnTo>
                  <a:lnTo>
                    <a:pt x="352" y="336"/>
                  </a:lnTo>
                  <a:lnTo>
                    <a:pt x="352" y="336"/>
                  </a:lnTo>
                  <a:lnTo>
                    <a:pt x="352" y="327"/>
                  </a:lnTo>
                  <a:lnTo>
                    <a:pt x="352" y="310"/>
                  </a:lnTo>
                  <a:lnTo>
                    <a:pt x="352" y="301"/>
                  </a:lnTo>
                  <a:lnTo>
                    <a:pt x="343" y="301"/>
                  </a:lnTo>
                  <a:lnTo>
                    <a:pt x="343" y="292"/>
                  </a:lnTo>
                  <a:lnTo>
                    <a:pt x="343" y="292"/>
                  </a:lnTo>
                  <a:lnTo>
                    <a:pt x="343" y="301"/>
                  </a:lnTo>
                  <a:lnTo>
                    <a:pt x="352" y="301"/>
                  </a:lnTo>
                  <a:lnTo>
                    <a:pt x="352" y="318"/>
                  </a:lnTo>
                  <a:lnTo>
                    <a:pt x="299" y="301"/>
                  </a:lnTo>
                  <a:lnTo>
                    <a:pt x="299" y="301"/>
                  </a:lnTo>
                  <a:lnTo>
                    <a:pt x="299" y="292"/>
                  </a:lnTo>
                  <a:lnTo>
                    <a:pt x="290" y="292"/>
                  </a:lnTo>
                  <a:lnTo>
                    <a:pt x="282" y="292"/>
                  </a:lnTo>
                  <a:lnTo>
                    <a:pt x="282" y="283"/>
                  </a:lnTo>
                  <a:lnTo>
                    <a:pt x="273" y="283"/>
                  </a:lnTo>
                  <a:lnTo>
                    <a:pt x="273" y="274"/>
                  </a:lnTo>
                  <a:lnTo>
                    <a:pt x="264" y="265"/>
                  </a:lnTo>
                  <a:lnTo>
                    <a:pt x="264" y="265"/>
                  </a:lnTo>
                  <a:lnTo>
                    <a:pt x="255" y="265"/>
                  </a:lnTo>
                  <a:lnTo>
                    <a:pt x="255" y="256"/>
                  </a:lnTo>
                  <a:lnTo>
                    <a:pt x="255" y="256"/>
                  </a:lnTo>
                  <a:lnTo>
                    <a:pt x="202" y="274"/>
                  </a:lnTo>
                  <a:lnTo>
                    <a:pt x="123" y="283"/>
                  </a:lnTo>
                  <a:lnTo>
                    <a:pt x="53" y="301"/>
                  </a:lnTo>
                  <a:lnTo>
                    <a:pt x="0" y="310"/>
                  </a:lnTo>
                  <a:lnTo>
                    <a:pt x="0" y="292"/>
                  </a:lnTo>
                  <a:lnTo>
                    <a:pt x="0" y="292"/>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1" name="Freeform 77"/>
            <p:cNvSpPr>
              <a:spLocks/>
            </p:cNvSpPr>
            <p:nvPr/>
          </p:nvSpPr>
          <p:spPr bwMode="auto">
            <a:xfrm>
              <a:off x="5189538" y="2252664"/>
              <a:ext cx="180975" cy="112713"/>
            </a:xfrm>
            <a:custGeom>
              <a:avLst/>
              <a:gdLst/>
              <a:ahLst/>
              <a:cxnLst>
                <a:cxn ang="0">
                  <a:pos x="35" y="53"/>
                </a:cxn>
                <a:cxn ang="0">
                  <a:pos x="18" y="62"/>
                </a:cxn>
                <a:cxn ang="0">
                  <a:pos x="9" y="71"/>
                </a:cxn>
                <a:cxn ang="0">
                  <a:pos x="18" y="62"/>
                </a:cxn>
                <a:cxn ang="0">
                  <a:pos x="0" y="62"/>
                </a:cxn>
                <a:cxn ang="0">
                  <a:pos x="0" y="62"/>
                </a:cxn>
                <a:cxn ang="0">
                  <a:pos x="0" y="62"/>
                </a:cxn>
                <a:cxn ang="0">
                  <a:pos x="9" y="53"/>
                </a:cxn>
                <a:cxn ang="0">
                  <a:pos x="18" y="44"/>
                </a:cxn>
                <a:cxn ang="0">
                  <a:pos x="18" y="44"/>
                </a:cxn>
                <a:cxn ang="0">
                  <a:pos x="18" y="44"/>
                </a:cxn>
                <a:cxn ang="0">
                  <a:pos x="18" y="35"/>
                </a:cxn>
                <a:cxn ang="0">
                  <a:pos x="26" y="35"/>
                </a:cxn>
                <a:cxn ang="0">
                  <a:pos x="26" y="35"/>
                </a:cxn>
                <a:cxn ang="0">
                  <a:pos x="35" y="27"/>
                </a:cxn>
                <a:cxn ang="0">
                  <a:pos x="44" y="27"/>
                </a:cxn>
                <a:cxn ang="0">
                  <a:pos x="44" y="27"/>
                </a:cxn>
                <a:cxn ang="0">
                  <a:pos x="53" y="27"/>
                </a:cxn>
                <a:cxn ang="0">
                  <a:pos x="70" y="18"/>
                </a:cxn>
                <a:cxn ang="0">
                  <a:pos x="79" y="18"/>
                </a:cxn>
                <a:cxn ang="0">
                  <a:pos x="88" y="0"/>
                </a:cxn>
                <a:cxn ang="0">
                  <a:pos x="88" y="9"/>
                </a:cxn>
                <a:cxn ang="0">
                  <a:pos x="88" y="9"/>
                </a:cxn>
                <a:cxn ang="0">
                  <a:pos x="79" y="18"/>
                </a:cxn>
                <a:cxn ang="0">
                  <a:pos x="79" y="18"/>
                </a:cxn>
                <a:cxn ang="0">
                  <a:pos x="79" y="18"/>
                </a:cxn>
                <a:cxn ang="0">
                  <a:pos x="88" y="18"/>
                </a:cxn>
                <a:cxn ang="0">
                  <a:pos x="88" y="9"/>
                </a:cxn>
                <a:cxn ang="0">
                  <a:pos x="97" y="9"/>
                </a:cxn>
                <a:cxn ang="0">
                  <a:pos x="106" y="0"/>
                </a:cxn>
                <a:cxn ang="0">
                  <a:pos x="106" y="9"/>
                </a:cxn>
                <a:cxn ang="0">
                  <a:pos x="106" y="0"/>
                </a:cxn>
                <a:cxn ang="0">
                  <a:pos x="114" y="0"/>
                </a:cxn>
                <a:cxn ang="0">
                  <a:pos x="106" y="9"/>
                </a:cxn>
                <a:cxn ang="0">
                  <a:pos x="106" y="9"/>
                </a:cxn>
                <a:cxn ang="0">
                  <a:pos x="88" y="18"/>
                </a:cxn>
                <a:cxn ang="0">
                  <a:pos x="88" y="18"/>
                </a:cxn>
                <a:cxn ang="0">
                  <a:pos x="88" y="27"/>
                </a:cxn>
                <a:cxn ang="0">
                  <a:pos x="79" y="35"/>
                </a:cxn>
                <a:cxn ang="0">
                  <a:pos x="70" y="35"/>
                </a:cxn>
                <a:cxn ang="0">
                  <a:pos x="62" y="35"/>
                </a:cxn>
                <a:cxn ang="0">
                  <a:pos x="62" y="35"/>
                </a:cxn>
                <a:cxn ang="0">
                  <a:pos x="53" y="44"/>
                </a:cxn>
                <a:cxn ang="0">
                  <a:pos x="44" y="44"/>
                </a:cxn>
                <a:cxn ang="0">
                  <a:pos x="35" y="53"/>
                </a:cxn>
                <a:cxn ang="0">
                  <a:pos x="35" y="53"/>
                </a:cxn>
              </a:cxnLst>
              <a:rect l="0" t="0" r="r" b="b"/>
              <a:pathLst>
                <a:path w="114" h="71">
                  <a:moveTo>
                    <a:pt x="35" y="53"/>
                  </a:moveTo>
                  <a:lnTo>
                    <a:pt x="18" y="62"/>
                  </a:lnTo>
                  <a:lnTo>
                    <a:pt x="9" y="71"/>
                  </a:lnTo>
                  <a:lnTo>
                    <a:pt x="18" y="62"/>
                  </a:lnTo>
                  <a:lnTo>
                    <a:pt x="0" y="62"/>
                  </a:lnTo>
                  <a:lnTo>
                    <a:pt x="0" y="62"/>
                  </a:lnTo>
                  <a:lnTo>
                    <a:pt x="0" y="62"/>
                  </a:lnTo>
                  <a:lnTo>
                    <a:pt x="9" y="53"/>
                  </a:lnTo>
                  <a:lnTo>
                    <a:pt x="18" y="44"/>
                  </a:lnTo>
                  <a:lnTo>
                    <a:pt x="18" y="44"/>
                  </a:lnTo>
                  <a:lnTo>
                    <a:pt x="18" y="44"/>
                  </a:lnTo>
                  <a:lnTo>
                    <a:pt x="18" y="35"/>
                  </a:lnTo>
                  <a:lnTo>
                    <a:pt x="26" y="35"/>
                  </a:lnTo>
                  <a:lnTo>
                    <a:pt x="26" y="35"/>
                  </a:lnTo>
                  <a:lnTo>
                    <a:pt x="35" y="27"/>
                  </a:lnTo>
                  <a:lnTo>
                    <a:pt x="44" y="27"/>
                  </a:lnTo>
                  <a:lnTo>
                    <a:pt x="44" y="27"/>
                  </a:lnTo>
                  <a:lnTo>
                    <a:pt x="53" y="27"/>
                  </a:lnTo>
                  <a:lnTo>
                    <a:pt x="70" y="18"/>
                  </a:lnTo>
                  <a:lnTo>
                    <a:pt x="79" y="18"/>
                  </a:lnTo>
                  <a:lnTo>
                    <a:pt x="88" y="0"/>
                  </a:lnTo>
                  <a:lnTo>
                    <a:pt x="88" y="9"/>
                  </a:lnTo>
                  <a:lnTo>
                    <a:pt x="88" y="9"/>
                  </a:lnTo>
                  <a:lnTo>
                    <a:pt x="79" y="18"/>
                  </a:lnTo>
                  <a:lnTo>
                    <a:pt x="79" y="18"/>
                  </a:lnTo>
                  <a:lnTo>
                    <a:pt x="79" y="18"/>
                  </a:lnTo>
                  <a:lnTo>
                    <a:pt x="88" y="18"/>
                  </a:lnTo>
                  <a:lnTo>
                    <a:pt x="88" y="9"/>
                  </a:lnTo>
                  <a:lnTo>
                    <a:pt x="97" y="9"/>
                  </a:lnTo>
                  <a:lnTo>
                    <a:pt x="106" y="0"/>
                  </a:lnTo>
                  <a:lnTo>
                    <a:pt x="106" y="9"/>
                  </a:lnTo>
                  <a:lnTo>
                    <a:pt x="106" y="0"/>
                  </a:lnTo>
                  <a:lnTo>
                    <a:pt x="114" y="0"/>
                  </a:lnTo>
                  <a:lnTo>
                    <a:pt x="106" y="9"/>
                  </a:lnTo>
                  <a:lnTo>
                    <a:pt x="106" y="9"/>
                  </a:lnTo>
                  <a:lnTo>
                    <a:pt x="88" y="18"/>
                  </a:lnTo>
                  <a:lnTo>
                    <a:pt x="88" y="18"/>
                  </a:lnTo>
                  <a:lnTo>
                    <a:pt x="88" y="27"/>
                  </a:lnTo>
                  <a:lnTo>
                    <a:pt x="79" y="35"/>
                  </a:lnTo>
                  <a:lnTo>
                    <a:pt x="70" y="35"/>
                  </a:lnTo>
                  <a:lnTo>
                    <a:pt x="62" y="35"/>
                  </a:lnTo>
                  <a:lnTo>
                    <a:pt x="62" y="35"/>
                  </a:lnTo>
                  <a:lnTo>
                    <a:pt x="53" y="44"/>
                  </a:lnTo>
                  <a:lnTo>
                    <a:pt x="44" y="44"/>
                  </a:lnTo>
                  <a:lnTo>
                    <a:pt x="35" y="53"/>
                  </a:lnTo>
                  <a:lnTo>
                    <a:pt x="35" y="53"/>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sp>
        <p:nvSpPr>
          <p:cNvPr id="43" name="Freeform 91"/>
          <p:cNvSpPr>
            <a:spLocks/>
          </p:cNvSpPr>
          <p:nvPr/>
        </p:nvSpPr>
        <p:spPr bwMode="auto">
          <a:xfrm>
            <a:off x="7222919" y="949366"/>
            <a:ext cx="688765" cy="435574"/>
          </a:xfrm>
          <a:custGeom>
            <a:avLst/>
            <a:gdLst/>
            <a:ahLst/>
            <a:cxnLst>
              <a:cxn ang="0">
                <a:pos x="18" y="115"/>
              </a:cxn>
              <a:cxn ang="0">
                <a:pos x="9" y="97"/>
              </a:cxn>
              <a:cxn ang="0">
                <a:pos x="0" y="79"/>
              </a:cxn>
              <a:cxn ang="0">
                <a:pos x="18" y="0"/>
              </a:cxn>
              <a:cxn ang="0">
                <a:pos x="229" y="44"/>
              </a:cxn>
              <a:cxn ang="0">
                <a:pos x="422" y="70"/>
              </a:cxn>
              <a:cxn ang="0">
                <a:pos x="607" y="88"/>
              </a:cxn>
              <a:cxn ang="0">
                <a:pos x="642" y="88"/>
              </a:cxn>
              <a:cxn ang="0">
                <a:pos x="625" y="398"/>
              </a:cxn>
              <a:cxn ang="0">
                <a:pos x="546" y="398"/>
              </a:cxn>
              <a:cxn ang="0">
                <a:pos x="334" y="371"/>
              </a:cxn>
              <a:cxn ang="0">
                <a:pos x="229" y="362"/>
              </a:cxn>
              <a:cxn ang="0">
                <a:pos x="220" y="398"/>
              </a:cxn>
              <a:cxn ang="0">
                <a:pos x="211" y="380"/>
              </a:cxn>
              <a:cxn ang="0">
                <a:pos x="202" y="389"/>
              </a:cxn>
              <a:cxn ang="0">
                <a:pos x="194" y="389"/>
              </a:cxn>
              <a:cxn ang="0">
                <a:pos x="185" y="389"/>
              </a:cxn>
              <a:cxn ang="0">
                <a:pos x="158" y="380"/>
              </a:cxn>
              <a:cxn ang="0">
                <a:pos x="150" y="389"/>
              </a:cxn>
              <a:cxn ang="0">
                <a:pos x="141" y="389"/>
              </a:cxn>
              <a:cxn ang="0">
                <a:pos x="123" y="389"/>
              </a:cxn>
              <a:cxn ang="0">
                <a:pos x="123" y="398"/>
              </a:cxn>
              <a:cxn ang="0">
                <a:pos x="114" y="380"/>
              </a:cxn>
              <a:cxn ang="0">
                <a:pos x="114" y="371"/>
              </a:cxn>
              <a:cxn ang="0">
                <a:pos x="114" y="362"/>
              </a:cxn>
              <a:cxn ang="0">
                <a:pos x="106" y="353"/>
              </a:cxn>
              <a:cxn ang="0">
                <a:pos x="97" y="344"/>
              </a:cxn>
              <a:cxn ang="0">
                <a:pos x="97" y="336"/>
              </a:cxn>
              <a:cxn ang="0">
                <a:pos x="97" y="327"/>
              </a:cxn>
              <a:cxn ang="0">
                <a:pos x="88" y="300"/>
              </a:cxn>
              <a:cxn ang="0">
                <a:pos x="79" y="283"/>
              </a:cxn>
              <a:cxn ang="0">
                <a:pos x="62" y="291"/>
              </a:cxn>
              <a:cxn ang="0">
                <a:pos x="53" y="283"/>
              </a:cxn>
              <a:cxn ang="0">
                <a:pos x="44" y="283"/>
              </a:cxn>
              <a:cxn ang="0">
                <a:pos x="53" y="265"/>
              </a:cxn>
              <a:cxn ang="0">
                <a:pos x="62" y="265"/>
              </a:cxn>
              <a:cxn ang="0">
                <a:pos x="53" y="247"/>
              </a:cxn>
              <a:cxn ang="0">
                <a:pos x="62" y="238"/>
              </a:cxn>
              <a:cxn ang="0">
                <a:pos x="62" y="230"/>
              </a:cxn>
              <a:cxn ang="0">
                <a:pos x="70" y="203"/>
              </a:cxn>
              <a:cxn ang="0">
                <a:pos x="62" y="203"/>
              </a:cxn>
              <a:cxn ang="0">
                <a:pos x="62" y="194"/>
              </a:cxn>
              <a:cxn ang="0">
                <a:pos x="53" y="185"/>
              </a:cxn>
              <a:cxn ang="0">
                <a:pos x="44" y="176"/>
              </a:cxn>
              <a:cxn ang="0">
                <a:pos x="44" y="168"/>
              </a:cxn>
              <a:cxn ang="0">
                <a:pos x="35" y="159"/>
              </a:cxn>
              <a:cxn ang="0">
                <a:pos x="26" y="141"/>
              </a:cxn>
              <a:cxn ang="0">
                <a:pos x="18" y="132"/>
              </a:cxn>
              <a:cxn ang="0">
                <a:pos x="18" y="123"/>
              </a:cxn>
            </a:cxnLst>
            <a:rect l="0" t="0" r="r" b="b"/>
            <a:pathLst>
              <a:path w="642" h="406">
                <a:moveTo>
                  <a:pt x="18" y="123"/>
                </a:moveTo>
                <a:lnTo>
                  <a:pt x="18" y="115"/>
                </a:lnTo>
                <a:lnTo>
                  <a:pt x="18" y="106"/>
                </a:lnTo>
                <a:lnTo>
                  <a:pt x="9" y="97"/>
                </a:lnTo>
                <a:lnTo>
                  <a:pt x="9" y="97"/>
                </a:lnTo>
                <a:lnTo>
                  <a:pt x="0" y="79"/>
                </a:lnTo>
                <a:lnTo>
                  <a:pt x="18" y="8"/>
                </a:lnTo>
                <a:lnTo>
                  <a:pt x="18" y="0"/>
                </a:lnTo>
                <a:lnTo>
                  <a:pt x="97" y="17"/>
                </a:lnTo>
                <a:lnTo>
                  <a:pt x="229" y="44"/>
                </a:lnTo>
                <a:lnTo>
                  <a:pt x="343" y="62"/>
                </a:lnTo>
                <a:lnTo>
                  <a:pt x="422" y="70"/>
                </a:lnTo>
                <a:lnTo>
                  <a:pt x="502" y="79"/>
                </a:lnTo>
                <a:lnTo>
                  <a:pt x="607" y="88"/>
                </a:lnTo>
                <a:lnTo>
                  <a:pt x="642" y="88"/>
                </a:lnTo>
                <a:lnTo>
                  <a:pt x="642" y="88"/>
                </a:lnTo>
                <a:lnTo>
                  <a:pt x="625" y="327"/>
                </a:lnTo>
                <a:lnTo>
                  <a:pt x="625" y="398"/>
                </a:lnTo>
                <a:lnTo>
                  <a:pt x="616" y="406"/>
                </a:lnTo>
                <a:lnTo>
                  <a:pt x="546" y="398"/>
                </a:lnTo>
                <a:lnTo>
                  <a:pt x="431" y="389"/>
                </a:lnTo>
                <a:lnTo>
                  <a:pt x="334" y="371"/>
                </a:lnTo>
                <a:lnTo>
                  <a:pt x="238" y="362"/>
                </a:lnTo>
                <a:lnTo>
                  <a:pt x="229" y="362"/>
                </a:lnTo>
                <a:lnTo>
                  <a:pt x="229" y="398"/>
                </a:lnTo>
                <a:lnTo>
                  <a:pt x="220" y="398"/>
                </a:lnTo>
                <a:lnTo>
                  <a:pt x="220" y="389"/>
                </a:lnTo>
                <a:lnTo>
                  <a:pt x="211" y="380"/>
                </a:lnTo>
                <a:lnTo>
                  <a:pt x="211" y="380"/>
                </a:lnTo>
                <a:lnTo>
                  <a:pt x="202" y="389"/>
                </a:lnTo>
                <a:lnTo>
                  <a:pt x="202" y="389"/>
                </a:lnTo>
                <a:lnTo>
                  <a:pt x="194" y="389"/>
                </a:lnTo>
                <a:lnTo>
                  <a:pt x="185" y="389"/>
                </a:lnTo>
                <a:lnTo>
                  <a:pt x="185" y="389"/>
                </a:lnTo>
                <a:lnTo>
                  <a:pt x="167" y="389"/>
                </a:lnTo>
                <a:lnTo>
                  <a:pt x="158" y="380"/>
                </a:lnTo>
                <a:lnTo>
                  <a:pt x="158" y="389"/>
                </a:lnTo>
                <a:lnTo>
                  <a:pt x="150" y="389"/>
                </a:lnTo>
                <a:lnTo>
                  <a:pt x="150" y="389"/>
                </a:lnTo>
                <a:lnTo>
                  <a:pt x="141" y="389"/>
                </a:lnTo>
                <a:lnTo>
                  <a:pt x="132" y="389"/>
                </a:lnTo>
                <a:lnTo>
                  <a:pt x="123" y="389"/>
                </a:lnTo>
                <a:lnTo>
                  <a:pt x="123" y="398"/>
                </a:lnTo>
                <a:lnTo>
                  <a:pt x="123" y="398"/>
                </a:lnTo>
                <a:lnTo>
                  <a:pt x="123" y="389"/>
                </a:lnTo>
                <a:lnTo>
                  <a:pt x="114" y="380"/>
                </a:lnTo>
                <a:lnTo>
                  <a:pt x="114" y="380"/>
                </a:lnTo>
                <a:lnTo>
                  <a:pt x="114" y="371"/>
                </a:lnTo>
                <a:lnTo>
                  <a:pt x="114" y="371"/>
                </a:lnTo>
                <a:lnTo>
                  <a:pt x="114" y="362"/>
                </a:lnTo>
                <a:lnTo>
                  <a:pt x="106" y="353"/>
                </a:lnTo>
                <a:lnTo>
                  <a:pt x="106" y="353"/>
                </a:lnTo>
                <a:lnTo>
                  <a:pt x="97" y="353"/>
                </a:lnTo>
                <a:lnTo>
                  <a:pt x="97" y="344"/>
                </a:lnTo>
                <a:lnTo>
                  <a:pt x="97" y="336"/>
                </a:lnTo>
                <a:lnTo>
                  <a:pt x="97" y="336"/>
                </a:lnTo>
                <a:lnTo>
                  <a:pt x="97" y="327"/>
                </a:lnTo>
                <a:lnTo>
                  <a:pt x="97" y="327"/>
                </a:lnTo>
                <a:lnTo>
                  <a:pt x="88" y="318"/>
                </a:lnTo>
                <a:lnTo>
                  <a:pt x="88" y="300"/>
                </a:lnTo>
                <a:lnTo>
                  <a:pt x="88" y="291"/>
                </a:lnTo>
                <a:lnTo>
                  <a:pt x="79" y="283"/>
                </a:lnTo>
                <a:lnTo>
                  <a:pt x="79" y="283"/>
                </a:lnTo>
                <a:lnTo>
                  <a:pt x="62" y="291"/>
                </a:lnTo>
                <a:lnTo>
                  <a:pt x="53" y="291"/>
                </a:lnTo>
                <a:lnTo>
                  <a:pt x="53" y="283"/>
                </a:lnTo>
                <a:lnTo>
                  <a:pt x="44" y="283"/>
                </a:lnTo>
                <a:lnTo>
                  <a:pt x="44" y="283"/>
                </a:lnTo>
                <a:lnTo>
                  <a:pt x="53" y="274"/>
                </a:lnTo>
                <a:lnTo>
                  <a:pt x="53" y="265"/>
                </a:lnTo>
                <a:lnTo>
                  <a:pt x="53" y="265"/>
                </a:lnTo>
                <a:lnTo>
                  <a:pt x="62" y="265"/>
                </a:lnTo>
                <a:lnTo>
                  <a:pt x="62" y="256"/>
                </a:lnTo>
                <a:lnTo>
                  <a:pt x="53" y="247"/>
                </a:lnTo>
                <a:lnTo>
                  <a:pt x="62" y="238"/>
                </a:lnTo>
                <a:lnTo>
                  <a:pt x="62" y="238"/>
                </a:lnTo>
                <a:lnTo>
                  <a:pt x="62" y="230"/>
                </a:lnTo>
                <a:lnTo>
                  <a:pt x="62" y="230"/>
                </a:lnTo>
                <a:lnTo>
                  <a:pt x="70" y="221"/>
                </a:lnTo>
                <a:lnTo>
                  <a:pt x="70" y="203"/>
                </a:lnTo>
                <a:lnTo>
                  <a:pt x="70" y="203"/>
                </a:lnTo>
                <a:lnTo>
                  <a:pt x="62" y="203"/>
                </a:lnTo>
                <a:lnTo>
                  <a:pt x="62" y="194"/>
                </a:lnTo>
                <a:lnTo>
                  <a:pt x="62" y="194"/>
                </a:lnTo>
                <a:lnTo>
                  <a:pt x="53" y="194"/>
                </a:lnTo>
                <a:lnTo>
                  <a:pt x="53" y="185"/>
                </a:lnTo>
                <a:lnTo>
                  <a:pt x="44" y="185"/>
                </a:lnTo>
                <a:lnTo>
                  <a:pt x="44" y="176"/>
                </a:lnTo>
                <a:lnTo>
                  <a:pt x="44" y="176"/>
                </a:lnTo>
                <a:lnTo>
                  <a:pt x="44" y="168"/>
                </a:lnTo>
                <a:lnTo>
                  <a:pt x="35" y="159"/>
                </a:lnTo>
                <a:lnTo>
                  <a:pt x="35" y="159"/>
                </a:lnTo>
                <a:lnTo>
                  <a:pt x="26" y="150"/>
                </a:lnTo>
                <a:lnTo>
                  <a:pt x="26" y="141"/>
                </a:lnTo>
                <a:lnTo>
                  <a:pt x="18" y="141"/>
                </a:lnTo>
                <a:lnTo>
                  <a:pt x="18" y="132"/>
                </a:lnTo>
                <a:lnTo>
                  <a:pt x="9" y="123"/>
                </a:lnTo>
                <a:lnTo>
                  <a:pt x="18" y="123"/>
                </a:lnTo>
                <a:lnTo>
                  <a:pt x="18" y="123"/>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4" name="Freeform 125"/>
          <p:cNvSpPr>
            <a:spLocks/>
          </p:cNvSpPr>
          <p:nvPr/>
        </p:nvSpPr>
        <p:spPr bwMode="auto">
          <a:xfrm>
            <a:off x="9827779" y="949364"/>
            <a:ext cx="245681" cy="388369"/>
          </a:xfrm>
          <a:custGeom>
            <a:avLst/>
            <a:gdLst/>
            <a:ahLst/>
            <a:cxnLst>
              <a:cxn ang="0">
                <a:pos x="9" y="194"/>
              </a:cxn>
              <a:cxn ang="0">
                <a:pos x="18" y="185"/>
              </a:cxn>
              <a:cxn ang="0">
                <a:pos x="18" y="176"/>
              </a:cxn>
              <a:cxn ang="0">
                <a:pos x="18" y="168"/>
              </a:cxn>
              <a:cxn ang="0">
                <a:pos x="36" y="141"/>
              </a:cxn>
              <a:cxn ang="0">
                <a:pos x="27" y="123"/>
              </a:cxn>
              <a:cxn ang="0">
                <a:pos x="27" y="79"/>
              </a:cxn>
              <a:cxn ang="0">
                <a:pos x="62" y="8"/>
              </a:cxn>
              <a:cxn ang="0">
                <a:pos x="80" y="26"/>
              </a:cxn>
              <a:cxn ang="0">
                <a:pos x="88" y="8"/>
              </a:cxn>
              <a:cxn ang="0">
                <a:pos x="106" y="0"/>
              </a:cxn>
              <a:cxn ang="0">
                <a:pos x="132" y="17"/>
              </a:cxn>
              <a:cxn ang="0">
                <a:pos x="168" y="97"/>
              </a:cxn>
              <a:cxn ang="0">
                <a:pos x="168" y="115"/>
              </a:cxn>
              <a:cxn ang="0">
                <a:pos x="176" y="123"/>
              </a:cxn>
              <a:cxn ang="0">
                <a:pos x="194" y="123"/>
              </a:cxn>
              <a:cxn ang="0">
                <a:pos x="194" y="141"/>
              </a:cxn>
              <a:cxn ang="0">
                <a:pos x="203" y="150"/>
              </a:cxn>
              <a:cxn ang="0">
                <a:pos x="212" y="150"/>
              </a:cxn>
              <a:cxn ang="0">
                <a:pos x="229" y="159"/>
              </a:cxn>
              <a:cxn ang="0">
                <a:pos x="229" y="168"/>
              </a:cxn>
              <a:cxn ang="0">
                <a:pos x="229" y="176"/>
              </a:cxn>
              <a:cxn ang="0">
                <a:pos x="212" y="185"/>
              </a:cxn>
              <a:cxn ang="0">
                <a:pos x="212" y="194"/>
              </a:cxn>
              <a:cxn ang="0">
                <a:pos x="212" y="203"/>
              </a:cxn>
              <a:cxn ang="0">
                <a:pos x="203" y="203"/>
              </a:cxn>
              <a:cxn ang="0">
                <a:pos x="194" y="212"/>
              </a:cxn>
              <a:cxn ang="0">
                <a:pos x="194" y="221"/>
              </a:cxn>
              <a:cxn ang="0">
                <a:pos x="185" y="221"/>
              </a:cxn>
              <a:cxn ang="0">
                <a:pos x="168" y="212"/>
              </a:cxn>
              <a:cxn ang="0">
                <a:pos x="159" y="221"/>
              </a:cxn>
              <a:cxn ang="0">
                <a:pos x="159" y="238"/>
              </a:cxn>
              <a:cxn ang="0">
                <a:pos x="150" y="238"/>
              </a:cxn>
              <a:cxn ang="0">
                <a:pos x="141" y="230"/>
              </a:cxn>
              <a:cxn ang="0">
                <a:pos x="141" y="230"/>
              </a:cxn>
              <a:cxn ang="0">
                <a:pos x="141" y="247"/>
              </a:cxn>
              <a:cxn ang="0">
                <a:pos x="132" y="256"/>
              </a:cxn>
              <a:cxn ang="0">
                <a:pos x="132" y="274"/>
              </a:cxn>
              <a:cxn ang="0">
                <a:pos x="124" y="274"/>
              </a:cxn>
              <a:cxn ang="0">
                <a:pos x="115" y="283"/>
              </a:cxn>
              <a:cxn ang="0">
                <a:pos x="115" y="274"/>
              </a:cxn>
              <a:cxn ang="0">
                <a:pos x="106" y="291"/>
              </a:cxn>
              <a:cxn ang="0">
                <a:pos x="106" y="283"/>
              </a:cxn>
              <a:cxn ang="0">
                <a:pos x="106" y="291"/>
              </a:cxn>
              <a:cxn ang="0">
                <a:pos x="97" y="283"/>
              </a:cxn>
              <a:cxn ang="0">
                <a:pos x="106" y="300"/>
              </a:cxn>
              <a:cxn ang="0">
                <a:pos x="97" y="291"/>
              </a:cxn>
              <a:cxn ang="0">
                <a:pos x="97" y="300"/>
              </a:cxn>
              <a:cxn ang="0">
                <a:pos x="88" y="300"/>
              </a:cxn>
              <a:cxn ang="0">
                <a:pos x="88" y="318"/>
              </a:cxn>
              <a:cxn ang="0">
                <a:pos x="80" y="336"/>
              </a:cxn>
              <a:cxn ang="0">
                <a:pos x="80" y="353"/>
              </a:cxn>
              <a:cxn ang="0">
                <a:pos x="71" y="362"/>
              </a:cxn>
              <a:cxn ang="0">
                <a:pos x="53" y="353"/>
              </a:cxn>
              <a:cxn ang="0">
                <a:pos x="44" y="336"/>
              </a:cxn>
              <a:cxn ang="0">
                <a:pos x="0" y="203"/>
              </a:cxn>
            </a:cxnLst>
            <a:rect l="0" t="0" r="r" b="b"/>
            <a:pathLst>
              <a:path w="229" h="362">
                <a:moveTo>
                  <a:pt x="0" y="203"/>
                </a:moveTo>
                <a:lnTo>
                  <a:pt x="9" y="194"/>
                </a:lnTo>
                <a:lnTo>
                  <a:pt x="9" y="194"/>
                </a:lnTo>
                <a:lnTo>
                  <a:pt x="18" y="194"/>
                </a:lnTo>
                <a:lnTo>
                  <a:pt x="18" y="194"/>
                </a:lnTo>
                <a:lnTo>
                  <a:pt x="18" y="185"/>
                </a:lnTo>
                <a:lnTo>
                  <a:pt x="18" y="185"/>
                </a:lnTo>
                <a:lnTo>
                  <a:pt x="27" y="185"/>
                </a:lnTo>
                <a:lnTo>
                  <a:pt x="18" y="176"/>
                </a:lnTo>
                <a:lnTo>
                  <a:pt x="18" y="176"/>
                </a:lnTo>
                <a:lnTo>
                  <a:pt x="18" y="168"/>
                </a:lnTo>
                <a:lnTo>
                  <a:pt x="18" y="168"/>
                </a:lnTo>
                <a:lnTo>
                  <a:pt x="27" y="159"/>
                </a:lnTo>
                <a:lnTo>
                  <a:pt x="27" y="150"/>
                </a:lnTo>
                <a:lnTo>
                  <a:pt x="36" y="141"/>
                </a:lnTo>
                <a:lnTo>
                  <a:pt x="27" y="132"/>
                </a:lnTo>
                <a:lnTo>
                  <a:pt x="27" y="123"/>
                </a:lnTo>
                <a:lnTo>
                  <a:pt x="27" y="123"/>
                </a:lnTo>
                <a:lnTo>
                  <a:pt x="27" y="106"/>
                </a:lnTo>
                <a:lnTo>
                  <a:pt x="36" y="97"/>
                </a:lnTo>
                <a:lnTo>
                  <a:pt x="27" y="79"/>
                </a:lnTo>
                <a:lnTo>
                  <a:pt x="53" y="8"/>
                </a:lnTo>
                <a:lnTo>
                  <a:pt x="62" y="8"/>
                </a:lnTo>
                <a:lnTo>
                  <a:pt x="62" y="8"/>
                </a:lnTo>
                <a:lnTo>
                  <a:pt x="62" y="17"/>
                </a:lnTo>
                <a:lnTo>
                  <a:pt x="71" y="26"/>
                </a:lnTo>
                <a:lnTo>
                  <a:pt x="80" y="26"/>
                </a:lnTo>
                <a:lnTo>
                  <a:pt x="80" y="17"/>
                </a:lnTo>
                <a:lnTo>
                  <a:pt x="88" y="17"/>
                </a:lnTo>
                <a:lnTo>
                  <a:pt x="88" y="8"/>
                </a:lnTo>
                <a:lnTo>
                  <a:pt x="97" y="8"/>
                </a:lnTo>
                <a:lnTo>
                  <a:pt x="97" y="0"/>
                </a:lnTo>
                <a:lnTo>
                  <a:pt x="106" y="0"/>
                </a:lnTo>
                <a:lnTo>
                  <a:pt x="115" y="0"/>
                </a:lnTo>
                <a:lnTo>
                  <a:pt x="124" y="8"/>
                </a:lnTo>
                <a:lnTo>
                  <a:pt x="132" y="17"/>
                </a:lnTo>
                <a:lnTo>
                  <a:pt x="132" y="17"/>
                </a:lnTo>
                <a:lnTo>
                  <a:pt x="159" y="79"/>
                </a:lnTo>
                <a:lnTo>
                  <a:pt x="168" y="97"/>
                </a:lnTo>
                <a:lnTo>
                  <a:pt x="168" y="106"/>
                </a:lnTo>
                <a:lnTo>
                  <a:pt x="168" y="106"/>
                </a:lnTo>
                <a:lnTo>
                  <a:pt x="168" y="115"/>
                </a:lnTo>
                <a:lnTo>
                  <a:pt x="168" y="115"/>
                </a:lnTo>
                <a:lnTo>
                  <a:pt x="176" y="115"/>
                </a:lnTo>
                <a:lnTo>
                  <a:pt x="176" y="123"/>
                </a:lnTo>
                <a:lnTo>
                  <a:pt x="185" y="123"/>
                </a:lnTo>
                <a:lnTo>
                  <a:pt x="185" y="123"/>
                </a:lnTo>
                <a:lnTo>
                  <a:pt x="194" y="123"/>
                </a:lnTo>
                <a:lnTo>
                  <a:pt x="194" y="123"/>
                </a:lnTo>
                <a:lnTo>
                  <a:pt x="194" y="132"/>
                </a:lnTo>
                <a:lnTo>
                  <a:pt x="194" y="141"/>
                </a:lnTo>
                <a:lnTo>
                  <a:pt x="194" y="141"/>
                </a:lnTo>
                <a:lnTo>
                  <a:pt x="203" y="150"/>
                </a:lnTo>
                <a:lnTo>
                  <a:pt x="203" y="150"/>
                </a:lnTo>
                <a:lnTo>
                  <a:pt x="212" y="150"/>
                </a:lnTo>
                <a:lnTo>
                  <a:pt x="212" y="150"/>
                </a:lnTo>
                <a:lnTo>
                  <a:pt x="212" y="150"/>
                </a:lnTo>
                <a:lnTo>
                  <a:pt x="220" y="150"/>
                </a:lnTo>
                <a:lnTo>
                  <a:pt x="220" y="150"/>
                </a:lnTo>
                <a:lnTo>
                  <a:pt x="229" y="159"/>
                </a:lnTo>
                <a:lnTo>
                  <a:pt x="220" y="168"/>
                </a:lnTo>
                <a:lnTo>
                  <a:pt x="220" y="176"/>
                </a:lnTo>
                <a:lnTo>
                  <a:pt x="229" y="168"/>
                </a:lnTo>
                <a:lnTo>
                  <a:pt x="229" y="168"/>
                </a:lnTo>
                <a:lnTo>
                  <a:pt x="229" y="168"/>
                </a:lnTo>
                <a:lnTo>
                  <a:pt x="229" y="176"/>
                </a:lnTo>
                <a:lnTo>
                  <a:pt x="229" y="185"/>
                </a:lnTo>
                <a:lnTo>
                  <a:pt x="220" y="185"/>
                </a:lnTo>
                <a:lnTo>
                  <a:pt x="212" y="185"/>
                </a:lnTo>
                <a:lnTo>
                  <a:pt x="220" y="194"/>
                </a:lnTo>
                <a:lnTo>
                  <a:pt x="212" y="194"/>
                </a:lnTo>
                <a:lnTo>
                  <a:pt x="212" y="194"/>
                </a:lnTo>
                <a:lnTo>
                  <a:pt x="212" y="194"/>
                </a:lnTo>
                <a:lnTo>
                  <a:pt x="212" y="194"/>
                </a:lnTo>
                <a:lnTo>
                  <a:pt x="212" y="203"/>
                </a:lnTo>
                <a:lnTo>
                  <a:pt x="203" y="203"/>
                </a:lnTo>
                <a:lnTo>
                  <a:pt x="203" y="203"/>
                </a:lnTo>
                <a:lnTo>
                  <a:pt x="203" y="203"/>
                </a:lnTo>
                <a:lnTo>
                  <a:pt x="194" y="203"/>
                </a:lnTo>
                <a:lnTo>
                  <a:pt x="194" y="203"/>
                </a:lnTo>
                <a:lnTo>
                  <a:pt x="194" y="212"/>
                </a:lnTo>
                <a:lnTo>
                  <a:pt x="194" y="221"/>
                </a:lnTo>
                <a:lnTo>
                  <a:pt x="194" y="212"/>
                </a:lnTo>
                <a:lnTo>
                  <a:pt x="194" y="221"/>
                </a:lnTo>
                <a:lnTo>
                  <a:pt x="185" y="212"/>
                </a:lnTo>
                <a:lnTo>
                  <a:pt x="185" y="212"/>
                </a:lnTo>
                <a:lnTo>
                  <a:pt x="185" y="221"/>
                </a:lnTo>
                <a:lnTo>
                  <a:pt x="185" y="221"/>
                </a:lnTo>
                <a:lnTo>
                  <a:pt x="185" y="221"/>
                </a:lnTo>
                <a:lnTo>
                  <a:pt x="168" y="212"/>
                </a:lnTo>
                <a:lnTo>
                  <a:pt x="168" y="221"/>
                </a:lnTo>
                <a:lnTo>
                  <a:pt x="168" y="221"/>
                </a:lnTo>
                <a:lnTo>
                  <a:pt x="159" y="221"/>
                </a:lnTo>
                <a:lnTo>
                  <a:pt x="159" y="221"/>
                </a:lnTo>
                <a:lnTo>
                  <a:pt x="159" y="230"/>
                </a:lnTo>
                <a:lnTo>
                  <a:pt x="159" y="238"/>
                </a:lnTo>
                <a:lnTo>
                  <a:pt x="168" y="238"/>
                </a:lnTo>
                <a:lnTo>
                  <a:pt x="159" y="238"/>
                </a:lnTo>
                <a:lnTo>
                  <a:pt x="150" y="238"/>
                </a:lnTo>
                <a:lnTo>
                  <a:pt x="150" y="238"/>
                </a:lnTo>
                <a:lnTo>
                  <a:pt x="150" y="230"/>
                </a:lnTo>
                <a:lnTo>
                  <a:pt x="141" y="230"/>
                </a:lnTo>
                <a:lnTo>
                  <a:pt x="141" y="221"/>
                </a:lnTo>
                <a:lnTo>
                  <a:pt x="141" y="221"/>
                </a:lnTo>
                <a:lnTo>
                  <a:pt x="141" y="230"/>
                </a:lnTo>
                <a:lnTo>
                  <a:pt x="132" y="230"/>
                </a:lnTo>
                <a:lnTo>
                  <a:pt x="141" y="238"/>
                </a:lnTo>
                <a:lnTo>
                  <a:pt x="141" y="247"/>
                </a:lnTo>
                <a:lnTo>
                  <a:pt x="132" y="247"/>
                </a:lnTo>
                <a:lnTo>
                  <a:pt x="141" y="256"/>
                </a:lnTo>
                <a:lnTo>
                  <a:pt x="132" y="256"/>
                </a:lnTo>
                <a:lnTo>
                  <a:pt x="141" y="265"/>
                </a:lnTo>
                <a:lnTo>
                  <a:pt x="132" y="265"/>
                </a:lnTo>
                <a:lnTo>
                  <a:pt x="132" y="274"/>
                </a:lnTo>
                <a:lnTo>
                  <a:pt x="124" y="274"/>
                </a:lnTo>
                <a:lnTo>
                  <a:pt x="124" y="274"/>
                </a:lnTo>
                <a:lnTo>
                  <a:pt x="124" y="274"/>
                </a:lnTo>
                <a:lnTo>
                  <a:pt x="124" y="283"/>
                </a:lnTo>
                <a:lnTo>
                  <a:pt x="124" y="283"/>
                </a:lnTo>
                <a:lnTo>
                  <a:pt x="115" y="283"/>
                </a:lnTo>
                <a:lnTo>
                  <a:pt x="115" y="283"/>
                </a:lnTo>
                <a:lnTo>
                  <a:pt x="115" y="274"/>
                </a:lnTo>
                <a:lnTo>
                  <a:pt x="115" y="274"/>
                </a:lnTo>
                <a:lnTo>
                  <a:pt x="115" y="283"/>
                </a:lnTo>
                <a:lnTo>
                  <a:pt x="115" y="291"/>
                </a:lnTo>
                <a:lnTo>
                  <a:pt x="106" y="291"/>
                </a:lnTo>
                <a:lnTo>
                  <a:pt x="115" y="283"/>
                </a:lnTo>
                <a:lnTo>
                  <a:pt x="106" y="274"/>
                </a:lnTo>
                <a:lnTo>
                  <a:pt x="106" y="283"/>
                </a:lnTo>
                <a:lnTo>
                  <a:pt x="106" y="283"/>
                </a:lnTo>
                <a:lnTo>
                  <a:pt x="106" y="291"/>
                </a:lnTo>
                <a:lnTo>
                  <a:pt x="106" y="291"/>
                </a:lnTo>
                <a:lnTo>
                  <a:pt x="97" y="283"/>
                </a:lnTo>
                <a:lnTo>
                  <a:pt x="97" y="274"/>
                </a:lnTo>
                <a:lnTo>
                  <a:pt x="97" y="283"/>
                </a:lnTo>
                <a:lnTo>
                  <a:pt x="97" y="283"/>
                </a:lnTo>
                <a:lnTo>
                  <a:pt x="97" y="283"/>
                </a:lnTo>
                <a:lnTo>
                  <a:pt x="106" y="300"/>
                </a:lnTo>
                <a:lnTo>
                  <a:pt x="106" y="300"/>
                </a:lnTo>
                <a:lnTo>
                  <a:pt x="97" y="291"/>
                </a:lnTo>
                <a:lnTo>
                  <a:pt x="97" y="291"/>
                </a:lnTo>
                <a:lnTo>
                  <a:pt x="97" y="300"/>
                </a:lnTo>
                <a:lnTo>
                  <a:pt x="97" y="300"/>
                </a:lnTo>
                <a:lnTo>
                  <a:pt x="97" y="300"/>
                </a:lnTo>
                <a:lnTo>
                  <a:pt x="97" y="300"/>
                </a:lnTo>
                <a:lnTo>
                  <a:pt x="88" y="291"/>
                </a:lnTo>
                <a:lnTo>
                  <a:pt x="88" y="300"/>
                </a:lnTo>
                <a:lnTo>
                  <a:pt x="80" y="309"/>
                </a:lnTo>
                <a:lnTo>
                  <a:pt x="80" y="318"/>
                </a:lnTo>
                <a:lnTo>
                  <a:pt x="88" y="318"/>
                </a:lnTo>
                <a:lnTo>
                  <a:pt x="80" y="327"/>
                </a:lnTo>
                <a:lnTo>
                  <a:pt x="80" y="327"/>
                </a:lnTo>
                <a:lnTo>
                  <a:pt x="80" y="336"/>
                </a:lnTo>
                <a:lnTo>
                  <a:pt x="71" y="344"/>
                </a:lnTo>
                <a:lnTo>
                  <a:pt x="71" y="353"/>
                </a:lnTo>
                <a:lnTo>
                  <a:pt x="80" y="353"/>
                </a:lnTo>
                <a:lnTo>
                  <a:pt x="71" y="362"/>
                </a:lnTo>
                <a:lnTo>
                  <a:pt x="71" y="362"/>
                </a:lnTo>
                <a:lnTo>
                  <a:pt x="71" y="362"/>
                </a:lnTo>
                <a:lnTo>
                  <a:pt x="62" y="362"/>
                </a:lnTo>
                <a:lnTo>
                  <a:pt x="62" y="353"/>
                </a:lnTo>
                <a:lnTo>
                  <a:pt x="53" y="353"/>
                </a:lnTo>
                <a:lnTo>
                  <a:pt x="53" y="344"/>
                </a:lnTo>
                <a:lnTo>
                  <a:pt x="44" y="344"/>
                </a:lnTo>
                <a:lnTo>
                  <a:pt x="44" y="336"/>
                </a:lnTo>
                <a:lnTo>
                  <a:pt x="44" y="336"/>
                </a:lnTo>
                <a:lnTo>
                  <a:pt x="44" y="318"/>
                </a:lnTo>
                <a:lnTo>
                  <a:pt x="0" y="203"/>
                </a:lnTo>
                <a:lnTo>
                  <a:pt x="0" y="203"/>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5" name="Freeform 135"/>
          <p:cNvSpPr>
            <a:spLocks/>
          </p:cNvSpPr>
          <p:nvPr/>
        </p:nvSpPr>
        <p:spPr bwMode="auto">
          <a:xfrm>
            <a:off x="8326874" y="1517968"/>
            <a:ext cx="406608" cy="266066"/>
          </a:xfrm>
          <a:custGeom>
            <a:avLst/>
            <a:gdLst/>
            <a:ahLst/>
            <a:cxnLst>
              <a:cxn ang="0">
                <a:pos x="9" y="71"/>
              </a:cxn>
              <a:cxn ang="0">
                <a:pos x="0" y="62"/>
              </a:cxn>
              <a:cxn ang="0">
                <a:pos x="9" y="62"/>
              </a:cxn>
              <a:cxn ang="0">
                <a:pos x="9" y="44"/>
              </a:cxn>
              <a:cxn ang="0">
                <a:pos x="9" y="36"/>
              </a:cxn>
              <a:cxn ang="0">
                <a:pos x="9" y="27"/>
              </a:cxn>
              <a:cxn ang="0">
                <a:pos x="9" y="18"/>
              </a:cxn>
              <a:cxn ang="0">
                <a:pos x="0" y="9"/>
              </a:cxn>
              <a:cxn ang="0">
                <a:pos x="71" y="9"/>
              </a:cxn>
              <a:cxn ang="0">
                <a:pos x="256" y="0"/>
              </a:cxn>
              <a:cxn ang="0">
                <a:pos x="308" y="0"/>
              </a:cxn>
              <a:cxn ang="0">
                <a:pos x="317" y="9"/>
              </a:cxn>
              <a:cxn ang="0">
                <a:pos x="317" y="18"/>
              </a:cxn>
              <a:cxn ang="0">
                <a:pos x="317" y="36"/>
              </a:cxn>
              <a:cxn ang="0">
                <a:pos x="317" y="44"/>
              </a:cxn>
              <a:cxn ang="0">
                <a:pos x="326" y="53"/>
              </a:cxn>
              <a:cxn ang="0">
                <a:pos x="344" y="62"/>
              </a:cxn>
              <a:cxn ang="0">
                <a:pos x="352" y="71"/>
              </a:cxn>
              <a:cxn ang="0">
                <a:pos x="361" y="89"/>
              </a:cxn>
              <a:cxn ang="0">
                <a:pos x="370" y="97"/>
              </a:cxn>
              <a:cxn ang="0">
                <a:pos x="379" y="106"/>
              </a:cxn>
              <a:cxn ang="0">
                <a:pos x="379" y="124"/>
              </a:cxn>
              <a:cxn ang="0">
                <a:pos x="370" y="142"/>
              </a:cxn>
              <a:cxn ang="0">
                <a:pos x="352" y="150"/>
              </a:cxn>
              <a:cxn ang="0">
                <a:pos x="335" y="159"/>
              </a:cxn>
              <a:cxn ang="0">
                <a:pos x="326" y="177"/>
              </a:cxn>
              <a:cxn ang="0">
                <a:pos x="335" y="195"/>
              </a:cxn>
              <a:cxn ang="0">
                <a:pos x="326" y="212"/>
              </a:cxn>
              <a:cxn ang="0">
                <a:pos x="326" y="221"/>
              </a:cxn>
              <a:cxn ang="0">
                <a:pos x="317" y="230"/>
              </a:cxn>
              <a:cxn ang="0">
                <a:pos x="317" y="239"/>
              </a:cxn>
              <a:cxn ang="0">
                <a:pos x="308" y="248"/>
              </a:cxn>
              <a:cxn ang="0">
                <a:pos x="300" y="230"/>
              </a:cxn>
              <a:cxn ang="0">
                <a:pos x="256" y="230"/>
              </a:cxn>
              <a:cxn ang="0">
                <a:pos x="124" y="239"/>
              </a:cxn>
              <a:cxn ang="0">
                <a:pos x="53" y="230"/>
              </a:cxn>
              <a:cxn ang="0">
                <a:pos x="53" y="212"/>
              </a:cxn>
              <a:cxn ang="0">
                <a:pos x="44" y="195"/>
              </a:cxn>
              <a:cxn ang="0">
                <a:pos x="44" y="186"/>
              </a:cxn>
              <a:cxn ang="0">
                <a:pos x="44" y="177"/>
              </a:cxn>
              <a:cxn ang="0">
                <a:pos x="44" y="168"/>
              </a:cxn>
              <a:cxn ang="0">
                <a:pos x="36" y="159"/>
              </a:cxn>
              <a:cxn ang="0">
                <a:pos x="36" y="150"/>
              </a:cxn>
              <a:cxn ang="0">
                <a:pos x="36" y="142"/>
              </a:cxn>
              <a:cxn ang="0">
                <a:pos x="36" y="133"/>
              </a:cxn>
              <a:cxn ang="0">
                <a:pos x="27" y="124"/>
              </a:cxn>
              <a:cxn ang="0">
                <a:pos x="18" y="106"/>
              </a:cxn>
              <a:cxn ang="0">
                <a:pos x="18" y="97"/>
              </a:cxn>
              <a:cxn ang="0">
                <a:pos x="18" y="89"/>
              </a:cxn>
              <a:cxn ang="0">
                <a:pos x="9" y="89"/>
              </a:cxn>
            </a:cxnLst>
            <a:rect l="0" t="0" r="r" b="b"/>
            <a:pathLst>
              <a:path w="379" h="248">
                <a:moveTo>
                  <a:pt x="9" y="89"/>
                </a:moveTo>
                <a:lnTo>
                  <a:pt x="9" y="71"/>
                </a:lnTo>
                <a:lnTo>
                  <a:pt x="0" y="71"/>
                </a:lnTo>
                <a:lnTo>
                  <a:pt x="0" y="62"/>
                </a:lnTo>
                <a:lnTo>
                  <a:pt x="9" y="62"/>
                </a:lnTo>
                <a:lnTo>
                  <a:pt x="9" y="62"/>
                </a:lnTo>
                <a:lnTo>
                  <a:pt x="9" y="53"/>
                </a:lnTo>
                <a:lnTo>
                  <a:pt x="9" y="44"/>
                </a:lnTo>
                <a:lnTo>
                  <a:pt x="9" y="36"/>
                </a:lnTo>
                <a:lnTo>
                  <a:pt x="9" y="36"/>
                </a:lnTo>
                <a:lnTo>
                  <a:pt x="9" y="27"/>
                </a:lnTo>
                <a:lnTo>
                  <a:pt x="9" y="27"/>
                </a:lnTo>
                <a:lnTo>
                  <a:pt x="9" y="27"/>
                </a:lnTo>
                <a:lnTo>
                  <a:pt x="9" y="18"/>
                </a:lnTo>
                <a:lnTo>
                  <a:pt x="9" y="9"/>
                </a:lnTo>
                <a:lnTo>
                  <a:pt x="0" y="9"/>
                </a:lnTo>
                <a:lnTo>
                  <a:pt x="9" y="9"/>
                </a:lnTo>
                <a:lnTo>
                  <a:pt x="71" y="9"/>
                </a:lnTo>
                <a:lnTo>
                  <a:pt x="168" y="0"/>
                </a:lnTo>
                <a:lnTo>
                  <a:pt x="256" y="0"/>
                </a:lnTo>
                <a:lnTo>
                  <a:pt x="308" y="0"/>
                </a:lnTo>
                <a:lnTo>
                  <a:pt x="308" y="0"/>
                </a:lnTo>
                <a:lnTo>
                  <a:pt x="308" y="0"/>
                </a:lnTo>
                <a:lnTo>
                  <a:pt x="317" y="9"/>
                </a:lnTo>
                <a:lnTo>
                  <a:pt x="317" y="9"/>
                </a:lnTo>
                <a:lnTo>
                  <a:pt x="317" y="18"/>
                </a:lnTo>
                <a:lnTo>
                  <a:pt x="317" y="27"/>
                </a:lnTo>
                <a:lnTo>
                  <a:pt x="317" y="36"/>
                </a:lnTo>
                <a:lnTo>
                  <a:pt x="317" y="44"/>
                </a:lnTo>
                <a:lnTo>
                  <a:pt x="317" y="44"/>
                </a:lnTo>
                <a:lnTo>
                  <a:pt x="326" y="53"/>
                </a:lnTo>
                <a:lnTo>
                  <a:pt x="326" y="53"/>
                </a:lnTo>
                <a:lnTo>
                  <a:pt x="326" y="62"/>
                </a:lnTo>
                <a:lnTo>
                  <a:pt x="344" y="62"/>
                </a:lnTo>
                <a:lnTo>
                  <a:pt x="352" y="71"/>
                </a:lnTo>
                <a:lnTo>
                  <a:pt x="352" y="71"/>
                </a:lnTo>
                <a:lnTo>
                  <a:pt x="352" y="80"/>
                </a:lnTo>
                <a:lnTo>
                  <a:pt x="361" y="89"/>
                </a:lnTo>
                <a:lnTo>
                  <a:pt x="361" y="89"/>
                </a:lnTo>
                <a:lnTo>
                  <a:pt x="370" y="97"/>
                </a:lnTo>
                <a:lnTo>
                  <a:pt x="370" y="97"/>
                </a:lnTo>
                <a:lnTo>
                  <a:pt x="379" y="106"/>
                </a:lnTo>
                <a:lnTo>
                  <a:pt x="379" y="106"/>
                </a:lnTo>
                <a:lnTo>
                  <a:pt x="379" y="124"/>
                </a:lnTo>
                <a:lnTo>
                  <a:pt x="370" y="133"/>
                </a:lnTo>
                <a:lnTo>
                  <a:pt x="370" y="142"/>
                </a:lnTo>
                <a:lnTo>
                  <a:pt x="370" y="150"/>
                </a:lnTo>
                <a:lnTo>
                  <a:pt x="352" y="150"/>
                </a:lnTo>
                <a:lnTo>
                  <a:pt x="352" y="159"/>
                </a:lnTo>
                <a:lnTo>
                  <a:pt x="335" y="159"/>
                </a:lnTo>
                <a:lnTo>
                  <a:pt x="326" y="168"/>
                </a:lnTo>
                <a:lnTo>
                  <a:pt x="326" y="177"/>
                </a:lnTo>
                <a:lnTo>
                  <a:pt x="335" y="186"/>
                </a:lnTo>
                <a:lnTo>
                  <a:pt x="335" y="195"/>
                </a:lnTo>
                <a:lnTo>
                  <a:pt x="335" y="204"/>
                </a:lnTo>
                <a:lnTo>
                  <a:pt x="326" y="212"/>
                </a:lnTo>
                <a:lnTo>
                  <a:pt x="326" y="212"/>
                </a:lnTo>
                <a:lnTo>
                  <a:pt x="326" y="221"/>
                </a:lnTo>
                <a:lnTo>
                  <a:pt x="317" y="230"/>
                </a:lnTo>
                <a:lnTo>
                  <a:pt x="317" y="230"/>
                </a:lnTo>
                <a:lnTo>
                  <a:pt x="317" y="239"/>
                </a:lnTo>
                <a:lnTo>
                  <a:pt x="317" y="239"/>
                </a:lnTo>
                <a:lnTo>
                  <a:pt x="308" y="248"/>
                </a:lnTo>
                <a:lnTo>
                  <a:pt x="308" y="248"/>
                </a:lnTo>
                <a:lnTo>
                  <a:pt x="308" y="239"/>
                </a:lnTo>
                <a:lnTo>
                  <a:pt x="300" y="230"/>
                </a:lnTo>
                <a:lnTo>
                  <a:pt x="291" y="230"/>
                </a:lnTo>
                <a:lnTo>
                  <a:pt x="256" y="230"/>
                </a:lnTo>
                <a:lnTo>
                  <a:pt x="159" y="239"/>
                </a:lnTo>
                <a:lnTo>
                  <a:pt x="124" y="239"/>
                </a:lnTo>
                <a:lnTo>
                  <a:pt x="53" y="239"/>
                </a:lnTo>
                <a:lnTo>
                  <a:pt x="53" y="230"/>
                </a:lnTo>
                <a:lnTo>
                  <a:pt x="53" y="230"/>
                </a:lnTo>
                <a:lnTo>
                  <a:pt x="53" y="212"/>
                </a:lnTo>
                <a:lnTo>
                  <a:pt x="44" y="204"/>
                </a:lnTo>
                <a:lnTo>
                  <a:pt x="44" y="195"/>
                </a:lnTo>
                <a:lnTo>
                  <a:pt x="53" y="195"/>
                </a:lnTo>
                <a:lnTo>
                  <a:pt x="44" y="186"/>
                </a:lnTo>
                <a:lnTo>
                  <a:pt x="44" y="177"/>
                </a:lnTo>
                <a:lnTo>
                  <a:pt x="44" y="177"/>
                </a:lnTo>
                <a:lnTo>
                  <a:pt x="44" y="168"/>
                </a:lnTo>
                <a:lnTo>
                  <a:pt x="44" y="168"/>
                </a:lnTo>
                <a:lnTo>
                  <a:pt x="44" y="159"/>
                </a:lnTo>
                <a:lnTo>
                  <a:pt x="36" y="159"/>
                </a:lnTo>
                <a:lnTo>
                  <a:pt x="36" y="159"/>
                </a:lnTo>
                <a:lnTo>
                  <a:pt x="36" y="150"/>
                </a:lnTo>
                <a:lnTo>
                  <a:pt x="36" y="150"/>
                </a:lnTo>
                <a:lnTo>
                  <a:pt x="36" y="142"/>
                </a:lnTo>
                <a:lnTo>
                  <a:pt x="36" y="142"/>
                </a:lnTo>
                <a:lnTo>
                  <a:pt x="36" y="133"/>
                </a:lnTo>
                <a:lnTo>
                  <a:pt x="36" y="133"/>
                </a:lnTo>
                <a:lnTo>
                  <a:pt x="27" y="124"/>
                </a:lnTo>
                <a:lnTo>
                  <a:pt x="27" y="115"/>
                </a:lnTo>
                <a:lnTo>
                  <a:pt x="18" y="106"/>
                </a:lnTo>
                <a:lnTo>
                  <a:pt x="18" y="106"/>
                </a:lnTo>
                <a:lnTo>
                  <a:pt x="18" y="97"/>
                </a:lnTo>
                <a:lnTo>
                  <a:pt x="18" y="97"/>
                </a:lnTo>
                <a:lnTo>
                  <a:pt x="18" y="89"/>
                </a:lnTo>
                <a:lnTo>
                  <a:pt x="18" y="89"/>
                </a:lnTo>
                <a:lnTo>
                  <a:pt x="9" y="89"/>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6" name="Freeform 143"/>
          <p:cNvSpPr>
            <a:spLocks/>
          </p:cNvSpPr>
          <p:nvPr/>
        </p:nvSpPr>
        <p:spPr bwMode="auto">
          <a:xfrm>
            <a:off x="9082157" y="2182062"/>
            <a:ext cx="369057" cy="379787"/>
          </a:xfrm>
          <a:custGeom>
            <a:avLst/>
            <a:gdLst/>
            <a:ahLst/>
            <a:cxnLst>
              <a:cxn ang="0">
                <a:pos x="88" y="9"/>
              </a:cxn>
              <a:cxn ang="0">
                <a:pos x="150" y="18"/>
              </a:cxn>
              <a:cxn ang="0">
                <a:pos x="159" y="35"/>
              </a:cxn>
              <a:cxn ang="0">
                <a:pos x="185" y="35"/>
              </a:cxn>
              <a:cxn ang="0">
                <a:pos x="194" y="53"/>
              </a:cxn>
              <a:cxn ang="0">
                <a:pos x="220" y="80"/>
              </a:cxn>
              <a:cxn ang="0">
                <a:pos x="238" y="97"/>
              </a:cxn>
              <a:cxn ang="0">
                <a:pos x="256" y="106"/>
              </a:cxn>
              <a:cxn ang="0">
                <a:pos x="256" y="115"/>
              </a:cxn>
              <a:cxn ang="0">
                <a:pos x="273" y="133"/>
              </a:cxn>
              <a:cxn ang="0">
                <a:pos x="282" y="133"/>
              </a:cxn>
              <a:cxn ang="0">
                <a:pos x="300" y="159"/>
              </a:cxn>
              <a:cxn ang="0">
                <a:pos x="300" y="168"/>
              </a:cxn>
              <a:cxn ang="0">
                <a:pos x="317" y="186"/>
              </a:cxn>
              <a:cxn ang="0">
                <a:pos x="326" y="195"/>
              </a:cxn>
              <a:cxn ang="0">
                <a:pos x="335" y="212"/>
              </a:cxn>
              <a:cxn ang="0">
                <a:pos x="344" y="212"/>
              </a:cxn>
              <a:cxn ang="0">
                <a:pos x="344" y="221"/>
              </a:cxn>
              <a:cxn ang="0">
                <a:pos x="326" y="230"/>
              </a:cxn>
              <a:cxn ang="0">
                <a:pos x="326" y="239"/>
              </a:cxn>
              <a:cxn ang="0">
                <a:pos x="335" y="248"/>
              </a:cxn>
              <a:cxn ang="0">
                <a:pos x="326" y="248"/>
              </a:cxn>
              <a:cxn ang="0">
                <a:pos x="326" y="257"/>
              </a:cxn>
              <a:cxn ang="0">
                <a:pos x="326" y="274"/>
              </a:cxn>
              <a:cxn ang="0">
                <a:pos x="308" y="274"/>
              </a:cxn>
              <a:cxn ang="0">
                <a:pos x="326" y="274"/>
              </a:cxn>
              <a:cxn ang="0">
                <a:pos x="317" y="283"/>
              </a:cxn>
              <a:cxn ang="0">
                <a:pos x="317" y="292"/>
              </a:cxn>
              <a:cxn ang="0">
                <a:pos x="317" y="301"/>
              </a:cxn>
              <a:cxn ang="0">
                <a:pos x="317" y="310"/>
              </a:cxn>
              <a:cxn ang="0">
                <a:pos x="317" y="318"/>
              </a:cxn>
              <a:cxn ang="0">
                <a:pos x="300" y="318"/>
              </a:cxn>
              <a:cxn ang="0">
                <a:pos x="282" y="318"/>
              </a:cxn>
              <a:cxn ang="0">
                <a:pos x="282" y="336"/>
              </a:cxn>
              <a:cxn ang="0">
                <a:pos x="282" y="354"/>
              </a:cxn>
              <a:cxn ang="0">
                <a:pos x="264" y="345"/>
              </a:cxn>
              <a:cxn ang="0">
                <a:pos x="88" y="345"/>
              </a:cxn>
              <a:cxn ang="0">
                <a:pos x="80" y="318"/>
              </a:cxn>
              <a:cxn ang="0">
                <a:pos x="71" y="301"/>
              </a:cxn>
              <a:cxn ang="0">
                <a:pos x="71" y="283"/>
              </a:cxn>
              <a:cxn ang="0">
                <a:pos x="71" y="257"/>
              </a:cxn>
              <a:cxn ang="0">
                <a:pos x="71" y="239"/>
              </a:cxn>
              <a:cxn ang="0">
                <a:pos x="71" y="230"/>
              </a:cxn>
              <a:cxn ang="0">
                <a:pos x="71" y="212"/>
              </a:cxn>
              <a:cxn ang="0">
                <a:pos x="53" y="195"/>
              </a:cxn>
              <a:cxn ang="0">
                <a:pos x="27" y="97"/>
              </a:cxn>
            </a:cxnLst>
            <a:rect l="0" t="0" r="r" b="b"/>
            <a:pathLst>
              <a:path w="344" h="354">
                <a:moveTo>
                  <a:pt x="0" y="18"/>
                </a:moveTo>
                <a:lnTo>
                  <a:pt x="62" y="18"/>
                </a:lnTo>
                <a:lnTo>
                  <a:pt x="88" y="9"/>
                </a:lnTo>
                <a:lnTo>
                  <a:pt x="168" y="0"/>
                </a:lnTo>
                <a:lnTo>
                  <a:pt x="159" y="9"/>
                </a:lnTo>
                <a:lnTo>
                  <a:pt x="150" y="18"/>
                </a:lnTo>
                <a:lnTo>
                  <a:pt x="150" y="27"/>
                </a:lnTo>
                <a:lnTo>
                  <a:pt x="150" y="27"/>
                </a:lnTo>
                <a:lnTo>
                  <a:pt x="159" y="35"/>
                </a:lnTo>
                <a:lnTo>
                  <a:pt x="168" y="35"/>
                </a:lnTo>
                <a:lnTo>
                  <a:pt x="176" y="44"/>
                </a:lnTo>
                <a:lnTo>
                  <a:pt x="185" y="35"/>
                </a:lnTo>
                <a:lnTo>
                  <a:pt x="185" y="44"/>
                </a:lnTo>
                <a:lnTo>
                  <a:pt x="185" y="53"/>
                </a:lnTo>
                <a:lnTo>
                  <a:pt x="194" y="53"/>
                </a:lnTo>
                <a:lnTo>
                  <a:pt x="194" y="62"/>
                </a:lnTo>
                <a:lnTo>
                  <a:pt x="212" y="80"/>
                </a:lnTo>
                <a:lnTo>
                  <a:pt x="220" y="80"/>
                </a:lnTo>
                <a:lnTo>
                  <a:pt x="229" y="89"/>
                </a:lnTo>
                <a:lnTo>
                  <a:pt x="238" y="89"/>
                </a:lnTo>
                <a:lnTo>
                  <a:pt x="238" y="97"/>
                </a:lnTo>
                <a:lnTo>
                  <a:pt x="238" y="97"/>
                </a:lnTo>
                <a:lnTo>
                  <a:pt x="247" y="106"/>
                </a:lnTo>
                <a:lnTo>
                  <a:pt x="256" y="106"/>
                </a:lnTo>
                <a:lnTo>
                  <a:pt x="256" y="115"/>
                </a:lnTo>
                <a:lnTo>
                  <a:pt x="256" y="115"/>
                </a:lnTo>
                <a:lnTo>
                  <a:pt x="256" y="115"/>
                </a:lnTo>
                <a:lnTo>
                  <a:pt x="264" y="124"/>
                </a:lnTo>
                <a:lnTo>
                  <a:pt x="264" y="124"/>
                </a:lnTo>
                <a:lnTo>
                  <a:pt x="273" y="133"/>
                </a:lnTo>
                <a:lnTo>
                  <a:pt x="273" y="133"/>
                </a:lnTo>
                <a:lnTo>
                  <a:pt x="273" y="133"/>
                </a:lnTo>
                <a:lnTo>
                  <a:pt x="282" y="133"/>
                </a:lnTo>
                <a:lnTo>
                  <a:pt x="291" y="142"/>
                </a:lnTo>
                <a:lnTo>
                  <a:pt x="291" y="150"/>
                </a:lnTo>
                <a:lnTo>
                  <a:pt x="300" y="159"/>
                </a:lnTo>
                <a:lnTo>
                  <a:pt x="300" y="159"/>
                </a:lnTo>
                <a:lnTo>
                  <a:pt x="300" y="168"/>
                </a:lnTo>
                <a:lnTo>
                  <a:pt x="300" y="168"/>
                </a:lnTo>
                <a:lnTo>
                  <a:pt x="308" y="177"/>
                </a:lnTo>
                <a:lnTo>
                  <a:pt x="317" y="177"/>
                </a:lnTo>
                <a:lnTo>
                  <a:pt x="317" y="186"/>
                </a:lnTo>
                <a:lnTo>
                  <a:pt x="317" y="186"/>
                </a:lnTo>
                <a:lnTo>
                  <a:pt x="326" y="195"/>
                </a:lnTo>
                <a:lnTo>
                  <a:pt x="326" y="195"/>
                </a:lnTo>
                <a:lnTo>
                  <a:pt x="326" y="203"/>
                </a:lnTo>
                <a:lnTo>
                  <a:pt x="326" y="212"/>
                </a:lnTo>
                <a:lnTo>
                  <a:pt x="335" y="212"/>
                </a:lnTo>
                <a:lnTo>
                  <a:pt x="344" y="212"/>
                </a:lnTo>
                <a:lnTo>
                  <a:pt x="344" y="212"/>
                </a:lnTo>
                <a:lnTo>
                  <a:pt x="344" y="212"/>
                </a:lnTo>
                <a:lnTo>
                  <a:pt x="344" y="221"/>
                </a:lnTo>
                <a:lnTo>
                  <a:pt x="335" y="221"/>
                </a:lnTo>
                <a:lnTo>
                  <a:pt x="344" y="221"/>
                </a:lnTo>
                <a:lnTo>
                  <a:pt x="335" y="230"/>
                </a:lnTo>
                <a:lnTo>
                  <a:pt x="326" y="221"/>
                </a:lnTo>
                <a:lnTo>
                  <a:pt x="326" y="230"/>
                </a:lnTo>
                <a:lnTo>
                  <a:pt x="335" y="230"/>
                </a:lnTo>
                <a:lnTo>
                  <a:pt x="335" y="239"/>
                </a:lnTo>
                <a:lnTo>
                  <a:pt x="326" y="239"/>
                </a:lnTo>
                <a:lnTo>
                  <a:pt x="326" y="248"/>
                </a:lnTo>
                <a:lnTo>
                  <a:pt x="335" y="239"/>
                </a:lnTo>
                <a:lnTo>
                  <a:pt x="335" y="248"/>
                </a:lnTo>
                <a:lnTo>
                  <a:pt x="326" y="248"/>
                </a:lnTo>
                <a:lnTo>
                  <a:pt x="326" y="248"/>
                </a:lnTo>
                <a:lnTo>
                  <a:pt x="326" y="248"/>
                </a:lnTo>
                <a:lnTo>
                  <a:pt x="326" y="257"/>
                </a:lnTo>
                <a:lnTo>
                  <a:pt x="326" y="257"/>
                </a:lnTo>
                <a:lnTo>
                  <a:pt x="326" y="257"/>
                </a:lnTo>
                <a:lnTo>
                  <a:pt x="326" y="265"/>
                </a:lnTo>
                <a:lnTo>
                  <a:pt x="326" y="265"/>
                </a:lnTo>
                <a:lnTo>
                  <a:pt x="326" y="274"/>
                </a:lnTo>
                <a:lnTo>
                  <a:pt x="317" y="274"/>
                </a:lnTo>
                <a:lnTo>
                  <a:pt x="317" y="274"/>
                </a:lnTo>
                <a:lnTo>
                  <a:pt x="308" y="274"/>
                </a:lnTo>
                <a:lnTo>
                  <a:pt x="317" y="274"/>
                </a:lnTo>
                <a:lnTo>
                  <a:pt x="317" y="274"/>
                </a:lnTo>
                <a:lnTo>
                  <a:pt x="326" y="274"/>
                </a:lnTo>
                <a:lnTo>
                  <a:pt x="326" y="283"/>
                </a:lnTo>
                <a:lnTo>
                  <a:pt x="317" y="283"/>
                </a:lnTo>
                <a:lnTo>
                  <a:pt x="317" y="283"/>
                </a:lnTo>
                <a:lnTo>
                  <a:pt x="317" y="292"/>
                </a:lnTo>
                <a:lnTo>
                  <a:pt x="317" y="292"/>
                </a:lnTo>
                <a:lnTo>
                  <a:pt x="317" y="292"/>
                </a:lnTo>
                <a:lnTo>
                  <a:pt x="317" y="292"/>
                </a:lnTo>
                <a:lnTo>
                  <a:pt x="317" y="301"/>
                </a:lnTo>
                <a:lnTo>
                  <a:pt x="317" y="301"/>
                </a:lnTo>
                <a:lnTo>
                  <a:pt x="317" y="301"/>
                </a:lnTo>
                <a:lnTo>
                  <a:pt x="317" y="310"/>
                </a:lnTo>
                <a:lnTo>
                  <a:pt x="317" y="310"/>
                </a:lnTo>
                <a:lnTo>
                  <a:pt x="317" y="318"/>
                </a:lnTo>
                <a:lnTo>
                  <a:pt x="317" y="318"/>
                </a:lnTo>
                <a:lnTo>
                  <a:pt x="317" y="318"/>
                </a:lnTo>
                <a:lnTo>
                  <a:pt x="317" y="318"/>
                </a:lnTo>
                <a:lnTo>
                  <a:pt x="308" y="318"/>
                </a:lnTo>
                <a:lnTo>
                  <a:pt x="300" y="318"/>
                </a:lnTo>
                <a:lnTo>
                  <a:pt x="291" y="318"/>
                </a:lnTo>
                <a:lnTo>
                  <a:pt x="291" y="318"/>
                </a:lnTo>
                <a:lnTo>
                  <a:pt x="282" y="318"/>
                </a:lnTo>
                <a:lnTo>
                  <a:pt x="282" y="327"/>
                </a:lnTo>
                <a:lnTo>
                  <a:pt x="282" y="327"/>
                </a:lnTo>
                <a:lnTo>
                  <a:pt x="282" y="336"/>
                </a:lnTo>
                <a:lnTo>
                  <a:pt x="291" y="345"/>
                </a:lnTo>
                <a:lnTo>
                  <a:pt x="291" y="354"/>
                </a:lnTo>
                <a:lnTo>
                  <a:pt x="282" y="354"/>
                </a:lnTo>
                <a:lnTo>
                  <a:pt x="273" y="354"/>
                </a:lnTo>
                <a:lnTo>
                  <a:pt x="273" y="345"/>
                </a:lnTo>
                <a:lnTo>
                  <a:pt x="264" y="345"/>
                </a:lnTo>
                <a:lnTo>
                  <a:pt x="97" y="354"/>
                </a:lnTo>
                <a:lnTo>
                  <a:pt x="88" y="345"/>
                </a:lnTo>
                <a:lnTo>
                  <a:pt x="88" y="345"/>
                </a:lnTo>
                <a:lnTo>
                  <a:pt x="80" y="336"/>
                </a:lnTo>
                <a:lnTo>
                  <a:pt x="80" y="327"/>
                </a:lnTo>
                <a:lnTo>
                  <a:pt x="80" y="318"/>
                </a:lnTo>
                <a:lnTo>
                  <a:pt x="71" y="318"/>
                </a:lnTo>
                <a:lnTo>
                  <a:pt x="71" y="310"/>
                </a:lnTo>
                <a:lnTo>
                  <a:pt x="71" y="301"/>
                </a:lnTo>
                <a:lnTo>
                  <a:pt x="71" y="292"/>
                </a:lnTo>
                <a:lnTo>
                  <a:pt x="71" y="292"/>
                </a:lnTo>
                <a:lnTo>
                  <a:pt x="71" y="283"/>
                </a:lnTo>
                <a:lnTo>
                  <a:pt x="71" y="274"/>
                </a:lnTo>
                <a:lnTo>
                  <a:pt x="62" y="265"/>
                </a:lnTo>
                <a:lnTo>
                  <a:pt x="71" y="257"/>
                </a:lnTo>
                <a:lnTo>
                  <a:pt x="71" y="257"/>
                </a:lnTo>
                <a:lnTo>
                  <a:pt x="71" y="248"/>
                </a:lnTo>
                <a:lnTo>
                  <a:pt x="71" y="239"/>
                </a:lnTo>
                <a:lnTo>
                  <a:pt x="80" y="239"/>
                </a:lnTo>
                <a:lnTo>
                  <a:pt x="71" y="230"/>
                </a:lnTo>
                <a:lnTo>
                  <a:pt x="71" y="230"/>
                </a:lnTo>
                <a:lnTo>
                  <a:pt x="71" y="221"/>
                </a:lnTo>
                <a:lnTo>
                  <a:pt x="71" y="212"/>
                </a:lnTo>
                <a:lnTo>
                  <a:pt x="71" y="212"/>
                </a:lnTo>
                <a:lnTo>
                  <a:pt x="62" y="203"/>
                </a:lnTo>
                <a:lnTo>
                  <a:pt x="53" y="195"/>
                </a:lnTo>
                <a:lnTo>
                  <a:pt x="53" y="195"/>
                </a:lnTo>
                <a:lnTo>
                  <a:pt x="53" y="186"/>
                </a:lnTo>
                <a:lnTo>
                  <a:pt x="53" y="186"/>
                </a:lnTo>
                <a:lnTo>
                  <a:pt x="27" y="97"/>
                </a:lnTo>
                <a:lnTo>
                  <a:pt x="0" y="18"/>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dirty="0"/>
          </a:p>
        </p:txBody>
      </p:sp>
      <p:sp>
        <p:nvSpPr>
          <p:cNvPr id="47" name="Freeform 153"/>
          <p:cNvSpPr>
            <a:spLocks/>
          </p:cNvSpPr>
          <p:nvPr/>
        </p:nvSpPr>
        <p:spPr bwMode="auto">
          <a:xfrm>
            <a:off x="7506151" y="1688555"/>
            <a:ext cx="481706" cy="379787"/>
          </a:xfrm>
          <a:custGeom>
            <a:avLst/>
            <a:gdLst/>
            <a:ahLst/>
            <a:cxnLst>
              <a:cxn ang="0">
                <a:pos x="0" y="319"/>
              </a:cxn>
              <a:cxn ang="0">
                <a:pos x="35" y="0"/>
              </a:cxn>
              <a:cxn ang="0">
                <a:pos x="97" y="9"/>
              </a:cxn>
              <a:cxn ang="0">
                <a:pos x="194" y="18"/>
              </a:cxn>
              <a:cxn ang="0">
                <a:pos x="238" y="27"/>
              </a:cxn>
              <a:cxn ang="0">
                <a:pos x="334" y="36"/>
              </a:cxn>
              <a:cxn ang="0">
                <a:pos x="387" y="36"/>
              </a:cxn>
              <a:cxn ang="0">
                <a:pos x="449" y="36"/>
              </a:cxn>
              <a:cxn ang="0">
                <a:pos x="449" y="45"/>
              </a:cxn>
              <a:cxn ang="0">
                <a:pos x="449" y="115"/>
              </a:cxn>
              <a:cxn ang="0">
                <a:pos x="431" y="354"/>
              </a:cxn>
              <a:cxn ang="0">
                <a:pos x="370" y="354"/>
              </a:cxn>
              <a:cxn ang="0">
                <a:pos x="299" y="345"/>
              </a:cxn>
              <a:cxn ang="0">
                <a:pos x="194" y="336"/>
              </a:cxn>
              <a:cxn ang="0">
                <a:pos x="97" y="327"/>
              </a:cxn>
              <a:cxn ang="0">
                <a:pos x="0" y="319"/>
              </a:cxn>
            </a:cxnLst>
            <a:rect l="0" t="0" r="r" b="b"/>
            <a:pathLst>
              <a:path w="449" h="354">
                <a:moveTo>
                  <a:pt x="0" y="319"/>
                </a:moveTo>
                <a:lnTo>
                  <a:pt x="35" y="0"/>
                </a:lnTo>
                <a:lnTo>
                  <a:pt x="97" y="9"/>
                </a:lnTo>
                <a:lnTo>
                  <a:pt x="194" y="18"/>
                </a:lnTo>
                <a:lnTo>
                  <a:pt x="238" y="27"/>
                </a:lnTo>
                <a:lnTo>
                  <a:pt x="334" y="36"/>
                </a:lnTo>
                <a:lnTo>
                  <a:pt x="387" y="36"/>
                </a:lnTo>
                <a:lnTo>
                  <a:pt x="449" y="36"/>
                </a:lnTo>
                <a:lnTo>
                  <a:pt x="449" y="45"/>
                </a:lnTo>
                <a:lnTo>
                  <a:pt x="449" y="115"/>
                </a:lnTo>
                <a:lnTo>
                  <a:pt x="431" y="354"/>
                </a:lnTo>
                <a:lnTo>
                  <a:pt x="370" y="354"/>
                </a:lnTo>
                <a:lnTo>
                  <a:pt x="299" y="345"/>
                </a:lnTo>
                <a:lnTo>
                  <a:pt x="194" y="336"/>
                </a:lnTo>
                <a:lnTo>
                  <a:pt x="97" y="327"/>
                </a:lnTo>
                <a:lnTo>
                  <a:pt x="0" y="31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8" name="Freeform 155"/>
          <p:cNvSpPr>
            <a:spLocks/>
          </p:cNvSpPr>
          <p:nvPr/>
        </p:nvSpPr>
        <p:spPr bwMode="auto">
          <a:xfrm>
            <a:off x="6581361" y="1413904"/>
            <a:ext cx="547149" cy="920498"/>
          </a:xfrm>
          <a:custGeom>
            <a:avLst/>
            <a:gdLst/>
            <a:ahLst/>
            <a:cxnLst>
              <a:cxn ang="0">
                <a:pos x="44" y="26"/>
              </a:cxn>
              <a:cxn ang="0">
                <a:pos x="44" y="0"/>
              </a:cxn>
              <a:cxn ang="0">
                <a:pos x="237" y="239"/>
              </a:cxn>
              <a:cxn ang="0">
                <a:pos x="484" y="681"/>
              </a:cxn>
              <a:cxn ang="0">
                <a:pos x="493" y="707"/>
              </a:cxn>
              <a:cxn ang="0">
                <a:pos x="510" y="734"/>
              </a:cxn>
              <a:cxn ang="0">
                <a:pos x="484" y="760"/>
              </a:cxn>
              <a:cxn ang="0">
                <a:pos x="475" y="787"/>
              </a:cxn>
              <a:cxn ang="0">
                <a:pos x="457" y="813"/>
              </a:cxn>
              <a:cxn ang="0">
                <a:pos x="466" y="831"/>
              </a:cxn>
              <a:cxn ang="0">
                <a:pos x="466" y="849"/>
              </a:cxn>
              <a:cxn ang="0">
                <a:pos x="449" y="858"/>
              </a:cxn>
              <a:cxn ang="0">
                <a:pos x="290" y="831"/>
              </a:cxn>
              <a:cxn ang="0">
                <a:pos x="290" y="822"/>
              </a:cxn>
              <a:cxn ang="0">
                <a:pos x="290" y="805"/>
              </a:cxn>
              <a:cxn ang="0">
                <a:pos x="264" y="751"/>
              </a:cxn>
              <a:cxn ang="0">
                <a:pos x="246" y="725"/>
              </a:cxn>
              <a:cxn ang="0">
                <a:pos x="229" y="725"/>
              </a:cxn>
              <a:cxn ang="0">
                <a:pos x="229" y="698"/>
              </a:cxn>
              <a:cxn ang="0">
                <a:pos x="185" y="672"/>
              </a:cxn>
              <a:cxn ang="0">
                <a:pos x="158" y="654"/>
              </a:cxn>
              <a:cxn ang="0">
                <a:pos x="132" y="645"/>
              </a:cxn>
              <a:cxn ang="0">
                <a:pos x="105" y="628"/>
              </a:cxn>
              <a:cxn ang="0">
                <a:pos x="114" y="610"/>
              </a:cxn>
              <a:cxn ang="0">
                <a:pos x="114" y="583"/>
              </a:cxn>
              <a:cxn ang="0">
                <a:pos x="105" y="566"/>
              </a:cxn>
              <a:cxn ang="0">
                <a:pos x="88" y="530"/>
              </a:cxn>
              <a:cxn ang="0">
                <a:pos x="79" y="504"/>
              </a:cxn>
              <a:cxn ang="0">
                <a:pos x="61" y="477"/>
              </a:cxn>
              <a:cxn ang="0">
                <a:pos x="79" y="442"/>
              </a:cxn>
              <a:cxn ang="0">
                <a:pos x="61" y="424"/>
              </a:cxn>
              <a:cxn ang="0">
                <a:pos x="53" y="389"/>
              </a:cxn>
              <a:cxn ang="0">
                <a:pos x="53" y="371"/>
              </a:cxn>
              <a:cxn ang="0">
                <a:pos x="61" y="354"/>
              </a:cxn>
              <a:cxn ang="0">
                <a:pos x="61" y="371"/>
              </a:cxn>
              <a:cxn ang="0">
                <a:pos x="79" y="380"/>
              </a:cxn>
              <a:cxn ang="0">
                <a:pos x="70" y="354"/>
              </a:cxn>
              <a:cxn ang="0">
                <a:pos x="70" y="336"/>
              </a:cxn>
              <a:cxn ang="0">
                <a:pos x="88" y="336"/>
              </a:cxn>
              <a:cxn ang="0">
                <a:pos x="123" y="354"/>
              </a:cxn>
              <a:cxn ang="0">
                <a:pos x="114" y="345"/>
              </a:cxn>
              <a:cxn ang="0">
                <a:pos x="105" y="336"/>
              </a:cxn>
              <a:cxn ang="0">
                <a:pos x="79" y="336"/>
              </a:cxn>
              <a:cxn ang="0">
                <a:pos x="61" y="327"/>
              </a:cxn>
              <a:cxn ang="0">
                <a:pos x="61" y="345"/>
              </a:cxn>
              <a:cxn ang="0">
                <a:pos x="44" y="336"/>
              </a:cxn>
              <a:cxn ang="0">
                <a:pos x="35" y="318"/>
              </a:cxn>
              <a:cxn ang="0">
                <a:pos x="44" y="309"/>
              </a:cxn>
              <a:cxn ang="0">
                <a:pos x="35" y="301"/>
              </a:cxn>
              <a:cxn ang="0">
                <a:pos x="26" y="274"/>
              </a:cxn>
              <a:cxn ang="0">
                <a:pos x="9" y="239"/>
              </a:cxn>
              <a:cxn ang="0">
                <a:pos x="17" y="194"/>
              </a:cxn>
              <a:cxn ang="0">
                <a:pos x="17" y="168"/>
              </a:cxn>
              <a:cxn ang="0">
                <a:pos x="0" y="133"/>
              </a:cxn>
              <a:cxn ang="0">
                <a:pos x="9" y="106"/>
              </a:cxn>
              <a:cxn ang="0">
                <a:pos x="26" y="88"/>
              </a:cxn>
              <a:cxn ang="0">
                <a:pos x="35" y="71"/>
              </a:cxn>
            </a:cxnLst>
            <a:rect l="0" t="0" r="r" b="b"/>
            <a:pathLst>
              <a:path w="510" h="858">
                <a:moveTo>
                  <a:pt x="44" y="44"/>
                </a:moveTo>
                <a:lnTo>
                  <a:pt x="44" y="35"/>
                </a:lnTo>
                <a:lnTo>
                  <a:pt x="44" y="35"/>
                </a:lnTo>
                <a:lnTo>
                  <a:pt x="44" y="26"/>
                </a:lnTo>
                <a:lnTo>
                  <a:pt x="44" y="18"/>
                </a:lnTo>
                <a:lnTo>
                  <a:pt x="44" y="18"/>
                </a:lnTo>
                <a:lnTo>
                  <a:pt x="44" y="9"/>
                </a:lnTo>
                <a:lnTo>
                  <a:pt x="44" y="0"/>
                </a:lnTo>
                <a:lnTo>
                  <a:pt x="53" y="0"/>
                </a:lnTo>
                <a:lnTo>
                  <a:pt x="176" y="35"/>
                </a:lnTo>
                <a:lnTo>
                  <a:pt x="281" y="62"/>
                </a:lnTo>
                <a:lnTo>
                  <a:pt x="237" y="239"/>
                </a:lnTo>
                <a:lnTo>
                  <a:pt x="229" y="292"/>
                </a:lnTo>
                <a:lnTo>
                  <a:pt x="413" y="566"/>
                </a:lnTo>
                <a:lnTo>
                  <a:pt x="484" y="681"/>
                </a:lnTo>
                <a:lnTo>
                  <a:pt x="484" y="681"/>
                </a:lnTo>
                <a:lnTo>
                  <a:pt x="484" y="690"/>
                </a:lnTo>
                <a:lnTo>
                  <a:pt x="493" y="698"/>
                </a:lnTo>
                <a:lnTo>
                  <a:pt x="493" y="707"/>
                </a:lnTo>
                <a:lnTo>
                  <a:pt x="493" y="707"/>
                </a:lnTo>
                <a:lnTo>
                  <a:pt x="501" y="716"/>
                </a:lnTo>
                <a:lnTo>
                  <a:pt x="493" y="725"/>
                </a:lnTo>
                <a:lnTo>
                  <a:pt x="510" y="734"/>
                </a:lnTo>
                <a:lnTo>
                  <a:pt x="510" y="734"/>
                </a:lnTo>
                <a:lnTo>
                  <a:pt x="501" y="743"/>
                </a:lnTo>
                <a:lnTo>
                  <a:pt x="493" y="751"/>
                </a:lnTo>
                <a:lnTo>
                  <a:pt x="484" y="760"/>
                </a:lnTo>
                <a:lnTo>
                  <a:pt x="484" y="760"/>
                </a:lnTo>
                <a:lnTo>
                  <a:pt x="475" y="769"/>
                </a:lnTo>
                <a:lnTo>
                  <a:pt x="475" y="778"/>
                </a:lnTo>
                <a:lnTo>
                  <a:pt x="475" y="787"/>
                </a:lnTo>
                <a:lnTo>
                  <a:pt x="475" y="787"/>
                </a:lnTo>
                <a:lnTo>
                  <a:pt x="466" y="805"/>
                </a:lnTo>
                <a:lnTo>
                  <a:pt x="457" y="805"/>
                </a:lnTo>
                <a:lnTo>
                  <a:pt x="457" y="813"/>
                </a:lnTo>
                <a:lnTo>
                  <a:pt x="457" y="813"/>
                </a:lnTo>
                <a:lnTo>
                  <a:pt x="457" y="822"/>
                </a:lnTo>
                <a:lnTo>
                  <a:pt x="457" y="822"/>
                </a:lnTo>
                <a:lnTo>
                  <a:pt x="457" y="831"/>
                </a:lnTo>
                <a:lnTo>
                  <a:pt x="466" y="831"/>
                </a:lnTo>
                <a:lnTo>
                  <a:pt x="466" y="831"/>
                </a:lnTo>
                <a:lnTo>
                  <a:pt x="466" y="840"/>
                </a:lnTo>
                <a:lnTo>
                  <a:pt x="466" y="849"/>
                </a:lnTo>
                <a:lnTo>
                  <a:pt x="466" y="849"/>
                </a:lnTo>
                <a:lnTo>
                  <a:pt x="457" y="858"/>
                </a:lnTo>
                <a:lnTo>
                  <a:pt x="457" y="858"/>
                </a:lnTo>
                <a:lnTo>
                  <a:pt x="457" y="858"/>
                </a:lnTo>
                <a:lnTo>
                  <a:pt x="449" y="858"/>
                </a:lnTo>
                <a:lnTo>
                  <a:pt x="449" y="858"/>
                </a:lnTo>
                <a:lnTo>
                  <a:pt x="290" y="840"/>
                </a:lnTo>
                <a:lnTo>
                  <a:pt x="290" y="840"/>
                </a:lnTo>
                <a:lnTo>
                  <a:pt x="290" y="831"/>
                </a:lnTo>
                <a:lnTo>
                  <a:pt x="290" y="822"/>
                </a:lnTo>
                <a:lnTo>
                  <a:pt x="290" y="831"/>
                </a:lnTo>
                <a:lnTo>
                  <a:pt x="290" y="822"/>
                </a:lnTo>
                <a:lnTo>
                  <a:pt x="290" y="822"/>
                </a:lnTo>
                <a:lnTo>
                  <a:pt x="281" y="831"/>
                </a:lnTo>
                <a:lnTo>
                  <a:pt x="281" y="822"/>
                </a:lnTo>
                <a:lnTo>
                  <a:pt x="290" y="813"/>
                </a:lnTo>
                <a:lnTo>
                  <a:pt x="290" y="805"/>
                </a:lnTo>
                <a:lnTo>
                  <a:pt x="290" y="787"/>
                </a:lnTo>
                <a:lnTo>
                  <a:pt x="281" y="778"/>
                </a:lnTo>
                <a:lnTo>
                  <a:pt x="281" y="769"/>
                </a:lnTo>
                <a:lnTo>
                  <a:pt x="264" y="751"/>
                </a:lnTo>
                <a:lnTo>
                  <a:pt x="255" y="743"/>
                </a:lnTo>
                <a:lnTo>
                  <a:pt x="255" y="743"/>
                </a:lnTo>
                <a:lnTo>
                  <a:pt x="246" y="734"/>
                </a:lnTo>
                <a:lnTo>
                  <a:pt x="246" y="725"/>
                </a:lnTo>
                <a:lnTo>
                  <a:pt x="237" y="725"/>
                </a:lnTo>
                <a:lnTo>
                  <a:pt x="237" y="734"/>
                </a:lnTo>
                <a:lnTo>
                  <a:pt x="229" y="725"/>
                </a:lnTo>
                <a:lnTo>
                  <a:pt x="229" y="725"/>
                </a:lnTo>
                <a:lnTo>
                  <a:pt x="229" y="716"/>
                </a:lnTo>
                <a:lnTo>
                  <a:pt x="229" y="716"/>
                </a:lnTo>
                <a:lnTo>
                  <a:pt x="229" y="698"/>
                </a:lnTo>
                <a:lnTo>
                  <a:pt x="229" y="698"/>
                </a:lnTo>
                <a:lnTo>
                  <a:pt x="202" y="698"/>
                </a:lnTo>
                <a:lnTo>
                  <a:pt x="193" y="690"/>
                </a:lnTo>
                <a:lnTo>
                  <a:pt x="185" y="681"/>
                </a:lnTo>
                <a:lnTo>
                  <a:pt x="185" y="672"/>
                </a:lnTo>
                <a:lnTo>
                  <a:pt x="176" y="663"/>
                </a:lnTo>
                <a:lnTo>
                  <a:pt x="176" y="663"/>
                </a:lnTo>
                <a:lnTo>
                  <a:pt x="167" y="654"/>
                </a:lnTo>
                <a:lnTo>
                  <a:pt x="158" y="654"/>
                </a:lnTo>
                <a:lnTo>
                  <a:pt x="149" y="654"/>
                </a:lnTo>
                <a:lnTo>
                  <a:pt x="141" y="645"/>
                </a:lnTo>
                <a:lnTo>
                  <a:pt x="141" y="645"/>
                </a:lnTo>
                <a:lnTo>
                  <a:pt x="132" y="645"/>
                </a:lnTo>
                <a:lnTo>
                  <a:pt x="114" y="645"/>
                </a:lnTo>
                <a:lnTo>
                  <a:pt x="114" y="637"/>
                </a:lnTo>
                <a:lnTo>
                  <a:pt x="105" y="628"/>
                </a:lnTo>
                <a:lnTo>
                  <a:pt x="105" y="628"/>
                </a:lnTo>
                <a:lnTo>
                  <a:pt x="105" y="628"/>
                </a:lnTo>
                <a:lnTo>
                  <a:pt x="105" y="619"/>
                </a:lnTo>
                <a:lnTo>
                  <a:pt x="105" y="610"/>
                </a:lnTo>
                <a:lnTo>
                  <a:pt x="114" y="610"/>
                </a:lnTo>
                <a:lnTo>
                  <a:pt x="114" y="601"/>
                </a:lnTo>
                <a:lnTo>
                  <a:pt x="114" y="592"/>
                </a:lnTo>
                <a:lnTo>
                  <a:pt x="114" y="583"/>
                </a:lnTo>
                <a:lnTo>
                  <a:pt x="114" y="583"/>
                </a:lnTo>
                <a:lnTo>
                  <a:pt x="105" y="583"/>
                </a:lnTo>
                <a:lnTo>
                  <a:pt x="105" y="575"/>
                </a:lnTo>
                <a:lnTo>
                  <a:pt x="105" y="566"/>
                </a:lnTo>
                <a:lnTo>
                  <a:pt x="105" y="566"/>
                </a:lnTo>
                <a:lnTo>
                  <a:pt x="105" y="557"/>
                </a:lnTo>
                <a:lnTo>
                  <a:pt x="97" y="548"/>
                </a:lnTo>
                <a:lnTo>
                  <a:pt x="97" y="539"/>
                </a:lnTo>
                <a:lnTo>
                  <a:pt x="88" y="530"/>
                </a:lnTo>
                <a:lnTo>
                  <a:pt x="88" y="530"/>
                </a:lnTo>
                <a:lnTo>
                  <a:pt x="88" y="522"/>
                </a:lnTo>
                <a:lnTo>
                  <a:pt x="79" y="513"/>
                </a:lnTo>
                <a:lnTo>
                  <a:pt x="79" y="504"/>
                </a:lnTo>
                <a:lnTo>
                  <a:pt x="79" y="504"/>
                </a:lnTo>
                <a:lnTo>
                  <a:pt x="70" y="486"/>
                </a:lnTo>
                <a:lnTo>
                  <a:pt x="61" y="477"/>
                </a:lnTo>
                <a:lnTo>
                  <a:pt x="61" y="477"/>
                </a:lnTo>
                <a:lnTo>
                  <a:pt x="61" y="460"/>
                </a:lnTo>
                <a:lnTo>
                  <a:pt x="61" y="451"/>
                </a:lnTo>
                <a:lnTo>
                  <a:pt x="70" y="451"/>
                </a:lnTo>
                <a:lnTo>
                  <a:pt x="79" y="442"/>
                </a:lnTo>
                <a:lnTo>
                  <a:pt x="79" y="442"/>
                </a:lnTo>
                <a:lnTo>
                  <a:pt x="79" y="433"/>
                </a:lnTo>
                <a:lnTo>
                  <a:pt x="79" y="424"/>
                </a:lnTo>
                <a:lnTo>
                  <a:pt x="61" y="424"/>
                </a:lnTo>
                <a:lnTo>
                  <a:pt x="61" y="415"/>
                </a:lnTo>
                <a:lnTo>
                  <a:pt x="53" y="407"/>
                </a:lnTo>
                <a:lnTo>
                  <a:pt x="53" y="398"/>
                </a:lnTo>
                <a:lnTo>
                  <a:pt x="53" y="389"/>
                </a:lnTo>
                <a:lnTo>
                  <a:pt x="53" y="389"/>
                </a:lnTo>
                <a:lnTo>
                  <a:pt x="53" y="389"/>
                </a:lnTo>
                <a:lnTo>
                  <a:pt x="53" y="371"/>
                </a:lnTo>
                <a:lnTo>
                  <a:pt x="53" y="371"/>
                </a:lnTo>
                <a:lnTo>
                  <a:pt x="53" y="362"/>
                </a:lnTo>
                <a:lnTo>
                  <a:pt x="53" y="354"/>
                </a:lnTo>
                <a:lnTo>
                  <a:pt x="53" y="354"/>
                </a:lnTo>
                <a:lnTo>
                  <a:pt x="61" y="354"/>
                </a:lnTo>
                <a:lnTo>
                  <a:pt x="61" y="354"/>
                </a:lnTo>
                <a:lnTo>
                  <a:pt x="61" y="354"/>
                </a:lnTo>
                <a:lnTo>
                  <a:pt x="61" y="362"/>
                </a:lnTo>
                <a:lnTo>
                  <a:pt x="61" y="371"/>
                </a:lnTo>
                <a:lnTo>
                  <a:pt x="61" y="371"/>
                </a:lnTo>
                <a:lnTo>
                  <a:pt x="70" y="380"/>
                </a:lnTo>
                <a:lnTo>
                  <a:pt x="70" y="380"/>
                </a:lnTo>
                <a:lnTo>
                  <a:pt x="79" y="380"/>
                </a:lnTo>
                <a:lnTo>
                  <a:pt x="70" y="380"/>
                </a:lnTo>
                <a:lnTo>
                  <a:pt x="70" y="371"/>
                </a:lnTo>
                <a:lnTo>
                  <a:pt x="70" y="362"/>
                </a:lnTo>
                <a:lnTo>
                  <a:pt x="70" y="354"/>
                </a:lnTo>
                <a:lnTo>
                  <a:pt x="70" y="354"/>
                </a:lnTo>
                <a:lnTo>
                  <a:pt x="70" y="345"/>
                </a:lnTo>
                <a:lnTo>
                  <a:pt x="61" y="345"/>
                </a:lnTo>
                <a:lnTo>
                  <a:pt x="70" y="336"/>
                </a:lnTo>
                <a:lnTo>
                  <a:pt x="70" y="336"/>
                </a:lnTo>
                <a:lnTo>
                  <a:pt x="79" y="336"/>
                </a:lnTo>
                <a:lnTo>
                  <a:pt x="79" y="336"/>
                </a:lnTo>
                <a:lnTo>
                  <a:pt x="88" y="336"/>
                </a:lnTo>
                <a:lnTo>
                  <a:pt x="105" y="345"/>
                </a:lnTo>
                <a:lnTo>
                  <a:pt x="114" y="345"/>
                </a:lnTo>
                <a:lnTo>
                  <a:pt x="123" y="354"/>
                </a:lnTo>
                <a:lnTo>
                  <a:pt x="123" y="354"/>
                </a:lnTo>
                <a:lnTo>
                  <a:pt x="123" y="345"/>
                </a:lnTo>
                <a:lnTo>
                  <a:pt x="114" y="345"/>
                </a:lnTo>
                <a:lnTo>
                  <a:pt x="114" y="336"/>
                </a:lnTo>
                <a:lnTo>
                  <a:pt x="114" y="345"/>
                </a:lnTo>
                <a:lnTo>
                  <a:pt x="105" y="345"/>
                </a:lnTo>
                <a:lnTo>
                  <a:pt x="114" y="336"/>
                </a:lnTo>
                <a:lnTo>
                  <a:pt x="114" y="336"/>
                </a:lnTo>
                <a:lnTo>
                  <a:pt x="105" y="336"/>
                </a:lnTo>
                <a:lnTo>
                  <a:pt x="97" y="336"/>
                </a:lnTo>
                <a:lnTo>
                  <a:pt x="97" y="336"/>
                </a:lnTo>
                <a:lnTo>
                  <a:pt x="88" y="336"/>
                </a:lnTo>
                <a:lnTo>
                  <a:pt x="79" y="336"/>
                </a:lnTo>
                <a:lnTo>
                  <a:pt x="79" y="336"/>
                </a:lnTo>
                <a:lnTo>
                  <a:pt x="70" y="327"/>
                </a:lnTo>
                <a:lnTo>
                  <a:pt x="70" y="327"/>
                </a:lnTo>
                <a:lnTo>
                  <a:pt x="61" y="327"/>
                </a:lnTo>
                <a:lnTo>
                  <a:pt x="61" y="327"/>
                </a:lnTo>
                <a:lnTo>
                  <a:pt x="61" y="336"/>
                </a:lnTo>
                <a:lnTo>
                  <a:pt x="61" y="336"/>
                </a:lnTo>
                <a:lnTo>
                  <a:pt x="61" y="345"/>
                </a:lnTo>
                <a:lnTo>
                  <a:pt x="53" y="345"/>
                </a:lnTo>
                <a:lnTo>
                  <a:pt x="53" y="345"/>
                </a:lnTo>
                <a:lnTo>
                  <a:pt x="53" y="336"/>
                </a:lnTo>
                <a:lnTo>
                  <a:pt x="44" y="336"/>
                </a:lnTo>
                <a:lnTo>
                  <a:pt x="44" y="327"/>
                </a:lnTo>
                <a:lnTo>
                  <a:pt x="35" y="327"/>
                </a:lnTo>
                <a:lnTo>
                  <a:pt x="35" y="327"/>
                </a:lnTo>
                <a:lnTo>
                  <a:pt x="35" y="318"/>
                </a:lnTo>
                <a:lnTo>
                  <a:pt x="35" y="318"/>
                </a:lnTo>
                <a:lnTo>
                  <a:pt x="35" y="309"/>
                </a:lnTo>
                <a:lnTo>
                  <a:pt x="44" y="318"/>
                </a:lnTo>
                <a:lnTo>
                  <a:pt x="44" y="309"/>
                </a:lnTo>
                <a:lnTo>
                  <a:pt x="35" y="301"/>
                </a:lnTo>
                <a:lnTo>
                  <a:pt x="35" y="301"/>
                </a:lnTo>
                <a:lnTo>
                  <a:pt x="35" y="301"/>
                </a:lnTo>
                <a:lnTo>
                  <a:pt x="35" y="301"/>
                </a:lnTo>
                <a:lnTo>
                  <a:pt x="35" y="292"/>
                </a:lnTo>
                <a:lnTo>
                  <a:pt x="35" y="283"/>
                </a:lnTo>
                <a:lnTo>
                  <a:pt x="26" y="283"/>
                </a:lnTo>
                <a:lnTo>
                  <a:pt x="26" y="274"/>
                </a:lnTo>
                <a:lnTo>
                  <a:pt x="17" y="265"/>
                </a:lnTo>
                <a:lnTo>
                  <a:pt x="9" y="247"/>
                </a:lnTo>
                <a:lnTo>
                  <a:pt x="9" y="239"/>
                </a:lnTo>
                <a:lnTo>
                  <a:pt x="9" y="239"/>
                </a:lnTo>
                <a:lnTo>
                  <a:pt x="17" y="230"/>
                </a:lnTo>
                <a:lnTo>
                  <a:pt x="9" y="212"/>
                </a:lnTo>
                <a:lnTo>
                  <a:pt x="17" y="194"/>
                </a:lnTo>
                <a:lnTo>
                  <a:pt x="17" y="194"/>
                </a:lnTo>
                <a:lnTo>
                  <a:pt x="17" y="186"/>
                </a:lnTo>
                <a:lnTo>
                  <a:pt x="17" y="186"/>
                </a:lnTo>
                <a:lnTo>
                  <a:pt x="17" y="177"/>
                </a:lnTo>
                <a:lnTo>
                  <a:pt x="17" y="168"/>
                </a:lnTo>
                <a:lnTo>
                  <a:pt x="17" y="159"/>
                </a:lnTo>
                <a:lnTo>
                  <a:pt x="9" y="150"/>
                </a:lnTo>
                <a:lnTo>
                  <a:pt x="9" y="150"/>
                </a:lnTo>
                <a:lnTo>
                  <a:pt x="0" y="133"/>
                </a:lnTo>
                <a:lnTo>
                  <a:pt x="0" y="124"/>
                </a:lnTo>
                <a:lnTo>
                  <a:pt x="0" y="115"/>
                </a:lnTo>
                <a:lnTo>
                  <a:pt x="9" y="106"/>
                </a:lnTo>
                <a:lnTo>
                  <a:pt x="9" y="106"/>
                </a:lnTo>
                <a:lnTo>
                  <a:pt x="17" y="97"/>
                </a:lnTo>
                <a:lnTo>
                  <a:pt x="17" y="97"/>
                </a:lnTo>
                <a:lnTo>
                  <a:pt x="26" y="88"/>
                </a:lnTo>
                <a:lnTo>
                  <a:pt x="26" y="88"/>
                </a:lnTo>
                <a:lnTo>
                  <a:pt x="26" y="88"/>
                </a:lnTo>
                <a:lnTo>
                  <a:pt x="26" y="79"/>
                </a:lnTo>
                <a:lnTo>
                  <a:pt x="35" y="71"/>
                </a:lnTo>
                <a:lnTo>
                  <a:pt x="35" y="71"/>
                </a:lnTo>
                <a:lnTo>
                  <a:pt x="44" y="4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9" name="Freeform 27"/>
          <p:cNvSpPr>
            <a:spLocks/>
          </p:cNvSpPr>
          <p:nvPr/>
        </p:nvSpPr>
        <p:spPr bwMode="auto">
          <a:xfrm>
            <a:off x="7619871" y="2112324"/>
            <a:ext cx="934445" cy="910842"/>
          </a:xfrm>
          <a:custGeom>
            <a:avLst/>
            <a:gdLst/>
            <a:ahLst/>
            <a:cxnLst>
              <a:cxn ang="0">
                <a:pos x="114" y="345"/>
              </a:cxn>
              <a:cxn ang="0">
                <a:pos x="264" y="0"/>
              </a:cxn>
              <a:cxn ang="0">
                <a:pos x="448" y="9"/>
              </a:cxn>
              <a:cxn ang="0">
                <a:pos x="475" y="168"/>
              </a:cxn>
              <a:cxn ang="0">
                <a:pos x="501" y="186"/>
              </a:cxn>
              <a:cxn ang="0">
                <a:pos x="536" y="195"/>
              </a:cxn>
              <a:cxn ang="0">
                <a:pos x="572" y="195"/>
              </a:cxn>
              <a:cxn ang="0">
                <a:pos x="589" y="212"/>
              </a:cxn>
              <a:cxn ang="0">
                <a:pos x="624" y="212"/>
              </a:cxn>
              <a:cxn ang="0">
                <a:pos x="642" y="212"/>
              </a:cxn>
              <a:cxn ang="0">
                <a:pos x="668" y="212"/>
              </a:cxn>
              <a:cxn ang="0">
                <a:pos x="703" y="221"/>
              </a:cxn>
              <a:cxn ang="0">
                <a:pos x="739" y="212"/>
              </a:cxn>
              <a:cxn ang="0">
                <a:pos x="783" y="221"/>
              </a:cxn>
              <a:cxn ang="0">
                <a:pos x="818" y="239"/>
              </a:cxn>
              <a:cxn ang="0">
                <a:pos x="853" y="398"/>
              </a:cxn>
              <a:cxn ang="0">
                <a:pos x="871" y="425"/>
              </a:cxn>
              <a:cxn ang="0">
                <a:pos x="871" y="460"/>
              </a:cxn>
              <a:cxn ang="0">
                <a:pos x="862" y="513"/>
              </a:cxn>
              <a:cxn ang="0">
                <a:pos x="844" y="548"/>
              </a:cxn>
              <a:cxn ang="0">
                <a:pos x="791" y="566"/>
              </a:cxn>
              <a:cxn ang="0">
                <a:pos x="800" y="540"/>
              </a:cxn>
              <a:cxn ang="0">
                <a:pos x="774" y="557"/>
              </a:cxn>
              <a:cxn ang="0">
                <a:pos x="765" y="593"/>
              </a:cxn>
              <a:cxn ang="0">
                <a:pos x="712" y="628"/>
              </a:cxn>
              <a:cxn ang="0">
                <a:pos x="695" y="646"/>
              </a:cxn>
              <a:cxn ang="0">
                <a:pos x="686" y="628"/>
              </a:cxn>
              <a:cxn ang="0">
                <a:pos x="668" y="628"/>
              </a:cxn>
              <a:cxn ang="0">
                <a:pos x="677" y="646"/>
              </a:cxn>
              <a:cxn ang="0">
                <a:pos x="659" y="663"/>
              </a:cxn>
              <a:cxn ang="0">
                <a:pos x="642" y="672"/>
              </a:cxn>
              <a:cxn ang="0">
                <a:pos x="642" y="672"/>
              </a:cxn>
              <a:cxn ang="0">
                <a:pos x="607" y="699"/>
              </a:cxn>
              <a:cxn ang="0">
                <a:pos x="607" y="734"/>
              </a:cxn>
              <a:cxn ang="0">
                <a:pos x="589" y="734"/>
              </a:cxn>
              <a:cxn ang="0">
                <a:pos x="607" y="752"/>
              </a:cxn>
              <a:cxn ang="0">
                <a:pos x="607" y="778"/>
              </a:cxn>
              <a:cxn ang="0">
                <a:pos x="624" y="840"/>
              </a:cxn>
              <a:cxn ang="0">
                <a:pos x="616" y="849"/>
              </a:cxn>
              <a:cxn ang="0">
                <a:pos x="572" y="831"/>
              </a:cxn>
              <a:cxn ang="0">
                <a:pos x="519" y="814"/>
              </a:cxn>
              <a:cxn ang="0">
                <a:pos x="492" y="796"/>
              </a:cxn>
              <a:cxn ang="0">
                <a:pos x="466" y="752"/>
              </a:cxn>
              <a:cxn ang="0">
                <a:pos x="466" y="716"/>
              </a:cxn>
              <a:cxn ang="0">
                <a:pos x="431" y="681"/>
              </a:cxn>
              <a:cxn ang="0">
                <a:pos x="413" y="637"/>
              </a:cxn>
              <a:cxn ang="0">
                <a:pos x="387" y="593"/>
              </a:cxn>
              <a:cxn ang="0">
                <a:pos x="352" y="548"/>
              </a:cxn>
              <a:cxn ang="0">
                <a:pos x="325" y="540"/>
              </a:cxn>
              <a:cxn ang="0">
                <a:pos x="281" y="522"/>
              </a:cxn>
              <a:cxn ang="0">
                <a:pos x="246" y="540"/>
              </a:cxn>
              <a:cxn ang="0">
                <a:pos x="220" y="584"/>
              </a:cxn>
              <a:cxn ang="0">
                <a:pos x="193" y="575"/>
              </a:cxn>
              <a:cxn ang="0">
                <a:pos x="140" y="540"/>
              </a:cxn>
              <a:cxn ang="0">
                <a:pos x="114" y="487"/>
              </a:cxn>
              <a:cxn ang="0">
                <a:pos x="96" y="442"/>
              </a:cxn>
              <a:cxn ang="0">
                <a:pos x="44" y="389"/>
              </a:cxn>
              <a:cxn ang="0">
                <a:pos x="17" y="354"/>
              </a:cxn>
            </a:cxnLst>
            <a:rect l="0" t="0" r="r" b="b"/>
            <a:pathLst>
              <a:path w="871" h="849">
                <a:moveTo>
                  <a:pt x="8" y="354"/>
                </a:moveTo>
                <a:lnTo>
                  <a:pt x="8" y="345"/>
                </a:lnTo>
                <a:lnTo>
                  <a:pt x="0" y="345"/>
                </a:lnTo>
                <a:lnTo>
                  <a:pt x="0" y="336"/>
                </a:lnTo>
                <a:lnTo>
                  <a:pt x="0" y="336"/>
                </a:lnTo>
                <a:lnTo>
                  <a:pt x="52" y="336"/>
                </a:lnTo>
                <a:lnTo>
                  <a:pt x="114" y="345"/>
                </a:lnTo>
                <a:lnTo>
                  <a:pt x="176" y="345"/>
                </a:lnTo>
                <a:lnTo>
                  <a:pt x="228" y="354"/>
                </a:lnTo>
                <a:lnTo>
                  <a:pt x="237" y="354"/>
                </a:lnTo>
                <a:lnTo>
                  <a:pt x="237" y="345"/>
                </a:lnTo>
                <a:lnTo>
                  <a:pt x="246" y="265"/>
                </a:lnTo>
                <a:lnTo>
                  <a:pt x="246" y="195"/>
                </a:lnTo>
                <a:lnTo>
                  <a:pt x="264" y="0"/>
                </a:lnTo>
                <a:lnTo>
                  <a:pt x="264" y="0"/>
                </a:lnTo>
                <a:lnTo>
                  <a:pt x="264" y="0"/>
                </a:lnTo>
                <a:lnTo>
                  <a:pt x="352" y="0"/>
                </a:lnTo>
                <a:lnTo>
                  <a:pt x="413" y="0"/>
                </a:lnTo>
                <a:lnTo>
                  <a:pt x="440" y="0"/>
                </a:lnTo>
                <a:lnTo>
                  <a:pt x="448" y="0"/>
                </a:lnTo>
                <a:lnTo>
                  <a:pt x="448" y="9"/>
                </a:lnTo>
                <a:lnTo>
                  <a:pt x="448" y="151"/>
                </a:lnTo>
                <a:lnTo>
                  <a:pt x="448" y="159"/>
                </a:lnTo>
                <a:lnTo>
                  <a:pt x="448" y="159"/>
                </a:lnTo>
                <a:lnTo>
                  <a:pt x="457" y="159"/>
                </a:lnTo>
                <a:lnTo>
                  <a:pt x="466" y="168"/>
                </a:lnTo>
                <a:lnTo>
                  <a:pt x="475" y="177"/>
                </a:lnTo>
                <a:lnTo>
                  <a:pt x="475" y="168"/>
                </a:lnTo>
                <a:lnTo>
                  <a:pt x="484" y="177"/>
                </a:lnTo>
                <a:lnTo>
                  <a:pt x="484" y="177"/>
                </a:lnTo>
                <a:lnTo>
                  <a:pt x="492" y="168"/>
                </a:lnTo>
                <a:lnTo>
                  <a:pt x="492" y="168"/>
                </a:lnTo>
                <a:lnTo>
                  <a:pt x="492" y="177"/>
                </a:lnTo>
                <a:lnTo>
                  <a:pt x="501" y="177"/>
                </a:lnTo>
                <a:lnTo>
                  <a:pt x="501" y="186"/>
                </a:lnTo>
                <a:lnTo>
                  <a:pt x="501" y="186"/>
                </a:lnTo>
                <a:lnTo>
                  <a:pt x="510" y="186"/>
                </a:lnTo>
                <a:lnTo>
                  <a:pt x="510" y="186"/>
                </a:lnTo>
                <a:lnTo>
                  <a:pt x="510" y="186"/>
                </a:lnTo>
                <a:lnTo>
                  <a:pt x="519" y="195"/>
                </a:lnTo>
                <a:lnTo>
                  <a:pt x="528" y="195"/>
                </a:lnTo>
                <a:lnTo>
                  <a:pt x="536" y="195"/>
                </a:lnTo>
                <a:lnTo>
                  <a:pt x="536" y="195"/>
                </a:lnTo>
                <a:lnTo>
                  <a:pt x="545" y="195"/>
                </a:lnTo>
                <a:lnTo>
                  <a:pt x="545" y="204"/>
                </a:lnTo>
                <a:lnTo>
                  <a:pt x="554" y="204"/>
                </a:lnTo>
                <a:lnTo>
                  <a:pt x="554" y="195"/>
                </a:lnTo>
                <a:lnTo>
                  <a:pt x="563" y="195"/>
                </a:lnTo>
                <a:lnTo>
                  <a:pt x="572" y="195"/>
                </a:lnTo>
                <a:lnTo>
                  <a:pt x="572" y="204"/>
                </a:lnTo>
                <a:lnTo>
                  <a:pt x="572" y="204"/>
                </a:lnTo>
                <a:lnTo>
                  <a:pt x="580" y="204"/>
                </a:lnTo>
                <a:lnTo>
                  <a:pt x="580" y="212"/>
                </a:lnTo>
                <a:lnTo>
                  <a:pt x="580" y="212"/>
                </a:lnTo>
                <a:lnTo>
                  <a:pt x="580" y="221"/>
                </a:lnTo>
                <a:lnTo>
                  <a:pt x="589" y="212"/>
                </a:lnTo>
                <a:lnTo>
                  <a:pt x="598" y="204"/>
                </a:lnTo>
                <a:lnTo>
                  <a:pt x="607" y="212"/>
                </a:lnTo>
                <a:lnTo>
                  <a:pt x="607" y="212"/>
                </a:lnTo>
                <a:lnTo>
                  <a:pt x="607" y="212"/>
                </a:lnTo>
                <a:lnTo>
                  <a:pt x="616" y="221"/>
                </a:lnTo>
                <a:lnTo>
                  <a:pt x="616" y="221"/>
                </a:lnTo>
                <a:lnTo>
                  <a:pt x="624" y="212"/>
                </a:lnTo>
                <a:lnTo>
                  <a:pt x="633" y="221"/>
                </a:lnTo>
                <a:lnTo>
                  <a:pt x="624" y="221"/>
                </a:lnTo>
                <a:lnTo>
                  <a:pt x="633" y="230"/>
                </a:lnTo>
                <a:lnTo>
                  <a:pt x="633" y="230"/>
                </a:lnTo>
                <a:lnTo>
                  <a:pt x="633" y="230"/>
                </a:lnTo>
                <a:lnTo>
                  <a:pt x="633" y="221"/>
                </a:lnTo>
                <a:lnTo>
                  <a:pt x="642" y="212"/>
                </a:lnTo>
                <a:lnTo>
                  <a:pt x="642" y="212"/>
                </a:lnTo>
                <a:lnTo>
                  <a:pt x="642" y="212"/>
                </a:lnTo>
                <a:lnTo>
                  <a:pt x="651" y="212"/>
                </a:lnTo>
                <a:lnTo>
                  <a:pt x="651" y="221"/>
                </a:lnTo>
                <a:lnTo>
                  <a:pt x="659" y="221"/>
                </a:lnTo>
                <a:lnTo>
                  <a:pt x="659" y="212"/>
                </a:lnTo>
                <a:lnTo>
                  <a:pt x="668" y="212"/>
                </a:lnTo>
                <a:lnTo>
                  <a:pt x="668" y="221"/>
                </a:lnTo>
                <a:lnTo>
                  <a:pt x="677" y="221"/>
                </a:lnTo>
                <a:lnTo>
                  <a:pt x="677" y="230"/>
                </a:lnTo>
                <a:lnTo>
                  <a:pt x="686" y="230"/>
                </a:lnTo>
                <a:lnTo>
                  <a:pt x="686" y="221"/>
                </a:lnTo>
                <a:lnTo>
                  <a:pt x="695" y="221"/>
                </a:lnTo>
                <a:lnTo>
                  <a:pt x="703" y="221"/>
                </a:lnTo>
                <a:lnTo>
                  <a:pt x="703" y="221"/>
                </a:lnTo>
                <a:lnTo>
                  <a:pt x="712" y="212"/>
                </a:lnTo>
                <a:lnTo>
                  <a:pt x="712" y="221"/>
                </a:lnTo>
                <a:lnTo>
                  <a:pt x="721" y="221"/>
                </a:lnTo>
                <a:lnTo>
                  <a:pt x="721" y="212"/>
                </a:lnTo>
                <a:lnTo>
                  <a:pt x="730" y="212"/>
                </a:lnTo>
                <a:lnTo>
                  <a:pt x="739" y="212"/>
                </a:lnTo>
                <a:lnTo>
                  <a:pt x="739" y="212"/>
                </a:lnTo>
                <a:lnTo>
                  <a:pt x="747" y="212"/>
                </a:lnTo>
                <a:lnTo>
                  <a:pt x="747" y="212"/>
                </a:lnTo>
                <a:lnTo>
                  <a:pt x="756" y="212"/>
                </a:lnTo>
                <a:lnTo>
                  <a:pt x="756" y="212"/>
                </a:lnTo>
                <a:lnTo>
                  <a:pt x="774" y="221"/>
                </a:lnTo>
                <a:lnTo>
                  <a:pt x="783" y="221"/>
                </a:lnTo>
                <a:lnTo>
                  <a:pt x="783" y="230"/>
                </a:lnTo>
                <a:lnTo>
                  <a:pt x="791" y="230"/>
                </a:lnTo>
                <a:lnTo>
                  <a:pt x="800" y="230"/>
                </a:lnTo>
                <a:lnTo>
                  <a:pt x="809" y="230"/>
                </a:lnTo>
                <a:lnTo>
                  <a:pt x="809" y="239"/>
                </a:lnTo>
                <a:lnTo>
                  <a:pt x="809" y="239"/>
                </a:lnTo>
                <a:lnTo>
                  <a:pt x="818" y="239"/>
                </a:lnTo>
                <a:lnTo>
                  <a:pt x="835" y="239"/>
                </a:lnTo>
                <a:lnTo>
                  <a:pt x="835" y="283"/>
                </a:lnTo>
                <a:lnTo>
                  <a:pt x="835" y="363"/>
                </a:lnTo>
                <a:lnTo>
                  <a:pt x="844" y="372"/>
                </a:lnTo>
                <a:lnTo>
                  <a:pt x="853" y="372"/>
                </a:lnTo>
                <a:lnTo>
                  <a:pt x="853" y="389"/>
                </a:lnTo>
                <a:lnTo>
                  <a:pt x="853" y="398"/>
                </a:lnTo>
                <a:lnTo>
                  <a:pt x="853" y="398"/>
                </a:lnTo>
                <a:lnTo>
                  <a:pt x="862" y="407"/>
                </a:lnTo>
                <a:lnTo>
                  <a:pt x="862" y="407"/>
                </a:lnTo>
                <a:lnTo>
                  <a:pt x="862" y="407"/>
                </a:lnTo>
                <a:lnTo>
                  <a:pt x="862" y="416"/>
                </a:lnTo>
                <a:lnTo>
                  <a:pt x="871" y="425"/>
                </a:lnTo>
                <a:lnTo>
                  <a:pt x="871" y="425"/>
                </a:lnTo>
                <a:lnTo>
                  <a:pt x="871" y="433"/>
                </a:lnTo>
                <a:lnTo>
                  <a:pt x="871" y="433"/>
                </a:lnTo>
                <a:lnTo>
                  <a:pt x="871" y="442"/>
                </a:lnTo>
                <a:lnTo>
                  <a:pt x="871" y="442"/>
                </a:lnTo>
                <a:lnTo>
                  <a:pt x="871" y="451"/>
                </a:lnTo>
                <a:lnTo>
                  <a:pt x="871" y="451"/>
                </a:lnTo>
                <a:lnTo>
                  <a:pt x="871" y="460"/>
                </a:lnTo>
                <a:lnTo>
                  <a:pt x="871" y="469"/>
                </a:lnTo>
                <a:lnTo>
                  <a:pt x="862" y="469"/>
                </a:lnTo>
                <a:lnTo>
                  <a:pt x="862" y="478"/>
                </a:lnTo>
                <a:lnTo>
                  <a:pt x="862" y="487"/>
                </a:lnTo>
                <a:lnTo>
                  <a:pt x="862" y="487"/>
                </a:lnTo>
                <a:lnTo>
                  <a:pt x="862" y="495"/>
                </a:lnTo>
                <a:lnTo>
                  <a:pt x="862" y="513"/>
                </a:lnTo>
                <a:lnTo>
                  <a:pt x="862" y="513"/>
                </a:lnTo>
                <a:lnTo>
                  <a:pt x="862" y="522"/>
                </a:lnTo>
                <a:lnTo>
                  <a:pt x="862" y="522"/>
                </a:lnTo>
                <a:lnTo>
                  <a:pt x="853" y="522"/>
                </a:lnTo>
                <a:lnTo>
                  <a:pt x="844" y="540"/>
                </a:lnTo>
                <a:lnTo>
                  <a:pt x="853" y="548"/>
                </a:lnTo>
                <a:lnTo>
                  <a:pt x="844" y="548"/>
                </a:lnTo>
                <a:lnTo>
                  <a:pt x="827" y="557"/>
                </a:lnTo>
                <a:lnTo>
                  <a:pt x="809" y="566"/>
                </a:lnTo>
                <a:lnTo>
                  <a:pt x="800" y="566"/>
                </a:lnTo>
                <a:lnTo>
                  <a:pt x="800" y="566"/>
                </a:lnTo>
                <a:lnTo>
                  <a:pt x="791" y="575"/>
                </a:lnTo>
                <a:lnTo>
                  <a:pt x="791" y="575"/>
                </a:lnTo>
                <a:lnTo>
                  <a:pt x="791" y="566"/>
                </a:lnTo>
                <a:lnTo>
                  <a:pt x="809" y="557"/>
                </a:lnTo>
                <a:lnTo>
                  <a:pt x="809" y="557"/>
                </a:lnTo>
                <a:lnTo>
                  <a:pt x="809" y="557"/>
                </a:lnTo>
                <a:lnTo>
                  <a:pt x="800" y="557"/>
                </a:lnTo>
                <a:lnTo>
                  <a:pt x="791" y="557"/>
                </a:lnTo>
                <a:lnTo>
                  <a:pt x="800" y="548"/>
                </a:lnTo>
                <a:lnTo>
                  <a:pt x="800" y="540"/>
                </a:lnTo>
                <a:lnTo>
                  <a:pt x="791" y="540"/>
                </a:lnTo>
                <a:lnTo>
                  <a:pt x="783" y="548"/>
                </a:lnTo>
                <a:lnTo>
                  <a:pt x="783" y="548"/>
                </a:lnTo>
                <a:lnTo>
                  <a:pt x="774" y="548"/>
                </a:lnTo>
                <a:lnTo>
                  <a:pt x="774" y="548"/>
                </a:lnTo>
                <a:lnTo>
                  <a:pt x="774" y="548"/>
                </a:lnTo>
                <a:lnTo>
                  <a:pt x="774" y="557"/>
                </a:lnTo>
                <a:lnTo>
                  <a:pt x="783" y="557"/>
                </a:lnTo>
                <a:lnTo>
                  <a:pt x="783" y="566"/>
                </a:lnTo>
                <a:lnTo>
                  <a:pt x="783" y="575"/>
                </a:lnTo>
                <a:lnTo>
                  <a:pt x="783" y="575"/>
                </a:lnTo>
                <a:lnTo>
                  <a:pt x="783" y="584"/>
                </a:lnTo>
                <a:lnTo>
                  <a:pt x="774" y="584"/>
                </a:lnTo>
                <a:lnTo>
                  <a:pt x="765" y="593"/>
                </a:lnTo>
                <a:lnTo>
                  <a:pt x="765" y="601"/>
                </a:lnTo>
                <a:lnTo>
                  <a:pt x="756" y="610"/>
                </a:lnTo>
                <a:lnTo>
                  <a:pt x="756" y="610"/>
                </a:lnTo>
                <a:lnTo>
                  <a:pt x="747" y="619"/>
                </a:lnTo>
                <a:lnTo>
                  <a:pt x="739" y="619"/>
                </a:lnTo>
                <a:lnTo>
                  <a:pt x="721" y="619"/>
                </a:lnTo>
                <a:lnTo>
                  <a:pt x="712" y="628"/>
                </a:lnTo>
                <a:lnTo>
                  <a:pt x="712" y="628"/>
                </a:lnTo>
                <a:lnTo>
                  <a:pt x="721" y="628"/>
                </a:lnTo>
                <a:lnTo>
                  <a:pt x="730" y="628"/>
                </a:lnTo>
                <a:lnTo>
                  <a:pt x="721" y="628"/>
                </a:lnTo>
                <a:lnTo>
                  <a:pt x="712" y="637"/>
                </a:lnTo>
                <a:lnTo>
                  <a:pt x="695" y="646"/>
                </a:lnTo>
                <a:lnTo>
                  <a:pt x="695" y="646"/>
                </a:lnTo>
                <a:lnTo>
                  <a:pt x="703" y="637"/>
                </a:lnTo>
                <a:lnTo>
                  <a:pt x="703" y="628"/>
                </a:lnTo>
                <a:lnTo>
                  <a:pt x="695" y="637"/>
                </a:lnTo>
                <a:lnTo>
                  <a:pt x="703" y="628"/>
                </a:lnTo>
                <a:lnTo>
                  <a:pt x="695" y="637"/>
                </a:lnTo>
                <a:lnTo>
                  <a:pt x="695" y="628"/>
                </a:lnTo>
                <a:lnTo>
                  <a:pt x="686" y="628"/>
                </a:lnTo>
                <a:lnTo>
                  <a:pt x="686" y="628"/>
                </a:lnTo>
                <a:lnTo>
                  <a:pt x="677" y="619"/>
                </a:lnTo>
                <a:lnTo>
                  <a:pt x="677" y="628"/>
                </a:lnTo>
                <a:lnTo>
                  <a:pt x="686" y="637"/>
                </a:lnTo>
                <a:lnTo>
                  <a:pt x="677" y="637"/>
                </a:lnTo>
                <a:lnTo>
                  <a:pt x="668" y="628"/>
                </a:lnTo>
                <a:lnTo>
                  <a:pt x="668" y="628"/>
                </a:lnTo>
                <a:lnTo>
                  <a:pt x="668" y="628"/>
                </a:lnTo>
                <a:lnTo>
                  <a:pt x="668" y="637"/>
                </a:lnTo>
                <a:lnTo>
                  <a:pt x="677" y="637"/>
                </a:lnTo>
                <a:lnTo>
                  <a:pt x="668" y="646"/>
                </a:lnTo>
                <a:lnTo>
                  <a:pt x="677" y="646"/>
                </a:lnTo>
                <a:lnTo>
                  <a:pt x="686" y="646"/>
                </a:lnTo>
                <a:lnTo>
                  <a:pt x="677" y="646"/>
                </a:lnTo>
                <a:lnTo>
                  <a:pt x="668" y="655"/>
                </a:lnTo>
                <a:lnTo>
                  <a:pt x="659" y="655"/>
                </a:lnTo>
                <a:lnTo>
                  <a:pt x="651" y="646"/>
                </a:lnTo>
                <a:lnTo>
                  <a:pt x="659" y="646"/>
                </a:lnTo>
                <a:lnTo>
                  <a:pt x="651" y="655"/>
                </a:lnTo>
                <a:lnTo>
                  <a:pt x="659" y="655"/>
                </a:lnTo>
                <a:lnTo>
                  <a:pt x="659" y="663"/>
                </a:lnTo>
                <a:lnTo>
                  <a:pt x="651" y="672"/>
                </a:lnTo>
                <a:lnTo>
                  <a:pt x="642" y="672"/>
                </a:lnTo>
                <a:lnTo>
                  <a:pt x="651" y="663"/>
                </a:lnTo>
                <a:lnTo>
                  <a:pt x="651" y="663"/>
                </a:lnTo>
                <a:lnTo>
                  <a:pt x="642" y="663"/>
                </a:lnTo>
                <a:lnTo>
                  <a:pt x="642" y="672"/>
                </a:lnTo>
                <a:lnTo>
                  <a:pt x="642" y="672"/>
                </a:lnTo>
                <a:lnTo>
                  <a:pt x="633" y="672"/>
                </a:lnTo>
                <a:lnTo>
                  <a:pt x="624" y="672"/>
                </a:lnTo>
                <a:lnTo>
                  <a:pt x="633" y="672"/>
                </a:lnTo>
                <a:lnTo>
                  <a:pt x="624" y="681"/>
                </a:lnTo>
                <a:lnTo>
                  <a:pt x="633" y="681"/>
                </a:lnTo>
                <a:lnTo>
                  <a:pt x="633" y="681"/>
                </a:lnTo>
                <a:lnTo>
                  <a:pt x="642" y="672"/>
                </a:lnTo>
                <a:lnTo>
                  <a:pt x="642" y="681"/>
                </a:lnTo>
                <a:lnTo>
                  <a:pt x="633" y="681"/>
                </a:lnTo>
                <a:lnTo>
                  <a:pt x="624" y="699"/>
                </a:lnTo>
                <a:lnTo>
                  <a:pt x="624" y="690"/>
                </a:lnTo>
                <a:lnTo>
                  <a:pt x="607" y="690"/>
                </a:lnTo>
                <a:lnTo>
                  <a:pt x="607" y="690"/>
                </a:lnTo>
                <a:lnTo>
                  <a:pt x="607" y="699"/>
                </a:lnTo>
                <a:lnTo>
                  <a:pt x="616" y="699"/>
                </a:lnTo>
                <a:lnTo>
                  <a:pt x="616" y="699"/>
                </a:lnTo>
                <a:lnTo>
                  <a:pt x="616" y="708"/>
                </a:lnTo>
                <a:lnTo>
                  <a:pt x="616" y="708"/>
                </a:lnTo>
                <a:lnTo>
                  <a:pt x="624" y="708"/>
                </a:lnTo>
                <a:lnTo>
                  <a:pt x="607" y="734"/>
                </a:lnTo>
                <a:lnTo>
                  <a:pt x="607" y="734"/>
                </a:lnTo>
                <a:lnTo>
                  <a:pt x="607" y="734"/>
                </a:lnTo>
                <a:lnTo>
                  <a:pt x="607" y="734"/>
                </a:lnTo>
                <a:lnTo>
                  <a:pt x="598" y="734"/>
                </a:lnTo>
                <a:lnTo>
                  <a:pt x="598" y="734"/>
                </a:lnTo>
                <a:lnTo>
                  <a:pt x="589" y="725"/>
                </a:lnTo>
                <a:lnTo>
                  <a:pt x="589" y="725"/>
                </a:lnTo>
                <a:lnTo>
                  <a:pt x="589" y="734"/>
                </a:lnTo>
                <a:lnTo>
                  <a:pt x="589" y="734"/>
                </a:lnTo>
                <a:lnTo>
                  <a:pt x="589" y="743"/>
                </a:lnTo>
                <a:lnTo>
                  <a:pt x="598" y="743"/>
                </a:lnTo>
                <a:lnTo>
                  <a:pt x="607" y="743"/>
                </a:lnTo>
                <a:lnTo>
                  <a:pt x="607" y="743"/>
                </a:lnTo>
                <a:lnTo>
                  <a:pt x="607" y="752"/>
                </a:lnTo>
                <a:lnTo>
                  <a:pt x="607" y="752"/>
                </a:lnTo>
                <a:lnTo>
                  <a:pt x="607" y="761"/>
                </a:lnTo>
                <a:lnTo>
                  <a:pt x="598" y="761"/>
                </a:lnTo>
                <a:lnTo>
                  <a:pt x="598" y="761"/>
                </a:lnTo>
                <a:lnTo>
                  <a:pt x="607" y="769"/>
                </a:lnTo>
                <a:lnTo>
                  <a:pt x="598" y="769"/>
                </a:lnTo>
                <a:lnTo>
                  <a:pt x="598" y="778"/>
                </a:lnTo>
                <a:lnTo>
                  <a:pt x="607" y="778"/>
                </a:lnTo>
                <a:lnTo>
                  <a:pt x="607" y="796"/>
                </a:lnTo>
                <a:lnTo>
                  <a:pt x="607" y="805"/>
                </a:lnTo>
                <a:lnTo>
                  <a:pt x="616" y="823"/>
                </a:lnTo>
                <a:lnTo>
                  <a:pt x="616" y="831"/>
                </a:lnTo>
                <a:lnTo>
                  <a:pt x="624" y="831"/>
                </a:lnTo>
                <a:lnTo>
                  <a:pt x="616" y="831"/>
                </a:lnTo>
                <a:lnTo>
                  <a:pt x="624" y="840"/>
                </a:lnTo>
                <a:lnTo>
                  <a:pt x="624" y="831"/>
                </a:lnTo>
                <a:lnTo>
                  <a:pt x="624" y="840"/>
                </a:lnTo>
                <a:lnTo>
                  <a:pt x="633" y="840"/>
                </a:lnTo>
                <a:lnTo>
                  <a:pt x="633" y="840"/>
                </a:lnTo>
                <a:lnTo>
                  <a:pt x="624" y="840"/>
                </a:lnTo>
                <a:lnTo>
                  <a:pt x="616" y="849"/>
                </a:lnTo>
                <a:lnTo>
                  <a:pt x="616" y="849"/>
                </a:lnTo>
                <a:lnTo>
                  <a:pt x="607" y="849"/>
                </a:lnTo>
                <a:lnTo>
                  <a:pt x="607" y="849"/>
                </a:lnTo>
                <a:lnTo>
                  <a:pt x="607" y="849"/>
                </a:lnTo>
                <a:lnTo>
                  <a:pt x="598" y="840"/>
                </a:lnTo>
                <a:lnTo>
                  <a:pt x="589" y="840"/>
                </a:lnTo>
                <a:lnTo>
                  <a:pt x="589" y="831"/>
                </a:lnTo>
                <a:lnTo>
                  <a:pt x="572" y="831"/>
                </a:lnTo>
                <a:lnTo>
                  <a:pt x="554" y="831"/>
                </a:lnTo>
                <a:lnTo>
                  <a:pt x="545" y="831"/>
                </a:lnTo>
                <a:lnTo>
                  <a:pt x="536" y="823"/>
                </a:lnTo>
                <a:lnTo>
                  <a:pt x="536" y="823"/>
                </a:lnTo>
                <a:lnTo>
                  <a:pt x="528" y="823"/>
                </a:lnTo>
                <a:lnTo>
                  <a:pt x="528" y="823"/>
                </a:lnTo>
                <a:lnTo>
                  <a:pt x="519" y="814"/>
                </a:lnTo>
                <a:lnTo>
                  <a:pt x="519" y="814"/>
                </a:lnTo>
                <a:lnTo>
                  <a:pt x="510" y="814"/>
                </a:lnTo>
                <a:lnTo>
                  <a:pt x="510" y="814"/>
                </a:lnTo>
                <a:lnTo>
                  <a:pt x="501" y="805"/>
                </a:lnTo>
                <a:lnTo>
                  <a:pt x="492" y="805"/>
                </a:lnTo>
                <a:lnTo>
                  <a:pt x="492" y="805"/>
                </a:lnTo>
                <a:lnTo>
                  <a:pt x="492" y="796"/>
                </a:lnTo>
                <a:lnTo>
                  <a:pt x="484" y="796"/>
                </a:lnTo>
                <a:lnTo>
                  <a:pt x="484" y="787"/>
                </a:lnTo>
                <a:lnTo>
                  <a:pt x="484" y="769"/>
                </a:lnTo>
                <a:lnTo>
                  <a:pt x="475" y="769"/>
                </a:lnTo>
                <a:lnTo>
                  <a:pt x="475" y="761"/>
                </a:lnTo>
                <a:lnTo>
                  <a:pt x="466" y="752"/>
                </a:lnTo>
                <a:lnTo>
                  <a:pt x="466" y="752"/>
                </a:lnTo>
                <a:lnTo>
                  <a:pt x="466" y="743"/>
                </a:lnTo>
                <a:lnTo>
                  <a:pt x="466" y="743"/>
                </a:lnTo>
                <a:lnTo>
                  <a:pt x="466" y="734"/>
                </a:lnTo>
                <a:lnTo>
                  <a:pt x="466" y="725"/>
                </a:lnTo>
                <a:lnTo>
                  <a:pt x="466" y="725"/>
                </a:lnTo>
                <a:lnTo>
                  <a:pt x="466" y="716"/>
                </a:lnTo>
                <a:lnTo>
                  <a:pt x="466" y="716"/>
                </a:lnTo>
                <a:lnTo>
                  <a:pt x="466" y="708"/>
                </a:lnTo>
                <a:lnTo>
                  <a:pt x="457" y="708"/>
                </a:lnTo>
                <a:lnTo>
                  <a:pt x="448" y="708"/>
                </a:lnTo>
                <a:lnTo>
                  <a:pt x="440" y="690"/>
                </a:lnTo>
                <a:lnTo>
                  <a:pt x="440" y="690"/>
                </a:lnTo>
                <a:lnTo>
                  <a:pt x="440" y="681"/>
                </a:lnTo>
                <a:lnTo>
                  <a:pt x="431" y="681"/>
                </a:lnTo>
                <a:lnTo>
                  <a:pt x="431" y="672"/>
                </a:lnTo>
                <a:lnTo>
                  <a:pt x="422" y="663"/>
                </a:lnTo>
                <a:lnTo>
                  <a:pt x="422" y="663"/>
                </a:lnTo>
                <a:lnTo>
                  <a:pt x="413" y="663"/>
                </a:lnTo>
                <a:lnTo>
                  <a:pt x="413" y="646"/>
                </a:lnTo>
                <a:lnTo>
                  <a:pt x="404" y="637"/>
                </a:lnTo>
                <a:lnTo>
                  <a:pt x="413" y="637"/>
                </a:lnTo>
                <a:lnTo>
                  <a:pt x="404" y="628"/>
                </a:lnTo>
                <a:lnTo>
                  <a:pt x="404" y="628"/>
                </a:lnTo>
                <a:lnTo>
                  <a:pt x="396" y="619"/>
                </a:lnTo>
                <a:lnTo>
                  <a:pt x="396" y="619"/>
                </a:lnTo>
                <a:lnTo>
                  <a:pt x="396" y="619"/>
                </a:lnTo>
                <a:lnTo>
                  <a:pt x="396" y="601"/>
                </a:lnTo>
                <a:lnTo>
                  <a:pt x="387" y="593"/>
                </a:lnTo>
                <a:lnTo>
                  <a:pt x="387" y="584"/>
                </a:lnTo>
                <a:lnTo>
                  <a:pt x="378" y="575"/>
                </a:lnTo>
                <a:lnTo>
                  <a:pt x="369" y="566"/>
                </a:lnTo>
                <a:lnTo>
                  <a:pt x="360" y="557"/>
                </a:lnTo>
                <a:lnTo>
                  <a:pt x="360" y="557"/>
                </a:lnTo>
                <a:lnTo>
                  <a:pt x="352" y="557"/>
                </a:lnTo>
                <a:lnTo>
                  <a:pt x="352" y="548"/>
                </a:lnTo>
                <a:lnTo>
                  <a:pt x="352" y="548"/>
                </a:lnTo>
                <a:lnTo>
                  <a:pt x="343" y="548"/>
                </a:lnTo>
                <a:lnTo>
                  <a:pt x="343" y="540"/>
                </a:lnTo>
                <a:lnTo>
                  <a:pt x="343" y="540"/>
                </a:lnTo>
                <a:lnTo>
                  <a:pt x="334" y="531"/>
                </a:lnTo>
                <a:lnTo>
                  <a:pt x="334" y="531"/>
                </a:lnTo>
                <a:lnTo>
                  <a:pt x="325" y="540"/>
                </a:lnTo>
                <a:lnTo>
                  <a:pt x="308" y="531"/>
                </a:lnTo>
                <a:lnTo>
                  <a:pt x="308" y="531"/>
                </a:lnTo>
                <a:lnTo>
                  <a:pt x="299" y="531"/>
                </a:lnTo>
                <a:lnTo>
                  <a:pt x="299" y="531"/>
                </a:lnTo>
                <a:lnTo>
                  <a:pt x="290" y="531"/>
                </a:lnTo>
                <a:lnTo>
                  <a:pt x="281" y="522"/>
                </a:lnTo>
                <a:lnTo>
                  <a:pt x="281" y="522"/>
                </a:lnTo>
                <a:lnTo>
                  <a:pt x="272" y="531"/>
                </a:lnTo>
                <a:lnTo>
                  <a:pt x="272" y="531"/>
                </a:lnTo>
                <a:lnTo>
                  <a:pt x="264" y="531"/>
                </a:lnTo>
                <a:lnTo>
                  <a:pt x="264" y="531"/>
                </a:lnTo>
                <a:lnTo>
                  <a:pt x="255" y="531"/>
                </a:lnTo>
                <a:lnTo>
                  <a:pt x="255" y="540"/>
                </a:lnTo>
                <a:lnTo>
                  <a:pt x="246" y="540"/>
                </a:lnTo>
                <a:lnTo>
                  <a:pt x="237" y="566"/>
                </a:lnTo>
                <a:lnTo>
                  <a:pt x="237" y="566"/>
                </a:lnTo>
                <a:lnTo>
                  <a:pt x="237" y="566"/>
                </a:lnTo>
                <a:lnTo>
                  <a:pt x="237" y="575"/>
                </a:lnTo>
                <a:lnTo>
                  <a:pt x="228" y="575"/>
                </a:lnTo>
                <a:lnTo>
                  <a:pt x="228" y="584"/>
                </a:lnTo>
                <a:lnTo>
                  <a:pt x="220" y="584"/>
                </a:lnTo>
                <a:lnTo>
                  <a:pt x="220" y="593"/>
                </a:lnTo>
                <a:lnTo>
                  <a:pt x="211" y="593"/>
                </a:lnTo>
                <a:lnTo>
                  <a:pt x="211" y="593"/>
                </a:lnTo>
                <a:lnTo>
                  <a:pt x="202" y="584"/>
                </a:lnTo>
                <a:lnTo>
                  <a:pt x="202" y="584"/>
                </a:lnTo>
                <a:lnTo>
                  <a:pt x="193" y="584"/>
                </a:lnTo>
                <a:lnTo>
                  <a:pt x="193" y="575"/>
                </a:lnTo>
                <a:lnTo>
                  <a:pt x="176" y="575"/>
                </a:lnTo>
                <a:lnTo>
                  <a:pt x="176" y="566"/>
                </a:lnTo>
                <a:lnTo>
                  <a:pt x="167" y="566"/>
                </a:lnTo>
                <a:lnTo>
                  <a:pt x="158" y="557"/>
                </a:lnTo>
                <a:lnTo>
                  <a:pt x="149" y="548"/>
                </a:lnTo>
                <a:lnTo>
                  <a:pt x="149" y="548"/>
                </a:lnTo>
                <a:lnTo>
                  <a:pt x="140" y="540"/>
                </a:lnTo>
                <a:lnTo>
                  <a:pt x="132" y="540"/>
                </a:lnTo>
                <a:lnTo>
                  <a:pt x="132" y="531"/>
                </a:lnTo>
                <a:lnTo>
                  <a:pt x="114" y="504"/>
                </a:lnTo>
                <a:lnTo>
                  <a:pt x="114" y="495"/>
                </a:lnTo>
                <a:lnTo>
                  <a:pt x="123" y="495"/>
                </a:lnTo>
                <a:lnTo>
                  <a:pt x="123" y="487"/>
                </a:lnTo>
                <a:lnTo>
                  <a:pt x="114" y="487"/>
                </a:lnTo>
                <a:lnTo>
                  <a:pt x="114" y="469"/>
                </a:lnTo>
                <a:lnTo>
                  <a:pt x="105" y="469"/>
                </a:lnTo>
                <a:lnTo>
                  <a:pt x="105" y="460"/>
                </a:lnTo>
                <a:lnTo>
                  <a:pt x="105" y="460"/>
                </a:lnTo>
                <a:lnTo>
                  <a:pt x="105" y="451"/>
                </a:lnTo>
                <a:lnTo>
                  <a:pt x="105" y="451"/>
                </a:lnTo>
                <a:lnTo>
                  <a:pt x="96" y="442"/>
                </a:lnTo>
                <a:lnTo>
                  <a:pt x="88" y="433"/>
                </a:lnTo>
                <a:lnTo>
                  <a:pt x="79" y="433"/>
                </a:lnTo>
                <a:lnTo>
                  <a:pt x="79" y="433"/>
                </a:lnTo>
                <a:lnTo>
                  <a:pt x="70" y="425"/>
                </a:lnTo>
                <a:lnTo>
                  <a:pt x="61" y="416"/>
                </a:lnTo>
                <a:lnTo>
                  <a:pt x="52" y="407"/>
                </a:lnTo>
                <a:lnTo>
                  <a:pt x="44" y="389"/>
                </a:lnTo>
                <a:lnTo>
                  <a:pt x="44" y="389"/>
                </a:lnTo>
                <a:lnTo>
                  <a:pt x="35" y="380"/>
                </a:lnTo>
                <a:lnTo>
                  <a:pt x="26" y="380"/>
                </a:lnTo>
                <a:lnTo>
                  <a:pt x="26" y="372"/>
                </a:lnTo>
                <a:lnTo>
                  <a:pt x="17" y="363"/>
                </a:lnTo>
                <a:lnTo>
                  <a:pt x="17" y="363"/>
                </a:lnTo>
                <a:lnTo>
                  <a:pt x="17" y="354"/>
                </a:lnTo>
                <a:lnTo>
                  <a:pt x="8" y="354"/>
                </a:lnTo>
                <a:lnTo>
                  <a:pt x="8" y="354"/>
                </a:lnTo>
                <a:lnTo>
                  <a:pt x="8" y="35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49" name="Rectangle 148"/>
          <p:cNvSpPr/>
          <p:nvPr/>
        </p:nvSpPr>
        <p:spPr>
          <a:xfrm>
            <a:off x="1803942" y="1144457"/>
            <a:ext cx="1380862" cy="1992853"/>
          </a:xfrm>
          <a:prstGeom prst="rect">
            <a:avLst/>
          </a:prstGeom>
        </p:spPr>
        <p:txBody>
          <a:bodyPr wrap="square">
            <a:spAutoFit/>
          </a:bodyPr>
          <a:lstStyle/>
          <a:p>
            <a:pPr>
              <a:spcBef>
                <a:spcPct val="20000"/>
              </a:spcBef>
              <a:defRPr/>
            </a:pPr>
            <a:r>
              <a:rPr lang="en-US" sz="1235" dirty="0">
                <a:latin typeface="Times New Roman" panose="02020603050405020304" pitchFamily="18" charset="0"/>
                <a:cs typeface="Times New Roman" panose="02020603050405020304" pitchFamily="18" charset="0"/>
              </a:rPr>
              <a:t>The ISOSY consortium will provide materials and training for improving educational outcomes for </a:t>
            </a:r>
            <a:r>
              <a:rPr lang="en-US" sz="1235">
                <a:latin typeface="Times New Roman" panose="02020603050405020304" pitchFamily="18" charset="0"/>
                <a:cs typeface="Times New Roman" panose="02020603050405020304" pitchFamily="18" charset="0"/>
              </a:rPr>
              <a:t>migratory dropout </a:t>
            </a:r>
            <a:r>
              <a:rPr lang="en-US" sz="1235" dirty="0">
                <a:latin typeface="Times New Roman" panose="02020603050405020304" pitchFamily="18" charset="0"/>
                <a:cs typeface="Times New Roman" panose="02020603050405020304" pitchFamily="18" charset="0"/>
              </a:rPr>
              <a:t>and secondary youth. </a:t>
            </a:r>
          </a:p>
        </p:txBody>
      </p:sp>
      <p:sp>
        <p:nvSpPr>
          <p:cNvPr id="2" name="TextBox 1">
            <a:extLst>
              <a:ext uri="{FF2B5EF4-FFF2-40B4-BE49-F238E27FC236}">
                <a16:creationId xmlns:a16="http://schemas.microsoft.com/office/drawing/2014/main" id="{73056696-1BC5-449C-A15F-404FC9E55DB4}"/>
              </a:ext>
            </a:extLst>
          </p:cNvPr>
          <p:cNvSpPr txBox="1"/>
          <p:nvPr/>
        </p:nvSpPr>
        <p:spPr>
          <a:xfrm>
            <a:off x="4200350" y="997083"/>
            <a:ext cx="1311826" cy="570284"/>
          </a:xfrm>
          <a:prstGeom prst="rect">
            <a:avLst/>
          </a:prstGeom>
          <a:solidFill>
            <a:schemeClr val="tx1">
              <a:lumMod val="85000"/>
              <a:lumOff val="15000"/>
            </a:schemeClr>
          </a:solidFill>
        </p:spPr>
        <p:txBody>
          <a:bodyPr wrap="square" rtlCol="0">
            <a:spAutoFit/>
          </a:bodyPr>
          <a:lstStyle/>
          <a:p>
            <a:r>
              <a:rPr lang="en-US" sz="3106" dirty="0">
                <a:solidFill>
                  <a:schemeClr val="bg1"/>
                </a:solidFill>
                <a:latin typeface="Freestyle Script" panose="030804020302050B0404" pitchFamily="66" charset="0"/>
              </a:rPr>
              <a:t>Graduation</a:t>
            </a:r>
          </a:p>
        </p:txBody>
      </p:sp>
      <p:sp>
        <p:nvSpPr>
          <p:cNvPr id="3" name="TextBox 2">
            <a:extLst>
              <a:ext uri="{FF2B5EF4-FFF2-40B4-BE49-F238E27FC236}">
                <a16:creationId xmlns:a16="http://schemas.microsoft.com/office/drawing/2014/main" id="{E67D978A-15F3-49C8-B290-2B39D352E8AA}"/>
              </a:ext>
            </a:extLst>
          </p:cNvPr>
          <p:cNvSpPr txBox="1"/>
          <p:nvPr/>
        </p:nvSpPr>
        <p:spPr>
          <a:xfrm rot="452509">
            <a:off x="3613061" y="4622005"/>
            <a:ext cx="1287284" cy="450893"/>
          </a:xfrm>
          <a:prstGeom prst="rect">
            <a:avLst/>
          </a:prstGeom>
          <a:solidFill>
            <a:srgbClr val="175996"/>
          </a:solidFill>
        </p:spPr>
        <p:txBody>
          <a:bodyPr wrap="square" rtlCol="0">
            <a:spAutoFit/>
          </a:bodyPr>
          <a:lstStyle/>
          <a:p>
            <a:r>
              <a:rPr lang="en-US" sz="1165" dirty="0">
                <a:solidFill>
                  <a:schemeClr val="accent1">
                    <a:lumMod val="40000"/>
                    <a:lumOff val="60000"/>
                  </a:schemeClr>
                </a:solidFill>
              </a:rPr>
              <a:t>Needs Assessment</a:t>
            </a:r>
          </a:p>
        </p:txBody>
      </p:sp>
      <p:sp>
        <p:nvSpPr>
          <p:cNvPr id="9" name="TextBox 8">
            <a:extLst>
              <a:ext uri="{FF2B5EF4-FFF2-40B4-BE49-F238E27FC236}">
                <a16:creationId xmlns:a16="http://schemas.microsoft.com/office/drawing/2014/main" id="{0ADD7974-A0E1-4677-BFF5-213244184879}"/>
              </a:ext>
            </a:extLst>
          </p:cNvPr>
          <p:cNvSpPr txBox="1"/>
          <p:nvPr/>
        </p:nvSpPr>
        <p:spPr>
          <a:xfrm rot="267502">
            <a:off x="3773119" y="4008075"/>
            <a:ext cx="1111094" cy="691600"/>
          </a:xfrm>
          <a:prstGeom prst="rect">
            <a:avLst/>
          </a:prstGeom>
          <a:solidFill>
            <a:srgbClr val="157232"/>
          </a:solidFill>
          <a:ln>
            <a:noFill/>
          </a:ln>
        </p:spPr>
        <p:txBody>
          <a:bodyPr wrap="square" rtlCol="0">
            <a:spAutoFit/>
          </a:bodyPr>
          <a:lstStyle/>
          <a:p>
            <a:r>
              <a:rPr lang="en-US" sz="1947" dirty="0">
                <a:solidFill>
                  <a:schemeClr val="accent6">
                    <a:lumMod val="60000"/>
                    <a:lumOff val="40000"/>
                  </a:schemeClr>
                </a:solidFill>
              </a:rPr>
              <a:t>Pathways</a:t>
            </a:r>
          </a:p>
        </p:txBody>
      </p:sp>
      <p:sp>
        <p:nvSpPr>
          <p:cNvPr id="151" name="TextBox 150">
            <a:extLst>
              <a:ext uri="{FF2B5EF4-FFF2-40B4-BE49-F238E27FC236}">
                <a16:creationId xmlns:a16="http://schemas.microsoft.com/office/drawing/2014/main" id="{3E18ED58-EB2C-4E3C-BD13-D430CB9FC2FD}"/>
              </a:ext>
            </a:extLst>
          </p:cNvPr>
          <p:cNvSpPr txBox="1"/>
          <p:nvPr/>
        </p:nvSpPr>
        <p:spPr>
          <a:xfrm rot="174850">
            <a:off x="3745398" y="3468878"/>
            <a:ext cx="1368661" cy="715089"/>
          </a:xfrm>
          <a:prstGeom prst="roundRect">
            <a:avLst/>
          </a:prstGeom>
          <a:solidFill>
            <a:srgbClr val="50822D"/>
          </a:solidFill>
          <a:ln>
            <a:noFill/>
          </a:ln>
        </p:spPr>
        <p:txBody>
          <a:bodyPr wrap="square" rtlCol="0">
            <a:spAutoFit/>
          </a:bodyPr>
          <a:lstStyle/>
          <a:p>
            <a:r>
              <a:rPr lang="en-US" dirty="0">
                <a:solidFill>
                  <a:schemeClr val="accent6">
                    <a:lumMod val="60000"/>
                    <a:lumOff val="40000"/>
                  </a:schemeClr>
                </a:solidFill>
              </a:rPr>
              <a:t>Collaboration</a:t>
            </a:r>
          </a:p>
        </p:txBody>
      </p:sp>
      <p:sp>
        <p:nvSpPr>
          <p:cNvPr id="152" name="TextBox 151">
            <a:extLst>
              <a:ext uri="{FF2B5EF4-FFF2-40B4-BE49-F238E27FC236}">
                <a16:creationId xmlns:a16="http://schemas.microsoft.com/office/drawing/2014/main" id="{65CFCEF1-29E6-41D0-A463-296CA7304FB9}"/>
              </a:ext>
            </a:extLst>
          </p:cNvPr>
          <p:cNvSpPr txBox="1"/>
          <p:nvPr/>
        </p:nvSpPr>
        <p:spPr>
          <a:xfrm rot="183723">
            <a:off x="4985941" y="2716193"/>
            <a:ext cx="1001771" cy="309637"/>
          </a:xfrm>
          <a:prstGeom prst="rect">
            <a:avLst/>
          </a:prstGeom>
          <a:solidFill>
            <a:srgbClr val="EB5A22"/>
          </a:solidFill>
          <a:ln>
            <a:noFill/>
          </a:ln>
        </p:spPr>
        <p:txBody>
          <a:bodyPr wrap="square" rtlCol="0">
            <a:spAutoFit/>
          </a:bodyPr>
          <a:lstStyle/>
          <a:p>
            <a:r>
              <a:rPr lang="en-US" sz="1412" dirty="0">
                <a:solidFill>
                  <a:schemeClr val="accent2">
                    <a:lumMod val="20000"/>
                    <a:lumOff val="80000"/>
                  </a:schemeClr>
                </a:solidFill>
              </a:rPr>
              <a:t>Instruction</a:t>
            </a:r>
          </a:p>
        </p:txBody>
      </p:sp>
      <p:sp>
        <p:nvSpPr>
          <p:cNvPr id="156" name="TextBox 155">
            <a:extLst>
              <a:ext uri="{FF2B5EF4-FFF2-40B4-BE49-F238E27FC236}">
                <a16:creationId xmlns:a16="http://schemas.microsoft.com/office/drawing/2014/main" id="{3307A3F8-BDE0-41F8-BE31-1A8B82C26989}"/>
              </a:ext>
            </a:extLst>
          </p:cNvPr>
          <p:cNvSpPr txBox="1"/>
          <p:nvPr/>
        </p:nvSpPr>
        <p:spPr>
          <a:xfrm>
            <a:off x="4911885" y="3201032"/>
            <a:ext cx="1127410" cy="526939"/>
          </a:xfrm>
          <a:prstGeom prst="rect">
            <a:avLst/>
          </a:prstGeom>
          <a:solidFill>
            <a:srgbClr val="E89E2A"/>
          </a:solidFill>
          <a:ln>
            <a:noFill/>
          </a:ln>
        </p:spPr>
        <p:txBody>
          <a:bodyPr wrap="square" rtlCol="0">
            <a:spAutoFit/>
          </a:bodyPr>
          <a:lstStyle/>
          <a:p>
            <a:pPr algn="ctr"/>
            <a:r>
              <a:rPr lang="en-US" sz="1412" dirty="0">
                <a:solidFill>
                  <a:schemeClr val="accent2">
                    <a:lumMod val="20000"/>
                    <a:lumOff val="80000"/>
                  </a:schemeClr>
                </a:solidFill>
              </a:rPr>
              <a:t>Staff Training</a:t>
            </a:r>
          </a:p>
        </p:txBody>
      </p:sp>
      <p:sp>
        <p:nvSpPr>
          <p:cNvPr id="159" name="Rectangle 2385">
            <a:extLst>
              <a:ext uri="{FF2B5EF4-FFF2-40B4-BE49-F238E27FC236}">
                <a16:creationId xmlns:a16="http://schemas.microsoft.com/office/drawing/2014/main" id="{EB3DCFF0-05B2-4F4A-BF5E-C2D6F11C2C11}"/>
              </a:ext>
            </a:extLst>
          </p:cNvPr>
          <p:cNvSpPr>
            <a:spLocks noChangeArrowheads="1"/>
          </p:cNvSpPr>
          <p:nvPr/>
        </p:nvSpPr>
        <p:spPr bwMode="auto">
          <a:xfrm>
            <a:off x="7038109" y="99705"/>
            <a:ext cx="3106271" cy="749436"/>
          </a:xfrm>
          <a:prstGeom prst="rect">
            <a:avLst/>
          </a:prstGeom>
          <a:noFill/>
          <a:ln w="9525">
            <a:noFill/>
            <a:miter lim="800000"/>
            <a:headEnd/>
            <a:tailEnd/>
          </a:ln>
          <a:effectLst/>
        </p:spPr>
        <p:txBody>
          <a:bodyPr wrap="square" anchor="ctr">
            <a:spAutoFit/>
          </a:bodyPr>
          <a:lstStyle/>
          <a:p>
            <a:r>
              <a:rPr lang="en-US" altLang="ko-KR" dirty="0">
                <a:latin typeface="Arial" panose="020B0604020202020204" pitchFamily="34" charset="0"/>
                <a:ea typeface="돋움" pitchFamily="50" charset="-127"/>
                <a:cs typeface="Arial" panose="020B0604020202020204" pitchFamily="34" charset="0"/>
              </a:rPr>
              <a:t>Participating States 2020</a:t>
            </a:r>
          </a:p>
          <a:p>
            <a:r>
              <a:rPr lang="en-US" altLang="ko-KR" sz="1235" dirty="0">
                <a:ea typeface="돋움" pitchFamily="50" charset="-127"/>
                <a:cs typeface="Arial" panose="020B0604020202020204" pitchFamily="34" charset="0"/>
              </a:rPr>
              <a:t>Want to have your state highlighted? Contact Tracie Kalic tkalic@embarqmail.com</a:t>
            </a:r>
          </a:p>
        </p:txBody>
      </p:sp>
      <p:sp>
        <p:nvSpPr>
          <p:cNvPr id="6" name="TextBox 5">
            <a:extLst>
              <a:ext uri="{FF2B5EF4-FFF2-40B4-BE49-F238E27FC236}">
                <a16:creationId xmlns:a16="http://schemas.microsoft.com/office/drawing/2014/main" id="{692AF4C1-F03D-4E72-B9A8-126187D0EAD5}"/>
              </a:ext>
            </a:extLst>
          </p:cNvPr>
          <p:cNvSpPr txBox="1"/>
          <p:nvPr/>
        </p:nvSpPr>
        <p:spPr>
          <a:xfrm>
            <a:off x="1803942" y="4070012"/>
            <a:ext cx="1672978" cy="1802801"/>
          </a:xfrm>
          <a:prstGeom prst="rect">
            <a:avLst/>
          </a:prstGeom>
          <a:noFill/>
        </p:spPr>
        <p:txBody>
          <a:bodyPr wrap="square" rtlCol="0">
            <a:spAutoFit/>
          </a:bodyPr>
          <a:lstStyle/>
          <a:p>
            <a:pPr indent="-242060"/>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dirty="0">
                <a:latin typeface="Times New Roman" panose="02020603050405020304" pitchFamily="18" charset="0"/>
                <a:cs typeface="Times New Roman" panose="02020603050405020304" pitchFamily="18" charset="0"/>
              </a:rPr>
              <a:t>MEP staff help develop materials</a:t>
            </a:r>
          </a:p>
          <a:p>
            <a:pPr indent="-403433"/>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dirty="0">
                <a:latin typeface="Times New Roman" panose="02020603050405020304" pitchFamily="18" charset="0"/>
                <a:cs typeface="Times New Roman" panose="02020603050405020304" pitchFamily="18" charset="0"/>
              </a:rPr>
              <a:t>States participate in professional development</a:t>
            </a:r>
          </a:p>
          <a:p>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dirty="0">
                <a:latin typeface="Times New Roman" panose="02020603050405020304" pitchFamily="18" charset="0"/>
                <a:cs typeface="Times New Roman" panose="02020603050405020304" pitchFamily="18" charset="0"/>
              </a:rPr>
              <a:t>States provide instruction for dropout and secondary-aged youth</a:t>
            </a:r>
          </a:p>
        </p:txBody>
      </p:sp>
      <p:sp>
        <p:nvSpPr>
          <p:cNvPr id="142" name="TextBox 141">
            <a:extLst>
              <a:ext uri="{FF2B5EF4-FFF2-40B4-BE49-F238E27FC236}">
                <a16:creationId xmlns:a16="http://schemas.microsoft.com/office/drawing/2014/main" id="{24848CE1-7687-45F5-A161-E0E2CBE7E330}"/>
              </a:ext>
            </a:extLst>
          </p:cNvPr>
          <p:cNvSpPr txBox="1"/>
          <p:nvPr/>
        </p:nvSpPr>
        <p:spPr>
          <a:xfrm>
            <a:off x="6557865" y="4003422"/>
            <a:ext cx="3731936" cy="2372957"/>
          </a:xfrm>
          <a:prstGeom prst="rect">
            <a:avLst/>
          </a:prstGeom>
          <a:noFill/>
        </p:spPr>
        <p:txBody>
          <a:bodyPr wrap="square" rtlCol="0">
            <a:spAutoFit/>
          </a:bodyPr>
          <a:lstStyle/>
          <a:p>
            <a:pPr indent="-242060"/>
            <a:r>
              <a:rPr lang="en-US" sz="927" dirty="0">
                <a:latin typeface="Times New Roman" panose="02020603050405020304" pitchFamily="18" charset="0"/>
                <a:cs typeface="Times New Roman" panose="02020603050405020304" pitchFamily="18" charset="0"/>
                <a:sym typeface="Wingdings" panose="05000000000000000000" pitchFamily="2" charset="2"/>
              </a:rPr>
              <a:t></a:t>
            </a:r>
            <a:r>
              <a:rPr lang="en-US" sz="1235" dirty="0">
                <a:latin typeface="Times New Roman" panose="02020603050405020304" pitchFamily="18" charset="0"/>
                <a:cs typeface="Times New Roman" panose="02020603050405020304" pitchFamily="18" charset="0"/>
                <a:sym typeface="Wingdings" panose="05000000000000000000" pitchFamily="2" charset="2"/>
              </a:rPr>
              <a:t> Consortium Incentive Grant </a:t>
            </a:r>
            <a:r>
              <a:rPr lang="en-US" sz="1235" b="1" dirty="0">
                <a:latin typeface="Times New Roman" panose="02020603050405020304" pitchFamily="18" charset="0"/>
                <a:cs typeface="Times New Roman" panose="02020603050405020304" pitchFamily="18" charset="0"/>
                <a:sym typeface="Wingdings" panose="05000000000000000000" pitchFamily="2" charset="2"/>
              </a:rPr>
              <a:t>funding</a:t>
            </a:r>
          </a:p>
          <a:p>
            <a:pPr indent="-242060"/>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b="1" dirty="0">
                <a:latin typeface="Times New Roman" panose="02020603050405020304" pitchFamily="18" charset="0"/>
                <a:cs typeface="Times New Roman" panose="02020603050405020304" pitchFamily="18" charset="0"/>
              </a:rPr>
              <a:t>Tiered support </a:t>
            </a:r>
            <a:r>
              <a:rPr lang="en-US" sz="1235" dirty="0">
                <a:latin typeface="Times New Roman" panose="02020603050405020304" pitchFamily="18" charset="0"/>
                <a:cs typeface="Times New Roman" panose="02020603050405020304" pitchFamily="18" charset="0"/>
              </a:rPr>
              <a:t>for consortium activity implementation</a:t>
            </a:r>
          </a:p>
          <a:p>
            <a:pPr indent="-403433"/>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dirty="0">
                <a:latin typeface="Times New Roman" panose="02020603050405020304" pitchFamily="18" charset="0"/>
                <a:cs typeface="Times New Roman" panose="02020603050405020304" pitchFamily="18" charset="0"/>
              </a:rPr>
              <a:t>Increasing instructional services for secondary-aged migratory youth, especially during </a:t>
            </a:r>
            <a:r>
              <a:rPr lang="en-US" sz="1235" b="1" dirty="0">
                <a:latin typeface="Times New Roman" panose="02020603050405020304" pitchFamily="18" charset="0"/>
                <a:cs typeface="Times New Roman" panose="02020603050405020304" pitchFamily="18" charset="0"/>
              </a:rPr>
              <a:t>summer services</a:t>
            </a:r>
          </a:p>
          <a:p>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dirty="0">
                <a:latin typeface="Times New Roman" panose="02020603050405020304" pitchFamily="18" charset="0"/>
                <a:cs typeface="Times New Roman" panose="02020603050405020304" pitchFamily="18" charset="0"/>
                <a:sym typeface="Wingdings" panose="05000000000000000000" pitchFamily="2" charset="2"/>
              </a:rPr>
              <a:t>Materials for helping migratory youth follow a </a:t>
            </a:r>
            <a:r>
              <a:rPr lang="en-US" sz="1235" b="1" dirty="0">
                <a:latin typeface="Times New Roman" panose="02020603050405020304" pitchFamily="18" charset="0"/>
                <a:cs typeface="Times New Roman" panose="02020603050405020304" pitchFamily="18" charset="0"/>
                <a:sym typeface="Wingdings" panose="05000000000000000000" pitchFamily="2" charset="2"/>
              </a:rPr>
              <a:t>pathway</a:t>
            </a:r>
            <a:r>
              <a:rPr lang="en-US" sz="1235" dirty="0">
                <a:latin typeface="Times New Roman" panose="02020603050405020304" pitchFamily="18" charset="0"/>
                <a:cs typeface="Times New Roman" panose="02020603050405020304" pitchFamily="18" charset="0"/>
                <a:sym typeface="Wingdings" panose="05000000000000000000" pitchFamily="2" charset="2"/>
              </a:rPr>
              <a:t> toward a career, high school diploma or equivalent certificate, or college</a:t>
            </a:r>
          </a:p>
          <a:p>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b="1" dirty="0">
                <a:latin typeface="Times New Roman" panose="02020603050405020304" pitchFamily="18" charset="0"/>
                <a:cs typeface="Times New Roman" panose="02020603050405020304" pitchFamily="18" charset="0"/>
              </a:rPr>
              <a:t>Training</a:t>
            </a:r>
            <a:r>
              <a:rPr lang="en-US" sz="1235" dirty="0">
                <a:latin typeface="Times New Roman" panose="02020603050405020304" pitchFamily="18" charset="0"/>
                <a:cs typeface="Times New Roman" panose="02020603050405020304" pitchFamily="18" charset="0"/>
              </a:rPr>
              <a:t> for identifying and addressing trauma and other barriers to high school graduation</a:t>
            </a:r>
          </a:p>
          <a:p>
            <a:r>
              <a:rPr lang="en-US" sz="927" dirty="0">
                <a:latin typeface="Times New Roman" panose="02020603050405020304" pitchFamily="18" charset="0"/>
                <a:cs typeface="Times New Roman" panose="02020603050405020304" pitchFamily="18" charset="0"/>
                <a:sym typeface="Wingdings" panose="05000000000000000000" pitchFamily="2" charset="2"/>
              </a:rPr>
              <a:t> </a:t>
            </a:r>
            <a:r>
              <a:rPr lang="en-US" sz="1235" b="1" dirty="0">
                <a:latin typeface="Times New Roman" panose="02020603050405020304" pitchFamily="18" charset="0"/>
                <a:cs typeface="Times New Roman" panose="02020603050405020304" pitchFamily="18" charset="0"/>
              </a:rPr>
              <a:t>Collaboration</a:t>
            </a:r>
            <a:r>
              <a:rPr lang="en-US" sz="1235" dirty="0">
                <a:latin typeface="Times New Roman" panose="02020603050405020304" pitchFamily="18" charset="0"/>
                <a:cs typeface="Times New Roman" panose="02020603050405020304" pitchFamily="18" charset="0"/>
              </a:rPr>
              <a:t> with national organizations and educational leaders in the field</a:t>
            </a:r>
          </a:p>
        </p:txBody>
      </p:sp>
      <p:sp>
        <p:nvSpPr>
          <p:cNvPr id="8" name="Rectangle: Rounded Corners 7">
            <a:extLst>
              <a:ext uri="{FF2B5EF4-FFF2-40B4-BE49-F238E27FC236}">
                <a16:creationId xmlns:a16="http://schemas.microsoft.com/office/drawing/2014/main" id="{160262DB-F9DB-403F-BA19-B45A022BCE0A}"/>
              </a:ext>
            </a:extLst>
          </p:cNvPr>
          <p:cNvSpPr/>
          <p:nvPr/>
        </p:nvSpPr>
        <p:spPr>
          <a:xfrm>
            <a:off x="6628564" y="3826421"/>
            <a:ext cx="3444896" cy="222285"/>
          </a:xfrm>
          <a:prstGeom prst="roundRect">
            <a:avLst/>
          </a:prstGeom>
          <a:solidFill>
            <a:srgbClr val="1572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Benefits</a:t>
            </a:r>
          </a:p>
        </p:txBody>
      </p:sp>
      <p:sp>
        <p:nvSpPr>
          <p:cNvPr id="144" name="Rectangle: Rounded Corners 143">
            <a:extLst>
              <a:ext uri="{FF2B5EF4-FFF2-40B4-BE49-F238E27FC236}">
                <a16:creationId xmlns:a16="http://schemas.microsoft.com/office/drawing/2014/main" id="{72743B68-62FF-42FE-A8C1-F7FCCD75D710}"/>
              </a:ext>
            </a:extLst>
          </p:cNvPr>
          <p:cNvSpPr/>
          <p:nvPr/>
        </p:nvSpPr>
        <p:spPr>
          <a:xfrm>
            <a:off x="1832546" y="3805113"/>
            <a:ext cx="1391426" cy="264898"/>
          </a:xfrm>
          <a:prstGeom prst="roundRect">
            <a:avLst/>
          </a:prstGeom>
          <a:solidFill>
            <a:srgbClr val="1572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Activities</a:t>
            </a:r>
          </a:p>
        </p:txBody>
      </p:sp>
      <p:sp>
        <p:nvSpPr>
          <p:cNvPr id="7" name="TextBox 6">
            <a:extLst>
              <a:ext uri="{FF2B5EF4-FFF2-40B4-BE49-F238E27FC236}">
                <a16:creationId xmlns:a16="http://schemas.microsoft.com/office/drawing/2014/main" id="{93C00E90-58E5-5944-9373-FB1631D6CDF8}"/>
              </a:ext>
            </a:extLst>
          </p:cNvPr>
          <p:cNvSpPr txBox="1"/>
          <p:nvPr/>
        </p:nvSpPr>
        <p:spPr>
          <a:xfrm>
            <a:off x="320753" y="618836"/>
            <a:ext cx="1212483" cy="923330"/>
          </a:xfrm>
          <a:prstGeom prst="rect">
            <a:avLst/>
          </a:prstGeom>
          <a:solidFill>
            <a:schemeClr val="accent2"/>
          </a:solidFill>
          <a:ln>
            <a:solidFill>
              <a:srgbClr val="FFC000"/>
            </a:solidFill>
          </a:ln>
        </p:spPr>
        <p:txBody>
          <a:bodyPr wrap="square" rtlCol="0">
            <a:spAutoFit/>
          </a:bodyPr>
          <a:lstStyle/>
          <a:p>
            <a:r>
              <a:rPr lang="en-US" dirty="0"/>
              <a:t>Planning for the Future</a:t>
            </a:r>
          </a:p>
        </p:txBody>
      </p:sp>
    </p:spTree>
    <p:extLst>
      <p:ext uri="{BB962C8B-B14F-4D97-AF65-F5344CB8AC3E}">
        <p14:creationId xmlns:p14="http://schemas.microsoft.com/office/powerpoint/2010/main" val="14275708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dirty="0">
                <a:latin typeface="+mn-lt"/>
              </a:rPr>
              <a:t>Future Planning</a:t>
            </a:r>
          </a:p>
        </p:txBody>
      </p:sp>
      <p:sp>
        <p:nvSpPr>
          <p:cNvPr id="7" name="Rectangle 3">
            <a:extLst>
              <a:ext uri="{FF2B5EF4-FFF2-40B4-BE49-F238E27FC236}">
                <a16:creationId xmlns:a16="http://schemas.microsoft.com/office/drawing/2014/main" id="{28193AD9-BD04-4B40-B14C-CF9DFB58ECA8}"/>
              </a:ext>
            </a:extLst>
          </p:cNvPr>
          <p:cNvSpPr txBox="1">
            <a:spLocks noChangeArrowheads="1"/>
          </p:cNvSpPr>
          <p:nvPr/>
        </p:nvSpPr>
        <p:spPr bwMode="auto">
          <a:xfrm>
            <a:off x="1743169" y="1856249"/>
            <a:ext cx="9089973" cy="4371555"/>
          </a:xfrm>
          <a:prstGeom prst="rect">
            <a:avLst/>
          </a:prstGeom>
          <a:solidFill>
            <a:srgbClr val="FFFFCC"/>
          </a:solidFill>
          <a:ln w="76200">
            <a:pattFill prst="horzBrick">
              <a:fgClr>
                <a:srgbClr val="CC3300"/>
              </a:fgClr>
              <a:bgClr>
                <a:srgbClr val="FFFFCC"/>
              </a:bgClr>
            </a:patt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Tx/>
              <a:buNone/>
            </a:pPr>
            <a:endParaRPr lang="en-US" sz="750" b="1" u="sng" dirty="0"/>
          </a:p>
          <a:p>
            <a:pPr eaLnBrk="1" hangingPunct="1">
              <a:buFontTx/>
              <a:buNone/>
            </a:pPr>
            <a:r>
              <a:rPr lang="en-US" b="1" u="sng" dirty="0"/>
              <a:t>Process</a:t>
            </a:r>
            <a:r>
              <a:rPr lang="en-US" dirty="0"/>
              <a:t> (or program implementation) – </a:t>
            </a:r>
            <a:r>
              <a:rPr lang="en-US" sz="3000" dirty="0">
                <a:solidFill>
                  <a:schemeClr val="accent2"/>
                </a:solidFill>
              </a:rPr>
              <a:t>Describes aspects of the program that will be implemented to help achieve the intended outcome</a:t>
            </a:r>
          </a:p>
          <a:p>
            <a:pPr eaLnBrk="1" hangingPunct="1">
              <a:buFontTx/>
              <a:buNone/>
            </a:pPr>
            <a:endParaRPr lang="en-US" sz="675" dirty="0">
              <a:solidFill>
                <a:schemeClr val="accent2"/>
              </a:solidFill>
            </a:endParaRPr>
          </a:p>
          <a:p>
            <a:pPr eaLnBrk="1" hangingPunct="1">
              <a:buFontTx/>
              <a:buNone/>
            </a:pPr>
            <a:r>
              <a:rPr lang="en-US" b="1" u="sng" dirty="0"/>
              <a:t>Outcome</a:t>
            </a:r>
            <a:r>
              <a:rPr lang="en-US" dirty="0"/>
              <a:t> (or performance) – </a:t>
            </a:r>
            <a:r>
              <a:rPr lang="en-US" sz="3000" dirty="0">
                <a:solidFill>
                  <a:schemeClr val="accent2"/>
                </a:solidFill>
              </a:rPr>
              <a:t>Describes student, staff, or parent outcomes as a result of implementing a prescribed program or activity </a:t>
            </a:r>
          </a:p>
        </p:txBody>
      </p:sp>
      <p:sp>
        <p:nvSpPr>
          <p:cNvPr id="8" name="TextBox 7">
            <a:extLst>
              <a:ext uri="{FF2B5EF4-FFF2-40B4-BE49-F238E27FC236}">
                <a16:creationId xmlns:a16="http://schemas.microsoft.com/office/drawing/2014/main" id="{B9320E75-D607-754F-B17B-366686A9E83A}"/>
              </a:ext>
            </a:extLst>
          </p:cNvPr>
          <p:cNvSpPr txBox="1"/>
          <p:nvPr/>
        </p:nvSpPr>
        <p:spPr>
          <a:xfrm>
            <a:off x="490330" y="62803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152241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iterate type="lt">
                                    <p:tmPct val="0"/>
                                  </p:iterate>
                                  <p:childTnLst>
                                    <p:set>
                                      <p:cBhvr>
                                        <p:cTn id="6" dur="1" fill="hold">
                                          <p:stCondLst>
                                            <p:cond delay="0"/>
                                          </p:stCondLst>
                                        </p:cTn>
                                        <p:tgtEl>
                                          <p:spTgt spid="7">
                                            <p:txEl>
                                              <p:pRg st="3" end="3"/>
                                            </p:txEl>
                                          </p:spTgt>
                                        </p:tgtEl>
                                        <p:attrNameLst>
                                          <p:attrName>style.visibility</p:attrName>
                                        </p:attrNameLst>
                                      </p:cBhvr>
                                      <p:to>
                                        <p:strVal val="visible"/>
                                      </p:to>
                                    </p:set>
                                    <p:animEffect transition="in" filter="blinds(horizontal)">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7">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4800" dirty="0">
                <a:latin typeface="+mn-lt"/>
              </a:rPr>
              <a:t>Establishing Performance Measures</a:t>
            </a:r>
          </a:p>
        </p:txBody>
      </p:sp>
      <p:sp>
        <p:nvSpPr>
          <p:cNvPr id="6" name="Content Placeholder 2">
            <a:extLst>
              <a:ext uri="{FF2B5EF4-FFF2-40B4-BE49-F238E27FC236}">
                <a16:creationId xmlns:a16="http://schemas.microsoft.com/office/drawing/2014/main" id="{6D80EC91-80B9-AC4E-BA59-E2D9ED864566}"/>
              </a:ext>
            </a:extLst>
          </p:cNvPr>
          <p:cNvSpPr txBox="1">
            <a:spLocks/>
          </p:cNvSpPr>
          <p:nvPr/>
        </p:nvSpPr>
        <p:spPr>
          <a:xfrm>
            <a:off x="457200" y="1600200"/>
            <a:ext cx="11280912"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600" dirty="0"/>
              <a:t>At your table discuss ideas for potential performance measures</a:t>
            </a:r>
          </a:p>
          <a:p>
            <a:pPr marL="342900" indent="-342900" algn="l">
              <a:buFont typeface="Arial" panose="020B0604020202020204" pitchFamily="34" charset="0"/>
              <a:buChar char="•"/>
            </a:pPr>
            <a:r>
              <a:rPr lang="en-US" sz="3600" dirty="0"/>
              <a:t>Consider both process measures and outcomes for secondary students and staff</a:t>
            </a:r>
          </a:p>
          <a:p>
            <a:pPr marL="342900" indent="-342900" algn="l">
              <a:buFont typeface="Arial" panose="020B0604020202020204" pitchFamily="34" charset="0"/>
              <a:buChar char="•"/>
            </a:pPr>
            <a:r>
              <a:rPr lang="en-US" sz="3600" dirty="0"/>
              <a:t>Also consider measures at the consortium level (as opposed to data a state needs to provide)</a:t>
            </a:r>
          </a:p>
          <a:p>
            <a:pPr marL="342900" indent="-342900" algn="l">
              <a:buFont typeface="Arial" panose="020B0604020202020204" pitchFamily="34" charset="0"/>
              <a:buChar char="•"/>
            </a:pPr>
            <a:r>
              <a:rPr lang="en-US" sz="3600" dirty="0"/>
              <a:t>Consider using information states already have to collect (see next slide)</a:t>
            </a:r>
          </a:p>
        </p:txBody>
      </p:sp>
      <p:sp>
        <p:nvSpPr>
          <p:cNvPr id="8" name="TextBox 7">
            <a:extLst>
              <a:ext uri="{FF2B5EF4-FFF2-40B4-BE49-F238E27FC236}">
                <a16:creationId xmlns:a16="http://schemas.microsoft.com/office/drawing/2014/main" id="{5896DC2A-4045-6447-BC81-5FD50171BBA9}"/>
              </a:ext>
            </a:extLst>
          </p:cNvPr>
          <p:cNvSpPr txBox="1"/>
          <p:nvPr/>
        </p:nvSpPr>
        <p:spPr>
          <a:xfrm>
            <a:off x="490330" y="62803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19417310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5F2D71-F033-654F-815E-55B131742CE0}"/>
              </a:ext>
            </a:extLst>
          </p:cNvPr>
          <p:cNvPicPr>
            <a:picLocks noChangeAspect="1"/>
          </p:cNvPicPr>
          <p:nvPr/>
        </p:nvPicPr>
        <p:blipFill>
          <a:blip r:embed="rId2">
            <a:alphaModFix amt="20000"/>
          </a:blip>
          <a:stretch>
            <a:fillRect/>
          </a:stretch>
        </p:blipFill>
        <p:spPr>
          <a:xfrm>
            <a:off x="7214389" y="2532559"/>
            <a:ext cx="4335059" cy="3015625"/>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NEW PROPOSAL – TST Structure</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09E6EC5-DF77-D34A-B5EF-4DA2DD5EA107}"/>
              </a:ext>
            </a:extLst>
          </p:cNvPr>
          <p:cNvSpPr/>
          <p:nvPr/>
        </p:nvSpPr>
        <p:spPr>
          <a:xfrm>
            <a:off x="642551" y="1690688"/>
            <a:ext cx="8847438" cy="4493538"/>
          </a:xfrm>
          <a:prstGeom prst="rect">
            <a:avLst/>
          </a:prstGeom>
        </p:spPr>
        <p:txBody>
          <a:bodyPr wrap="square">
            <a:spAutoFit/>
          </a:bodyPr>
          <a:lstStyle/>
          <a:p>
            <a:pPr marL="514350" indent="-514350">
              <a:buFont typeface="+mj-lt"/>
              <a:buAutoNum type="arabicPeriod"/>
            </a:pPr>
            <a:r>
              <a:rPr lang="en-US" sz="2600" dirty="0">
                <a:latin typeface="Calibri" panose="020F0502020204030204" pitchFamily="34" charset="0"/>
              </a:rPr>
              <a:t>How should the TST be structured to achieve its objectives in the next CIG? One member per state? Multiple members? </a:t>
            </a:r>
          </a:p>
          <a:p>
            <a:pPr marL="514350" indent="-514350">
              <a:buFont typeface="+mj-lt"/>
              <a:buAutoNum type="arabicPeriod"/>
            </a:pPr>
            <a:endParaRPr lang="en-US" sz="2600" dirty="0">
              <a:latin typeface="Calibri" panose="020F0502020204030204" pitchFamily="34" charset="0"/>
            </a:endParaRPr>
          </a:p>
          <a:p>
            <a:pPr marL="514350" indent="-514350">
              <a:buFont typeface="+mj-lt"/>
              <a:buAutoNum type="arabicPeriod"/>
            </a:pPr>
            <a:r>
              <a:rPr lang="en-US" sz="2600" dirty="0">
                <a:latin typeface="Calibri" panose="020F0502020204030204" pitchFamily="34" charset="0"/>
              </a:rPr>
              <a:t>How well do the TST Work Groups represent What are the ideal qualities for TST WG members and team leads?</a:t>
            </a:r>
          </a:p>
          <a:p>
            <a:pPr marL="514350" indent="-514350">
              <a:buFont typeface="+mj-lt"/>
              <a:buAutoNum type="arabicPeriod"/>
            </a:pPr>
            <a:endParaRPr lang="en-US" sz="2600" dirty="0">
              <a:latin typeface="Calibri" panose="020F0502020204030204" pitchFamily="34" charset="0"/>
            </a:endParaRPr>
          </a:p>
          <a:p>
            <a:pPr marL="514350" indent="-514350">
              <a:buFont typeface="+mj-lt"/>
              <a:buAutoNum type="arabicPeriod"/>
            </a:pPr>
            <a:r>
              <a:rPr lang="en-US" sz="2600" dirty="0">
                <a:latin typeface="Calibri" panose="020F0502020204030204" pitchFamily="34" charset="0"/>
              </a:rPr>
              <a:t>How much time is reasonable to expect each TST WG member to devote to achieving WG goals and objectives?</a:t>
            </a:r>
          </a:p>
          <a:p>
            <a:pPr marL="514350" indent="-514350">
              <a:buFont typeface="+mj-lt"/>
              <a:buAutoNum type="arabicPeriod"/>
            </a:pPr>
            <a:endParaRPr lang="en-US" sz="2600" dirty="0">
              <a:latin typeface="Calibri" panose="020F0502020204030204" pitchFamily="34" charset="0"/>
            </a:endParaRPr>
          </a:p>
          <a:p>
            <a:pPr marL="514350" indent="-514350">
              <a:buFont typeface="+mj-lt"/>
              <a:buAutoNum type="arabicPeriod"/>
            </a:pPr>
            <a:r>
              <a:rPr lang="en-US" sz="2600" dirty="0">
                <a:latin typeface="Calibri" panose="020F0502020204030204" pitchFamily="34" charset="0"/>
              </a:rPr>
              <a:t>What is the best way to communicate TST efforts and achievements to the SST? Entire organization?</a:t>
            </a:r>
            <a:endParaRPr lang="en-US" sz="2600" i="0" u="none" strike="noStrike" dirty="0">
              <a:effectLst/>
              <a:latin typeface="Calibri" panose="020F0502020204030204" pitchFamily="34" charset="0"/>
            </a:endParaRPr>
          </a:p>
        </p:txBody>
      </p:sp>
      <p:sp>
        <p:nvSpPr>
          <p:cNvPr id="9" name="TextBox 8">
            <a:extLst>
              <a:ext uri="{FF2B5EF4-FFF2-40B4-BE49-F238E27FC236}">
                <a16:creationId xmlns:a16="http://schemas.microsoft.com/office/drawing/2014/main" id="{B6A7D00C-894C-4141-89AA-F7557441454E}"/>
              </a:ext>
            </a:extLst>
          </p:cNvPr>
          <p:cNvSpPr txBox="1"/>
          <p:nvPr/>
        </p:nvSpPr>
        <p:spPr>
          <a:xfrm>
            <a:off x="490330" y="62803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3368024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GOSOSY Email Blasts</a:t>
            </a:r>
          </a:p>
        </p:txBody>
      </p:sp>
      <p:sp>
        <p:nvSpPr>
          <p:cNvPr id="3" name="Content Placeholder 2">
            <a:extLst>
              <a:ext uri="{FF2B5EF4-FFF2-40B4-BE49-F238E27FC236}">
                <a16:creationId xmlns:a16="http://schemas.microsoft.com/office/drawing/2014/main" id="{C6D3FEA9-DBAA-2647-A8F1-B348C6D9EB1F}"/>
              </a:ext>
            </a:extLst>
          </p:cNvPr>
          <p:cNvSpPr>
            <a:spLocks noGrp="1"/>
          </p:cNvSpPr>
          <p:nvPr>
            <p:ph idx="1"/>
          </p:nvPr>
        </p:nvSpPr>
        <p:spPr>
          <a:xfrm>
            <a:off x="838200" y="3498573"/>
            <a:ext cx="10515600" cy="2678389"/>
          </a:xfrm>
        </p:spPr>
        <p:txBody>
          <a:bodyPr/>
          <a:lstStyle/>
          <a:p>
            <a:r>
              <a:rPr lang="en-US" dirty="0"/>
              <a:t>Since June 2019</a:t>
            </a:r>
          </a:p>
          <a:p>
            <a:r>
              <a:rPr lang="en-US" dirty="0"/>
              <a:t>Seven (7) editions sent</a:t>
            </a:r>
          </a:p>
          <a:p>
            <a:r>
              <a:rPr lang="en-US" dirty="0"/>
              <a:t>230 connections </a:t>
            </a:r>
          </a:p>
          <a:p>
            <a:r>
              <a:rPr lang="en-US" dirty="0"/>
              <a:t>Using Constant Contact</a:t>
            </a:r>
          </a:p>
          <a:p>
            <a:r>
              <a:rPr lang="en-US" dirty="0"/>
              <a:t>Highlighting new materials, success stories, website resources, etc.</a:t>
            </a:r>
          </a:p>
        </p:txBody>
      </p:sp>
      <p:sp>
        <p:nvSpPr>
          <p:cNvPr id="4" name="TextBox 3">
            <a:extLst>
              <a:ext uri="{FF2B5EF4-FFF2-40B4-BE49-F238E27FC236}">
                <a16:creationId xmlns:a16="http://schemas.microsoft.com/office/drawing/2014/main" id="{17A2F43E-EC59-314A-8B59-C9F892A0DBF5}"/>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7DAE38F-4E32-5341-B69C-0CD12853334B}"/>
              </a:ext>
            </a:extLst>
          </p:cNvPr>
          <p:cNvPicPr>
            <a:picLocks noChangeAspect="1" noChangeArrowheads="1"/>
          </p:cNvPicPr>
          <p:nvPr/>
        </p:nvPicPr>
        <p:blipFill>
          <a:blip r:embed="rId3"/>
          <a:srcRect/>
          <a:stretch/>
        </p:blipFill>
        <p:spPr bwMode="auto">
          <a:xfrm>
            <a:off x="2378075" y="1570038"/>
            <a:ext cx="743585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3638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1CE6F-B396-4242-8915-1DB7F9ACF3FE}"/>
              </a:ext>
            </a:extLst>
          </p:cNvPr>
          <p:cNvSpPr>
            <a:spLocks noGrp="1"/>
          </p:cNvSpPr>
          <p:nvPr>
            <p:ph type="title"/>
          </p:nvPr>
        </p:nvSpPr>
        <p:spPr/>
        <p:txBody>
          <a:bodyPr/>
          <a:lstStyle/>
          <a:p>
            <a:pPr algn="ctr"/>
            <a:r>
              <a:rPr lang="en-US" dirty="0"/>
              <a:t>Future Meetings</a:t>
            </a:r>
          </a:p>
        </p:txBody>
      </p:sp>
      <p:sp>
        <p:nvSpPr>
          <p:cNvPr id="3" name="Content Placeholder 2">
            <a:extLst>
              <a:ext uri="{FF2B5EF4-FFF2-40B4-BE49-F238E27FC236}">
                <a16:creationId xmlns:a16="http://schemas.microsoft.com/office/drawing/2014/main" id="{5DD2C124-E51E-6F4E-9291-A342AA8B1E8E}"/>
              </a:ext>
            </a:extLst>
          </p:cNvPr>
          <p:cNvSpPr>
            <a:spLocks noGrp="1"/>
          </p:cNvSpPr>
          <p:nvPr>
            <p:ph idx="1"/>
          </p:nvPr>
        </p:nvSpPr>
        <p:spPr/>
        <p:txBody>
          <a:bodyPr/>
          <a:lstStyle/>
          <a:p>
            <a:r>
              <a:rPr lang="en-US" dirty="0"/>
              <a:t>Schedule PDWG Webinar on Introduction to OSY module</a:t>
            </a:r>
          </a:p>
          <a:p>
            <a:r>
              <a:rPr lang="en-US" dirty="0"/>
              <a:t>NASDME prep</a:t>
            </a:r>
          </a:p>
          <a:p>
            <a:r>
              <a:rPr lang="en-US" dirty="0"/>
              <a:t>SST meeting</a:t>
            </a:r>
          </a:p>
          <a:p>
            <a:endParaRPr lang="en-US" dirty="0"/>
          </a:p>
          <a:p>
            <a:r>
              <a:rPr lang="en-US" dirty="0"/>
              <a:t>Future TST Meetings:</a:t>
            </a:r>
          </a:p>
          <a:p>
            <a:r>
              <a:rPr lang="en-US" dirty="0"/>
              <a:t>Fall/Spring</a:t>
            </a:r>
          </a:p>
          <a:p>
            <a:r>
              <a:rPr lang="en-US" dirty="0"/>
              <a:t>Date Options and Suggested Locations </a:t>
            </a:r>
          </a:p>
        </p:txBody>
      </p:sp>
      <p:pic>
        <p:nvPicPr>
          <p:cNvPr id="4" name="Picture 3">
            <a:extLst>
              <a:ext uri="{FF2B5EF4-FFF2-40B4-BE49-F238E27FC236}">
                <a16:creationId xmlns:a16="http://schemas.microsoft.com/office/drawing/2014/main" id="{7FDC9A53-8D3E-AC4A-A9B3-6505AD157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0C88E97D-54D9-5B49-82BD-62C4BBA13062}"/>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24792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5400" dirty="0">
                <a:latin typeface="+mn-lt"/>
              </a:rPr>
              <a:t>Google Analytics – GOSOSY Year 5 </a:t>
            </a:r>
          </a:p>
        </p:txBody>
      </p:sp>
      <p:sp>
        <p:nvSpPr>
          <p:cNvPr id="4" name="TextBox 3">
            <a:extLst>
              <a:ext uri="{FF2B5EF4-FFF2-40B4-BE49-F238E27FC236}">
                <a16:creationId xmlns:a16="http://schemas.microsoft.com/office/drawing/2014/main" id="{17A2F43E-EC59-314A-8B59-C9F892A0DBF5}"/>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8A32D34-5C33-2C43-8EF0-32A1B19BA240}"/>
              </a:ext>
            </a:extLst>
          </p:cNvPr>
          <p:cNvPicPr>
            <a:picLocks noChangeAspect="1"/>
          </p:cNvPicPr>
          <p:nvPr/>
        </p:nvPicPr>
        <p:blipFill>
          <a:blip r:embed="rId3"/>
          <a:stretch>
            <a:fillRect/>
          </a:stretch>
        </p:blipFill>
        <p:spPr>
          <a:xfrm>
            <a:off x="6801989" y="1855580"/>
            <a:ext cx="3848729" cy="4073733"/>
          </a:xfrm>
          <a:prstGeom prst="rect">
            <a:avLst/>
          </a:prstGeom>
        </p:spPr>
      </p:pic>
      <p:pic>
        <p:nvPicPr>
          <p:cNvPr id="13" name="Picture 12">
            <a:extLst>
              <a:ext uri="{FF2B5EF4-FFF2-40B4-BE49-F238E27FC236}">
                <a16:creationId xmlns:a16="http://schemas.microsoft.com/office/drawing/2014/main" id="{EC2A53B9-0C80-D843-A67C-07CAF46973AA}"/>
              </a:ext>
            </a:extLst>
          </p:cNvPr>
          <p:cNvPicPr>
            <a:picLocks noChangeAspect="1"/>
          </p:cNvPicPr>
          <p:nvPr/>
        </p:nvPicPr>
        <p:blipFill>
          <a:blip r:embed="rId4"/>
          <a:stretch>
            <a:fillRect/>
          </a:stretch>
        </p:blipFill>
        <p:spPr>
          <a:xfrm>
            <a:off x="1000552" y="1935162"/>
            <a:ext cx="5095447" cy="3879873"/>
          </a:xfrm>
          <a:prstGeom prst="rect">
            <a:avLst/>
          </a:prstGeom>
        </p:spPr>
      </p:pic>
    </p:spTree>
    <p:extLst>
      <p:ext uri="{BB962C8B-B14F-4D97-AF65-F5344CB8AC3E}">
        <p14:creationId xmlns:p14="http://schemas.microsoft.com/office/powerpoint/2010/main" val="998346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46185-8F97-F24F-B894-8EC69D989ABE}"/>
              </a:ext>
            </a:extLst>
          </p:cNvPr>
          <p:cNvPicPr>
            <a:picLocks noChangeAspect="1"/>
          </p:cNvPicPr>
          <p:nvPr/>
        </p:nvPicPr>
        <p:blipFill>
          <a:blip r:embed="rId2"/>
          <a:stretch>
            <a:fillRect/>
          </a:stretch>
        </p:blipFill>
        <p:spPr>
          <a:xfrm>
            <a:off x="1366098" y="228599"/>
            <a:ext cx="9248356" cy="6594645"/>
          </a:xfrm>
          <a:prstGeom prst="rect">
            <a:avLst/>
          </a:prstGeom>
        </p:spPr>
      </p:pic>
    </p:spTree>
    <p:extLst>
      <p:ext uri="{BB962C8B-B14F-4D97-AF65-F5344CB8AC3E}">
        <p14:creationId xmlns:p14="http://schemas.microsoft.com/office/powerpoint/2010/main" val="841085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99558-F585-794B-861B-CEB2CA362E09}"/>
              </a:ext>
            </a:extLst>
          </p:cNvPr>
          <p:cNvPicPr>
            <a:picLocks noChangeAspect="1"/>
          </p:cNvPicPr>
          <p:nvPr/>
        </p:nvPicPr>
        <p:blipFill>
          <a:blip r:embed="rId2"/>
          <a:stretch>
            <a:fillRect/>
          </a:stretch>
        </p:blipFill>
        <p:spPr>
          <a:xfrm>
            <a:off x="1429264" y="177113"/>
            <a:ext cx="9321113" cy="6603214"/>
          </a:xfrm>
          <a:prstGeom prst="rect">
            <a:avLst/>
          </a:prstGeom>
        </p:spPr>
      </p:pic>
    </p:spTree>
    <p:extLst>
      <p:ext uri="{BB962C8B-B14F-4D97-AF65-F5344CB8AC3E}">
        <p14:creationId xmlns:p14="http://schemas.microsoft.com/office/powerpoint/2010/main" val="301507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61547-6C37-DC41-A444-1BC292DABBBD}"/>
              </a:ext>
            </a:extLst>
          </p:cNvPr>
          <p:cNvPicPr>
            <a:picLocks noChangeAspect="1"/>
          </p:cNvPicPr>
          <p:nvPr/>
        </p:nvPicPr>
        <p:blipFill>
          <a:blip r:embed="rId2"/>
          <a:stretch>
            <a:fillRect/>
          </a:stretch>
        </p:blipFill>
        <p:spPr>
          <a:xfrm>
            <a:off x="1311876" y="17274"/>
            <a:ext cx="9203724" cy="6823451"/>
          </a:xfrm>
          <a:prstGeom prst="rect">
            <a:avLst/>
          </a:prstGeom>
        </p:spPr>
      </p:pic>
    </p:spTree>
    <p:extLst>
      <p:ext uri="{BB962C8B-B14F-4D97-AF65-F5344CB8AC3E}">
        <p14:creationId xmlns:p14="http://schemas.microsoft.com/office/powerpoint/2010/main" val="282192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61547-6C37-DC41-A444-1BC292DABBBD}"/>
              </a:ext>
            </a:extLst>
          </p:cNvPr>
          <p:cNvPicPr>
            <a:picLocks noChangeAspect="1"/>
          </p:cNvPicPr>
          <p:nvPr/>
        </p:nvPicPr>
        <p:blipFill>
          <a:blip r:embed="rId2"/>
          <a:stretch>
            <a:fillRect/>
          </a:stretch>
        </p:blipFill>
        <p:spPr>
          <a:xfrm>
            <a:off x="1311876" y="17274"/>
            <a:ext cx="9203724" cy="6823451"/>
          </a:xfrm>
          <a:prstGeom prst="rect">
            <a:avLst/>
          </a:prstGeom>
        </p:spPr>
      </p:pic>
    </p:spTree>
    <p:extLst>
      <p:ext uri="{BB962C8B-B14F-4D97-AF65-F5344CB8AC3E}">
        <p14:creationId xmlns:p14="http://schemas.microsoft.com/office/powerpoint/2010/main" val="2057768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15F7-763E-DF48-8A40-911505A77D0D}"/>
              </a:ext>
            </a:extLst>
          </p:cNvPr>
          <p:cNvPicPr>
            <a:picLocks noChangeAspect="1"/>
          </p:cNvPicPr>
          <p:nvPr/>
        </p:nvPicPr>
        <p:blipFill>
          <a:blip r:embed="rId2"/>
          <a:stretch>
            <a:fillRect/>
          </a:stretch>
        </p:blipFill>
        <p:spPr>
          <a:xfrm>
            <a:off x="1640021" y="114300"/>
            <a:ext cx="8911957" cy="6629400"/>
          </a:xfrm>
          <a:prstGeom prst="rect">
            <a:avLst/>
          </a:prstGeom>
        </p:spPr>
      </p:pic>
    </p:spTree>
    <p:extLst>
      <p:ext uri="{BB962C8B-B14F-4D97-AF65-F5344CB8AC3E}">
        <p14:creationId xmlns:p14="http://schemas.microsoft.com/office/powerpoint/2010/main" val="319159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04FBFA-4268-9A49-99E8-E528C6383D9D}"/>
              </a:ext>
            </a:extLst>
          </p:cNvPr>
          <p:cNvPicPr>
            <a:picLocks noChangeAspect="1"/>
          </p:cNvPicPr>
          <p:nvPr/>
        </p:nvPicPr>
        <p:blipFill>
          <a:blip r:embed="rId2"/>
          <a:stretch>
            <a:fillRect/>
          </a:stretch>
        </p:blipFill>
        <p:spPr>
          <a:xfrm>
            <a:off x="1638300" y="0"/>
            <a:ext cx="8915399" cy="6781800"/>
          </a:xfrm>
          <a:prstGeom prst="rect">
            <a:avLst/>
          </a:prstGeom>
        </p:spPr>
      </p:pic>
    </p:spTree>
    <p:extLst>
      <p:ext uri="{BB962C8B-B14F-4D97-AF65-F5344CB8AC3E}">
        <p14:creationId xmlns:p14="http://schemas.microsoft.com/office/powerpoint/2010/main" val="104831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3DA99-DE82-D04F-A0EE-829D004DCA8A}"/>
              </a:ext>
            </a:extLst>
          </p:cNvPr>
          <p:cNvPicPr>
            <a:picLocks noChangeAspect="1"/>
          </p:cNvPicPr>
          <p:nvPr/>
        </p:nvPicPr>
        <p:blipFill>
          <a:blip r:embed="rId2"/>
          <a:stretch>
            <a:fillRect/>
          </a:stretch>
        </p:blipFill>
        <p:spPr>
          <a:xfrm>
            <a:off x="1638300" y="152400"/>
            <a:ext cx="8915399" cy="6553200"/>
          </a:xfrm>
          <a:prstGeom prst="rect">
            <a:avLst/>
          </a:prstGeom>
        </p:spPr>
      </p:pic>
    </p:spTree>
    <p:extLst>
      <p:ext uri="{BB962C8B-B14F-4D97-AF65-F5344CB8AC3E}">
        <p14:creationId xmlns:p14="http://schemas.microsoft.com/office/powerpoint/2010/main" val="356705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2096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4">
            <a:extLst>
              <a:ext uri="{FF2B5EF4-FFF2-40B4-BE49-F238E27FC236}">
                <a16:creationId xmlns:a16="http://schemas.microsoft.com/office/drawing/2014/main" id="{C361465C-05B3-E046-BE6E-E8507BC53D31}"/>
              </a:ext>
            </a:extLst>
          </p:cNvPr>
          <p:cNvSpPr txBox="1">
            <a:spLocks/>
          </p:cNvSpPr>
          <p:nvPr/>
        </p:nvSpPr>
        <p:spPr>
          <a:xfrm>
            <a:off x="1764957" y="1662800"/>
            <a:ext cx="3201988" cy="4373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ea typeface="ＭＳ Ｐゴシック" panose="020B0600070205080204" pitchFamily="34" charset="-128"/>
              </a:rPr>
              <a:t>Alabama</a:t>
            </a:r>
          </a:p>
          <a:p>
            <a:r>
              <a:rPr lang="en-US" altLang="en-US" dirty="0">
                <a:ea typeface="ＭＳ Ｐゴシック" panose="020B0600070205080204" pitchFamily="34" charset="-128"/>
              </a:rPr>
              <a:t>Georgia</a:t>
            </a:r>
          </a:p>
          <a:p>
            <a:r>
              <a:rPr lang="en-US" altLang="en-US" dirty="0">
                <a:ea typeface="ＭＳ Ｐゴシック" panose="020B0600070205080204" pitchFamily="34" charset="-128"/>
              </a:rPr>
              <a:t>Illinois</a:t>
            </a:r>
          </a:p>
          <a:p>
            <a:r>
              <a:rPr lang="en-US" altLang="en-US" dirty="0">
                <a:ea typeface="ＭＳ Ｐゴシック" panose="020B0600070205080204" pitchFamily="34" charset="-128"/>
              </a:rPr>
              <a:t>Iowa</a:t>
            </a:r>
          </a:p>
          <a:p>
            <a:r>
              <a:rPr lang="en-US" altLang="en-US" dirty="0">
                <a:ea typeface="ＭＳ Ｐゴシック" panose="020B0600070205080204" pitchFamily="34" charset="-128"/>
              </a:rPr>
              <a:t>Kansas</a:t>
            </a:r>
          </a:p>
          <a:p>
            <a:r>
              <a:rPr lang="en-US" altLang="en-US" dirty="0">
                <a:ea typeface="ＭＳ Ｐゴシック" panose="020B0600070205080204" pitchFamily="34" charset="-128"/>
              </a:rPr>
              <a:t>Kentucky</a:t>
            </a:r>
          </a:p>
          <a:p>
            <a:r>
              <a:rPr lang="en-US" altLang="en-US" dirty="0">
                <a:ea typeface="ＭＳ Ｐゴシック" panose="020B0600070205080204" pitchFamily="34" charset="-128"/>
              </a:rPr>
              <a:t>Massachusetts</a:t>
            </a:r>
          </a:p>
          <a:p>
            <a:r>
              <a:rPr lang="en-US" altLang="en-US" dirty="0">
                <a:ea typeface="ＭＳ Ｐゴシック" panose="020B0600070205080204" pitchFamily="34" charset="-128"/>
              </a:rPr>
              <a:t>Mississippi</a:t>
            </a:r>
          </a:p>
        </p:txBody>
      </p:sp>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3" name="Content Placeholder 26">
            <a:extLst>
              <a:ext uri="{FF2B5EF4-FFF2-40B4-BE49-F238E27FC236}">
                <a16:creationId xmlns:a16="http://schemas.microsoft.com/office/drawing/2014/main" id="{7A61614A-194B-B84C-A5DC-C325A8AB689C}"/>
              </a:ext>
            </a:extLst>
          </p:cNvPr>
          <p:cNvSpPr txBox="1">
            <a:spLocks/>
          </p:cNvSpPr>
          <p:nvPr/>
        </p:nvSpPr>
        <p:spPr>
          <a:xfrm>
            <a:off x="7620001" y="1629033"/>
            <a:ext cx="3201988" cy="444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ea typeface="ＭＳ Ｐゴシック" panose="020B0600070205080204" pitchFamily="34" charset="-128"/>
              </a:rPr>
              <a:t>Nebraska</a:t>
            </a:r>
          </a:p>
          <a:p>
            <a:r>
              <a:rPr lang="en-US" altLang="en-US" dirty="0">
                <a:ea typeface="ＭＳ Ｐゴシック" panose="020B0600070205080204" pitchFamily="34" charset="-128"/>
              </a:rPr>
              <a:t>New Hampshire</a:t>
            </a:r>
          </a:p>
          <a:p>
            <a:r>
              <a:rPr lang="en-US" altLang="en-US" dirty="0">
                <a:ea typeface="ＭＳ Ｐゴシック" panose="020B0600070205080204" pitchFamily="34" charset="-128"/>
              </a:rPr>
              <a:t>New Jersey</a:t>
            </a:r>
          </a:p>
          <a:p>
            <a:r>
              <a:rPr lang="en-US" altLang="en-US" dirty="0">
                <a:ea typeface="ＭＳ Ｐゴシック" panose="020B0600070205080204" pitchFamily="34" charset="-128"/>
              </a:rPr>
              <a:t>New York</a:t>
            </a:r>
          </a:p>
          <a:p>
            <a:r>
              <a:rPr lang="en-US" altLang="en-US" dirty="0">
                <a:ea typeface="ＭＳ Ｐゴシック" panose="020B0600070205080204" pitchFamily="34" charset="-128"/>
              </a:rPr>
              <a:t>North Carolina</a:t>
            </a:r>
          </a:p>
          <a:p>
            <a:r>
              <a:rPr lang="en-US" altLang="en-US" dirty="0">
                <a:ea typeface="ＭＳ Ｐゴシック" panose="020B0600070205080204" pitchFamily="34" charset="-128"/>
              </a:rPr>
              <a:t>Pennsylvania</a:t>
            </a:r>
          </a:p>
          <a:p>
            <a:r>
              <a:rPr lang="en-US" altLang="en-US" dirty="0">
                <a:ea typeface="ＭＳ Ｐゴシック" panose="020B0600070205080204" pitchFamily="34" charset="-128"/>
              </a:rPr>
              <a:t>South Carolina</a:t>
            </a:r>
          </a:p>
          <a:p>
            <a:r>
              <a:rPr lang="en-US" altLang="en-US" dirty="0">
                <a:ea typeface="ＭＳ Ｐゴシック" panose="020B0600070205080204" pitchFamily="34" charset="-128"/>
              </a:rPr>
              <a:t>Tennessee</a:t>
            </a:r>
          </a:p>
          <a:p>
            <a:r>
              <a:rPr lang="en-US" altLang="en-US" dirty="0">
                <a:ea typeface="ＭＳ Ｐゴシック" panose="020B0600070205080204" pitchFamily="34" charset="-128"/>
              </a:rPr>
              <a:t>Vermont</a:t>
            </a:r>
          </a:p>
          <a:p>
            <a:endParaRPr lang="en-US" altLang="en-US" dirty="0">
              <a:ea typeface="ＭＳ Ｐゴシック" panose="020B0600070205080204" pitchFamily="34" charset="-128"/>
            </a:endParaRPr>
          </a:p>
        </p:txBody>
      </p: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GOSOSY Member States</a:t>
            </a:r>
          </a:p>
        </p:txBody>
      </p:sp>
    </p:spTree>
    <p:extLst>
      <p:ext uri="{BB962C8B-B14F-4D97-AF65-F5344CB8AC3E}">
        <p14:creationId xmlns:p14="http://schemas.microsoft.com/office/powerpoint/2010/main" val="3710355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198360-439C-4B43-AD4C-57C23F336F1B}"/>
              </a:ext>
            </a:extLst>
          </p:cNvPr>
          <p:cNvPicPr>
            <a:picLocks noChangeAspect="1"/>
          </p:cNvPicPr>
          <p:nvPr/>
        </p:nvPicPr>
        <p:blipFill>
          <a:blip r:embed="rId2"/>
          <a:stretch>
            <a:fillRect/>
          </a:stretch>
        </p:blipFill>
        <p:spPr>
          <a:xfrm>
            <a:off x="1997274" y="76200"/>
            <a:ext cx="8197452" cy="6705600"/>
          </a:xfrm>
          <a:prstGeom prst="rect">
            <a:avLst/>
          </a:prstGeom>
        </p:spPr>
      </p:pic>
    </p:spTree>
    <p:extLst>
      <p:ext uri="{BB962C8B-B14F-4D97-AF65-F5344CB8AC3E}">
        <p14:creationId xmlns:p14="http://schemas.microsoft.com/office/powerpoint/2010/main" val="985616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D04B-CFBC-774A-9074-27E4C5C84347}"/>
              </a:ext>
            </a:extLst>
          </p:cNvPr>
          <p:cNvPicPr>
            <a:picLocks noChangeAspect="1"/>
          </p:cNvPicPr>
          <p:nvPr/>
        </p:nvPicPr>
        <p:blipFill>
          <a:blip r:embed="rId2"/>
          <a:stretch>
            <a:fillRect/>
          </a:stretch>
        </p:blipFill>
        <p:spPr>
          <a:xfrm>
            <a:off x="1954411" y="0"/>
            <a:ext cx="8283177" cy="6781800"/>
          </a:xfrm>
          <a:prstGeom prst="rect">
            <a:avLst/>
          </a:prstGeom>
        </p:spPr>
      </p:pic>
    </p:spTree>
    <p:extLst>
      <p:ext uri="{BB962C8B-B14F-4D97-AF65-F5344CB8AC3E}">
        <p14:creationId xmlns:p14="http://schemas.microsoft.com/office/powerpoint/2010/main" val="37618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2FCC8F-A70A-E448-A166-655945B3F68B}"/>
              </a:ext>
            </a:extLst>
          </p:cNvPr>
          <p:cNvPicPr>
            <a:picLocks noChangeAspect="1"/>
          </p:cNvPicPr>
          <p:nvPr/>
        </p:nvPicPr>
        <p:blipFill>
          <a:blip r:embed="rId2"/>
          <a:stretch>
            <a:fillRect/>
          </a:stretch>
        </p:blipFill>
        <p:spPr>
          <a:xfrm>
            <a:off x="1745456" y="152400"/>
            <a:ext cx="8701087" cy="6553200"/>
          </a:xfrm>
          <a:prstGeom prst="rect">
            <a:avLst/>
          </a:prstGeom>
        </p:spPr>
      </p:pic>
    </p:spTree>
    <p:extLst>
      <p:ext uri="{BB962C8B-B14F-4D97-AF65-F5344CB8AC3E}">
        <p14:creationId xmlns:p14="http://schemas.microsoft.com/office/powerpoint/2010/main" val="2389128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F0695-1AD5-9844-9B3E-34D082694043}"/>
              </a:ext>
            </a:extLst>
          </p:cNvPr>
          <p:cNvPicPr>
            <a:picLocks noChangeAspect="1"/>
          </p:cNvPicPr>
          <p:nvPr/>
        </p:nvPicPr>
        <p:blipFill>
          <a:blip r:embed="rId2"/>
          <a:stretch>
            <a:fillRect/>
          </a:stretch>
        </p:blipFill>
        <p:spPr>
          <a:xfrm>
            <a:off x="1766887" y="0"/>
            <a:ext cx="8658225" cy="6629400"/>
          </a:xfrm>
          <a:prstGeom prst="rect">
            <a:avLst/>
          </a:prstGeom>
        </p:spPr>
      </p:pic>
    </p:spTree>
    <p:extLst>
      <p:ext uri="{BB962C8B-B14F-4D97-AF65-F5344CB8AC3E}">
        <p14:creationId xmlns:p14="http://schemas.microsoft.com/office/powerpoint/2010/main" val="134311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ECFA3-CB3D-4E4C-BA91-123CC5D6BDF8}"/>
              </a:ext>
            </a:extLst>
          </p:cNvPr>
          <p:cNvPicPr>
            <a:picLocks noChangeAspect="1"/>
          </p:cNvPicPr>
          <p:nvPr/>
        </p:nvPicPr>
        <p:blipFill>
          <a:blip r:embed="rId2"/>
          <a:stretch>
            <a:fillRect/>
          </a:stretch>
        </p:blipFill>
        <p:spPr>
          <a:xfrm>
            <a:off x="1738177" y="0"/>
            <a:ext cx="8715646" cy="6858000"/>
          </a:xfrm>
          <a:prstGeom prst="rect">
            <a:avLst/>
          </a:prstGeom>
        </p:spPr>
      </p:pic>
    </p:spTree>
    <p:extLst>
      <p:ext uri="{BB962C8B-B14F-4D97-AF65-F5344CB8AC3E}">
        <p14:creationId xmlns:p14="http://schemas.microsoft.com/office/powerpoint/2010/main" val="328780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55DA-8BEC-6E43-8100-6536953C9A0D}"/>
              </a:ext>
            </a:extLst>
          </p:cNvPr>
          <p:cNvPicPr>
            <a:picLocks noChangeAspect="1"/>
          </p:cNvPicPr>
          <p:nvPr/>
        </p:nvPicPr>
        <p:blipFill>
          <a:blip r:embed="rId2"/>
          <a:stretch>
            <a:fillRect/>
          </a:stretch>
        </p:blipFill>
        <p:spPr>
          <a:xfrm>
            <a:off x="703059" y="148281"/>
            <a:ext cx="10785881" cy="6363730"/>
          </a:xfrm>
          <a:prstGeom prst="rect">
            <a:avLst/>
          </a:prstGeom>
        </p:spPr>
      </p:pic>
    </p:spTree>
    <p:extLst>
      <p:ext uri="{BB962C8B-B14F-4D97-AF65-F5344CB8AC3E}">
        <p14:creationId xmlns:p14="http://schemas.microsoft.com/office/powerpoint/2010/main" val="4133904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85C30A-A71F-A445-9DAE-B9E020C2E71B}"/>
              </a:ext>
            </a:extLst>
          </p:cNvPr>
          <p:cNvPicPr>
            <a:picLocks noChangeAspect="1"/>
          </p:cNvPicPr>
          <p:nvPr/>
        </p:nvPicPr>
        <p:blipFill>
          <a:blip r:embed="rId2"/>
          <a:stretch>
            <a:fillRect/>
          </a:stretch>
        </p:blipFill>
        <p:spPr>
          <a:xfrm>
            <a:off x="1524000" y="0"/>
            <a:ext cx="9144000" cy="6705600"/>
          </a:xfrm>
          <a:prstGeom prst="rect">
            <a:avLst/>
          </a:prstGeom>
        </p:spPr>
      </p:pic>
    </p:spTree>
    <p:extLst>
      <p:ext uri="{BB962C8B-B14F-4D97-AF65-F5344CB8AC3E}">
        <p14:creationId xmlns:p14="http://schemas.microsoft.com/office/powerpoint/2010/main" val="3315037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51682-CA40-884A-AE0E-BDF70C0BF67A}"/>
              </a:ext>
            </a:extLst>
          </p:cNvPr>
          <p:cNvPicPr>
            <a:picLocks noChangeAspect="1"/>
          </p:cNvPicPr>
          <p:nvPr/>
        </p:nvPicPr>
        <p:blipFill>
          <a:blip r:embed="rId2"/>
          <a:stretch>
            <a:fillRect/>
          </a:stretch>
        </p:blipFill>
        <p:spPr>
          <a:xfrm>
            <a:off x="1684097" y="76200"/>
            <a:ext cx="8823806" cy="6705600"/>
          </a:xfrm>
          <a:prstGeom prst="rect">
            <a:avLst/>
          </a:prstGeom>
        </p:spPr>
      </p:pic>
    </p:spTree>
    <p:extLst>
      <p:ext uri="{BB962C8B-B14F-4D97-AF65-F5344CB8AC3E}">
        <p14:creationId xmlns:p14="http://schemas.microsoft.com/office/powerpoint/2010/main" val="400613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NASDME Proposals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892882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15" name="Title 1">
            <a:extLst>
              <a:ext uri="{FF2B5EF4-FFF2-40B4-BE49-F238E27FC236}">
                <a16:creationId xmlns:a16="http://schemas.microsoft.com/office/drawing/2014/main" id="{BA41EC60-ED76-E244-9992-D3900E940712}"/>
              </a:ext>
            </a:extLst>
          </p:cNvPr>
          <p:cNvSpPr txBox="1">
            <a:spLocks/>
          </p:cNvSpPr>
          <p:nvPr/>
        </p:nvSpPr>
        <p:spPr>
          <a:xfrm>
            <a:off x="646043" y="2746554"/>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2" name="Title 1">
            <a:extLst>
              <a:ext uri="{FF2B5EF4-FFF2-40B4-BE49-F238E27FC236}">
                <a16:creationId xmlns:a16="http://schemas.microsoft.com/office/drawing/2014/main" id="{ACA2889A-4261-8F4B-B2CE-07E70DCC6B7B}"/>
              </a:ext>
            </a:extLst>
          </p:cNvPr>
          <p:cNvSpPr>
            <a:spLocks noGrp="1"/>
          </p:cNvSpPr>
          <p:nvPr>
            <p:ph type="title"/>
          </p:nvPr>
        </p:nvSpPr>
        <p:spPr/>
        <p:txBody>
          <a:bodyPr/>
          <a:lstStyle/>
          <a:p>
            <a:pPr algn="ctr"/>
            <a:r>
              <a:rPr lang="en-US" dirty="0"/>
              <a:t>Goal Setting and Learning Plans</a:t>
            </a:r>
          </a:p>
        </p:txBody>
      </p:sp>
      <p:sp>
        <p:nvSpPr>
          <p:cNvPr id="3" name="Content Placeholder 2">
            <a:extLst>
              <a:ext uri="{FF2B5EF4-FFF2-40B4-BE49-F238E27FC236}">
                <a16:creationId xmlns:a16="http://schemas.microsoft.com/office/drawing/2014/main" id="{55F7F633-8BD9-7E4E-9A90-90B9F74D0DE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23045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2096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GOSOSY Partner States</a:t>
            </a:r>
          </a:p>
        </p:txBody>
      </p:sp>
      <p:sp>
        <p:nvSpPr>
          <p:cNvPr id="15" name="Content Placeholder 1">
            <a:extLst>
              <a:ext uri="{FF2B5EF4-FFF2-40B4-BE49-F238E27FC236}">
                <a16:creationId xmlns:a16="http://schemas.microsoft.com/office/drawing/2014/main" id="{42B8BDC2-C252-4646-A7CD-2AAD35952CC3}"/>
              </a:ext>
            </a:extLst>
          </p:cNvPr>
          <p:cNvSpPr txBox="1">
            <a:spLocks/>
          </p:cNvSpPr>
          <p:nvPr/>
        </p:nvSpPr>
        <p:spPr>
          <a:xfrm>
            <a:off x="2236573" y="2040688"/>
            <a:ext cx="2819396" cy="3951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ea typeface="ＭＳ Ｐゴシック" panose="020B0600070205080204" pitchFamily="34" charset="-128"/>
              </a:rPr>
              <a:t>Alaska</a:t>
            </a:r>
          </a:p>
          <a:p>
            <a:r>
              <a:rPr lang="en-US" altLang="en-US" dirty="0">
                <a:ea typeface="ＭＳ Ｐゴシック" panose="020B0600070205080204" pitchFamily="34" charset="-128"/>
              </a:rPr>
              <a:t>Arkansas</a:t>
            </a:r>
          </a:p>
          <a:p>
            <a:r>
              <a:rPr lang="en-US" altLang="en-US" dirty="0">
                <a:ea typeface="ＭＳ Ｐゴシック" panose="020B0600070205080204" pitchFamily="34" charset="-128"/>
              </a:rPr>
              <a:t>California</a:t>
            </a:r>
          </a:p>
          <a:p>
            <a:r>
              <a:rPr lang="en-US" altLang="en-US" dirty="0">
                <a:ea typeface="ＭＳ Ｐゴシック" panose="020B0600070205080204" pitchFamily="34" charset="-128"/>
              </a:rPr>
              <a:t>Colorado</a:t>
            </a:r>
          </a:p>
          <a:p>
            <a:r>
              <a:rPr lang="en-US" altLang="en-US" dirty="0">
                <a:ea typeface="ＭＳ Ｐゴシック" panose="020B0600070205080204" pitchFamily="34" charset="-128"/>
              </a:rPr>
              <a:t>Idaho</a:t>
            </a:r>
          </a:p>
          <a:p>
            <a:r>
              <a:rPr lang="en-US" altLang="en-US" dirty="0">
                <a:ea typeface="ＭＳ Ｐゴシック" panose="020B0600070205080204" pitchFamily="34" charset="-128"/>
              </a:rPr>
              <a:t>Maryland</a:t>
            </a:r>
          </a:p>
        </p:txBody>
      </p:sp>
      <p:sp>
        <p:nvSpPr>
          <p:cNvPr id="16" name="Content Placeholder 4">
            <a:extLst>
              <a:ext uri="{FF2B5EF4-FFF2-40B4-BE49-F238E27FC236}">
                <a16:creationId xmlns:a16="http://schemas.microsoft.com/office/drawing/2014/main" id="{5FAEE3BD-DF13-9E40-9919-D747788CEF91}"/>
              </a:ext>
            </a:extLst>
          </p:cNvPr>
          <p:cNvSpPr txBox="1">
            <a:spLocks/>
          </p:cNvSpPr>
          <p:nvPr/>
        </p:nvSpPr>
        <p:spPr>
          <a:xfrm>
            <a:off x="7368663" y="2040688"/>
            <a:ext cx="3276597" cy="3951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ea typeface="ＭＳ Ｐゴシック" panose="020B0600070205080204" pitchFamily="34" charset="-128"/>
              </a:rPr>
              <a:t>Minnesota</a:t>
            </a:r>
          </a:p>
          <a:p>
            <a:r>
              <a:rPr lang="en-US" altLang="en-US">
                <a:ea typeface="ＭＳ Ｐゴシック" panose="020B0600070205080204" pitchFamily="34" charset="-128"/>
              </a:rPr>
              <a:t>Missouri</a:t>
            </a:r>
          </a:p>
          <a:p>
            <a:r>
              <a:rPr lang="en-US" altLang="en-US">
                <a:ea typeface="ＭＳ Ｐゴシック" panose="020B0600070205080204" pitchFamily="34" charset="-128"/>
              </a:rPr>
              <a:t>Montana</a:t>
            </a:r>
          </a:p>
          <a:p>
            <a:r>
              <a:rPr lang="en-US" altLang="en-US">
                <a:ea typeface="ＭＳ Ｐゴシック" panose="020B0600070205080204" pitchFamily="34" charset="-128"/>
              </a:rPr>
              <a:t>Oregon</a:t>
            </a:r>
          </a:p>
          <a:p>
            <a:r>
              <a:rPr lang="en-US" altLang="en-US">
                <a:ea typeface="ＭＳ Ｐゴシック" panose="020B0600070205080204" pitchFamily="34" charset="-128"/>
              </a:rPr>
              <a:t>Washington</a:t>
            </a:r>
          </a:p>
          <a:p>
            <a:r>
              <a:rPr lang="en-US" altLang="en-US">
                <a:ea typeface="ＭＳ Ｐゴシック" panose="020B0600070205080204" pitchFamily="34" charset="-128"/>
              </a:rPr>
              <a:t>Wisconsin</a:t>
            </a:r>
          </a:p>
          <a:p>
            <a:endParaRPr lang="en-US" dirty="0"/>
          </a:p>
        </p:txBody>
      </p:sp>
    </p:spTree>
    <p:extLst>
      <p:ext uri="{BB962C8B-B14F-4D97-AF65-F5344CB8AC3E}">
        <p14:creationId xmlns:p14="http://schemas.microsoft.com/office/powerpoint/2010/main" val="2483011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people performing on a counter&#10;&#10;Description automatically generated">
            <a:extLst>
              <a:ext uri="{FF2B5EF4-FFF2-40B4-BE49-F238E27FC236}">
                <a16:creationId xmlns:a16="http://schemas.microsoft.com/office/drawing/2014/main" id="{3E4C4EEB-46E3-4944-AA34-FF8798400CC9}"/>
              </a:ext>
            </a:extLst>
          </p:cNvPr>
          <p:cNvPicPr>
            <a:picLocks noChangeAspect="1"/>
          </p:cNvPicPr>
          <p:nvPr/>
        </p:nvPicPr>
        <p:blipFill>
          <a:blip r:embed="rId3"/>
          <a:stretch>
            <a:fillRect/>
          </a:stretch>
        </p:blipFill>
        <p:spPr>
          <a:xfrm>
            <a:off x="3834760" y="609600"/>
            <a:ext cx="4522480" cy="5867400"/>
          </a:xfrm>
          <a:prstGeom prst="rect">
            <a:avLst/>
          </a:prstGeom>
        </p:spPr>
      </p:pic>
    </p:spTree>
    <p:extLst>
      <p:ext uri="{BB962C8B-B14F-4D97-AF65-F5344CB8AC3E}">
        <p14:creationId xmlns:p14="http://schemas.microsoft.com/office/powerpoint/2010/main" val="2587749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3"/>
            <a:extLst>
              <a:ext uri="{FF2B5EF4-FFF2-40B4-BE49-F238E27FC236}">
                <a16:creationId xmlns:a16="http://schemas.microsoft.com/office/drawing/2014/main" id="{3E4C4EEB-46E3-4944-AA34-FF8798400CC9}"/>
              </a:ext>
            </a:extLst>
          </p:cNvPr>
          <p:cNvPicPr>
            <a:picLocks noChangeAspect="1"/>
          </p:cNvPicPr>
          <p:nvPr/>
        </p:nvPicPr>
        <p:blipFill rotWithShape="1">
          <a:blip r:embed="rId4"/>
          <a:srcRect l="1325" t="6567" r="184" b="3083"/>
          <a:stretch/>
        </p:blipFill>
        <p:spPr>
          <a:xfrm>
            <a:off x="2004390" y="964097"/>
            <a:ext cx="9933071" cy="5695120"/>
          </a:xfrm>
          <a:prstGeom prst="rect">
            <a:avLst/>
          </a:prstGeom>
        </p:spPr>
      </p:pic>
    </p:spTree>
    <p:extLst>
      <p:ext uri="{BB962C8B-B14F-4D97-AF65-F5344CB8AC3E}">
        <p14:creationId xmlns:p14="http://schemas.microsoft.com/office/powerpoint/2010/main" val="1110445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A1583D-ED1B-144A-9F5D-488E30387BB3}"/>
              </a:ext>
            </a:extLst>
          </p:cNvPr>
          <p:cNvSpPr>
            <a:spLocks noGrp="1"/>
          </p:cNvSpPr>
          <p:nvPr>
            <p:ph type="title"/>
          </p:nvPr>
        </p:nvSpPr>
        <p:spPr>
          <a:xfrm>
            <a:off x="1981200" y="274638"/>
            <a:ext cx="8305800" cy="1020762"/>
          </a:xfrm>
        </p:spPr>
        <p:txBody>
          <a:bodyPr rtlCol="0">
            <a:normAutofit/>
          </a:bodyPr>
          <a:lstStyle/>
          <a:p>
            <a:pPr algn="r">
              <a:defRPr/>
            </a:pPr>
            <a:r>
              <a:rPr lang="en-US" sz="4200" dirty="0">
                <a:latin typeface="+mn-lt"/>
              </a:rPr>
              <a:t>Preparing for College</a:t>
            </a:r>
          </a:p>
        </p:txBody>
      </p:sp>
      <p:pic>
        <p:nvPicPr>
          <p:cNvPr id="49154" name="Picture 9">
            <a:extLst>
              <a:ext uri="{FF2B5EF4-FFF2-40B4-BE49-F238E27FC236}">
                <a16:creationId xmlns:a16="http://schemas.microsoft.com/office/drawing/2014/main" id="{A75953D1-5561-0D46-9A62-291E5F7C2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6">
            <a:extLst>
              <a:ext uri="{FF2B5EF4-FFF2-40B4-BE49-F238E27FC236}">
                <a16:creationId xmlns:a16="http://schemas.microsoft.com/office/drawing/2014/main" id="{788B7732-5495-6749-9CA8-52C8DC7B3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649"/>
          <a:stretch>
            <a:fillRect/>
          </a:stretch>
        </p:blipFill>
        <p:spPr bwMode="auto">
          <a:xfrm>
            <a:off x="3962401" y="1447801"/>
            <a:ext cx="4183063"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186DBDC-202F-7C4D-9047-0F838636B954}"/>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10" name="Straight Connector 9">
            <a:extLst>
              <a:ext uri="{FF2B5EF4-FFF2-40B4-BE49-F238E27FC236}">
                <a16:creationId xmlns:a16="http://schemas.microsoft.com/office/drawing/2014/main" id="{C35FDABC-0784-484B-8759-717A004E99D2}"/>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15442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7D0ECF55-2114-8C40-BAD6-EFDBFA5F98E4}"/>
              </a:ext>
            </a:extLst>
          </p:cNvPr>
          <p:cNvGraphicFramePr>
            <a:graphicFrameLocks noGrp="1"/>
          </p:cNvGraphicFramePr>
          <p:nvPr>
            <p:extLst/>
          </p:nvPr>
        </p:nvGraphicFramePr>
        <p:xfrm>
          <a:off x="901699" y="1500809"/>
          <a:ext cx="9922818" cy="5068265"/>
        </p:xfrm>
        <a:graphic>
          <a:graphicData uri="http://schemas.openxmlformats.org/drawingml/2006/table">
            <a:tbl>
              <a:tblPr firstRow="1" firstCol="1" bandRow="1">
                <a:tableStyleId>{21E4AEA4-8DFA-4A89-87EB-49C32662AFE0}</a:tableStyleId>
              </a:tblPr>
              <a:tblGrid>
                <a:gridCol w="1967816">
                  <a:extLst>
                    <a:ext uri="{9D8B030D-6E8A-4147-A177-3AD203B41FA5}">
                      <a16:colId xmlns:a16="http://schemas.microsoft.com/office/drawing/2014/main" val="2261325778"/>
                    </a:ext>
                  </a:extLst>
                </a:gridCol>
                <a:gridCol w="3070351">
                  <a:extLst>
                    <a:ext uri="{9D8B030D-6E8A-4147-A177-3AD203B41FA5}">
                      <a16:colId xmlns:a16="http://schemas.microsoft.com/office/drawing/2014/main" val="2056912443"/>
                    </a:ext>
                  </a:extLst>
                </a:gridCol>
                <a:gridCol w="2930790">
                  <a:extLst>
                    <a:ext uri="{9D8B030D-6E8A-4147-A177-3AD203B41FA5}">
                      <a16:colId xmlns:a16="http://schemas.microsoft.com/office/drawing/2014/main" val="26779011"/>
                    </a:ext>
                  </a:extLst>
                </a:gridCol>
                <a:gridCol w="1953861">
                  <a:extLst>
                    <a:ext uri="{9D8B030D-6E8A-4147-A177-3AD203B41FA5}">
                      <a16:colId xmlns:a16="http://schemas.microsoft.com/office/drawing/2014/main" val="3630075561"/>
                    </a:ext>
                  </a:extLst>
                </a:gridCol>
              </a:tblGrid>
              <a:tr h="242031">
                <a:tc>
                  <a:txBody>
                    <a:bodyPr/>
                    <a:lstStyle/>
                    <a:p>
                      <a:pPr marL="0" marR="0" algn="ctr">
                        <a:lnSpc>
                          <a:spcPct val="115000"/>
                        </a:lnSpc>
                        <a:spcBef>
                          <a:spcPts val="0"/>
                        </a:spcBef>
                        <a:spcAft>
                          <a:spcPts val="0"/>
                        </a:spcAft>
                      </a:pPr>
                      <a:r>
                        <a:rPr lang="en-US" sz="1400" dirty="0">
                          <a:effectLst/>
                        </a:rPr>
                        <a:t>Lesson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Items to Clarify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Items to Add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Resources Suggested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270928"/>
                  </a:ext>
                </a:extLst>
              </a:tr>
              <a:tr h="1013653">
                <a:tc>
                  <a:txBody>
                    <a:bodyPr/>
                    <a:lstStyle/>
                    <a:p>
                      <a:pPr marL="0" marR="0">
                        <a:lnSpc>
                          <a:spcPct val="115000"/>
                        </a:lnSpc>
                        <a:spcBef>
                          <a:spcPts val="0"/>
                        </a:spcBef>
                        <a:spcAft>
                          <a:spcPts val="0"/>
                        </a:spcAft>
                      </a:pPr>
                      <a:r>
                        <a:rPr lang="en-US" sz="1400" dirty="0">
                          <a:effectLst/>
                        </a:rPr>
                        <a:t>#1 The Case for College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-More discussion about technical/ vocational training and apprenticeships. May be less costly with comparable income potentials.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4009708"/>
                  </a:ext>
                </a:extLst>
              </a:tr>
              <a:tr h="756446">
                <a:tc>
                  <a:txBody>
                    <a:bodyPr/>
                    <a:lstStyle/>
                    <a:p>
                      <a:pPr marL="0" marR="0">
                        <a:lnSpc>
                          <a:spcPct val="115000"/>
                        </a:lnSpc>
                        <a:spcBef>
                          <a:spcPts val="0"/>
                        </a:spcBef>
                        <a:spcAft>
                          <a:spcPts val="0"/>
                        </a:spcAft>
                      </a:pPr>
                      <a:r>
                        <a:rPr lang="en-US" sz="1400">
                          <a:effectLst/>
                        </a:rPr>
                        <a:t>#3 Considering A Career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-Consider putting lesson #3 before lesson #2 so students can first choose a career, then create relevant goals.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-Include more questioning about careers.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Accuplacer on the College Board website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1778003"/>
                  </a:ext>
                </a:extLst>
              </a:tr>
              <a:tr h="1785275">
                <a:tc>
                  <a:txBody>
                    <a:bodyPr/>
                    <a:lstStyle/>
                    <a:p>
                      <a:pPr marL="0" marR="0">
                        <a:lnSpc>
                          <a:spcPct val="115000"/>
                        </a:lnSpc>
                        <a:spcBef>
                          <a:spcPts val="0"/>
                        </a:spcBef>
                        <a:spcAft>
                          <a:spcPts val="0"/>
                        </a:spcAft>
                      </a:pPr>
                      <a:r>
                        <a:rPr lang="en-US" sz="1400">
                          <a:effectLst/>
                        </a:rPr>
                        <a:t>#4 How Will I Pay for College?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-Differences between subsidized and non-subsidized loans</a:t>
                      </a:r>
                    </a:p>
                    <a:p>
                      <a:pPr marL="0" marR="0">
                        <a:lnSpc>
                          <a:spcPct val="115000"/>
                        </a:lnSpc>
                        <a:spcBef>
                          <a:spcPts val="0"/>
                        </a:spcBef>
                        <a:spcAft>
                          <a:spcPts val="0"/>
                        </a:spcAft>
                      </a:pPr>
                      <a:r>
                        <a:rPr lang="en-US" sz="1400">
                          <a:effectLst/>
                        </a:rPr>
                        <a:t>-Check the links.  Migrant.net/scholarship</a:t>
                      </a:r>
                    </a:p>
                    <a:p>
                      <a:pPr marL="0" marR="0">
                        <a:lnSpc>
                          <a:spcPct val="115000"/>
                        </a:lnSpc>
                        <a:spcBef>
                          <a:spcPts val="0"/>
                        </a:spcBef>
                        <a:spcAft>
                          <a:spcPts val="0"/>
                        </a:spcAft>
                      </a:pPr>
                      <a:r>
                        <a:rPr lang="en-US" sz="1400">
                          <a:effectLst/>
                        </a:rPr>
                        <a:t> does not work.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-Private websites that offer scholarships to non-traditional students.</a:t>
                      </a:r>
                    </a:p>
                    <a:p>
                      <a:pPr marL="0" marR="0">
                        <a:lnSpc>
                          <a:spcPct val="115000"/>
                        </a:lnSpc>
                        <a:spcBef>
                          <a:spcPts val="0"/>
                        </a:spcBef>
                        <a:spcAft>
                          <a:spcPts val="0"/>
                        </a:spcAft>
                      </a:pPr>
                      <a:r>
                        <a:rPr lang="en-US" sz="1400" dirty="0">
                          <a:effectLst/>
                        </a:rPr>
                        <a:t>-Include more about parents’ tax returns and how a student with undocumented parents can apply for financial aid.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246076"/>
                  </a:ext>
                </a:extLst>
              </a:tr>
              <a:tr h="1270860">
                <a:tc>
                  <a:txBody>
                    <a:bodyPr/>
                    <a:lstStyle/>
                    <a:p>
                      <a:pPr marL="0" marR="0">
                        <a:lnSpc>
                          <a:spcPct val="115000"/>
                        </a:lnSpc>
                        <a:spcBef>
                          <a:spcPts val="0"/>
                        </a:spcBef>
                        <a:spcAft>
                          <a:spcPts val="0"/>
                        </a:spcAft>
                      </a:pPr>
                      <a:r>
                        <a:rPr lang="en-US" sz="1400">
                          <a:effectLst/>
                        </a:rPr>
                        <a:t>#7 How to Write the College Essay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-Break down each step in the essay writing process, including benchmarks for specified time frames.</a:t>
                      </a:r>
                    </a:p>
                    <a:p>
                      <a:pPr marL="0" marR="0">
                        <a:lnSpc>
                          <a:spcPct val="115000"/>
                        </a:lnSpc>
                        <a:spcBef>
                          <a:spcPts val="0"/>
                        </a:spcBef>
                        <a:spcAft>
                          <a:spcPts val="0"/>
                        </a:spcAft>
                      </a:pPr>
                      <a:r>
                        <a:rPr lang="en-US" sz="1400">
                          <a:effectLst/>
                        </a:rPr>
                        <a:t>--Provide a rubric to assess the essay for use by both students and mentors.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-Add some helpful tips for the mentor such as when the essay should be finalized.  Consider including sample essays so students have good examples to review.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5562274"/>
                  </a:ext>
                </a:extLst>
              </a:tr>
            </a:tbl>
          </a:graphicData>
        </a:graphic>
      </p:graphicFrame>
    </p:spTree>
    <p:extLst>
      <p:ext uri="{BB962C8B-B14F-4D97-AF65-F5344CB8AC3E}">
        <p14:creationId xmlns:p14="http://schemas.microsoft.com/office/powerpoint/2010/main" val="2663544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26" y="130022"/>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1A8A4B5-1028-1245-BA0F-DDC5F0E9B800}"/>
              </a:ext>
            </a:extLst>
          </p:cNvPr>
          <p:cNvGraphicFramePr>
            <a:graphicFrameLocks noGrp="1"/>
          </p:cNvGraphicFramePr>
          <p:nvPr>
            <p:extLst/>
          </p:nvPr>
        </p:nvGraphicFramePr>
        <p:xfrm>
          <a:off x="1403349" y="1120622"/>
          <a:ext cx="9643592" cy="5448453"/>
        </p:xfrm>
        <a:graphic>
          <a:graphicData uri="http://schemas.openxmlformats.org/drawingml/2006/table">
            <a:tbl>
              <a:tblPr firstRow="1" firstCol="1" bandRow="1">
                <a:tableStyleId>{21E4AEA4-8DFA-4A89-87EB-49C32662AFE0}</a:tableStyleId>
              </a:tblPr>
              <a:tblGrid>
                <a:gridCol w="2381343">
                  <a:extLst>
                    <a:ext uri="{9D8B030D-6E8A-4147-A177-3AD203B41FA5}">
                      <a16:colId xmlns:a16="http://schemas.microsoft.com/office/drawing/2014/main" val="3572081580"/>
                    </a:ext>
                  </a:extLst>
                </a:gridCol>
                <a:gridCol w="3715570">
                  <a:extLst>
                    <a:ext uri="{9D8B030D-6E8A-4147-A177-3AD203B41FA5}">
                      <a16:colId xmlns:a16="http://schemas.microsoft.com/office/drawing/2014/main" val="3885866723"/>
                    </a:ext>
                  </a:extLst>
                </a:gridCol>
                <a:gridCol w="3546679">
                  <a:extLst>
                    <a:ext uri="{9D8B030D-6E8A-4147-A177-3AD203B41FA5}">
                      <a16:colId xmlns:a16="http://schemas.microsoft.com/office/drawing/2014/main" val="1002556389"/>
                    </a:ext>
                  </a:extLst>
                </a:gridCol>
              </a:tblGrid>
              <a:tr h="3990747">
                <a:tc>
                  <a:txBody>
                    <a:bodyPr/>
                    <a:lstStyle/>
                    <a:p>
                      <a:pPr marL="0" marR="0">
                        <a:lnSpc>
                          <a:spcPct val="115000"/>
                        </a:lnSpc>
                        <a:spcBef>
                          <a:spcPts val="0"/>
                        </a:spcBef>
                        <a:spcAft>
                          <a:spcPts val="0"/>
                        </a:spcAft>
                      </a:pPr>
                      <a:r>
                        <a:rPr lang="en-US" sz="1400" dirty="0">
                          <a:effectLst/>
                        </a:rPr>
                        <a:t>General Comments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1100" dirty="0">
                          <a:effectLst/>
                        </a:rPr>
                        <a:t>-Reviewer </a:t>
                      </a:r>
                      <a:r>
                        <a:rPr lang="en-US" sz="1100" dirty="0" err="1">
                          <a:effectLst/>
                        </a:rPr>
                        <a:t>Pathy</a:t>
                      </a:r>
                      <a:r>
                        <a:rPr lang="en-US" sz="1100" dirty="0">
                          <a:effectLst/>
                        </a:rPr>
                        <a:t> </a:t>
                      </a:r>
                      <a:r>
                        <a:rPr lang="en-US" sz="1100" dirty="0" err="1">
                          <a:effectLst/>
                        </a:rPr>
                        <a:t>Leiva’s</a:t>
                      </a:r>
                      <a:r>
                        <a:rPr lang="en-US" sz="1100" dirty="0">
                          <a:effectLst/>
                        </a:rPr>
                        <a:t> name is misspelled.</a:t>
                      </a:r>
                    </a:p>
                    <a:p>
                      <a:pPr marL="0" marR="0">
                        <a:lnSpc>
                          <a:spcPct val="115000"/>
                        </a:lnSpc>
                        <a:spcBef>
                          <a:spcPts val="0"/>
                        </a:spcBef>
                        <a:spcAft>
                          <a:spcPts val="0"/>
                        </a:spcAft>
                      </a:pPr>
                      <a:r>
                        <a:rPr lang="en-US" sz="1100" dirty="0">
                          <a:effectLst/>
                        </a:rPr>
                        <a:t>-Provide guidance as to when answers should be in complete sentences and when it’s not necessary.  Indicate if expectations relate to specific lessons; i.e. in Lesson 7, Essay Writing, when should the student progress from jotting notes to providing complete sentences?</a:t>
                      </a:r>
                    </a:p>
                    <a:p>
                      <a:pPr marL="0" marR="0">
                        <a:lnSpc>
                          <a:spcPct val="115000"/>
                        </a:lnSpc>
                        <a:spcBef>
                          <a:spcPts val="0"/>
                        </a:spcBef>
                        <a:spcAft>
                          <a:spcPts val="0"/>
                        </a:spcAft>
                      </a:pPr>
                      <a:r>
                        <a:rPr lang="en-US" sz="1100" dirty="0">
                          <a:effectLst/>
                        </a:rPr>
                        <a:t>-Include a scoring rubric for the end-of-course assessment for student and mentor use throughout the unit.</a:t>
                      </a:r>
                    </a:p>
                    <a:p>
                      <a:pPr marL="0" marR="0">
                        <a:lnSpc>
                          <a:spcPct val="115000"/>
                        </a:lnSpc>
                        <a:spcBef>
                          <a:spcPts val="0"/>
                        </a:spcBef>
                        <a:spcAft>
                          <a:spcPts val="0"/>
                        </a:spcAft>
                      </a:pPr>
                      <a:r>
                        <a:rPr lang="en-US" sz="1100" dirty="0">
                          <a:effectLst/>
                        </a:rPr>
                        <a:t>-Suggest to instructors that they follow the elements of an effective lesson plan (materials, clear objectives, background knowledge, scaffolding strategies, direct instruction action steps, student practice opportunities, and quick assessment).  At this time, there are no plans to revise unit content.</a:t>
                      </a:r>
                    </a:p>
                    <a:p>
                      <a:pPr marL="0" marR="0">
                        <a:lnSpc>
                          <a:spcPct val="115000"/>
                        </a:lnSpc>
                        <a:spcBef>
                          <a:spcPts val="0"/>
                        </a:spcBef>
                        <a:spcAft>
                          <a:spcPts val="0"/>
                        </a:spcAft>
                      </a:pPr>
                      <a:r>
                        <a:rPr lang="en-US" sz="1100" dirty="0">
                          <a:effectLst/>
                        </a:rPr>
                        <a:t>-Provide guidance re: how to modify the readability of texts, especially the complexity of vocabulary, syntax and background knowledge.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800" dirty="0">
                          <a:effectLst/>
                        </a:rPr>
                        <a:t>-</a:t>
                      </a:r>
                      <a:r>
                        <a:rPr lang="en-US" sz="1100" dirty="0">
                          <a:effectLst/>
                        </a:rPr>
                        <a:t>Provide more specificity re: Lesson Answer Keys.</a:t>
                      </a:r>
                    </a:p>
                    <a:p>
                      <a:pPr marL="342900" marR="0" lvl="0" indent="-342900">
                        <a:lnSpc>
                          <a:spcPct val="115000"/>
                        </a:lnSpc>
                        <a:spcBef>
                          <a:spcPts val="0"/>
                        </a:spcBef>
                        <a:spcAft>
                          <a:spcPts val="0"/>
                        </a:spcAft>
                        <a:buFont typeface="Symbol" pitchFamily="2" charset="2"/>
                        <a:buChar char=""/>
                      </a:pPr>
                      <a:r>
                        <a:rPr lang="en-US" sz="1100" dirty="0">
                          <a:effectLst/>
                        </a:rPr>
                        <a:t>Identify the page #s that have questions.</a:t>
                      </a:r>
                    </a:p>
                    <a:p>
                      <a:pPr marL="342900" marR="0" lvl="0" indent="-342900">
                        <a:lnSpc>
                          <a:spcPct val="115000"/>
                        </a:lnSpc>
                        <a:spcBef>
                          <a:spcPts val="0"/>
                        </a:spcBef>
                        <a:spcAft>
                          <a:spcPts val="0"/>
                        </a:spcAft>
                        <a:buFont typeface="Symbol" pitchFamily="2" charset="2"/>
                        <a:buChar char=""/>
                      </a:pPr>
                      <a:r>
                        <a:rPr lang="en-US" sz="1100" dirty="0">
                          <a:effectLst/>
                        </a:rPr>
                        <a:t>Give advice about how to coach the student—try to eliminate “answers may vary” and provide guidance on types of questions (comprehension and critical thinking) and use of the notes section.</a:t>
                      </a:r>
                    </a:p>
                    <a:p>
                      <a:pPr marL="342900" marR="0" lvl="0" indent="-342900">
                        <a:lnSpc>
                          <a:spcPct val="115000"/>
                        </a:lnSpc>
                        <a:spcBef>
                          <a:spcPts val="0"/>
                        </a:spcBef>
                        <a:spcAft>
                          <a:spcPts val="0"/>
                        </a:spcAft>
                        <a:buFont typeface="Symbol" pitchFamily="2" charset="2"/>
                        <a:buChar char=""/>
                      </a:pPr>
                      <a:r>
                        <a:rPr lang="en-US" sz="1100" dirty="0">
                          <a:effectLst/>
                        </a:rPr>
                        <a:t>Provide reminders that connect the directions from the Introduction and PowerPoint.</a:t>
                      </a:r>
                    </a:p>
                    <a:p>
                      <a:pPr marL="342900" marR="0" lvl="0" indent="-342900">
                        <a:lnSpc>
                          <a:spcPct val="115000"/>
                        </a:lnSpc>
                        <a:spcBef>
                          <a:spcPts val="0"/>
                        </a:spcBef>
                        <a:spcAft>
                          <a:spcPts val="0"/>
                        </a:spcAft>
                        <a:buFont typeface="Symbol" pitchFamily="2" charset="2"/>
                        <a:buChar char=""/>
                      </a:pPr>
                      <a:r>
                        <a:rPr lang="en-US" sz="1100" dirty="0">
                          <a:effectLst/>
                        </a:rPr>
                        <a:t>Mention that many questions are for the student to respond from their own experience.</a:t>
                      </a:r>
                    </a:p>
                    <a:p>
                      <a:pPr marL="0" marR="0">
                        <a:lnSpc>
                          <a:spcPct val="115000"/>
                        </a:lnSpc>
                        <a:spcBef>
                          <a:spcPts val="0"/>
                        </a:spcBef>
                        <a:spcAft>
                          <a:spcPts val="0"/>
                        </a:spcAft>
                      </a:pPr>
                      <a:r>
                        <a:rPr lang="en-US" sz="1100" dirty="0">
                          <a:effectLst/>
                        </a:rPr>
                        <a:t>-Provide strategies for scaffolding the reading experience, including bilingual texts.</a:t>
                      </a:r>
                    </a:p>
                    <a:p>
                      <a:pPr marL="0" marR="0">
                        <a:lnSpc>
                          <a:spcPct val="115000"/>
                        </a:lnSpc>
                        <a:spcBef>
                          <a:spcPts val="0"/>
                        </a:spcBef>
                        <a:spcAft>
                          <a:spcPts val="0"/>
                        </a:spcAft>
                      </a:pPr>
                      <a:r>
                        <a:rPr lang="en-US" sz="1100" dirty="0">
                          <a:effectLst/>
                        </a:rPr>
                        <a:t>-Consider a comparability study of text difficulty and task characteristics (may need to wait for a unit revision).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extLst>
                  <a:ext uri="{0D108BD9-81ED-4DB2-BD59-A6C34878D82A}">
                    <a16:rowId xmlns:a16="http://schemas.microsoft.com/office/drawing/2014/main" val="175173167"/>
                  </a:ext>
                </a:extLst>
              </a:tr>
              <a:tr h="1008367">
                <a:tc>
                  <a:txBody>
                    <a:bodyPr/>
                    <a:lstStyle/>
                    <a:p>
                      <a:pPr marL="0" marR="0">
                        <a:lnSpc>
                          <a:spcPct val="115000"/>
                        </a:lnSpc>
                        <a:spcBef>
                          <a:spcPts val="0"/>
                        </a:spcBef>
                        <a:spcAft>
                          <a:spcPts val="0"/>
                        </a:spcAft>
                      </a:pPr>
                      <a:r>
                        <a:rPr lang="en-US" sz="1400" dirty="0">
                          <a:effectLst/>
                        </a:rPr>
                        <a:t>#5 College Entrance Exam Strategies</a:t>
                      </a:r>
                    </a:p>
                    <a:p>
                      <a:pPr marL="0" marR="0">
                        <a:lnSpc>
                          <a:spcPct val="115000"/>
                        </a:lnSpc>
                        <a:spcBef>
                          <a:spcPts val="0"/>
                        </a:spcBef>
                        <a:spcAft>
                          <a:spcPts val="0"/>
                        </a:spcAft>
                      </a:pPr>
                      <a:r>
                        <a:rPr lang="en-US" sz="1400" dirty="0">
                          <a:effectLst/>
                        </a:rPr>
                        <a:t>#6 Selecting a College</a:t>
                      </a:r>
                    </a:p>
                    <a:p>
                      <a:pPr marL="0" marR="0">
                        <a:lnSpc>
                          <a:spcPct val="115000"/>
                        </a:lnSpc>
                        <a:spcBef>
                          <a:spcPts val="0"/>
                        </a:spcBef>
                        <a:spcAft>
                          <a:spcPts val="0"/>
                        </a:spcAft>
                      </a:pPr>
                      <a:r>
                        <a:rPr lang="en-US" sz="1400" dirty="0">
                          <a:effectLst/>
                        </a:rPr>
                        <a:t>#11 The College Interview</a:t>
                      </a:r>
                    </a:p>
                    <a:p>
                      <a:pPr marL="0" marR="0">
                        <a:lnSpc>
                          <a:spcPct val="115000"/>
                        </a:lnSpc>
                        <a:spcBef>
                          <a:spcPts val="0"/>
                        </a:spcBef>
                        <a:spcAft>
                          <a:spcPts val="0"/>
                        </a:spcAft>
                      </a:pPr>
                      <a:r>
                        <a:rPr lang="en-US" sz="1400" dirty="0">
                          <a:effectLst/>
                        </a:rPr>
                        <a:t>#12 Becoming an Adult</a:t>
                      </a:r>
                    </a:p>
                    <a:p>
                      <a:pPr marL="0" marR="0">
                        <a:lnSpc>
                          <a:spcPct val="115000"/>
                        </a:lnSpc>
                        <a:spcBef>
                          <a:spcPts val="0"/>
                        </a:spcBef>
                        <a:spcAft>
                          <a:spcPts val="0"/>
                        </a:spcAft>
                      </a:pPr>
                      <a:r>
                        <a:rPr lang="en-US" sz="1400" dirty="0">
                          <a:effectLst/>
                        </a:rPr>
                        <a:t>#13 Social Media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1400" dirty="0">
                          <a:effectLst/>
                        </a:rPr>
                        <a:t>These lessons were reported to have been reviewed but no suggestions were offered.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extLst>
                  <a:ext uri="{0D108BD9-81ED-4DB2-BD59-A6C34878D82A}">
                    <a16:rowId xmlns:a16="http://schemas.microsoft.com/office/drawing/2014/main" val="852825274"/>
                  </a:ext>
                </a:extLst>
              </a:tr>
            </a:tbl>
          </a:graphicData>
        </a:graphic>
      </p:graphicFrame>
    </p:spTree>
    <p:extLst>
      <p:ext uri="{BB962C8B-B14F-4D97-AF65-F5344CB8AC3E}">
        <p14:creationId xmlns:p14="http://schemas.microsoft.com/office/powerpoint/2010/main" val="4108599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TST Work Groups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8" name="Content Placeholder 3">
            <a:extLst>
              <a:ext uri="{FF2B5EF4-FFF2-40B4-BE49-F238E27FC236}">
                <a16:creationId xmlns:a16="http://schemas.microsoft.com/office/drawing/2014/main" id="{CE055369-18FF-724A-8A7A-8F78FCBF1584}"/>
              </a:ext>
            </a:extLst>
          </p:cNvPr>
          <p:cNvSpPr>
            <a:spLocks noGrp="1"/>
          </p:cNvSpPr>
          <p:nvPr>
            <p:ph idx="1"/>
          </p:nvPr>
        </p:nvSpPr>
        <p:spPr>
          <a:xfrm>
            <a:off x="1235676" y="1722437"/>
            <a:ext cx="9897762" cy="4373563"/>
          </a:xfrm>
        </p:spPr>
        <p:txBody>
          <a:bodyPr>
            <a:normAutofit/>
          </a:bodyPr>
          <a:lstStyle/>
          <a:p>
            <a:pPr marL="800100" lvl="1" indent="-342900">
              <a:lnSpc>
                <a:spcPct val="115000"/>
              </a:lnSpc>
              <a:spcBef>
                <a:spcPts val="0"/>
              </a:spcBef>
              <a:spcAft>
                <a:spcPts val="0"/>
              </a:spcAft>
              <a:buFont typeface="+mj-lt"/>
              <a:buAutoNum type="arabicPeriod"/>
            </a:pPr>
            <a:r>
              <a:rPr lang="en-US" sz="3600" dirty="0">
                <a:latin typeface="Calibri" panose="020F0502020204030204" pitchFamily="34" charset="0"/>
                <a:ea typeface="Century Gothic" panose="020B0502020202020204" pitchFamily="34" charset="0"/>
                <a:cs typeface="Times New Roman" panose="02020603050405020304" pitchFamily="18" charset="0"/>
              </a:rPr>
              <a:t>OSY Engagement and Relationship Building</a:t>
            </a:r>
            <a:endParaRPr lang="en-US" sz="3600" dirty="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dirty="0">
                <a:latin typeface="Calibri" panose="020F0502020204030204" pitchFamily="34" charset="0"/>
                <a:ea typeface="Century Gothic" panose="020B0502020202020204" pitchFamily="34" charset="0"/>
                <a:cs typeface="Times New Roman" panose="02020603050405020304" pitchFamily="18" charset="0"/>
              </a:rPr>
              <a:t>Curriculum and Material Development</a:t>
            </a:r>
            <a:endParaRPr lang="en-US" sz="3600" dirty="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dirty="0">
                <a:latin typeface="Calibri" panose="020F0502020204030204" pitchFamily="34" charset="0"/>
                <a:ea typeface="Century Gothic" panose="020B0502020202020204" pitchFamily="34" charset="0"/>
                <a:cs typeface="Times New Roman" panose="02020603050405020304" pitchFamily="18" charset="0"/>
              </a:rPr>
              <a:t>Goal Setting and OSY Learning Plans</a:t>
            </a:r>
            <a:endParaRPr lang="en-US" sz="3600" dirty="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dirty="0">
                <a:latin typeface="Calibri" panose="020F0502020204030204" pitchFamily="34" charset="0"/>
                <a:ea typeface="Century Gothic" panose="020B0502020202020204" pitchFamily="34" charset="0"/>
                <a:cs typeface="Times New Roman" panose="02020603050405020304" pitchFamily="18" charset="0"/>
              </a:rPr>
              <a:t>Professional Development</a:t>
            </a:r>
            <a:endParaRPr lang="en-US" sz="3600" dirty="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dirty="0">
                <a:latin typeface="Calibri" panose="020F0502020204030204" pitchFamily="34" charset="0"/>
                <a:ea typeface="Century Gothic" panose="020B0502020202020204" pitchFamily="34" charset="0"/>
                <a:cs typeface="Times New Roman" panose="02020603050405020304" pitchFamily="18" charset="0"/>
              </a:rPr>
              <a:t>Interstate Collaboration</a:t>
            </a:r>
            <a:endParaRPr lang="en-US" sz="3600" dirty="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dirty="0">
                <a:latin typeface="Calibri" panose="020F0502020204030204" pitchFamily="34" charset="0"/>
                <a:ea typeface="Century Gothic" panose="020B0502020202020204" pitchFamily="34" charset="0"/>
                <a:cs typeface="Times New Roman" panose="02020603050405020304" pitchFamily="18" charset="0"/>
              </a:rPr>
              <a:t>Mental Health/Trauma</a:t>
            </a:r>
            <a:endParaRPr lang="en-US" sz="3600" dirty="0">
              <a:latin typeface="Century Gothic" panose="020B0502020202020204" pitchFamily="34" charset="0"/>
              <a:ea typeface="Century Gothic" panose="020B0502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81797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OSY Engagement and Relationship Building</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Content Placeholder 3">
            <a:extLst>
              <a:ext uri="{FF2B5EF4-FFF2-40B4-BE49-F238E27FC236}">
                <a16:creationId xmlns:a16="http://schemas.microsoft.com/office/drawing/2014/main" id="{32562BC9-8735-3242-A27D-61195D46A801}"/>
              </a:ext>
            </a:extLst>
          </p:cNvPr>
          <p:cNvSpPr txBox="1">
            <a:spLocks/>
          </p:cNvSpPr>
          <p:nvPr/>
        </p:nvSpPr>
        <p:spPr>
          <a:xfrm>
            <a:off x="2173356" y="1766888"/>
            <a:ext cx="8229600" cy="4373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Emily Hoffman (team lead), Rachel Beech, Joyce Bishop</a:t>
            </a:r>
            <a:endParaRPr lang="en-US" sz="3200" dirty="0"/>
          </a:p>
          <a:p>
            <a:pPr marL="0" indent="0">
              <a:buFont typeface="Arial" panose="020B0604020202020204" pitchFamily="34" charset="0"/>
              <a:buNone/>
            </a:pPr>
            <a:endParaRPr lang="en-US" sz="3200" dirty="0"/>
          </a:p>
          <a:p>
            <a:pPr marL="0" indent="0">
              <a:buFont typeface="Arial" panose="020B0604020202020204" pitchFamily="34" charset="0"/>
              <a:buNone/>
            </a:pPr>
            <a:r>
              <a:rPr lang="en-US" sz="3200" dirty="0"/>
              <a:t>FII 2.2c</a:t>
            </a:r>
          </a:p>
          <a:p>
            <a:r>
              <a:rPr lang="en-US" sz="3200" dirty="0"/>
              <a:t>Develop and finalize materials </a:t>
            </a:r>
          </a:p>
          <a:p>
            <a:r>
              <a:rPr lang="en-US" sz="3200" dirty="0"/>
              <a:t>Provide training on updated OSY engagement/mentoring toolkit</a:t>
            </a:r>
          </a:p>
          <a:p>
            <a:pPr marL="0" indent="0">
              <a:buFont typeface="Arial" panose="020B0604020202020204" pitchFamily="34" charset="0"/>
              <a:buNone/>
            </a:pPr>
            <a:r>
              <a:rPr lang="en-US" sz="3200"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94106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Curriculum and Material Development</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8" name="Content Placeholder 3">
            <a:extLst>
              <a:ext uri="{FF2B5EF4-FFF2-40B4-BE49-F238E27FC236}">
                <a16:creationId xmlns:a16="http://schemas.microsoft.com/office/drawing/2014/main" id="{DB1943CA-E6F3-5B45-AF33-FB0D1A3102A0}"/>
              </a:ext>
            </a:extLst>
          </p:cNvPr>
          <p:cNvSpPr>
            <a:spLocks noGrp="1"/>
          </p:cNvSpPr>
          <p:nvPr>
            <p:ph idx="1"/>
          </p:nvPr>
        </p:nvSpPr>
        <p:spPr>
          <a:xfrm>
            <a:off x="729049" y="1766888"/>
            <a:ext cx="11009063" cy="4373563"/>
          </a:xfrm>
        </p:spPr>
        <p:txBody>
          <a:bodyPr/>
          <a:lstStyle/>
          <a:p>
            <a:pPr marL="0" indent="0">
              <a:buNone/>
            </a:pPr>
            <a:r>
              <a:rPr lang="en-US" sz="2700" i="1" dirty="0"/>
              <a:t>Brenda </a:t>
            </a:r>
            <a:r>
              <a:rPr lang="en-US" sz="2700" i="1" dirty="0" err="1"/>
              <a:t>Pessin</a:t>
            </a:r>
            <a:r>
              <a:rPr lang="en-US" sz="2700" i="1" dirty="0"/>
              <a:t> (team lead), Peggy </a:t>
            </a:r>
            <a:r>
              <a:rPr lang="en-US" sz="2700" i="1" dirty="0" err="1"/>
              <a:t>Haveard</a:t>
            </a:r>
            <a:r>
              <a:rPr lang="en-US" sz="2700" i="1" dirty="0"/>
              <a:t>, Rachel Wright-Junio, Jessica </a:t>
            </a:r>
            <a:r>
              <a:rPr lang="en-US" sz="2700" i="1" dirty="0" err="1"/>
              <a:t>Castañeda</a:t>
            </a:r>
            <a:r>
              <a:rPr lang="en-US" sz="2700" dirty="0"/>
              <a:t> </a:t>
            </a:r>
          </a:p>
          <a:p>
            <a:r>
              <a:rPr lang="en-US" sz="2700" dirty="0"/>
              <a:t>1.1f/3.1c/3.1d (in collaboration with GSLP WG)/ Website Redesign</a:t>
            </a:r>
            <a:r>
              <a:rPr lang="en-US" sz="2700" i="1" dirty="0"/>
              <a:t> </a:t>
            </a:r>
            <a:endParaRPr lang="en-US" sz="2700" dirty="0"/>
          </a:p>
          <a:p>
            <a:pPr lvl="0"/>
            <a:r>
              <a:rPr lang="en-US" sz="2700" dirty="0"/>
              <a:t>Student Website/Website redesign</a:t>
            </a:r>
          </a:p>
          <a:p>
            <a:pPr lvl="0"/>
            <a:r>
              <a:rPr lang="en-US" sz="2700" dirty="0"/>
              <a:t>English for Daily Life revisions</a:t>
            </a:r>
          </a:p>
          <a:p>
            <a:pPr lvl="0"/>
            <a:r>
              <a:rPr lang="en-US" sz="2700" b="1" dirty="0"/>
              <a:t>1.1f </a:t>
            </a:r>
            <a:r>
              <a:rPr lang="en-US" sz="2700" dirty="0"/>
              <a:t>Create a list of strategies from the literature with promising evidence for preventing dropouts </a:t>
            </a:r>
          </a:p>
          <a:p>
            <a:pPr lvl="0"/>
            <a:r>
              <a:rPr lang="en-US" sz="2700" b="1" dirty="0"/>
              <a:t>3.1d </a:t>
            </a:r>
            <a:r>
              <a:rPr lang="en-US" sz="2700" dirty="0"/>
              <a:t>Disseminate tools for portability of GOSOSY materials for highly mobile students </a:t>
            </a:r>
          </a:p>
          <a:p>
            <a:pPr marL="0" indent="0">
              <a:buNone/>
            </a:pPr>
            <a:endParaRPr lang="en-US" dirty="0"/>
          </a:p>
        </p:txBody>
      </p:sp>
    </p:spTree>
    <p:extLst>
      <p:ext uri="{BB962C8B-B14F-4D97-AF65-F5344CB8AC3E}">
        <p14:creationId xmlns:p14="http://schemas.microsoft.com/office/powerpoint/2010/main" val="2572648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Professional Development</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Content Placeholder 3">
            <a:extLst>
              <a:ext uri="{FF2B5EF4-FFF2-40B4-BE49-F238E27FC236}">
                <a16:creationId xmlns:a16="http://schemas.microsoft.com/office/drawing/2014/main" id="{24EBC4A5-61E8-A34B-BA72-39863BA883AD}"/>
              </a:ext>
            </a:extLst>
          </p:cNvPr>
          <p:cNvSpPr>
            <a:spLocks noGrp="1"/>
          </p:cNvSpPr>
          <p:nvPr>
            <p:ph idx="1"/>
          </p:nvPr>
        </p:nvSpPr>
        <p:spPr>
          <a:xfrm>
            <a:off x="457199" y="1752600"/>
            <a:ext cx="11208027" cy="4373563"/>
          </a:xfrm>
        </p:spPr>
        <p:txBody>
          <a:bodyPr>
            <a:normAutofit lnSpcReduction="10000"/>
          </a:bodyPr>
          <a:lstStyle/>
          <a:p>
            <a:pPr marL="0" indent="0">
              <a:buNone/>
            </a:pPr>
            <a:r>
              <a:rPr lang="en-US" sz="3200" i="1" dirty="0"/>
              <a:t>Sabrina Pineda (team lead), </a:t>
            </a:r>
            <a:r>
              <a:rPr lang="en-US" sz="3200" i="1" dirty="0" err="1"/>
              <a:t>Odillia</a:t>
            </a:r>
            <a:r>
              <a:rPr lang="en-US" sz="3200" i="1" dirty="0"/>
              <a:t> </a:t>
            </a:r>
            <a:r>
              <a:rPr lang="en-US" sz="3200" i="1" dirty="0" err="1"/>
              <a:t>Cofta</a:t>
            </a:r>
            <a:r>
              <a:rPr lang="en-US" sz="3200" i="1" dirty="0"/>
              <a:t>, April </a:t>
            </a:r>
            <a:r>
              <a:rPr lang="en-US" sz="3200" i="1" dirty="0" err="1"/>
              <a:t>Dameron</a:t>
            </a:r>
            <a:r>
              <a:rPr lang="en-US" sz="3200" i="1" dirty="0"/>
              <a:t>, </a:t>
            </a:r>
          </a:p>
          <a:p>
            <a:pPr marL="0" indent="0">
              <a:buNone/>
            </a:pPr>
            <a:r>
              <a:rPr lang="en-US" sz="3200" i="1" dirty="0"/>
              <a:t>Veronica Hill</a:t>
            </a:r>
          </a:p>
          <a:p>
            <a:pPr marL="0" indent="0">
              <a:buNone/>
            </a:pPr>
            <a:endParaRPr lang="en-US" sz="3200" dirty="0"/>
          </a:p>
          <a:p>
            <a:pPr lvl="0"/>
            <a:r>
              <a:rPr lang="en-US" sz="3200" b="1" dirty="0"/>
              <a:t>2.1b </a:t>
            </a:r>
            <a:r>
              <a:rPr lang="en-US" sz="3200" dirty="0"/>
              <a:t>Provide training and technical assistance on designing services for OSY through the TST and its Workgroups using implementation scenarios </a:t>
            </a:r>
          </a:p>
          <a:p>
            <a:pPr lvl="0"/>
            <a:r>
              <a:rPr lang="en-US" sz="3200" b="1" dirty="0"/>
              <a:t>2.1c </a:t>
            </a:r>
            <a:r>
              <a:rPr lang="en-US" sz="3200" dirty="0"/>
              <a:t>Create materials for certified and non-certified staff regarding one of the following 1) An Introduction to OSY and 2) Addressing the Needs of OSY with Limited Formal Schooling</a:t>
            </a:r>
          </a:p>
          <a:p>
            <a:pPr marL="0" indent="0">
              <a:buNone/>
            </a:pPr>
            <a:endParaRPr lang="en-US" dirty="0"/>
          </a:p>
        </p:txBody>
      </p:sp>
    </p:spTree>
    <p:extLst>
      <p:ext uri="{BB962C8B-B14F-4D97-AF65-F5344CB8AC3E}">
        <p14:creationId xmlns:p14="http://schemas.microsoft.com/office/powerpoint/2010/main" val="1652722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Interstate Collaboration</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10" name="Content Placeholder 3">
            <a:extLst>
              <a:ext uri="{FF2B5EF4-FFF2-40B4-BE49-F238E27FC236}">
                <a16:creationId xmlns:a16="http://schemas.microsoft.com/office/drawing/2014/main" id="{6DF05718-24BF-2B4F-8061-E798649C3BBE}"/>
              </a:ext>
            </a:extLst>
          </p:cNvPr>
          <p:cNvSpPr>
            <a:spLocks noGrp="1"/>
          </p:cNvSpPr>
          <p:nvPr>
            <p:ph idx="1"/>
          </p:nvPr>
        </p:nvSpPr>
        <p:spPr>
          <a:xfrm>
            <a:off x="457200" y="1752600"/>
            <a:ext cx="11280912" cy="4373563"/>
          </a:xfrm>
        </p:spPr>
        <p:txBody>
          <a:bodyPr>
            <a:normAutofit lnSpcReduction="10000"/>
          </a:bodyPr>
          <a:lstStyle/>
          <a:p>
            <a:pPr marL="0" indent="0">
              <a:buNone/>
            </a:pPr>
            <a:r>
              <a:rPr lang="en-US" sz="3200" i="1" dirty="0"/>
              <a:t>Travis Williamson (team lead), Barbie Patch, Deke Showman, Monika </a:t>
            </a:r>
            <a:r>
              <a:rPr lang="en-US" sz="3200" i="1" dirty="0" err="1"/>
              <a:t>Lorinczova</a:t>
            </a:r>
            <a:endParaRPr lang="en-US" sz="3200" dirty="0"/>
          </a:p>
          <a:p>
            <a:r>
              <a:rPr lang="en-US" sz="3200" dirty="0"/>
              <a:t>CIG Collaboration  </a:t>
            </a:r>
          </a:p>
          <a:p>
            <a:pPr lvl="0"/>
            <a:r>
              <a:rPr lang="en-US" sz="3200" b="1" dirty="0"/>
              <a:t>1.1e </a:t>
            </a:r>
            <a:r>
              <a:rPr lang="en-US" sz="3200" dirty="0"/>
              <a:t>Develop a list of common barriers for recruiting and providing services for OSY and possible solutions </a:t>
            </a:r>
          </a:p>
          <a:p>
            <a:pPr lvl="0"/>
            <a:r>
              <a:rPr lang="en-US" sz="3200" b="1" dirty="0"/>
              <a:t>2.2a </a:t>
            </a:r>
            <a:r>
              <a:rPr lang="en-US" sz="3200" dirty="0"/>
              <a:t>Provide training at TST and training of trainers regarding networking for effective interstate collaboration and interagency collaboration (e.g. HEP, other CIGs) </a:t>
            </a:r>
          </a:p>
          <a:p>
            <a:pPr lvl="0"/>
            <a:r>
              <a:rPr lang="en-US" sz="3200" b="1" dirty="0"/>
              <a:t>2.2b </a:t>
            </a:r>
            <a:r>
              <a:rPr lang="en-US" sz="3200" dirty="0"/>
              <a:t>Document and report collaboration results</a:t>
            </a:r>
          </a:p>
          <a:p>
            <a:pPr marL="0" indent="0">
              <a:buNone/>
            </a:pPr>
            <a:endParaRPr lang="en-US" dirty="0"/>
          </a:p>
        </p:txBody>
      </p:sp>
    </p:spTree>
    <p:extLst>
      <p:ext uri="{BB962C8B-B14F-4D97-AF65-F5344CB8AC3E}">
        <p14:creationId xmlns:p14="http://schemas.microsoft.com/office/powerpoint/2010/main" val="90484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Technical Support Team</a:t>
            </a:r>
          </a:p>
        </p:txBody>
      </p:sp>
      <p:sp>
        <p:nvSpPr>
          <p:cNvPr id="11" name="Content Placeholder 10">
            <a:extLst>
              <a:ext uri="{FF2B5EF4-FFF2-40B4-BE49-F238E27FC236}">
                <a16:creationId xmlns:a16="http://schemas.microsoft.com/office/drawing/2014/main" id="{C2573A06-86A0-CE4C-9ECE-A6972F2BB27F}"/>
              </a:ext>
            </a:extLst>
          </p:cNvPr>
          <p:cNvSpPr txBox="1">
            <a:spLocks/>
          </p:cNvSpPr>
          <p:nvPr/>
        </p:nvSpPr>
        <p:spPr>
          <a:xfrm>
            <a:off x="741405" y="1776413"/>
            <a:ext cx="4905629" cy="44497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Arial" charset="0"/>
              <a:buNone/>
              <a:defRPr/>
            </a:pPr>
            <a:r>
              <a:rPr lang="en-US" altLang="en-US" sz="2800" dirty="0">
                <a:ea typeface="ＭＳ Ｐゴシック" charset="-128"/>
              </a:rPr>
              <a:t>Expectations</a:t>
            </a:r>
          </a:p>
          <a:p>
            <a:pPr>
              <a:buFont typeface="Arial" charset="0"/>
              <a:buChar char="•"/>
              <a:defRPr/>
            </a:pPr>
            <a:r>
              <a:rPr lang="en-US" altLang="en-US" sz="2800" dirty="0">
                <a:ea typeface="ＭＳ Ｐゴシック" charset="-128"/>
              </a:rPr>
              <a:t>Membership</a:t>
            </a:r>
          </a:p>
          <a:p>
            <a:pPr>
              <a:buFont typeface="Arial" charset="0"/>
              <a:buChar char="•"/>
              <a:defRPr/>
            </a:pPr>
            <a:r>
              <a:rPr lang="en-US" altLang="en-US" sz="2800" dirty="0">
                <a:ea typeface="ＭＳ Ｐゴシック" charset="-128"/>
              </a:rPr>
              <a:t>State Director expectations</a:t>
            </a:r>
          </a:p>
          <a:p>
            <a:pPr>
              <a:buFont typeface="Arial" charset="0"/>
              <a:buChar char="•"/>
              <a:defRPr/>
            </a:pPr>
            <a:r>
              <a:rPr lang="en-US" altLang="en-US" sz="2800" dirty="0">
                <a:ea typeface="ＭＳ Ｐゴシック" charset="-128"/>
              </a:rPr>
              <a:t>Requirements</a:t>
            </a:r>
          </a:p>
          <a:p>
            <a:pPr lvl="1">
              <a:buFont typeface="Arial" charset="0"/>
              <a:buChar char="–"/>
              <a:defRPr/>
            </a:pPr>
            <a:r>
              <a:rPr lang="en-US" altLang="en-US" sz="2400" dirty="0">
                <a:ea typeface="ＭＳ Ｐゴシック" charset="-128"/>
              </a:rPr>
              <a:t>2-3 meetings per year</a:t>
            </a:r>
          </a:p>
          <a:p>
            <a:pPr lvl="1">
              <a:buFont typeface="Arial" charset="0"/>
              <a:buChar char="–"/>
              <a:defRPr/>
            </a:pPr>
            <a:r>
              <a:rPr lang="en-US" altLang="en-US" sz="2400" dirty="0">
                <a:ea typeface="ＭＳ Ｐゴシック" charset="-128"/>
              </a:rPr>
              <a:t>Conference calls</a:t>
            </a:r>
          </a:p>
          <a:p>
            <a:pPr lvl="1">
              <a:buFont typeface="Arial" charset="0"/>
              <a:buChar char="–"/>
              <a:defRPr/>
            </a:pPr>
            <a:r>
              <a:rPr lang="en-US" altLang="en-US" sz="2400" dirty="0">
                <a:ea typeface="ＭＳ Ｐゴシック" charset="-128"/>
              </a:rPr>
              <a:t>Work assignments</a:t>
            </a:r>
          </a:p>
          <a:p>
            <a:pPr lvl="1">
              <a:buFont typeface="Arial" charset="0"/>
              <a:buChar char="–"/>
              <a:defRPr/>
            </a:pPr>
            <a:r>
              <a:rPr lang="en-US" altLang="en-US" sz="2400" dirty="0">
                <a:ea typeface="ＭＳ Ｐゴシック" charset="-128"/>
              </a:rPr>
              <a:t>Team Lead meeting </a:t>
            </a:r>
          </a:p>
          <a:p>
            <a:pPr lvl="1">
              <a:buFont typeface="Arial" charset="0"/>
              <a:buChar char="–"/>
              <a:defRPr/>
            </a:pPr>
            <a:r>
              <a:rPr lang="en-US" altLang="en-US" sz="2400" dirty="0">
                <a:ea typeface="ＭＳ Ｐゴシック" charset="-128"/>
              </a:rPr>
              <a:t>Collaboration and coordination across groups</a:t>
            </a:r>
          </a:p>
        </p:txBody>
      </p:sp>
      <p:sp>
        <p:nvSpPr>
          <p:cNvPr id="13" name="Content Placeholder 1">
            <a:extLst>
              <a:ext uri="{FF2B5EF4-FFF2-40B4-BE49-F238E27FC236}">
                <a16:creationId xmlns:a16="http://schemas.microsoft.com/office/drawing/2014/main" id="{380320DC-CA9A-6940-ACD2-F37BB8951683}"/>
              </a:ext>
            </a:extLst>
          </p:cNvPr>
          <p:cNvSpPr txBox="1">
            <a:spLocks/>
          </p:cNvSpPr>
          <p:nvPr/>
        </p:nvSpPr>
        <p:spPr>
          <a:xfrm>
            <a:off x="6924530" y="1675683"/>
            <a:ext cx="4038600" cy="5181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en-US" sz="2400" dirty="0">
                <a:ea typeface="ＭＳ Ｐゴシック" charset="-128"/>
              </a:rPr>
              <a:t>Work Norms</a:t>
            </a:r>
          </a:p>
          <a:p>
            <a:pPr marL="514350" indent="-514350">
              <a:buFont typeface="Arial" charset="0"/>
              <a:buAutoNum type="arabicPeriod"/>
              <a:defRPr/>
            </a:pPr>
            <a:r>
              <a:rPr lang="en-US" sz="2000" dirty="0"/>
              <a:t>Be fully committed to the work and demonstrate this commitment by meeting agreed upon deadlines, participating/attending meetings and calls until outcomes/goals are fully met.</a:t>
            </a:r>
          </a:p>
          <a:p>
            <a:pPr marL="514350" indent="-514350">
              <a:buFont typeface="Arial" charset="0"/>
              <a:buAutoNum type="arabicPeriod"/>
              <a:defRPr/>
            </a:pPr>
            <a:r>
              <a:rPr lang="en-US" sz="2000" dirty="0"/>
              <a:t>Leave each meeting with tangible products/achievements synthesizing our meeting outcomes.</a:t>
            </a:r>
          </a:p>
          <a:p>
            <a:pPr marL="514350" indent="-514350">
              <a:buFont typeface="Arial" charset="0"/>
              <a:buAutoNum type="arabicPeriod"/>
              <a:defRPr/>
            </a:pPr>
            <a:r>
              <a:rPr lang="en-US" sz="2000" dirty="0"/>
              <a:t>Use included reflection time to promote spontaneous, creative discussion.</a:t>
            </a:r>
          </a:p>
          <a:p>
            <a:pPr>
              <a:buFont typeface="Arial" charset="0"/>
              <a:buChar char="•"/>
              <a:defRPr/>
            </a:pPr>
            <a:endParaRPr lang="en-US" dirty="0"/>
          </a:p>
          <a:p>
            <a:pPr marL="0" indent="0">
              <a:buFont typeface="Arial" charset="0"/>
              <a:buChar char="•"/>
              <a:defRPr/>
            </a:pPr>
            <a:endParaRPr lang="en-US" altLang="en-US" sz="2400" dirty="0">
              <a:ea typeface="ＭＳ Ｐゴシック" charset="-128"/>
            </a:endParaRPr>
          </a:p>
        </p:txBody>
      </p:sp>
    </p:spTree>
    <p:extLst>
      <p:ext uri="{BB962C8B-B14F-4D97-AF65-F5344CB8AC3E}">
        <p14:creationId xmlns:p14="http://schemas.microsoft.com/office/powerpoint/2010/main" val="3418747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Goal Setting and Student Learning Plans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Content Placeholder 3">
            <a:extLst>
              <a:ext uri="{FF2B5EF4-FFF2-40B4-BE49-F238E27FC236}">
                <a16:creationId xmlns:a16="http://schemas.microsoft.com/office/drawing/2014/main" id="{F08EDC92-66C2-A644-88BC-74A951E741F7}"/>
              </a:ext>
            </a:extLst>
          </p:cNvPr>
          <p:cNvSpPr>
            <a:spLocks noGrp="1"/>
          </p:cNvSpPr>
          <p:nvPr>
            <p:ph idx="1"/>
          </p:nvPr>
        </p:nvSpPr>
        <p:spPr>
          <a:xfrm>
            <a:off x="526773" y="1752600"/>
            <a:ext cx="11138453" cy="4373563"/>
          </a:xfrm>
        </p:spPr>
        <p:txBody>
          <a:bodyPr>
            <a:normAutofit fontScale="92500" lnSpcReduction="20000"/>
          </a:bodyPr>
          <a:lstStyle/>
          <a:p>
            <a:pPr marL="0" indent="0">
              <a:buNone/>
            </a:pPr>
            <a:r>
              <a:rPr lang="en-US" sz="3000" i="1" dirty="0"/>
              <a:t>Sarah Braun Hamilton (team lead), Justyn Settles, Emily Williams, </a:t>
            </a:r>
          </a:p>
          <a:p>
            <a:pPr marL="0" indent="0">
              <a:buNone/>
            </a:pPr>
            <a:r>
              <a:rPr lang="en-US" sz="3000" i="1" dirty="0"/>
              <a:t>Eugenia Luna</a:t>
            </a:r>
            <a:endParaRPr lang="en-US" sz="3000" dirty="0"/>
          </a:p>
          <a:p>
            <a:pPr lvl="0"/>
            <a:r>
              <a:rPr lang="en-US" sz="3000" b="1" dirty="0"/>
              <a:t>1.2a </a:t>
            </a:r>
            <a:r>
              <a:rPr lang="en-US" sz="3000" dirty="0"/>
              <a:t>Create scenarios for best practices in use of the updated OSY Learning Plan templates </a:t>
            </a:r>
          </a:p>
          <a:p>
            <a:pPr lvl="0"/>
            <a:r>
              <a:rPr lang="en-US" sz="3000" b="1" dirty="0"/>
              <a:t>1.3a </a:t>
            </a:r>
            <a:r>
              <a:rPr lang="en-US" sz="3000" dirty="0"/>
              <a:t>Create scenarios for best practices in the use of updated Goal Setting Workshop (GSW) materials </a:t>
            </a:r>
          </a:p>
          <a:p>
            <a:pPr lvl="0"/>
            <a:r>
              <a:rPr lang="en-US" sz="3000" b="1" dirty="0"/>
              <a:t>1.3c </a:t>
            </a:r>
            <a:r>
              <a:rPr lang="en-US" sz="3000" dirty="0"/>
              <a:t>Train GSW facilitators based on scenarios </a:t>
            </a:r>
          </a:p>
          <a:p>
            <a:pPr lvl="0"/>
            <a:r>
              <a:rPr lang="en-US" sz="3000" b="1" dirty="0"/>
              <a:t>1.3d </a:t>
            </a:r>
            <a:r>
              <a:rPr lang="en-US" sz="3000" dirty="0"/>
              <a:t>Conduct GSWs and assess using </a:t>
            </a:r>
            <a:r>
              <a:rPr lang="en-US" sz="3000" b="1" dirty="0"/>
              <a:t>project-based activity and rubric (design project-based activity and rubric)</a:t>
            </a:r>
            <a:endParaRPr lang="en-US" sz="3000" dirty="0"/>
          </a:p>
          <a:p>
            <a:pPr lvl="0"/>
            <a:r>
              <a:rPr lang="en-US" sz="3000" b="1" dirty="0"/>
              <a:t>3.1d </a:t>
            </a:r>
            <a:r>
              <a:rPr lang="en-US" sz="3000" dirty="0"/>
              <a:t>Disseminate tools for portability of GOSOSY materials for highly mobile students </a:t>
            </a:r>
          </a:p>
          <a:p>
            <a:pPr marL="0" indent="0">
              <a:buNone/>
            </a:pPr>
            <a:endParaRPr lang="en-US" dirty="0"/>
          </a:p>
        </p:txBody>
      </p:sp>
    </p:spTree>
    <p:extLst>
      <p:ext uri="{BB962C8B-B14F-4D97-AF65-F5344CB8AC3E}">
        <p14:creationId xmlns:p14="http://schemas.microsoft.com/office/powerpoint/2010/main" val="3610088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Personal Wellness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10" name="Content Placeholder 3">
            <a:extLst>
              <a:ext uri="{FF2B5EF4-FFF2-40B4-BE49-F238E27FC236}">
                <a16:creationId xmlns:a16="http://schemas.microsoft.com/office/drawing/2014/main" id="{C483F970-67F6-944B-95DE-E8A0D84A5DF3}"/>
              </a:ext>
            </a:extLst>
          </p:cNvPr>
          <p:cNvSpPr>
            <a:spLocks noGrp="1"/>
          </p:cNvSpPr>
          <p:nvPr>
            <p:ph idx="1"/>
          </p:nvPr>
        </p:nvSpPr>
        <p:spPr>
          <a:xfrm>
            <a:off x="457200" y="1518179"/>
            <a:ext cx="11280912" cy="4373563"/>
          </a:xfrm>
        </p:spPr>
        <p:txBody>
          <a:bodyPr>
            <a:normAutofit lnSpcReduction="10000"/>
          </a:bodyPr>
          <a:lstStyle/>
          <a:p>
            <a:pPr marL="0" indent="0">
              <a:buNone/>
            </a:pPr>
            <a:r>
              <a:rPr lang="en-US" i="1" dirty="0"/>
              <a:t>Lora Thomas (team lead), </a:t>
            </a:r>
            <a:r>
              <a:rPr lang="en-US" i="1" dirty="0" err="1"/>
              <a:t>Lysandra</a:t>
            </a:r>
            <a:r>
              <a:rPr lang="en-US" i="1" dirty="0"/>
              <a:t> Alexander, Susanna Bartee, Susana Des Neves, Maria Dominguez, John Farrell</a:t>
            </a:r>
            <a:endParaRPr lang="en-US" dirty="0"/>
          </a:p>
          <a:p>
            <a:pPr lvl="0"/>
            <a:r>
              <a:rPr lang="en-US" b="1" dirty="0"/>
              <a:t>1.1c </a:t>
            </a:r>
            <a:r>
              <a:rPr lang="en-US" dirty="0"/>
              <a:t>Incorporate strategies and best practices from the literature review into mental health lessons for OSY </a:t>
            </a:r>
          </a:p>
          <a:p>
            <a:pPr lvl="0"/>
            <a:r>
              <a:rPr lang="en-US" b="1" dirty="0"/>
              <a:t>1.1d </a:t>
            </a:r>
            <a:r>
              <a:rPr lang="en-US" dirty="0"/>
              <a:t>Develop materials that describe how trauma impact academic performance and strategies for educators </a:t>
            </a:r>
          </a:p>
          <a:p>
            <a:pPr lvl="0"/>
            <a:r>
              <a:rPr lang="en-US" b="1" dirty="0"/>
              <a:t>2.2d </a:t>
            </a:r>
            <a:r>
              <a:rPr lang="en-US" dirty="0"/>
              <a:t>Prepare training materials to go along with OSY mental health lessons based on staff needs assessment results </a:t>
            </a:r>
          </a:p>
          <a:p>
            <a:pPr lvl="0"/>
            <a:r>
              <a:rPr lang="en-US" b="1" dirty="0"/>
              <a:t>3.1b </a:t>
            </a:r>
            <a:r>
              <a:rPr lang="en-US" dirty="0"/>
              <a:t>Disseminate materials that describe how trauma impacts academic performance and strategies for educators </a:t>
            </a:r>
          </a:p>
          <a:p>
            <a:endParaRPr lang="en-US" dirty="0"/>
          </a:p>
          <a:p>
            <a:pPr marL="0" indent="0">
              <a:buNone/>
            </a:pPr>
            <a:endParaRPr lang="en-US" dirty="0"/>
          </a:p>
        </p:txBody>
      </p:sp>
    </p:spTree>
    <p:extLst>
      <p:ext uri="{BB962C8B-B14F-4D97-AF65-F5344CB8AC3E}">
        <p14:creationId xmlns:p14="http://schemas.microsoft.com/office/powerpoint/2010/main" val="2229186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2020 </a:t>
            </a:r>
            <a:r>
              <a:rPr lang="en-US" dirty="0" err="1">
                <a:latin typeface="+mn-lt"/>
              </a:rPr>
              <a:t>www.osymigrant.org</a:t>
            </a:r>
            <a:r>
              <a:rPr lang="en-US" dirty="0">
                <a:latin typeface="+mn-lt"/>
              </a:rPr>
              <a:t> UPDATES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2" descr="A picture containing person, grass, woman, player&#10;&#10;Description automatically generated">
            <a:hlinkClick r:id="rId3"/>
            <a:extLst>
              <a:ext uri="{FF2B5EF4-FFF2-40B4-BE49-F238E27FC236}">
                <a16:creationId xmlns:a16="http://schemas.microsoft.com/office/drawing/2014/main" id="{1677B69C-6165-9045-9AFC-EFA84718EE1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11194" y="1524000"/>
            <a:ext cx="10169611" cy="5239688"/>
          </a:xfrm>
        </p:spPr>
      </p:pic>
    </p:spTree>
    <p:extLst>
      <p:ext uri="{BB962C8B-B14F-4D97-AF65-F5344CB8AC3E}">
        <p14:creationId xmlns:p14="http://schemas.microsoft.com/office/powerpoint/2010/main" val="2034695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2020 </a:t>
            </a:r>
            <a:r>
              <a:rPr lang="en-US" dirty="0" err="1">
                <a:latin typeface="+mn-lt"/>
              </a:rPr>
              <a:t>www.osymigrant.org</a:t>
            </a:r>
            <a:r>
              <a:rPr lang="en-US" dirty="0">
                <a:latin typeface="+mn-lt"/>
              </a:rPr>
              <a:t> UPDATES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FA13C434-EEDE-8445-9164-FBE50B5297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627" y="1798892"/>
            <a:ext cx="10899912" cy="5278453"/>
          </a:xfrm>
          <a:prstGeom prst="rect">
            <a:avLst/>
          </a:prstGeom>
        </p:spPr>
      </p:pic>
    </p:spTree>
    <p:extLst>
      <p:ext uri="{BB962C8B-B14F-4D97-AF65-F5344CB8AC3E}">
        <p14:creationId xmlns:p14="http://schemas.microsoft.com/office/powerpoint/2010/main" val="1467956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2020 </a:t>
            </a:r>
            <a:r>
              <a:rPr lang="en-US" dirty="0" err="1">
                <a:latin typeface="+mn-lt"/>
              </a:rPr>
              <a:t>www.osymigrant.org</a:t>
            </a:r>
            <a:r>
              <a:rPr lang="en-US" dirty="0">
                <a:latin typeface="+mn-lt"/>
              </a:rPr>
              <a:t> UPDATES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6403EF2E-C770-0447-888C-BA3E2E148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8" t="3226"/>
          <a:stretch/>
        </p:blipFill>
        <p:spPr bwMode="auto">
          <a:xfrm>
            <a:off x="1709112" y="1662059"/>
            <a:ext cx="8438741" cy="519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853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2020 </a:t>
            </a:r>
            <a:r>
              <a:rPr lang="en-US" dirty="0" err="1">
                <a:latin typeface="+mn-lt"/>
              </a:rPr>
              <a:t>www.osymigrant.org</a:t>
            </a:r>
            <a:r>
              <a:rPr lang="en-US" dirty="0">
                <a:latin typeface="+mn-lt"/>
              </a:rPr>
              <a:t> UPDATES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7D5AC1DC-8AA2-0045-B81D-8E7622AB3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3" r="1010"/>
          <a:stretch/>
        </p:blipFill>
        <p:spPr bwMode="auto">
          <a:xfrm>
            <a:off x="1904999" y="1563757"/>
            <a:ext cx="8471453" cy="519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33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Student Page</a:t>
            </a:r>
          </a:p>
        </p:txBody>
      </p:sp>
      <p:sp>
        <p:nvSpPr>
          <p:cNvPr id="3" name="Content Placeholder 2">
            <a:extLst>
              <a:ext uri="{FF2B5EF4-FFF2-40B4-BE49-F238E27FC236}">
                <a16:creationId xmlns:a16="http://schemas.microsoft.com/office/drawing/2014/main" id="{C6D3FEA9-DBAA-2647-A8F1-B348C6D9EB1F}"/>
              </a:ext>
            </a:extLst>
          </p:cNvPr>
          <p:cNvSpPr>
            <a:spLocks noGrp="1"/>
          </p:cNvSpPr>
          <p:nvPr>
            <p:ph idx="1"/>
          </p:nvPr>
        </p:nvSpPr>
        <p:spPr>
          <a:xfrm>
            <a:off x="838200" y="1690689"/>
            <a:ext cx="7212496" cy="4332424"/>
          </a:xfrm>
        </p:spPr>
        <p:txBody>
          <a:bodyPr>
            <a:normAutofit lnSpcReduction="10000"/>
          </a:bodyPr>
          <a:lstStyle/>
          <a:p>
            <a:pPr marL="514350" indent="-514350">
              <a:buFont typeface="+mj-lt"/>
              <a:buAutoNum type="arabicPeriod"/>
            </a:pPr>
            <a:r>
              <a:rPr lang="en-US" dirty="0"/>
              <a:t>What are students looking for on the Student Page?</a:t>
            </a:r>
          </a:p>
          <a:p>
            <a:pPr marL="514350" indent="-514350">
              <a:buFont typeface="+mj-lt"/>
              <a:buAutoNum type="arabicPeriod"/>
            </a:pPr>
            <a:r>
              <a:rPr lang="en-US" dirty="0"/>
              <a:t>What is the most important academic content for the Student Page?</a:t>
            </a:r>
          </a:p>
          <a:p>
            <a:pPr marL="514350" indent="-514350">
              <a:buFont typeface="+mj-lt"/>
              <a:buAutoNum type="arabicPeriod"/>
            </a:pPr>
            <a:r>
              <a:rPr lang="en-US" dirty="0"/>
              <a:t>What is the most important advocacy information for the Student Page?</a:t>
            </a:r>
          </a:p>
          <a:p>
            <a:pPr marL="514350" indent="-514350">
              <a:buFont typeface="+mj-lt"/>
              <a:buAutoNum type="arabicPeriod"/>
            </a:pPr>
            <a:r>
              <a:rPr lang="en-US" dirty="0"/>
              <a:t>Should certain “big topics” be highlighted (i.e. Personal Wellness, HSED, etc.)?</a:t>
            </a:r>
          </a:p>
          <a:p>
            <a:pPr marL="514350" indent="-514350">
              <a:buFont typeface="+mj-lt"/>
              <a:buAutoNum type="arabicPeriod"/>
            </a:pPr>
            <a:r>
              <a:rPr lang="en-US" dirty="0"/>
              <a:t>How should we include this goal in the new proposal?</a:t>
            </a:r>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17A2F43E-EC59-314A-8B59-C9F892A0DBF5}"/>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7DAE38F-4E32-5341-B69C-0CD12853334B}"/>
              </a:ext>
            </a:extLst>
          </p:cNvPr>
          <p:cNvPicPr>
            <a:picLocks noChangeAspect="1" noChangeArrowheads="1"/>
          </p:cNvPicPr>
          <p:nvPr/>
        </p:nvPicPr>
        <p:blipFill>
          <a:blip r:embed="rId3"/>
          <a:srcRect/>
          <a:stretch/>
        </p:blipFill>
        <p:spPr bwMode="auto">
          <a:xfrm>
            <a:off x="8176857" y="1713121"/>
            <a:ext cx="3481744" cy="419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a:extLst>
              <a:ext uri="{FF2B5EF4-FFF2-40B4-BE49-F238E27FC236}">
                <a16:creationId xmlns:a16="http://schemas.microsoft.com/office/drawing/2014/main" id="{12ECBFC1-747A-CE4C-AFAD-723472945B99}"/>
              </a:ext>
            </a:extLst>
          </p:cNvPr>
          <p:cNvSpPr/>
          <p:nvPr/>
        </p:nvSpPr>
        <p:spPr>
          <a:xfrm rot="1674444">
            <a:off x="8945217" y="2132247"/>
            <a:ext cx="934279" cy="154919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792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B177-5933-AE4E-9D99-6983BF5C12E6}"/>
              </a:ext>
            </a:extLst>
          </p:cNvPr>
          <p:cNvSpPr>
            <a:spLocks noGrp="1"/>
          </p:cNvSpPr>
          <p:nvPr>
            <p:ph type="title"/>
          </p:nvPr>
        </p:nvSpPr>
        <p:spPr/>
        <p:txBody>
          <a:bodyPr/>
          <a:lstStyle/>
          <a:p>
            <a:r>
              <a:rPr lang="en-US" dirty="0"/>
              <a:t>IRRC: What’s New</a:t>
            </a:r>
          </a:p>
        </p:txBody>
      </p:sp>
      <p:sp>
        <p:nvSpPr>
          <p:cNvPr id="3" name="Content Placeholder 2">
            <a:extLst>
              <a:ext uri="{FF2B5EF4-FFF2-40B4-BE49-F238E27FC236}">
                <a16:creationId xmlns:a16="http://schemas.microsoft.com/office/drawing/2014/main" id="{8133D80C-C55D-444E-A334-258DCD1DC1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36737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Agenda</a:t>
            </a:r>
          </a:p>
        </p:txBody>
      </p:sp>
      <p:sp>
        <p:nvSpPr>
          <p:cNvPr id="11" name="Content Placeholder 2">
            <a:extLst>
              <a:ext uri="{FF2B5EF4-FFF2-40B4-BE49-F238E27FC236}">
                <a16:creationId xmlns:a16="http://schemas.microsoft.com/office/drawing/2014/main" id="{4DA00991-BB6F-A14B-9AB5-5037AC5BB5D0}"/>
              </a:ext>
            </a:extLst>
          </p:cNvPr>
          <p:cNvSpPr txBox="1">
            <a:spLocks/>
          </p:cNvSpPr>
          <p:nvPr/>
        </p:nvSpPr>
        <p:spPr>
          <a:xfrm>
            <a:off x="1403349" y="1815851"/>
            <a:ext cx="4038600" cy="45259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Day 2: 8:30 am</a:t>
            </a:r>
            <a:endParaRPr lang="en-US" dirty="0"/>
          </a:p>
          <a:p>
            <a:pPr marL="342900" indent="-342900" algn="l">
              <a:buFont typeface="Arial" panose="020B0604020202020204" pitchFamily="34" charset="0"/>
              <a:buChar char="•"/>
            </a:pPr>
            <a:r>
              <a:rPr lang="en-US" dirty="0"/>
              <a:t>Interstate Collaboration with MIRA CORE 		</a:t>
            </a:r>
          </a:p>
          <a:p>
            <a:pPr marL="342900" indent="-342900" algn="l">
              <a:buFont typeface="Arial" panose="020B0604020202020204" pitchFamily="34" charset="0"/>
              <a:buChar char="•"/>
            </a:pPr>
            <a:r>
              <a:rPr lang="en-US" dirty="0"/>
              <a:t>English for Daily Life Presentation and Feedback</a:t>
            </a:r>
          </a:p>
          <a:p>
            <a:pPr marL="342900" indent="-342900" algn="l">
              <a:buFont typeface="Arial" panose="020B0604020202020204" pitchFamily="34" charset="0"/>
              <a:buChar char="•"/>
            </a:pPr>
            <a:r>
              <a:rPr lang="en-US" dirty="0"/>
              <a:t>Interstate Collaboration and Coordination Discussion and Feedback</a:t>
            </a:r>
          </a:p>
          <a:p>
            <a:pPr marL="342900" indent="-342900" algn="l">
              <a:buFont typeface="Arial" panose="020B0604020202020204" pitchFamily="34" charset="0"/>
              <a:buChar char="•"/>
            </a:pPr>
            <a:r>
              <a:rPr lang="en-US" dirty="0"/>
              <a:t>Personal Wellness Work Group Discussion and Feedback</a:t>
            </a:r>
          </a:p>
          <a:p>
            <a:pPr marL="342900" indent="-342900" algn="l">
              <a:buFont typeface="Arial" panose="020B0604020202020204" pitchFamily="34" charset="0"/>
              <a:buChar char="•"/>
            </a:pPr>
            <a:r>
              <a:rPr lang="en-US" dirty="0"/>
              <a:t>Data Collection for Year 5</a:t>
            </a:r>
            <a:r>
              <a:rPr lang="en-US" sz="2000" dirty="0"/>
              <a:t>				</a:t>
            </a:r>
            <a:endParaRPr lang="en-US" sz="1600" dirty="0"/>
          </a:p>
          <a:p>
            <a:endParaRPr lang="en-US" sz="1800" dirty="0"/>
          </a:p>
          <a:p>
            <a:endParaRPr lang="en-US" dirty="0"/>
          </a:p>
        </p:txBody>
      </p:sp>
      <p:sp>
        <p:nvSpPr>
          <p:cNvPr id="13" name="Content Placeholder 6">
            <a:extLst>
              <a:ext uri="{FF2B5EF4-FFF2-40B4-BE49-F238E27FC236}">
                <a16:creationId xmlns:a16="http://schemas.microsoft.com/office/drawing/2014/main" id="{1305A4A8-0307-4E48-A79D-1F12774AE113}"/>
              </a:ext>
            </a:extLst>
          </p:cNvPr>
          <p:cNvSpPr txBox="1">
            <a:spLocks/>
          </p:cNvSpPr>
          <p:nvPr/>
        </p:nvSpPr>
        <p:spPr>
          <a:xfrm>
            <a:off x="6464644" y="2210594"/>
            <a:ext cx="4038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Planning for the Future	</a:t>
            </a:r>
          </a:p>
          <a:p>
            <a:r>
              <a:rPr lang="en-US" sz="2400" dirty="0"/>
              <a:t>Structure of TST</a:t>
            </a:r>
          </a:p>
          <a:p>
            <a:r>
              <a:rPr lang="en-US" sz="2400" dirty="0"/>
              <a:t>Finalize Work Group Reports/Action Plans</a:t>
            </a:r>
          </a:p>
          <a:p>
            <a:r>
              <a:rPr lang="en-US" sz="2400" dirty="0"/>
              <a:t>Work Group Reports</a:t>
            </a:r>
          </a:p>
          <a:p>
            <a:r>
              <a:rPr lang="en-US" sz="2400" dirty="0"/>
              <a:t>NASDME and SST Meeting  Planning</a:t>
            </a:r>
          </a:p>
          <a:p>
            <a:r>
              <a:rPr lang="en-US" sz="2400" dirty="0"/>
              <a:t>Future Meeting Dates</a:t>
            </a:r>
          </a:p>
        </p:txBody>
      </p:sp>
    </p:spTree>
    <p:extLst>
      <p:ext uri="{BB962C8B-B14F-4D97-AF65-F5344CB8AC3E}">
        <p14:creationId xmlns:p14="http://schemas.microsoft.com/office/powerpoint/2010/main" val="3713052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p:nvPr>
        </p:nvSpPr>
        <p:spPr>
          <a:xfrm>
            <a:off x="518474" y="198536"/>
            <a:ext cx="11155052" cy="2387600"/>
          </a:xfrm>
        </p:spPr>
        <p:txBody>
          <a:bodyPr>
            <a:normAutofit/>
          </a:bodyPr>
          <a:lstStyle/>
          <a:p>
            <a:pPr algn="l"/>
            <a:r>
              <a:rPr lang="en-US" sz="4400" dirty="0">
                <a:solidFill>
                  <a:schemeClr val="accent5">
                    <a:lumMod val="50000"/>
                  </a:schemeClr>
                </a:solidFill>
                <a:latin typeface="Impact" panose="020B0806030902050204" pitchFamily="34" charset="0"/>
              </a:rPr>
              <a:t>Resources for Out of School Youth</a:t>
            </a:r>
            <a:br>
              <a:rPr lang="en-US" sz="4400" dirty="0">
                <a:solidFill>
                  <a:srgbClr val="FFC000"/>
                </a:solidFill>
                <a:latin typeface="Impact" panose="020B0806030902050204" pitchFamily="34" charset="0"/>
              </a:rPr>
            </a:br>
            <a:br>
              <a:rPr lang="en-US" sz="4400" dirty="0">
                <a:solidFill>
                  <a:srgbClr val="FFC000"/>
                </a:solidFill>
                <a:latin typeface="Impact" panose="020B0806030902050204" pitchFamily="34" charset="0"/>
              </a:rPr>
            </a:br>
            <a:r>
              <a:rPr lang="en-US" sz="4400" dirty="0">
                <a:solidFill>
                  <a:srgbClr val="FFC000"/>
                </a:solidFill>
                <a:latin typeface="Impact" panose="020B0806030902050204" pitchFamily="34" charset="0"/>
              </a:rPr>
              <a:t>Using the Migrant Literacy NET with OSY </a:t>
            </a:r>
          </a:p>
        </p:txBody>
      </p:sp>
    </p:spTree>
    <p:extLst>
      <p:ext uri="{BB962C8B-B14F-4D97-AF65-F5344CB8AC3E}">
        <p14:creationId xmlns:p14="http://schemas.microsoft.com/office/powerpoint/2010/main" val="1636766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Welcome and Introductions</a:t>
            </a:r>
          </a:p>
        </p:txBody>
      </p:sp>
      <p:sp>
        <p:nvSpPr>
          <p:cNvPr id="15" name="Title 1">
            <a:extLst>
              <a:ext uri="{FF2B5EF4-FFF2-40B4-BE49-F238E27FC236}">
                <a16:creationId xmlns:a16="http://schemas.microsoft.com/office/drawing/2014/main" id="{BA41EC60-ED76-E244-9992-D3900E940712}"/>
              </a:ext>
            </a:extLst>
          </p:cNvPr>
          <p:cNvSpPr txBox="1">
            <a:spLocks/>
          </p:cNvSpPr>
          <p:nvPr/>
        </p:nvSpPr>
        <p:spPr>
          <a:xfrm>
            <a:off x="-220363" y="2766218"/>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Welcome and Introductions</a:t>
            </a:r>
          </a:p>
        </p:txBody>
      </p:sp>
    </p:spTree>
    <p:extLst>
      <p:ext uri="{BB962C8B-B14F-4D97-AF65-F5344CB8AC3E}">
        <p14:creationId xmlns:p14="http://schemas.microsoft.com/office/powerpoint/2010/main" val="621322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94974"/>
            <a:ext cx="3057525" cy="5078313"/>
          </a:xfrm>
          <a:prstGeom prst="rect">
            <a:avLst/>
          </a:prstGeom>
          <a:noFill/>
        </p:spPr>
        <p:txBody>
          <a:bodyPr wrap="square" rtlCol="0">
            <a:spAutoFit/>
          </a:bodyPr>
          <a:lstStyle/>
          <a:p>
            <a:r>
              <a:rPr lang="en-US" sz="3600" b="1" dirty="0"/>
              <a:t>Collecting data as part of recruitment</a:t>
            </a:r>
          </a:p>
          <a:p>
            <a:endParaRPr lang="en-US" sz="3600" dirty="0"/>
          </a:p>
          <a:p>
            <a:pPr marL="285750" indent="-285750">
              <a:buFont typeface="Arial" panose="020B0604020202020204" pitchFamily="34" charset="0"/>
              <a:buChar char="•"/>
            </a:pPr>
            <a:r>
              <a:rPr lang="en-US" sz="3600" dirty="0"/>
              <a:t>For the CNA</a:t>
            </a:r>
          </a:p>
          <a:p>
            <a:pPr marL="285750" indent="-285750">
              <a:buFont typeface="Arial" panose="020B0604020202020204" pitchFamily="34" charset="0"/>
              <a:buChar char="•"/>
            </a:pPr>
            <a:r>
              <a:rPr lang="en-US" sz="3600" dirty="0"/>
              <a:t>For the Evaluation</a:t>
            </a:r>
          </a:p>
          <a:p>
            <a:pPr marL="285750" indent="-285750">
              <a:buFont typeface="Arial" panose="020B0604020202020204" pitchFamily="34" charset="0"/>
              <a:buChar char="•"/>
            </a:pPr>
            <a:r>
              <a:rPr lang="en-US" sz="3600" dirty="0"/>
              <a:t>To Provide Services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531" y="261935"/>
            <a:ext cx="8185484" cy="5912622"/>
          </a:xfrm>
          <a:prstGeom prst="rect">
            <a:avLst/>
          </a:prstGeom>
        </p:spPr>
      </p:pic>
    </p:spTree>
    <p:extLst>
      <p:ext uri="{BB962C8B-B14F-4D97-AF65-F5344CB8AC3E}">
        <p14:creationId xmlns:p14="http://schemas.microsoft.com/office/powerpoint/2010/main" val="3888846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314" y="358218"/>
            <a:ext cx="10906813" cy="584775"/>
          </a:xfrm>
          <a:prstGeom prst="rect">
            <a:avLst/>
          </a:prstGeom>
          <a:noFill/>
        </p:spPr>
        <p:txBody>
          <a:bodyPr wrap="square" rtlCol="0">
            <a:spAutoFit/>
          </a:bodyPr>
          <a:lstStyle/>
          <a:p>
            <a:r>
              <a:rPr lang="en-US" sz="3200" dirty="0"/>
              <a:t>Example resources For OSY on the MLN: for teachers and tutors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14" y="933254"/>
            <a:ext cx="4790602" cy="57126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720" y="1501973"/>
            <a:ext cx="5070788" cy="5143924"/>
          </a:xfrm>
          <a:prstGeom prst="rect">
            <a:avLst/>
          </a:prstGeom>
        </p:spPr>
      </p:pic>
      <p:cxnSp>
        <p:nvCxnSpPr>
          <p:cNvPr id="7" name="Straight Arrow Connector 6"/>
          <p:cNvCxnSpPr/>
          <p:nvPr/>
        </p:nvCxnSpPr>
        <p:spPr>
          <a:xfrm flipV="1">
            <a:off x="5099901" y="2290713"/>
            <a:ext cx="2007909" cy="35821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28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314" y="358218"/>
            <a:ext cx="11123630" cy="584775"/>
          </a:xfrm>
          <a:prstGeom prst="rect">
            <a:avLst/>
          </a:prstGeom>
          <a:noFill/>
        </p:spPr>
        <p:txBody>
          <a:bodyPr wrap="square" rtlCol="0">
            <a:spAutoFit/>
          </a:bodyPr>
          <a:lstStyle/>
          <a:p>
            <a:r>
              <a:rPr lang="en-US" sz="3200" dirty="0"/>
              <a:t>Example resources For OSY on the MLN: for Out of School Youth</a:t>
            </a:r>
          </a:p>
        </p:txBody>
      </p:sp>
      <p:sp>
        <p:nvSpPr>
          <p:cNvPr id="6" name="TextBox 5"/>
          <p:cNvSpPr txBox="1"/>
          <p:nvPr/>
        </p:nvSpPr>
        <p:spPr>
          <a:xfrm>
            <a:off x="3202531" y="942993"/>
            <a:ext cx="4706558" cy="461665"/>
          </a:xfrm>
          <a:prstGeom prst="rect">
            <a:avLst/>
          </a:prstGeom>
          <a:noFill/>
        </p:spPr>
        <p:txBody>
          <a:bodyPr wrap="square" rtlCol="0">
            <a:spAutoFit/>
          </a:bodyPr>
          <a:lstStyle/>
          <a:p>
            <a:r>
              <a:rPr lang="en-US" sz="2400" b="1" i="1" dirty="0">
                <a:solidFill>
                  <a:srgbClr val="C00000"/>
                </a:solidFill>
              </a:rPr>
              <a:t>Online tutorials targeting life skills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30" y="1404658"/>
            <a:ext cx="5688955" cy="427970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422" y="1838228"/>
            <a:ext cx="5897918" cy="4835950"/>
          </a:xfrm>
          <a:prstGeom prst="rect">
            <a:avLst/>
          </a:prstGeom>
        </p:spPr>
      </p:pic>
      <p:cxnSp>
        <p:nvCxnSpPr>
          <p:cNvPr id="21" name="Straight Arrow Connector 20"/>
          <p:cNvCxnSpPr/>
          <p:nvPr/>
        </p:nvCxnSpPr>
        <p:spPr>
          <a:xfrm>
            <a:off x="5806911" y="3563332"/>
            <a:ext cx="744718" cy="942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566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314" y="358218"/>
            <a:ext cx="6419655" cy="1077218"/>
          </a:xfrm>
          <a:prstGeom prst="rect">
            <a:avLst/>
          </a:prstGeom>
          <a:noFill/>
        </p:spPr>
        <p:txBody>
          <a:bodyPr wrap="square" rtlCol="0">
            <a:spAutoFit/>
          </a:bodyPr>
          <a:lstStyle/>
          <a:p>
            <a:r>
              <a:rPr lang="en-US" sz="3200" dirty="0"/>
              <a:t>Example resources For OSY on the MLN: for Out of School Youth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14" y="1946077"/>
            <a:ext cx="5490664" cy="4097604"/>
          </a:xfrm>
          <a:prstGeom prst="rect">
            <a:avLst/>
          </a:prstGeom>
        </p:spPr>
      </p:pic>
      <p:sp>
        <p:nvSpPr>
          <p:cNvPr id="6" name="TextBox 5"/>
          <p:cNvSpPr txBox="1"/>
          <p:nvPr/>
        </p:nvSpPr>
        <p:spPr>
          <a:xfrm>
            <a:off x="506465" y="1484412"/>
            <a:ext cx="5684362" cy="461665"/>
          </a:xfrm>
          <a:prstGeom prst="rect">
            <a:avLst/>
          </a:prstGeom>
          <a:noFill/>
        </p:spPr>
        <p:txBody>
          <a:bodyPr wrap="square" rtlCol="0">
            <a:spAutoFit/>
          </a:bodyPr>
          <a:lstStyle/>
          <a:p>
            <a:r>
              <a:rPr lang="en-US" sz="2400" b="1" i="1" dirty="0">
                <a:solidFill>
                  <a:srgbClr val="C00000"/>
                </a:solidFill>
              </a:rPr>
              <a:t>Online screeners to identify reading needs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294" y="288118"/>
            <a:ext cx="5133160" cy="6396335"/>
          </a:xfrm>
          <a:prstGeom prst="rect">
            <a:avLst/>
          </a:prstGeom>
        </p:spPr>
      </p:pic>
      <p:cxnSp>
        <p:nvCxnSpPr>
          <p:cNvPr id="10" name="Straight Arrow Connector 9"/>
          <p:cNvCxnSpPr/>
          <p:nvPr/>
        </p:nvCxnSpPr>
        <p:spPr>
          <a:xfrm flipV="1">
            <a:off x="5806911" y="6371847"/>
            <a:ext cx="890383" cy="195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2708" y="6141014"/>
            <a:ext cx="5231875" cy="461665"/>
          </a:xfrm>
          <a:prstGeom prst="rect">
            <a:avLst/>
          </a:prstGeom>
          <a:noFill/>
        </p:spPr>
        <p:txBody>
          <a:bodyPr wrap="square" rtlCol="0">
            <a:spAutoFit/>
          </a:bodyPr>
          <a:lstStyle/>
          <a:p>
            <a:r>
              <a:rPr lang="en-US" sz="2400" b="1" i="1" dirty="0">
                <a:solidFill>
                  <a:srgbClr val="C00000"/>
                </a:solidFill>
              </a:rPr>
              <a:t>Online tutorials to meet reading needs</a:t>
            </a:r>
          </a:p>
        </p:txBody>
      </p:sp>
      <p:cxnSp>
        <p:nvCxnSpPr>
          <p:cNvPr id="16" name="Straight Arrow Connector 15"/>
          <p:cNvCxnSpPr/>
          <p:nvPr/>
        </p:nvCxnSpPr>
        <p:spPr>
          <a:xfrm flipH="1">
            <a:off x="4656841" y="1897101"/>
            <a:ext cx="1571" cy="7244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74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449" y="263950"/>
            <a:ext cx="4392892" cy="584775"/>
          </a:xfrm>
          <a:prstGeom prst="rect">
            <a:avLst/>
          </a:prstGeom>
          <a:noFill/>
        </p:spPr>
        <p:txBody>
          <a:bodyPr wrap="square" rtlCol="0">
            <a:spAutoFit/>
          </a:bodyPr>
          <a:lstStyle/>
          <a:p>
            <a:r>
              <a:rPr lang="en-US" sz="3200" dirty="0"/>
              <a:t>Data for OSY on the MLN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49" y="848725"/>
            <a:ext cx="5184743" cy="49525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341" y="3041440"/>
            <a:ext cx="6979787" cy="3562036"/>
          </a:xfrm>
          <a:prstGeom prst="rect">
            <a:avLst/>
          </a:prstGeom>
        </p:spPr>
      </p:pic>
      <p:sp>
        <p:nvSpPr>
          <p:cNvPr id="8" name="TextBox 7"/>
          <p:cNvSpPr txBox="1"/>
          <p:nvPr/>
        </p:nvSpPr>
        <p:spPr>
          <a:xfrm>
            <a:off x="7173798" y="1194079"/>
            <a:ext cx="3544478" cy="1200329"/>
          </a:xfrm>
          <a:prstGeom prst="rect">
            <a:avLst/>
          </a:prstGeom>
          <a:solidFill>
            <a:srgbClr val="C00000"/>
          </a:solidFill>
        </p:spPr>
        <p:txBody>
          <a:bodyPr wrap="square" rtlCol="0">
            <a:spAutoFit/>
          </a:bodyPr>
          <a:lstStyle/>
          <a:p>
            <a:r>
              <a:rPr lang="en-US" sz="2400" b="1" dirty="0">
                <a:solidFill>
                  <a:schemeClr val="bg1"/>
                </a:solidFill>
              </a:rPr>
              <a:t>Revised Success Plan now allows collection of data specifically for OSY</a:t>
            </a:r>
          </a:p>
        </p:txBody>
      </p:sp>
      <p:cxnSp>
        <p:nvCxnSpPr>
          <p:cNvPr id="10" name="Straight Arrow Connector 9"/>
          <p:cNvCxnSpPr>
            <a:stCxn id="8" idx="1"/>
          </p:cNvCxnSpPr>
          <p:nvPr/>
        </p:nvCxnSpPr>
        <p:spPr>
          <a:xfrm flipH="1">
            <a:off x="4769964" y="1794244"/>
            <a:ext cx="2403834" cy="60016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24346" y="6141811"/>
            <a:ext cx="3544478" cy="461665"/>
          </a:xfrm>
          <a:prstGeom prst="rect">
            <a:avLst/>
          </a:prstGeom>
          <a:solidFill>
            <a:srgbClr val="C00000"/>
          </a:solidFill>
        </p:spPr>
        <p:txBody>
          <a:bodyPr wrap="square" rtlCol="0">
            <a:spAutoFit/>
          </a:bodyPr>
          <a:lstStyle/>
          <a:p>
            <a:r>
              <a:rPr lang="en-US" sz="2400" b="1" dirty="0">
                <a:solidFill>
                  <a:schemeClr val="bg1"/>
                </a:solidFill>
              </a:rPr>
              <a:t>2019 Field Test Results</a:t>
            </a:r>
          </a:p>
        </p:txBody>
      </p:sp>
    </p:spTree>
    <p:extLst>
      <p:ext uri="{BB962C8B-B14F-4D97-AF65-F5344CB8AC3E}">
        <p14:creationId xmlns:p14="http://schemas.microsoft.com/office/powerpoint/2010/main" val="32075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449" y="263950"/>
            <a:ext cx="4392892" cy="584775"/>
          </a:xfrm>
          <a:prstGeom prst="rect">
            <a:avLst/>
          </a:prstGeom>
          <a:noFill/>
        </p:spPr>
        <p:txBody>
          <a:bodyPr wrap="square" rtlCol="0">
            <a:spAutoFit/>
          </a:bodyPr>
          <a:lstStyle/>
          <a:p>
            <a:r>
              <a:rPr lang="en-US" sz="3200" dirty="0"/>
              <a:t>Data for OSY on the MLN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98" y="810611"/>
            <a:ext cx="11434713" cy="5835286"/>
          </a:xfrm>
          <a:prstGeom prst="rect">
            <a:avLst/>
          </a:prstGeom>
        </p:spPr>
      </p:pic>
    </p:spTree>
    <p:extLst>
      <p:ext uri="{BB962C8B-B14F-4D97-AF65-F5344CB8AC3E}">
        <p14:creationId xmlns:p14="http://schemas.microsoft.com/office/powerpoint/2010/main" val="1095441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38174" y="304800"/>
            <a:ext cx="10010776" cy="4770537"/>
          </a:xfrm>
          <a:prstGeom prst="rect">
            <a:avLst/>
          </a:prstGeom>
          <a:noFill/>
        </p:spPr>
        <p:txBody>
          <a:bodyPr wrap="square" rtlCol="0">
            <a:spAutoFit/>
          </a:bodyPr>
          <a:lstStyle/>
          <a:p>
            <a:r>
              <a:rPr lang="en-US" sz="4000" b="1" dirty="0"/>
              <a:t>In the next round </a:t>
            </a:r>
            <a:r>
              <a:rPr lang="en-US" sz="4000" b="1" dirty="0" err="1"/>
              <a:t>MiraCORE</a:t>
            </a:r>
            <a:r>
              <a:rPr lang="en-US" sz="4000" b="1" dirty="0"/>
              <a:t> will propose the…</a:t>
            </a:r>
          </a:p>
          <a:p>
            <a:endParaRPr lang="en-US" sz="3600" b="1" dirty="0"/>
          </a:p>
          <a:p>
            <a:pPr marL="571500" indent="-571500">
              <a:buFont typeface="Wingdings" panose="05000000000000000000" pitchFamily="2" charset="2"/>
              <a:buChar char="q"/>
            </a:pPr>
            <a:r>
              <a:rPr lang="en-US" sz="3200" b="1" dirty="0"/>
              <a:t>Development of online training for OSY migrant staff on the MLN</a:t>
            </a:r>
          </a:p>
          <a:p>
            <a:endParaRPr lang="en-US" sz="3200" b="1" dirty="0"/>
          </a:p>
          <a:p>
            <a:pPr marL="571500" indent="-571500">
              <a:buFont typeface="Wingdings" panose="05000000000000000000" pitchFamily="2" charset="2"/>
              <a:buChar char="q"/>
            </a:pPr>
            <a:r>
              <a:rPr lang="en-US" sz="3200" b="1" dirty="0"/>
              <a:t>Creation of a model / module for use by migrant staff with Out of School Youth to facilitate the provision of services </a:t>
            </a:r>
          </a:p>
          <a:p>
            <a:endParaRPr lang="en-US" sz="3600" b="1" dirty="0"/>
          </a:p>
        </p:txBody>
      </p:sp>
    </p:spTree>
    <p:extLst>
      <p:ext uri="{BB962C8B-B14F-4D97-AF65-F5344CB8AC3E}">
        <p14:creationId xmlns:p14="http://schemas.microsoft.com/office/powerpoint/2010/main" val="555931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AA48190B-425A-7D42-999F-802209647F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73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CE826C2D-F5C8-CE44-80C0-A153B155B03F}"/>
              </a:ext>
            </a:extLst>
          </p:cNvPr>
          <p:cNvSpPr>
            <a:spLocks noGrp="1" noChangeArrowheads="1"/>
          </p:cNvSpPr>
          <p:nvPr>
            <p:ph type="ctrTitle"/>
          </p:nvPr>
        </p:nvSpPr>
        <p:spPr>
          <a:xfrm>
            <a:off x="1828800" y="2971800"/>
            <a:ext cx="8001000" cy="3048000"/>
          </a:xfrm>
        </p:spPr>
        <p:txBody>
          <a:bodyPr>
            <a:normAutofit fontScale="90000"/>
          </a:bodyPr>
          <a:lstStyle/>
          <a:p>
            <a:pPr algn="l" eaLnBrk="1" hangingPunct="1"/>
            <a:r>
              <a:rPr lang="en-US" altLang="en-US" sz="4800" dirty="0">
                <a:solidFill>
                  <a:srgbClr val="FFC000"/>
                </a:solidFill>
              </a:rPr>
              <a:t>Migrant Literacy NET (MLN)</a:t>
            </a:r>
            <a:br>
              <a:rPr lang="en-US" altLang="en-US" sz="4800" dirty="0"/>
            </a:br>
            <a:r>
              <a:rPr lang="en-US" altLang="en-US" sz="4800" dirty="0"/>
              <a:t> </a:t>
            </a:r>
            <a:br>
              <a:rPr lang="en-US" altLang="en-US" sz="2800" dirty="0"/>
            </a:br>
            <a:br>
              <a:rPr lang="en-US" altLang="en-US" sz="2800" dirty="0"/>
            </a:br>
            <a:br>
              <a:rPr lang="en-US" altLang="en-US" sz="2800" dirty="0"/>
            </a:br>
            <a:br>
              <a:rPr lang="en-US" altLang="en-US" sz="2800" dirty="0"/>
            </a:br>
            <a:br>
              <a:rPr lang="en-US" altLang="en-US" sz="2800" dirty="0"/>
            </a:br>
            <a:r>
              <a:rPr lang="en-US" altLang="en-US" sz="2800" dirty="0">
                <a:solidFill>
                  <a:srgbClr val="66FF33"/>
                </a:solidFill>
              </a:rPr>
              <a:t>Teachers Guide: February 2020</a:t>
            </a:r>
            <a:br>
              <a:rPr lang="en-US" altLang="en-US" sz="2800" dirty="0"/>
            </a:br>
            <a:r>
              <a:rPr lang="en-US" altLang="en-US" sz="2800" dirty="0">
                <a:solidFill>
                  <a:srgbClr val="FFC000"/>
                </a:solidFill>
              </a:rPr>
              <a:t>Supplemental Instructional Tools</a:t>
            </a:r>
          </a:p>
        </p:txBody>
      </p:sp>
    </p:spTree>
    <p:extLst>
      <p:ext uri="{BB962C8B-B14F-4D97-AF65-F5344CB8AC3E}">
        <p14:creationId xmlns:p14="http://schemas.microsoft.com/office/powerpoint/2010/main" val="1907575499"/>
      </p:ext>
    </p:extLst>
  </p:cSld>
  <p:clrMapOvr>
    <a:masterClrMapping/>
  </p:clrMapOvr>
  <p:transition spd="med">
    <p:wheel spokes="8"/>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F8D41AD-804D-FF41-AF14-626A2AB90DA9}"/>
              </a:ext>
            </a:extLst>
          </p:cNvPr>
          <p:cNvSpPr>
            <a:spLocks noGrp="1" noChangeArrowheads="1"/>
          </p:cNvSpPr>
          <p:nvPr>
            <p:ph type="title"/>
          </p:nvPr>
        </p:nvSpPr>
        <p:spPr/>
        <p:txBody>
          <a:bodyPr/>
          <a:lstStyle/>
          <a:p>
            <a:pPr eaLnBrk="1" hangingPunct="1"/>
            <a:r>
              <a:rPr lang="en-US" altLang="en-US">
                <a:solidFill>
                  <a:srgbClr val="FFC000"/>
                </a:solidFill>
              </a:rPr>
              <a:t>MiraCORE: Purpose</a:t>
            </a:r>
          </a:p>
        </p:txBody>
      </p:sp>
      <p:sp>
        <p:nvSpPr>
          <p:cNvPr id="17411" name="Rectangle 3">
            <a:extLst>
              <a:ext uri="{FF2B5EF4-FFF2-40B4-BE49-F238E27FC236}">
                <a16:creationId xmlns:a16="http://schemas.microsoft.com/office/drawing/2014/main" id="{5F9EA20C-1CE3-2345-8DCE-FB0B759CC3E0}"/>
              </a:ext>
            </a:extLst>
          </p:cNvPr>
          <p:cNvSpPr>
            <a:spLocks noGrp="1" noChangeArrowheads="1"/>
          </p:cNvSpPr>
          <p:nvPr>
            <p:ph idx="1"/>
          </p:nvPr>
        </p:nvSpPr>
        <p:spPr>
          <a:xfrm>
            <a:off x="1905000" y="1371600"/>
            <a:ext cx="8534400" cy="2590800"/>
          </a:xfrm>
        </p:spPr>
        <p:txBody>
          <a:bodyPr/>
          <a:lstStyle/>
          <a:p>
            <a:pPr marL="0" indent="0" algn="ctr">
              <a:buNone/>
            </a:pPr>
            <a:r>
              <a:rPr lang="en-US" altLang="en-US" sz="2400" b="1" i="1"/>
              <a:t>To assist migrant students in grades K-12 and out-of-school youth to become proficient in reading </a:t>
            </a:r>
          </a:p>
          <a:p>
            <a:pPr marL="0" indent="0" algn="ctr">
              <a:buNone/>
            </a:pPr>
            <a:r>
              <a:rPr lang="en-US" altLang="en-US" sz="2400" b="1" i="1"/>
              <a:t>and other literacy skills </a:t>
            </a:r>
          </a:p>
          <a:p>
            <a:pPr marL="0" indent="0" algn="ctr">
              <a:buNone/>
            </a:pPr>
            <a:r>
              <a:rPr lang="en-US" altLang="en-US" sz="3600">
                <a:hlinkClick r:id="rId3"/>
              </a:rPr>
              <a:t>www.migrantliteracynet.com</a:t>
            </a:r>
            <a:r>
              <a:rPr lang="en-US" altLang="en-US" sz="3600"/>
              <a:t> or</a:t>
            </a:r>
          </a:p>
          <a:p>
            <a:pPr marL="0" indent="0" algn="ctr">
              <a:buNone/>
            </a:pPr>
            <a:r>
              <a:rPr lang="en-US" altLang="en-US" sz="3600">
                <a:hlinkClick r:id="rId4"/>
              </a:rPr>
              <a:t>www.meetingliteracyneeds.com</a:t>
            </a:r>
            <a:r>
              <a:rPr lang="en-US" altLang="en-US" sz="3600"/>
              <a:t> </a:t>
            </a:r>
          </a:p>
        </p:txBody>
      </p:sp>
      <p:pic>
        <p:nvPicPr>
          <p:cNvPr id="17412" name="Picture 5">
            <a:extLst>
              <a:ext uri="{FF2B5EF4-FFF2-40B4-BE49-F238E27FC236}">
                <a16:creationId xmlns:a16="http://schemas.microsoft.com/office/drawing/2014/main" id="{701619F2-BC62-BA4C-933F-0D343F2CD7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7375" y="4076700"/>
            <a:ext cx="35433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B146D4E-E50B-7841-95F0-0064DEFBE943}"/>
              </a:ext>
            </a:extLst>
          </p:cNvPr>
          <p:cNvPicPr>
            <a:picLocks noChangeAspect="1"/>
          </p:cNvPicPr>
          <p:nvPr/>
        </p:nvPicPr>
        <p:blipFill>
          <a:blip r:embed="rId6"/>
          <a:stretch>
            <a:fillRect/>
          </a:stretch>
        </p:blipFill>
        <p:spPr>
          <a:xfrm>
            <a:off x="1752600" y="4041776"/>
            <a:ext cx="2374900" cy="104616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DCA14CD9-D1D0-324C-98BB-4D5C326D88BB}"/>
              </a:ext>
            </a:extLst>
          </p:cNvPr>
          <p:cNvSpPr txBox="1"/>
          <p:nvPr/>
        </p:nvSpPr>
        <p:spPr>
          <a:xfrm>
            <a:off x="1905000" y="4076701"/>
            <a:ext cx="4876800" cy="3078163"/>
          </a:xfrm>
          <a:prstGeom prst="rect">
            <a:avLst/>
          </a:prstGeom>
          <a:noFill/>
        </p:spPr>
        <p:txBody>
          <a:bodyPr>
            <a:spAutoFit/>
          </a:bodyPr>
          <a:lstStyle/>
          <a:p>
            <a:pPr>
              <a:defRPr/>
            </a:pPr>
            <a:r>
              <a:rPr lang="en-US" dirty="0"/>
              <a:t>                                     </a:t>
            </a:r>
            <a:r>
              <a:rPr lang="en-US" sz="1600" i="1" dirty="0">
                <a:solidFill>
                  <a:srgbClr val="FFC000"/>
                </a:solidFill>
              </a:rPr>
              <a:t>The Migrant Literacy NET</a:t>
            </a:r>
          </a:p>
          <a:p>
            <a:pPr>
              <a:defRPr/>
            </a:pPr>
            <a:r>
              <a:rPr lang="en-US" sz="1600" i="1" dirty="0">
                <a:solidFill>
                  <a:srgbClr val="FFC000"/>
                </a:solidFill>
              </a:rPr>
              <a:t>		              was created by the</a:t>
            </a:r>
          </a:p>
          <a:p>
            <a:pPr>
              <a:defRPr/>
            </a:pPr>
            <a:r>
              <a:rPr lang="en-US" sz="1600" i="1" dirty="0">
                <a:solidFill>
                  <a:srgbClr val="FFC000"/>
                </a:solidFill>
              </a:rPr>
              <a:t>		          </a:t>
            </a:r>
            <a:r>
              <a:rPr lang="en-US" sz="1600" i="1" dirty="0" err="1">
                <a:solidFill>
                  <a:srgbClr val="FFC000"/>
                </a:solidFill>
              </a:rPr>
              <a:t>MiraCORE</a:t>
            </a:r>
            <a:r>
              <a:rPr lang="en-US" sz="1600" i="1" dirty="0">
                <a:solidFill>
                  <a:srgbClr val="FFC000"/>
                </a:solidFill>
              </a:rPr>
              <a:t> Consortium</a:t>
            </a:r>
          </a:p>
          <a:p>
            <a:pPr>
              <a:defRPr/>
            </a:pPr>
            <a:endParaRPr lang="en-US" sz="1600" dirty="0"/>
          </a:p>
          <a:p>
            <a:pPr>
              <a:defRPr/>
            </a:pPr>
            <a:r>
              <a:rPr lang="en-US" sz="1600" i="1" dirty="0">
                <a:solidFill>
                  <a:srgbClr val="FFC000"/>
                </a:solidFill>
              </a:rPr>
              <a:t>Lead state:           Member states:</a:t>
            </a:r>
          </a:p>
          <a:p>
            <a:pPr>
              <a:defRPr/>
            </a:pPr>
            <a:r>
              <a:rPr lang="en-US" sz="1600" dirty="0">
                <a:solidFill>
                  <a:schemeClr val="bg1">
                    <a:lumMod val="50000"/>
                    <a:lumOff val="50000"/>
                  </a:schemeClr>
                </a:solidFill>
              </a:rPr>
              <a:t>Utah</a:t>
            </a:r>
            <a:r>
              <a:rPr lang="en-US" sz="1600" dirty="0"/>
              <a:t>     	             Hawaii	      Mississippi </a:t>
            </a:r>
          </a:p>
          <a:p>
            <a:pPr>
              <a:defRPr/>
            </a:pPr>
            <a:r>
              <a:rPr lang="en-US" sz="1600" dirty="0"/>
              <a:t>New Hampshire    Nevada             North Dakota      South Dakota        Vermont            Virginia</a:t>
            </a:r>
          </a:p>
          <a:p>
            <a:pPr>
              <a:defRPr/>
            </a:pPr>
            <a:endParaRPr lang="en-US" sz="1600" i="1" dirty="0">
              <a:solidFill>
                <a:schemeClr val="tx2">
                  <a:lumMod val="75000"/>
                </a:schemeClr>
              </a:solidFill>
            </a:endParaRPr>
          </a:p>
          <a:p>
            <a:pPr>
              <a:defRPr/>
            </a:pPr>
            <a:r>
              <a:rPr lang="en-US" sz="1600" i="1" dirty="0">
                <a:solidFill>
                  <a:srgbClr val="FFC000"/>
                </a:solidFill>
              </a:rPr>
              <a:t>Partner state: </a:t>
            </a:r>
            <a:r>
              <a:rPr lang="en-US" sz="1600" dirty="0"/>
              <a:t>Minnesota</a:t>
            </a:r>
          </a:p>
          <a:p>
            <a:pPr>
              <a:defRPr/>
            </a:pPr>
            <a:endParaRPr lang="en-US" sz="1600" dirty="0"/>
          </a:p>
          <a:p>
            <a:pPr>
              <a:defRPr/>
            </a:pPr>
            <a:endParaRPr lang="en-US" sz="1600" dirty="0"/>
          </a:p>
        </p:txBody>
      </p:sp>
    </p:spTree>
    <p:extLst>
      <p:ext uri="{BB962C8B-B14F-4D97-AF65-F5344CB8AC3E}">
        <p14:creationId xmlns:p14="http://schemas.microsoft.com/office/powerpoint/2010/main" val="2850926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4C2E7BC-5475-2D4E-A00C-73FDA39F4293}"/>
              </a:ext>
            </a:extLst>
          </p:cNvPr>
          <p:cNvSpPr>
            <a:spLocks noGrp="1" noChangeArrowheads="1"/>
          </p:cNvSpPr>
          <p:nvPr>
            <p:ph type="title"/>
          </p:nvPr>
        </p:nvSpPr>
        <p:spPr>
          <a:xfrm>
            <a:off x="1981200" y="90488"/>
            <a:ext cx="8229600" cy="639762"/>
          </a:xfrm>
        </p:spPr>
        <p:txBody>
          <a:bodyPr/>
          <a:lstStyle/>
          <a:p>
            <a:pPr eaLnBrk="1" hangingPunct="1"/>
            <a:r>
              <a:rPr lang="en-US" altLang="en-US" sz="2800" dirty="0">
                <a:solidFill>
                  <a:srgbClr val="FFC000"/>
                </a:solidFill>
              </a:rPr>
              <a:t>Available Resources on the MLN</a:t>
            </a:r>
          </a:p>
        </p:txBody>
      </p:sp>
      <p:sp>
        <p:nvSpPr>
          <p:cNvPr id="4099" name="Rectangle 3">
            <a:extLst>
              <a:ext uri="{FF2B5EF4-FFF2-40B4-BE49-F238E27FC236}">
                <a16:creationId xmlns:a16="http://schemas.microsoft.com/office/drawing/2014/main" id="{777C4639-5DFE-6743-BECE-7906BD42EBDB}"/>
              </a:ext>
            </a:extLst>
          </p:cNvPr>
          <p:cNvSpPr>
            <a:spLocks noGrp="1" noChangeArrowheads="1"/>
          </p:cNvSpPr>
          <p:nvPr>
            <p:ph idx="1"/>
          </p:nvPr>
        </p:nvSpPr>
        <p:spPr>
          <a:xfrm>
            <a:off x="1993900" y="730251"/>
            <a:ext cx="8229600" cy="2238375"/>
          </a:xfrm>
        </p:spPr>
        <p:txBody>
          <a:bodyPr>
            <a:normAutofit fontScale="92500" lnSpcReduction="20000"/>
          </a:bodyPr>
          <a:lstStyle/>
          <a:p>
            <a:pPr marL="0" indent="0">
              <a:lnSpc>
                <a:spcPct val="80000"/>
              </a:lnSpc>
              <a:buNone/>
              <a:defRPr/>
            </a:pPr>
            <a:r>
              <a:rPr lang="en-US" altLang="en-US" sz="1800" b="1" dirty="0">
                <a:solidFill>
                  <a:srgbClr val="FFC000"/>
                </a:solidFill>
                <a:effectLst>
                  <a:outerShdw blurRad="38100" dist="38100" dir="2700000" algn="tl">
                    <a:srgbClr val="000000">
                      <a:alpha val="43137"/>
                    </a:srgbClr>
                  </a:outerShdw>
                </a:effectLst>
              </a:rPr>
              <a:t>Teacher Resources</a:t>
            </a:r>
          </a:p>
          <a:p>
            <a:pPr eaLnBrk="1" hangingPunct="1">
              <a:lnSpc>
                <a:spcPct val="80000"/>
              </a:lnSpc>
              <a:defRPr/>
            </a:pPr>
            <a:r>
              <a:rPr lang="en-US" altLang="en-US" sz="1800" b="1" dirty="0">
                <a:effectLst>
                  <a:outerShdw blurRad="38100" dist="38100" dir="2700000" algn="tl">
                    <a:srgbClr val="000000">
                      <a:alpha val="43137"/>
                    </a:srgbClr>
                  </a:outerShdw>
                </a:effectLst>
              </a:rPr>
              <a:t>141</a:t>
            </a:r>
            <a:r>
              <a:rPr lang="en-US" altLang="en-US" sz="1800" dirty="0"/>
              <a:t> </a:t>
            </a:r>
            <a:r>
              <a:rPr lang="en-US" altLang="en-US" sz="1800" b="1" dirty="0">
                <a:effectLst>
                  <a:outerShdw blurRad="38100" dist="38100" dir="2700000" algn="tl">
                    <a:srgbClr val="000000">
                      <a:alpha val="43137"/>
                    </a:srgbClr>
                  </a:outerShdw>
                </a:effectLst>
              </a:rPr>
              <a:t>reading lessons </a:t>
            </a:r>
            <a:r>
              <a:rPr lang="en-US" altLang="en-US" sz="1800" dirty="0"/>
              <a:t>across the five reading dimensions at the K-12 level and for out-of-school youth (OSY)</a:t>
            </a:r>
          </a:p>
          <a:p>
            <a:pPr eaLnBrk="1" hangingPunct="1">
              <a:lnSpc>
                <a:spcPct val="80000"/>
              </a:lnSpc>
              <a:defRPr/>
            </a:pPr>
            <a:r>
              <a:rPr lang="en-US" altLang="en-US" sz="1800" b="1" dirty="0">
                <a:effectLst>
                  <a:outerShdw blurRad="38100" dist="38100" dir="2700000" algn="tl">
                    <a:srgbClr val="000000">
                      <a:alpha val="43137"/>
                    </a:srgbClr>
                  </a:outerShdw>
                </a:effectLst>
              </a:rPr>
              <a:t>86 writing lessons</a:t>
            </a:r>
            <a:endParaRPr lang="en-US" altLang="en-US" sz="1800" dirty="0"/>
          </a:p>
          <a:p>
            <a:pPr eaLnBrk="1" hangingPunct="1">
              <a:lnSpc>
                <a:spcPct val="80000"/>
              </a:lnSpc>
              <a:defRPr/>
            </a:pPr>
            <a:r>
              <a:rPr lang="en-US" altLang="en-US" sz="1800" b="1" dirty="0">
                <a:effectLst>
                  <a:outerShdw blurRad="38100" dist="38100" dir="2700000" algn="tl">
                    <a:srgbClr val="000000">
                      <a:alpha val="43137"/>
                    </a:srgbClr>
                  </a:outerShdw>
                </a:effectLst>
              </a:rPr>
              <a:t>44</a:t>
            </a:r>
            <a:r>
              <a:rPr lang="en-US" altLang="en-US" sz="1800" dirty="0"/>
              <a:t> </a:t>
            </a:r>
            <a:r>
              <a:rPr lang="en-US" altLang="en-US" sz="1800" b="1" dirty="0">
                <a:effectLst>
                  <a:outerShdw blurRad="38100" dist="38100" dir="2700000" algn="tl">
                    <a:srgbClr val="000000">
                      <a:alpha val="43137"/>
                    </a:srgbClr>
                  </a:outerShdw>
                </a:effectLst>
              </a:rPr>
              <a:t>math lessons </a:t>
            </a:r>
            <a:r>
              <a:rPr lang="en-US" altLang="en-US" sz="1800" dirty="0"/>
              <a:t>in English/Spanish </a:t>
            </a:r>
          </a:p>
          <a:p>
            <a:pPr eaLnBrk="1" hangingPunct="1">
              <a:lnSpc>
                <a:spcPct val="80000"/>
              </a:lnSpc>
              <a:defRPr/>
            </a:pPr>
            <a:r>
              <a:rPr lang="en-US" altLang="en-US" sz="1800" b="1" dirty="0">
                <a:effectLst>
                  <a:outerShdw blurRad="38100" dist="38100" dir="2700000" algn="tl">
                    <a:srgbClr val="000000">
                      <a:alpha val="43137"/>
                    </a:srgbClr>
                  </a:outerShdw>
                </a:effectLst>
              </a:rPr>
              <a:t>11 study skills lessons</a:t>
            </a:r>
            <a:endParaRPr lang="en-US" altLang="en-US" sz="1800" dirty="0"/>
          </a:p>
          <a:p>
            <a:pPr eaLnBrk="1" hangingPunct="1">
              <a:lnSpc>
                <a:spcPct val="80000"/>
              </a:lnSpc>
              <a:defRPr/>
            </a:pPr>
            <a:r>
              <a:rPr lang="en-US" altLang="en-US" sz="1800" b="1" dirty="0">
                <a:effectLst>
                  <a:outerShdw blurRad="38100" dist="38100" dir="2700000" algn="tl">
                    <a:srgbClr val="000000">
                      <a:alpha val="43137"/>
                    </a:srgbClr>
                  </a:outerShdw>
                </a:effectLst>
              </a:rPr>
              <a:t>16 OSY lessons</a:t>
            </a:r>
            <a:endParaRPr lang="en-US" altLang="en-US" sz="1800" dirty="0"/>
          </a:p>
          <a:p>
            <a:pPr eaLnBrk="1" hangingPunct="1">
              <a:lnSpc>
                <a:spcPct val="80000"/>
              </a:lnSpc>
              <a:defRPr/>
            </a:pPr>
            <a:r>
              <a:rPr lang="en-US" altLang="en-US" sz="1800" dirty="0"/>
              <a:t>Pre and post test assessments for each lesson</a:t>
            </a:r>
            <a:endParaRPr lang="en-US" altLang="en-US" sz="1400" dirty="0"/>
          </a:p>
        </p:txBody>
      </p:sp>
      <p:sp>
        <p:nvSpPr>
          <p:cNvPr id="4" name="Rectangle 3">
            <a:extLst>
              <a:ext uri="{FF2B5EF4-FFF2-40B4-BE49-F238E27FC236}">
                <a16:creationId xmlns:a16="http://schemas.microsoft.com/office/drawing/2014/main" id="{E660A1BA-E281-A446-B0A6-A16F99683447}"/>
              </a:ext>
            </a:extLst>
          </p:cNvPr>
          <p:cNvSpPr txBox="1">
            <a:spLocks noChangeArrowheads="1"/>
          </p:cNvSpPr>
          <p:nvPr/>
        </p:nvSpPr>
        <p:spPr bwMode="auto">
          <a:xfrm>
            <a:off x="1960563" y="2974975"/>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80000"/>
              </a:lnSpc>
              <a:buNone/>
              <a:defRPr/>
            </a:pPr>
            <a:r>
              <a:rPr lang="en-US" altLang="en-US" sz="1800" b="1" kern="0" dirty="0">
                <a:solidFill>
                  <a:srgbClr val="FFC000"/>
                </a:solidFill>
                <a:effectLst>
                  <a:outerShdw blurRad="38100" dist="38100" dir="2700000" algn="tl">
                    <a:srgbClr val="000000">
                      <a:alpha val="43137"/>
                    </a:srgbClr>
                  </a:outerShdw>
                </a:effectLst>
              </a:rPr>
              <a:t>Parent Resources</a:t>
            </a:r>
          </a:p>
          <a:p>
            <a:pPr eaLnBrk="1" hangingPunct="1">
              <a:lnSpc>
                <a:spcPct val="80000"/>
              </a:lnSpc>
              <a:defRPr/>
            </a:pPr>
            <a:r>
              <a:rPr lang="en-US" altLang="en-US" sz="1800" b="1" kern="0" dirty="0">
                <a:effectLst>
                  <a:outerShdw blurRad="38100" dist="38100" dir="2700000" algn="tl">
                    <a:srgbClr val="000000">
                      <a:alpha val="43137"/>
                    </a:srgbClr>
                  </a:outerShdw>
                </a:effectLst>
              </a:rPr>
              <a:t>Reading and writing activities for parents </a:t>
            </a:r>
            <a:r>
              <a:rPr lang="en-US" altLang="en-US" sz="1800" kern="0" dirty="0"/>
              <a:t>to assist their children to read (in English and Spanish) online </a:t>
            </a:r>
          </a:p>
          <a:p>
            <a:pPr eaLnBrk="1" hangingPunct="1">
              <a:lnSpc>
                <a:spcPct val="80000"/>
              </a:lnSpc>
              <a:defRPr/>
            </a:pPr>
            <a:r>
              <a:rPr lang="en-US" altLang="en-US" sz="1800" b="1" dirty="0">
                <a:effectLst>
                  <a:outerShdw blurRad="38100" dist="38100" dir="2700000" algn="tl">
                    <a:srgbClr val="000000">
                      <a:alpha val="43137"/>
                    </a:srgbClr>
                  </a:outerShdw>
                </a:effectLst>
              </a:rPr>
              <a:t>Electronic Graduation Plans </a:t>
            </a:r>
            <a:r>
              <a:rPr lang="en-US" altLang="en-US" sz="1800" dirty="0"/>
              <a:t>to help overcome barriers to success to high school graduation</a:t>
            </a:r>
          </a:p>
          <a:p>
            <a:pPr eaLnBrk="1" hangingPunct="1">
              <a:lnSpc>
                <a:spcPct val="80000"/>
              </a:lnSpc>
              <a:defRPr/>
            </a:pPr>
            <a:endParaRPr lang="en-US" altLang="en-US" sz="1400" kern="0" dirty="0"/>
          </a:p>
          <a:p>
            <a:pPr marL="0" indent="0" eaLnBrk="1" hangingPunct="1">
              <a:lnSpc>
                <a:spcPct val="80000"/>
              </a:lnSpc>
              <a:buNone/>
              <a:defRPr/>
            </a:pPr>
            <a:r>
              <a:rPr lang="en-US" altLang="en-US" sz="1400" kern="0" dirty="0"/>
              <a:t> </a:t>
            </a:r>
          </a:p>
        </p:txBody>
      </p:sp>
      <p:sp>
        <p:nvSpPr>
          <p:cNvPr id="5" name="Rectangle 3">
            <a:extLst>
              <a:ext uri="{FF2B5EF4-FFF2-40B4-BE49-F238E27FC236}">
                <a16:creationId xmlns:a16="http://schemas.microsoft.com/office/drawing/2014/main" id="{C68BFC47-EBC5-E84E-9F80-318F7D6CDEC2}"/>
              </a:ext>
            </a:extLst>
          </p:cNvPr>
          <p:cNvSpPr txBox="1">
            <a:spLocks noChangeArrowheads="1"/>
          </p:cNvSpPr>
          <p:nvPr/>
        </p:nvSpPr>
        <p:spPr bwMode="auto">
          <a:xfrm>
            <a:off x="1960563" y="4343400"/>
            <a:ext cx="8229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80000"/>
              </a:lnSpc>
              <a:buNone/>
              <a:defRPr/>
            </a:pPr>
            <a:r>
              <a:rPr lang="en-US" altLang="en-US" sz="1800" b="1" kern="0" dirty="0">
                <a:solidFill>
                  <a:srgbClr val="FFC000"/>
                </a:solidFill>
                <a:effectLst>
                  <a:outerShdw blurRad="38100" dist="38100" dir="2700000" algn="tl">
                    <a:srgbClr val="000000">
                      <a:alpha val="43137"/>
                    </a:srgbClr>
                  </a:outerShdw>
                </a:effectLst>
              </a:rPr>
              <a:t>Student Resources (Teacher Directed)</a:t>
            </a:r>
          </a:p>
          <a:p>
            <a:pPr eaLnBrk="1" hangingPunct="1">
              <a:lnSpc>
                <a:spcPct val="80000"/>
              </a:lnSpc>
              <a:defRPr/>
            </a:pPr>
            <a:r>
              <a:rPr lang="en-US" altLang="en-US" sz="1800" dirty="0"/>
              <a:t>Electronic </a:t>
            </a:r>
            <a:r>
              <a:rPr lang="en-US" altLang="en-US" sz="1800" b="1" dirty="0">
                <a:effectLst>
                  <a:outerShdw blurRad="38100" dist="38100" dir="2700000" algn="tl">
                    <a:srgbClr val="000000">
                      <a:alpha val="43137"/>
                    </a:srgbClr>
                  </a:outerShdw>
                </a:effectLst>
              </a:rPr>
              <a:t>Success Plans </a:t>
            </a:r>
            <a:r>
              <a:rPr lang="en-US" altLang="en-US" sz="1800" dirty="0"/>
              <a:t>to track student progress that can be transferred electronically to teachers anywhere </a:t>
            </a:r>
          </a:p>
          <a:p>
            <a:pPr eaLnBrk="1" hangingPunct="1">
              <a:lnSpc>
                <a:spcPct val="80000"/>
              </a:lnSpc>
              <a:defRPr/>
            </a:pPr>
            <a:r>
              <a:rPr lang="en-US" altLang="en-US" sz="1800" b="1" dirty="0">
                <a:effectLst>
                  <a:outerShdw blurRad="38100" dist="38100" dir="2700000" algn="tl">
                    <a:srgbClr val="000000">
                      <a:alpha val="43137"/>
                    </a:srgbClr>
                  </a:outerShdw>
                </a:effectLst>
              </a:rPr>
              <a:t>Online screeners </a:t>
            </a:r>
            <a:r>
              <a:rPr lang="en-US" altLang="en-US" sz="1800" dirty="0"/>
              <a:t>that identify students’ specific reading needs in English and Spanish across all reading dimensions at both the emergent and developmental reading levels. </a:t>
            </a:r>
            <a:r>
              <a:rPr lang="en-US" altLang="en-US" sz="1800" b="1" dirty="0">
                <a:effectLst>
                  <a:outerShdw blurRad="38100" dist="38100" dir="2700000" algn="tl">
                    <a:srgbClr val="000000">
                      <a:alpha val="43137"/>
                    </a:srgbClr>
                  </a:outerShdw>
                </a:effectLst>
              </a:rPr>
              <a:t>Screeners automatically assign online tutorials to students based on needs.  </a:t>
            </a:r>
          </a:p>
          <a:p>
            <a:pPr eaLnBrk="1" hangingPunct="1">
              <a:lnSpc>
                <a:spcPct val="80000"/>
              </a:lnSpc>
              <a:defRPr/>
            </a:pPr>
            <a:r>
              <a:rPr lang="en-US" altLang="en-US" sz="1800" b="1" dirty="0">
                <a:effectLst>
                  <a:outerShdw blurRad="38100" dist="38100" dir="2700000" algn="tl">
                    <a:srgbClr val="000000">
                      <a:alpha val="43137"/>
                    </a:srgbClr>
                  </a:outerShdw>
                </a:effectLst>
              </a:rPr>
              <a:t>Over 300 online reading tutorials </a:t>
            </a:r>
            <a:r>
              <a:rPr lang="en-US" altLang="en-US" sz="1800" dirty="0"/>
              <a:t>in English &amp; Spanish that students can access anywhere, anytime - all with audio and pre/post-tests. </a:t>
            </a:r>
          </a:p>
        </p:txBody>
      </p:sp>
    </p:spTree>
    <p:extLst>
      <p:ext uri="{BB962C8B-B14F-4D97-AF65-F5344CB8AC3E}">
        <p14:creationId xmlns:p14="http://schemas.microsoft.com/office/powerpoint/2010/main" val="2428492348"/>
      </p:ext>
    </p:extLst>
  </p:cSld>
  <p:clrMapOvr>
    <a:masterClrMapping/>
  </p:clrMapOvr>
  <p:transition spd="med">
    <p:whee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Agenda</a:t>
            </a:r>
          </a:p>
        </p:txBody>
      </p:sp>
      <p:sp>
        <p:nvSpPr>
          <p:cNvPr id="15" name="Content Placeholder 1">
            <a:extLst>
              <a:ext uri="{FF2B5EF4-FFF2-40B4-BE49-F238E27FC236}">
                <a16:creationId xmlns:a16="http://schemas.microsoft.com/office/drawing/2014/main" id="{4C476C64-1C8E-184F-AEF0-516581481809}"/>
              </a:ext>
            </a:extLst>
          </p:cNvPr>
          <p:cNvSpPr txBox="1">
            <a:spLocks/>
          </p:cNvSpPr>
          <p:nvPr/>
        </p:nvSpPr>
        <p:spPr>
          <a:xfrm>
            <a:off x="1167401" y="1573298"/>
            <a:ext cx="4038600" cy="4739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Day 1: 8:30 am</a:t>
            </a:r>
            <a:endParaRPr lang="en-US" dirty="0"/>
          </a:p>
          <a:p>
            <a:r>
              <a:rPr lang="en-US" dirty="0"/>
              <a:t>Welcome and Introductions</a:t>
            </a:r>
            <a:endParaRPr lang="en-US" sz="1800" dirty="0"/>
          </a:p>
          <a:p>
            <a:pPr marL="342900" indent="-342900" algn="l">
              <a:buFont typeface="Arial" panose="020B0604020202020204" pitchFamily="34" charset="0"/>
              <a:buChar char="•"/>
            </a:pPr>
            <a:r>
              <a:rPr lang="en-US" dirty="0"/>
              <a:t>GOSOSY Updates</a:t>
            </a:r>
            <a:endParaRPr lang="en-US" sz="1800" dirty="0"/>
          </a:p>
          <a:p>
            <a:pPr marL="342900" indent="-342900" algn="l">
              <a:buFont typeface="Arial" panose="020B0604020202020204" pitchFamily="34" charset="0"/>
              <a:buChar char="•"/>
            </a:pPr>
            <a:r>
              <a:rPr lang="en-US" dirty="0"/>
              <a:t>GOSOSY Training</a:t>
            </a:r>
            <a:endParaRPr lang="en-US" sz="1800" dirty="0"/>
          </a:p>
          <a:p>
            <a:pPr marL="800100" lvl="1" indent="-342900" algn="l">
              <a:buFont typeface="Arial" panose="020B0604020202020204" pitchFamily="34" charset="0"/>
              <a:buChar char="•"/>
            </a:pPr>
            <a:r>
              <a:rPr lang="en-US" sz="2200" dirty="0"/>
              <a:t>Working with Students with Limited Formal Schooling</a:t>
            </a:r>
          </a:p>
          <a:p>
            <a:pPr marL="800100" lvl="1" indent="-342900" algn="l">
              <a:buFont typeface="Arial" panose="020B0604020202020204" pitchFamily="34" charset="0"/>
              <a:buChar char="•"/>
            </a:pPr>
            <a:r>
              <a:rPr lang="en-US" sz="2200" dirty="0"/>
              <a:t>Goal Setting/Learning Plans and Portability Discussion</a:t>
            </a:r>
          </a:p>
          <a:p>
            <a:pPr marL="800100" lvl="1" indent="-342900" algn="l">
              <a:buFont typeface="Arial" panose="020B0604020202020204" pitchFamily="34" charset="0"/>
              <a:buChar char="•"/>
            </a:pPr>
            <a:r>
              <a:rPr lang="en-US" sz="2200" dirty="0"/>
              <a:t>OSY Engagement and Relationship Building </a:t>
            </a:r>
          </a:p>
          <a:p>
            <a:endParaRPr lang="en-US" dirty="0"/>
          </a:p>
        </p:txBody>
      </p:sp>
      <p:sp>
        <p:nvSpPr>
          <p:cNvPr id="16" name="Content Placeholder 7">
            <a:extLst>
              <a:ext uri="{FF2B5EF4-FFF2-40B4-BE49-F238E27FC236}">
                <a16:creationId xmlns:a16="http://schemas.microsoft.com/office/drawing/2014/main" id="{EA297251-B14F-D143-AE06-A9108334ABD3}"/>
              </a:ext>
            </a:extLst>
          </p:cNvPr>
          <p:cNvSpPr txBox="1">
            <a:spLocks/>
          </p:cNvSpPr>
          <p:nvPr/>
        </p:nvSpPr>
        <p:spPr>
          <a:xfrm>
            <a:off x="6848329" y="1573298"/>
            <a:ext cx="4038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Preparing for the College Years Discussion and Feedback</a:t>
            </a:r>
          </a:p>
          <a:p>
            <a:r>
              <a:rPr lang="en-US" sz="2000" dirty="0"/>
              <a:t>LUNCH ON YOUR OWN</a:t>
            </a:r>
          </a:p>
          <a:p>
            <a:r>
              <a:rPr lang="en-US" sz="2200" dirty="0"/>
              <a:t>Work Group Assignments </a:t>
            </a:r>
          </a:p>
          <a:p>
            <a:r>
              <a:rPr lang="en-US" sz="2200" dirty="0"/>
              <a:t>Work Group Meetings</a:t>
            </a:r>
          </a:p>
          <a:p>
            <a:r>
              <a:rPr lang="en-US" sz="2200" dirty="0"/>
              <a:t>Reconvene after work group meetings</a:t>
            </a:r>
          </a:p>
          <a:p>
            <a:r>
              <a:rPr lang="en-US" sz="2200" dirty="0"/>
              <a:t>Interstate Collaboration: IRRC and What’s New</a:t>
            </a:r>
          </a:p>
          <a:p>
            <a:r>
              <a:rPr lang="en-US" sz="2200" dirty="0"/>
              <a:t>Website Redesign</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1800" b="1" dirty="0"/>
              <a:t> </a:t>
            </a:r>
            <a:endParaRPr lang="en-US" sz="1800" dirty="0"/>
          </a:p>
          <a:p>
            <a:endParaRPr lang="en-US" sz="1800" dirty="0"/>
          </a:p>
        </p:txBody>
      </p:sp>
    </p:spTree>
    <p:extLst>
      <p:ext uri="{BB962C8B-B14F-4D97-AF65-F5344CB8AC3E}">
        <p14:creationId xmlns:p14="http://schemas.microsoft.com/office/powerpoint/2010/main" val="2403915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9818E20-2EA5-C846-AE3F-223E2DDF4475}"/>
              </a:ext>
            </a:extLst>
          </p:cNvPr>
          <p:cNvSpPr>
            <a:spLocks noGrp="1" noChangeArrowheads="1"/>
          </p:cNvSpPr>
          <p:nvPr>
            <p:ph type="title"/>
          </p:nvPr>
        </p:nvSpPr>
        <p:spPr>
          <a:xfrm>
            <a:off x="1981200" y="122238"/>
            <a:ext cx="8229600" cy="868362"/>
          </a:xfrm>
        </p:spPr>
        <p:txBody>
          <a:bodyPr/>
          <a:lstStyle/>
          <a:p>
            <a:r>
              <a:rPr lang="en-US" altLang="en-US" sz="3600">
                <a:solidFill>
                  <a:srgbClr val="FFC000"/>
                </a:solidFill>
              </a:rPr>
              <a:t>www.migrantliteracynet.com</a:t>
            </a:r>
          </a:p>
        </p:txBody>
      </p:sp>
      <p:pic>
        <p:nvPicPr>
          <p:cNvPr id="20483" name="Picture 1">
            <a:extLst>
              <a:ext uri="{FF2B5EF4-FFF2-40B4-BE49-F238E27FC236}">
                <a16:creationId xmlns:a16="http://schemas.microsoft.com/office/drawing/2014/main" id="{B21A406B-57F3-A34C-A99C-9ABA520D4F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990601"/>
            <a:ext cx="8659813"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a:extLst>
              <a:ext uri="{FF2B5EF4-FFF2-40B4-BE49-F238E27FC236}">
                <a16:creationId xmlns:a16="http://schemas.microsoft.com/office/drawing/2014/main" id="{749704A2-A4FE-7A48-B220-98754681FCCF}"/>
              </a:ext>
            </a:extLst>
          </p:cNvPr>
          <p:cNvSpPr txBox="1">
            <a:spLocks noChangeArrowheads="1"/>
          </p:cNvSpPr>
          <p:nvPr/>
        </p:nvSpPr>
        <p:spPr bwMode="auto">
          <a:xfrm>
            <a:off x="1817688" y="5838826"/>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66FF33"/>
                </a:solidFill>
              </a:rPr>
              <a:t>Click on: </a:t>
            </a:r>
          </a:p>
          <a:p>
            <a:pPr eaLnBrk="1" hangingPunct="1">
              <a:spcBef>
                <a:spcPct val="0"/>
              </a:spcBef>
              <a:buFontTx/>
              <a:buNone/>
            </a:pPr>
            <a:r>
              <a:rPr lang="en-US" altLang="en-US" sz="2400">
                <a:solidFill>
                  <a:srgbClr val="66FF33"/>
                </a:solidFill>
              </a:rPr>
              <a:t>‘Teacher Access’</a:t>
            </a:r>
          </a:p>
        </p:txBody>
      </p:sp>
      <p:cxnSp>
        <p:nvCxnSpPr>
          <p:cNvPr id="8" name="Straight Arrow Connector 7">
            <a:extLst>
              <a:ext uri="{FF2B5EF4-FFF2-40B4-BE49-F238E27FC236}">
                <a16:creationId xmlns:a16="http://schemas.microsoft.com/office/drawing/2014/main" id="{717C784B-2FEC-CD46-BFE5-9C944A998928}"/>
              </a:ext>
            </a:extLst>
          </p:cNvPr>
          <p:cNvCxnSpPr/>
          <p:nvPr/>
        </p:nvCxnSpPr>
        <p:spPr>
          <a:xfrm flipV="1">
            <a:off x="3200400" y="1828800"/>
            <a:ext cx="3657600" cy="42672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25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8">
            <a:extLst>
              <a:ext uri="{FF2B5EF4-FFF2-40B4-BE49-F238E27FC236}">
                <a16:creationId xmlns:a16="http://schemas.microsoft.com/office/drawing/2014/main" id="{286AE9DB-497A-D248-A40B-20765F4406FD}"/>
              </a:ext>
            </a:extLst>
          </p:cNvPr>
          <p:cNvSpPr txBox="1">
            <a:spLocks noChangeArrowheads="1"/>
          </p:cNvSpPr>
          <p:nvPr/>
        </p:nvSpPr>
        <p:spPr bwMode="auto">
          <a:xfrm>
            <a:off x="2209800" y="466726"/>
            <a:ext cx="800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66FF33"/>
                </a:solidFill>
              </a:rPr>
              <a:t>Enter your user name and password </a:t>
            </a:r>
            <a:r>
              <a:rPr lang="en-US" altLang="en-US" u="sng">
                <a:solidFill>
                  <a:srgbClr val="66FF33"/>
                </a:solidFill>
              </a:rPr>
              <a:t>or</a:t>
            </a:r>
            <a:r>
              <a:rPr lang="en-US" altLang="en-US">
                <a:solidFill>
                  <a:srgbClr val="66FF33"/>
                </a:solidFill>
              </a:rPr>
              <a:t> click on register to create your own</a:t>
            </a:r>
          </a:p>
        </p:txBody>
      </p:sp>
      <p:pic>
        <p:nvPicPr>
          <p:cNvPr id="21507" name="Picture 1">
            <a:extLst>
              <a:ext uri="{FF2B5EF4-FFF2-40B4-BE49-F238E27FC236}">
                <a16:creationId xmlns:a16="http://schemas.microsoft.com/office/drawing/2014/main" id="{24BEA9BA-70CC-3641-A3D4-C34983D548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1364" y="2362200"/>
            <a:ext cx="83153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528E6352-B952-BD4B-B245-30B9C230D79C}"/>
              </a:ext>
            </a:extLst>
          </p:cNvPr>
          <p:cNvCxnSpPr/>
          <p:nvPr/>
        </p:nvCxnSpPr>
        <p:spPr>
          <a:xfrm flipH="1">
            <a:off x="7162800" y="1544638"/>
            <a:ext cx="1104900" cy="4094162"/>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869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8">
            <a:extLst>
              <a:ext uri="{FF2B5EF4-FFF2-40B4-BE49-F238E27FC236}">
                <a16:creationId xmlns:a16="http://schemas.microsoft.com/office/drawing/2014/main" id="{0D77F042-B65F-234B-98B9-5CAF0194A6E1}"/>
              </a:ext>
            </a:extLst>
          </p:cNvPr>
          <p:cNvSpPr txBox="1">
            <a:spLocks noChangeArrowheads="1"/>
          </p:cNvSpPr>
          <p:nvPr/>
        </p:nvSpPr>
        <p:spPr bwMode="auto">
          <a:xfrm>
            <a:off x="1722438" y="304800"/>
            <a:ext cx="2133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66FF33"/>
                </a:solidFill>
              </a:rPr>
              <a:t>Create your own user name and password</a:t>
            </a:r>
          </a:p>
        </p:txBody>
      </p:sp>
      <p:pic>
        <p:nvPicPr>
          <p:cNvPr id="22531" name="Picture 1">
            <a:extLst>
              <a:ext uri="{FF2B5EF4-FFF2-40B4-BE49-F238E27FC236}">
                <a16:creationId xmlns:a16="http://schemas.microsoft.com/office/drawing/2014/main" id="{72506B1B-B9F5-3441-92FA-CCA6E163F0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457201"/>
            <a:ext cx="6557963"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2328BD83-852E-8C46-AFC3-E078E01BF3D2}"/>
              </a:ext>
            </a:extLst>
          </p:cNvPr>
          <p:cNvCxnSpPr/>
          <p:nvPr/>
        </p:nvCxnSpPr>
        <p:spPr>
          <a:xfrm>
            <a:off x="3657600" y="2590800"/>
            <a:ext cx="1981200" cy="457200"/>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902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E8FC520-A10D-9740-B360-90865F0F0CB5}"/>
              </a:ext>
            </a:extLst>
          </p:cNvPr>
          <p:cNvSpPr>
            <a:spLocks noGrp="1" noChangeArrowheads="1"/>
          </p:cNvSpPr>
          <p:nvPr>
            <p:ph type="title"/>
          </p:nvPr>
        </p:nvSpPr>
        <p:spPr>
          <a:xfrm>
            <a:off x="1676400" y="457200"/>
            <a:ext cx="2209800" cy="5562600"/>
          </a:xfrm>
        </p:spPr>
        <p:txBody>
          <a:bodyPr/>
          <a:lstStyle/>
          <a:p>
            <a:pPr algn="l" eaLnBrk="1" hangingPunct="1"/>
            <a:r>
              <a:rPr lang="en-US" altLang="en-US" sz="2800">
                <a:solidFill>
                  <a:srgbClr val="FFC000"/>
                </a:solidFill>
              </a:rPr>
              <a:t>Web-based </a:t>
            </a:r>
            <a:br>
              <a:rPr lang="en-US" altLang="en-US" sz="2800">
                <a:solidFill>
                  <a:srgbClr val="FFC000"/>
                </a:solidFill>
              </a:rPr>
            </a:br>
            <a:r>
              <a:rPr lang="en-US" altLang="en-US" sz="2800">
                <a:solidFill>
                  <a:srgbClr val="FFC000"/>
                </a:solidFill>
              </a:rPr>
              <a:t>system with </a:t>
            </a:r>
            <a:br>
              <a:rPr lang="en-US" altLang="en-US" sz="2800">
                <a:solidFill>
                  <a:srgbClr val="FFC000"/>
                </a:solidFill>
              </a:rPr>
            </a:br>
            <a:r>
              <a:rPr lang="en-US" altLang="en-US" sz="2800">
                <a:solidFill>
                  <a:srgbClr val="FFC000"/>
                </a:solidFill>
              </a:rPr>
              <a:t>a wide variety of resources</a:t>
            </a:r>
            <a:br>
              <a:rPr lang="en-US" altLang="en-US" sz="2800">
                <a:solidFill>
                  <a:srgbClr val="FFC000"/>
                </a:solidFill>
              </a:rPr>
            </a:br>
            <a:r>
              <a:rPr lang="en-US" altLang="en-US" sz="2800">
                <a:solidFill>
                  <a:srgbClr val="FFC000"/>
                </a:solidFill>
              </a:rPr>
              <a:t>for teachers</a:t>
            </a:r>
            <a:br>
              <a:rPr lang="en-US" altLang="en-US" sz="2800">
                <a:solidFill>
                  <a:srgbClr val="FFC000"/>
                </a:solidFill>
              </a:rPr>
            </a:br>
            <a:r>
              <a:rPr lang="en-US" altLang="en-US" sz="2800">
                <a:solidFill>
                  <a:srgbClr val="FFC000"/>
                </a:solidFill>
              </a:rPr>
              <a:t>...  and assistance for parents and students</a:t>
            </a:r>
          </a:p>
        </p:txBody>
      </p:sp>
      <p:pic>
        <p:nvPicPr>
          <p:cNvPr id="23555" name="Picture 1">
            <a:extLst>
              <a:ext uri="{FF2B5EF4-FFF2-40B4-BE49-F238E27FC236}">
                <a16:creationId xmlns:a16="http://schemas.microsoft.com/office/drawing/2014/main" id="{33BD2498-6FA5-3F4D-BFEE-6004A529CC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0338"/>
            <a:ext cx="60198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109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D67DE75-A1FD-5E47-B274-502D1DF87CCE}"/>
              </a:ext>
            </a:extLst>
          </p:cNvPr>
          <p:cNvSpPr>
            <a:spLocks noGrp="1" noChangeArrowheads="1"/>
          </p:cNvSpPr>
          <p:nvPr>
            <p:ph type="title"/>
          </p:nvPr>
        </p:nvSpPr>
        <p:spPr/>
        <p:txBody>
          <a:bodyPr/>
          <a:lstStyle/>
          <a:p>
            <a:pPr algn="l" eaLnBrk="1" hangingPunct="1"/>
            <a:r>
              <a:rPr lang="en-US" altLang="en-US" sz="2400">
                <a:solidFill>
                  <a:srgbClr val="FFC000"/>
                </a:solidFill>
              </a:rPr>
              <a:t>Teachers can search for lessons to meet student needs</a:t>
            </a:r>
          </a:p>
        </p:txBody>
      </p:sp>
      <p:pic>
        <p:nvPicPr>
          <p:cNvPr id="24579" name="Picture 5" descr="ScreenShot021">
            <a:extLst>
              <a:ext uri="{FF2B5EF4-FFF2-40B4-BE49-F238E27FC236}">
                <a16:creationId xmlns:a16="http://schemas.microsoft.com/office/drawing/2014/main" id="{59B1AE3E-C697-EF49-ABEE-32F70A66D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1419226"/>
            <a:ext cx="77343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121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6CED373-BED9-AA49-906C-BE97E90B2ADB}"/>
              </a:ext>
            </a:extLst>
          </p:cNvPr>
          <p:cNvSpPr>
            <a:spLocks noGrp="1" noChangeArrowheads="1"/>
          </p:cNvSpPr>
          <p:nvPr>
            <p:ph type="title"/>
          </p:nvPr>
        </p:nvSpPr>
        <p:spPr>
          <a:xfrm>
            <a:off x="1981200" y="152400"/>
            <a:ext cx="8229600" cy="1143000"/>
          </a:xfrm>
        </p:spPr>
        <p:txBody>
          <a:bodyPr/>
          <a:lstStyle/>
          <a:p>
            <a:pPr eaLnBrk="1" hangingPunct="1"/>
            <a:r>
              <a:rPr lang="en-US" altLang="en-US" sz="2800">
                <a:solidFill>
                  <a:srgbClr val="FFC000"/>
                </a:solidFill>
              </a:rPr>
              <a:t>Teachers can select lessons from a list</a:t>
            </a:r>
          </a:p>
        </p:txBody>
      </p:sp>
      <p:pic>
        <p:nvPicPr>
          <p:cNvPr id="25603" name="Picture 6" descr="ScreenShot044">
            <a:extLst>
              <a:ext uri="{FF2B5EF4-FFF2-40B4-BE49-F238E27FC236}">
                <a16:creationId xmlns:a16="http://schemas.microsoft.com/office/drawing/2014/main" id="{AD625439-0FBF-F742-BC43-FC6E8AAC9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35064"/>
            <a:ext cx="388620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ScreenShot046">
            <a:extLst>
              <a:ext uri="{FF2B5EF4-FFF2-40B4-BE49-F238E27FC236}">
                <a16:creationId xmlns:a16="http://schemas.microsoft.com/office/drawing/2014/main" id="{3DB74ACD-EAE5-1D44-A7A6-DE9A291BE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2514600"/>
            <a:ext cx="6219825"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8">
            <a:extLst>
              <a:ext uri="{FF2B5EF4-FFF2-40B4-BE49-F238E27FC236}">
                <a16:creationId xmlns:a16="http://schemas.microsoft.com/office/drawing/2014/main" id="{DB32B4EF-80D1-A04B-B0EB-E1D425C823E1}"/>
              </a:ext>
            </a:extLst>
          </p:cNvPr>
          <p:cNvSpPr>
            <a:spLocks noChangeShapeType="1"/>
          </p:cNvSpPr>
          <p:nvPr/>
        </p:nvSpPr>
        <p:spPr bwMode="auto">
          <a:xfrm>
            <a:off x="3581400" y="2362200"/>
            <a:ext cx="1371600" cy="1371600"/>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19576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2660392-F8EC-BA45-B503-9EFB7647E669}"/>
              </a:ext>
            </a:extLst>
          </p:cNvPr>
          <p:cNvSpPr>
            <a:spLocks noGrp="1" noChangeArrowheads="1"/>
          </p:cNvSpPr>
          <p:nvPr>
            <p:ph type="title"/>
          </p:nvPr>
        </p:nvSpPr>
        <p:spPr>
          <a:xfrm>
            <a:off x="1981200" y="409576"/>
            <a:ext cx="8229600" cy="728663"/>
          </a:xfrm>
        </p:spPr>
        <p:txBody>
          <a:bodyPr>
            <a:normAutofit fontScale="90000"/>
          </a:bodyPr>
          <a:lstStyle/>
          <a:p>
            <a:pPr algn="l" eaLnBrk="1" hangingPunct="1"/>
            <a:r>
              <a:rPr lang="en-US" altLang="en-US" sz="2800">
                <a:solidFill>
                  <a:srgbClr val="FFC000"/>
                </a:solidFill>
              </a:rPr>
              <a:t>MLN Lessons </a:t>
            </a:r>
            <a:br>
              <a:rPr lang="en-US" altLang="en-US" sz="2800">
                <a:solidFill>
                  <a:srgbClr val="FFC000"/>
                </a:solidFill>
              </a:rPr>
            </a:br>
            <a:r>
              <a:rPr lang="en-US" altLang="en-US" sz="2800">
                <a:solidFill>
                  <a:srgbClr val="FFC000"/>
                </a:solidFill>
              </a:rPr>
              <a:t>(Reading, Writing, Math &amp; Study Skills)</a:t>
            </a:r>
          </a:p>
        </p:txBody>
      </p:sp>
      <p:pic>
        <p:nvPicPr>
          <p:cNvPr id="26627" name="Picture 13" descr="ScreenShot024">
            <a:extLst>
              <a:ext uri="{FF2B5EF4-FFF2-40B4-BE49-F238E27FC236}">
                <a16:creationId xmlns:a16="http://schemas.microsoft.com/office/drawing/2014/main" id="{920BD0EF-0F6D-B24D-9969-DF8E69EDF2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57800" y="1524001"/>
            <a:ext cx="4344988"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6">
            <a:extLst>
              <a:ext uri="{FF2B5EF4-FFF2-40B4-BE49-F238E27FC236}">
                <a16:creationId xmlns:a16="http://schemas.microsoft.com/office/drawing/2014/main" id="{5A4C5B6C-489F-AE4F-9C44-B5081066C98B}"/>
              </a:ext>
            </a:extLst>
          </p:cNvPr>
          <p:cNvSpPr txBox="1">
            <a:spLocks noChangeArrowheads="1"/>
          </p:cNvSpPr>
          <p:nvPr/>
        </p:nvSpPr>
        <p:spPr bwMode="auto">
          <a:xfrm>
            <a:off x="1981200" y="1905000"/>
            <a:ext cx="27432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66FF33"/>
                </a:solidFill>
                <a:latin typeface="Verdana" panose="020B0604030504040204" pitchFamily="34" charset="0"/>
              </a:rPr>
              <a:t>Lessons include all teacher procedures, timelines, student materials, worksheets, assessments, as well as ELL considerations</a:t>
            </a:r>
          </a:p>
        </p:txBody>
      </p:sp>
    </p:spTree>
    <p:extLst>
      <p:ext uri="{BB962C8B-B14F-4D97-AF65-F5344CB8AC3E}">
        <p14:creationId xmlns:p14="http://schemas.microsoft.com/office/powerpoint/2010/main" val="2241646951"/>
      </p:ext>
    </p:extLst>
  </p:cSld>
  <p:clrMapOvr>
    <a:masterClrMapping/>
  </p:clrMapOvr>
  <p:transition spd="med">
    <p:comb/>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31C1F35-51DA-684E-9B2E-9DF2CEA101EC}"/>
              </a:ext>
            </a:extLst>
          </p:cNvPr>
          <p:cNvSpPr>
            <a:spLocks noGrp="1" noChangeArrowheads="1"/>
          </p:cNvSpPr>
          <p:nvPr>
            <p:ph type="title"/>
          </p:nvPr>
        </p:nvSpPr>
        <p:spPr>
          <a:xfrm>
            <a:off x="1943100" y="304800"/>
            <a:ext cx="3162300" cy="2895600"/>
          </a:xfrm>
        </p:spPr>
        <p:txBody>
          <a:bodyPr/>
          <a:lstStyle/>
          <a:p>
            <a:pPr algn="l" eaLnBrk="1" hangingPunct="1"/>
            <a:r>
              <a:rPr lang="en-US" altLang="en-US" sz="2400">
                <a:solidFill>
                  <a:srgbClr val="66FF33"/>
                </a:solidFill>
              </a:rPr>
              <a:t>All lessons and online tutorials are mapped to Common Core &amp; WIDA standards</a:t>
            </a:r>
          </a:p>
        </p:txBody>
      </p:sp>
      <p:pic>
        <p:nvPicPr>
          <p:cNvPr id="27651" name="Picture 1">
            <a:extLst>
              <a:ext uri="{FF2B5EF4-FFF2-40B4-BE49-F238E27FC236}">
                <a16:creationId xmlns:a16="http://schemas.microsoft.com/office/drawing/2014/main" id="{96FB06E9-79F7-3243-9D66-4037B443D1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2971800"/>
            <a:ext cx="51101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a:extLst>
              <a:ext uri="{FF2B5EF4-FFF2-40B4-BE49-F238E27FC236}">
                <a16:creationId xmlns:a16="http://schemas.microsoft.com/office/drawing/2014/main" id="{EA284706-9B45-6341-B417-E97E87A694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419100"/>
            <a:ext cx="46148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970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D50E95A-F3B2-4742-A720-92DA4CE956ED}"/>
              </a:ext>
            </a:extLst>
          </p:cNvPr>
          <p:cNvSpPr>
            <a:spLocks noGrp="1" noChangeArrowheads="1"/>
          </p:cNvSpPr>
          <p:nvPr>
            <p:ph type="title"/>
          </p:nvPr>
        </p:nvSpPr>
        <p:spPr>
          <a:xfrm>
            <a:off x="1828800" y="228600"/>
            <a:ext cx="8686800" cy="914400"/>
          </a:xfrm>
        </p:spPr>
        <p:txBody>
          <a:bodyPr/>
          <a:lstStyle/>
          <a:p>
            <a:pPr algn="l" eaLnBrk="1" hangingPunct="1"/>
            <a:r>
              <a:rPr lang="en-US" altLang="en-US" sz="2400">
                <a:solidFill>
                  <a:srgbClr val="FFC000"/>
                </a:solidFill>
              </a:rPr>
              <a:t>Teacher resources in mathematics are also available on the Migrant Literacy NET in both English &amp; Spanish</a:t>
            </a:r>
          </a:p>
        </p:txBody>
      </p:sp>
      <p:pic>
        <p:nvPicPr>
          <p:cNvPr id="28675" name="Picture 4" descr="ScreenShot073">
            <a:extLst>
              <a:ext uri="{FF2B5EF4-FFF2-40B4-BE49-F238E27FC236}">
                <a16:creationId xmlns:a16="http://schemas.microsoft.com/office/drawing/2014/main" id="{0E188E0D-0AF3-CF49-B586-64E1CDE50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71600"/>
            <a:ext cx="6629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584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CE38523-8A77-864C-91B6-E70D6173BB67}"/>
              </a:ext>
            </a:extLst>
          </p:cNvPr>
          <p:cNvSpPr>
            <a:spLocks noGrp="1" noChangeArrowheads="1"/>
          </p:cNvSpPr>
          <p:nvPr>
            <p:ph type="title"/>
          </p:nvPr>
        </p:nvSpPr>
        <p:spPr>
          <a:xfrm>
            <a:off x="1676400" y="228600"/>
            <a:ext cx="8686800" cy="1112838"/>
          </a:xfrm>
        </p:spPr>
        <p:txBody>
          <a:bodyPr/>
          <a:lstStyle/>
          <a:p>
            <a:pPr eaLnBrk="1" hangingPunct="1"/>
            <a:r>
              <a:rPr lang="en-US" altLang="en-US" sz="2800">
                <a:solidFill>
                  <a:srgbClr val="66FF33"/>
                </a:solidFill>
              </a:rPr>
              <a:t>FOR PARENTS - </a:t>
            </a:r>
            <a:r>
              <a:rPr lang="en-US" altLang="en-US" sz="2800">
                <a:solidFill>
                  <a:srgbClr val="FFC000"/>
                </a:solidFill>
              </a:rPr>
              <a:t>Activities are available in English/Spanish to assist them in helping their children to learn to read.</a:t>
            </a:r>
          </a:p>
        </p:txBody>
      </p:sp>
      <p:pic>
        <p:nvPicPr>
          <p:cNvPr id="29699" name="Picture 8" descr="ScreenShot029">
            <a:extLst>
              <a:ext uri="{FF2B5EF4-FFF2-40B4-BE49-F238E27FC236}">
                <a16:creationId xmlns:a16="http://schemas.microsoft.com/office/drawing/2014/main" id="{C20D8CC7-70AC-C643-B88F-F6BAE0641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524000"/>
            <a:ext cx="52308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E32CB0B5-D794-7049-8436-D45B681E48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2255839"/>
            <a:ext cx="5529263"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757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GOSOSY Updates</a:t>
            </a:r>
          </a:p>
        </p:txBody>
      </p:sp>
      <p:sp>
        <p:nvSpPr>
          <p:cNvPr id="11" name="Content Placeholder 3">
            <a:extLst>
              <a:ext uri="{FF2B5EF4-FFF2-40B4-BE49-F238E27FC236}">
                <a16:creationId xmlns:a16="http://schemas.microsoft.com/office/drawing/2014/main" id="{32B63FCB-A8EB-7E40-9203-451AF2C66DA3}"/>
              </a:ext>
            </a:extLst>
          </p:cNvPr>
          <p:cNvSpPr txBox="1">
            <a:spLocks/>
          </p:cNvSpPr>
          <p:nvPr/>
        </p:nvSpPr>
        <p:spPr>
          <a:xfrm>
            <a:off x="1904999" y="1932352"/>
            <a:ext cx="8229600" cy="422116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600" dirty="0"/>
              <a:t>Year 4 Successes</a:t>
            </a:r>
          </a:p>
          <a:p>
            <a:pPr marL="342900" indent="-342900" algn="l">
              <a:buFont typeface="Arial" panose="020B0604020202020204" pitchFamily="34" charset="0"/>
              <a:buChar char="•"/>
            </a:pPr>
            <a:r>
              <a:rPr lang="en-US" sz="3600" dirty="0"/>
              <a:t>SST Meeting and ADM</a:t>
            </a:r>
          </a:p>
          <a:p>
            <a:pPr marL="342900" indent="-342900" algn="l">
              <a:buFont typeface="Arial" panose="020B0604020202020204" pitchFamily="34" charset="0"/>
              <a:buChar char="•"/>
            </a:pPr>
            <a:r>
              <a:rPr lang="en-US" sz="3600" dirty="0"/>
              <a:t>CIG Webinar for Interested States</a:t>
            </a:r>
          </a:p>
          <a:p>
            <a:pPr marL="342900" indent="-342900" algn="l">
              <a:buFont typeface="Arial" panose="020B0604020202020204" pitchFamily="34" charset="0"/>
              <a:buChar char="•"/>
            </a:pPr>
            <a:r>
              <a:rPr lang="en-US" sz="3600" dirty="0"/>
              <a:t>GOSOSY Web Blasts: </a:t>
            </a:r>
            <a:r>
              <a:rPr lang="en-US" sz="3600" i="1" dirty="0"/>
              <a:t>In the Field</a:t>
            </a:r>
          </a:p>
          <a:p>
            <a:pPr marL="342900" indent="-342900" algn="l">
              <a:buFont typeface="Arial" panose="020B0604020202020204" pitchFamily="34" charset="0"/>
              <a:buChar char="•"/>
            </a:pPr>
            <a:r>
              <a:rPr lang="en-US" sz="3600" dirty="0"/>
              <a:t>Website Survey and Website Google Analytics</a:t>
            </a:r>
          </a:p>
          <a:p>
            <a:pPr marL="342900" indent="-342900" algn="l">
              <a:buFont typeface="Arial" panose="020B0604020202020204" pitchFamily="34" charset="0"/>
              <a:buChar char="•"/>
            </a:pPr>
            <a:r>
              <a:rPr lang="en-US" sz="3600" dirty="0"/>
              <a:t>Website redesign</a:t>
            </a:r>
          </a:p>
          <a:p>
            <a:pPr marL="342900" indent="-342900" algn="l">
              <a:buFont typeface="Arial" panose="020B0604020202020204" pitchFamily="34" charset="0"/>
              <a:buChar char="•"/>
            </a:pPr>
            <a:r>
              <a:rPr lang="en-US" sz="3600" dirty="0"/>
              <a:t>NASDME Proposals</a:t>
            </a:r>
          </a:p>
          <a:p>
            <a:endParaRPr lang="en-US" dirty="0"/>
          </a:p>
        </p:txBody>
      </p:sp>
    </p:spTree>
    <p:extLst>
      <p:ext uri="{BB962C8B-B14F-4D97-AF65-F5344CB8AC3E}">
        <p14:creationId xmlns:p14="http://schemas.microsoft.com/office/powerpoint/2010/main" val="2912772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5DD0796-EB20-B140-A64F-2BB5564DDE3F}"/>
              </a:ext>
            </a:extLst>
          </p:cNvPr>
          <p:cNvSpPr>
            <a:spLocks noGrp="1" noChangeArrowheads="1"/>
          </p:cNvSpPr>
          <p:nvPr>
            <p:ph type="title"/>
          </p:nvPr>
        </p:nvSpPr>
        <p:spPr>
          <a:xfrm>
            <a:off x="1700213" y="457200"/>
            <a:ext cx="3352800" cy="3733800"/>
          </a:xfrm>
        </p:spPr>
        <p:txBody>
          <a:bodyPr/>
          <a:lstStyle/>
          <a:p>
            <a:pPr algn="l" eaLnBrk="1" hangingPunct="1"/>
            <a:r>
              <a:rPr lang="en-US" altLang="en-US" sz="2800" b="1">
                <a:solidFill>
                  <a:srgbClr val="66FF33"/>
                </a:solidFill>
              </a:rPr>
              <a:t>FOR STUDENTS-</a:t>
            </a:r>
            <a:br>
              <a:rPr lang="en-US" altLang="en-US" sz="2800">
                <a:solidFill>
                  <a:srgbClr val="66FF33"/>
                </a:solidFill>
              </a:rPr>
            </a:br>
            <a:br>
              <a:rPr lang="en-US" altLang="en-US" sz="2800">
                <a:solidFill>
                  <a:srgbClr val="66FF33"/>
                </a:solidFill>
              </a:rPr>
            </a:br>
            <a:r>
              <a:rPr lang="en-US" altLang="en-US" sz="2800">
                <a:solidFill>
                  <a:srgbClr val="66FF33"/>
                </a:solidFill>
              </a:rPr>
              <a:t>1. Success Plans </a:t>
            </a:r>
            <a:br>
              <a:rPr lang="en-US" altLang="en-US" sz="2800">
                <a:solidFill>
                  <a:srgbClr val="66FF33"/>
                </a:solidFill>
              </a:rPr>
            </a:br>
            <a:br>
              <a:rPr lang="en-US" altLang="en-US" sz="2800">
                <a:solidFill>
                  <a:srgbClr val="66FF33"/>
                </a:solidFill>
              </a:rPr>
            </a:br>
            <a:r>
              <a:rPr lang="en-US" altLang="en-US" sz="2800">
                <a:solidFill>
                  <a:srgbClr val="66FF33"/>
                </a:solidFill>
              </a:rPr>
              <a:t>2. Online screeners to identify needs</a:t>
            </a:r>
            <a:br>
              <a:rPr lang="en-US" altLang="en-US" sz="2800">
                <a:solidFill>
                  <a:srgbClr val="66FF33"/>
                </a:solidFill>
              </a:rPr>
            </a:br>
            <a:br>
              <a:rPr lang="en-US" altLang="en-US" sz="2800">
                <a:solidFill>
                  <a:srgbClr val="66FF33"/>
                </a:solidFill>
              </a:rPr>
            </a:br>
            <a:r>
              <a:rPr lang="en-US" altLang="en-US" sz="2800">
                <a:solidFill>
                  <a:srgbClr val="66FF33"/>
                </a:solidFill>
              </a:rPr>
              <a:t>3. Online tutorials to meet needs</a:t>
            </a:r>
          </a:p>
        </p:txBody>
      </p:sp>
      <p:pic>
        <p:nvPicPr>
          <p:cNvPr id="30723" name="Picture 1">
            <a:extLst>
              <a:ext uri="{FF2B5EF4-FFF2-40B4-BE49-F238E27FC236}">
                <a16:creationId xmlns:a16="http://schemas.microsoft.com/office/drawing/2014/main" id="{21128A1F-6457-E448-BFF2-7868246F36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217488"/>
            <a:ext cx="5486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2436F92E-4AF5-2B4A-9942-F87E96007771}"/>
              </a:ext>
            </a:extLst>
          </p:cNvPr>
          <p:cNvCxnSpPr/>
          <p:nvPr/>
        </p:nvCxnSpPr>
        <p:spPr>
          <a:xfrm>
            <a:off x="4648200" y="1524000"/>
            <a:ext cx="1371600"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020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0A06D5-7F99-8840-AD29-A65978556012}"/>
              </a:ext>
            </a:extLst>
          </p:cNvPr>
          <p:cNvSpPr>
            <a:spLocks noGrp="1" noChangeArrowheads="1"/>
          </p:cNvSpPr>
          <p:nvPr>
            <p:ph type="title"/>
          </p:nvPr>
        </p:nvSpPr>
        <p:spPr>
          <a:xfrm>
            <a:off x="1700213" y="457200"/>
            <a:ext cx="3352800" cy="3733800"/>
          </a:xfrm>
        </p:spPr>
        <p:txBody>
          <a:bodyPr/>
          <a:lstStyle/>
          <a:p>
            <a:pPr algn="l" eaLnBrk="1" hangingPunct="1"/>
            <a:r>
              <a:rPr lang="en-US" altLang="en-US" sz="2800" b="1">
                <a:solidFill>
                  <a:srgbClr val="66FF33"/>
                </a:solidFill>
              </a:rPr>
              <a:t>FOR STUDENTS-</a:t>
            </a:r>
            <a:br>
              <a:rPr lang="en-US" altLang="en-US" sz="2800">
                <a:solidFill>
                  <a:srgbClr val="66FF33"/>
                </a:solidFill>
              </a:rPr>
            </a:br>
            <a:br>
              <a:rPr lang="en-US" altLang="en-US" sz="2800">
                <a:solidFill>
                  <a:srgbClr val="66FF33"/>
                </a:solidFill>
              </a:rPr>
            </a:br>
            <a:r>
              <a:rPr lang="en-US" altLang="en-US" sz="2800">
                <a:solidFill>
                  <a:srgbClr val="66FF33"/>
                </a:solidFill>
              </a:rPr>
              <a:t>1. Success Plans </a:t>
            </a:r>
            <a:br>
              <a:rPr lang="en-US" altLang="en-US" sz="2800">
                <a:solidFill>
                  <a:srgbClr val="66FF33"/>
                </a:solidFill>
              </a:rPr>
            </a:br>
            <a:br>
              <a:rPr lang="en-US" altLang="en-US" sz="2800">
                <a:solidFill>
                  <a:srgbClr val="66FF33"/>
                </a:solidFill>
              </a:rPr>
            </a:br>
            <a:r>
              <a:rPr lang="en-US" altLang="en-US" sz="2800">
                <a:solidFill>
                  <a:srgbClr val="66FF33"/>
                </a:solidFill>
              </a:rPr>
              <a:t>2. Online screeners to identify needs</a:t>
            </a:r>
            <a:br>
              <a:rPr lang="en-US" altLang="en-US" sz="2800">
                <a:solidFill>
                  <a:srgbClr val="66FF33"/>
                </a:solidFill>
              </a:rPr>
            </a:br>
            <a:br>
              <a:rPr lang="en-US" altLang="en-US" sz="2800">
                <a:solidFill>
                  <a:srgbClr val="66FF33"/>
                </a:solidFill>
              </a:rPr>
            </a:br>
            <a:r>
              <a:rPr lang="en-US" altLang="en-US" sz="2800">
                <a:solidFill>
                  <a:srgbClr val="66FF33"/>
                </a:solidFill>
              </a:rPr>
              <a:t>3. Online tutorials to meet needs</a:t>
            </a:r>
          </a:p>
        </p:txBody>
      </p:sp>
      <p:pic>
        <p:nvPicPr>
          <p:cNvPr id="32771" name="Picture 2">
            <a:extLst>
              <a:ext uri="{FF2B5EF4-FFF2-40B4-BE49-F238E27FC236}">
                <a16:creationId xmlns:a16="http://schemas.microsoft.com/office/drawing/2014/main" id="{80E66E4C-9872-8148-B5E2-2F57B43291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228601"/>
            <a:ext cx="542925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D077645D-2743-684F-A61E-9CF2DD8FDBC7}"/>
              </a:ext>
            </a:extLst>
          </p:cNvPr>
          <p:cNvCxnSpPr/>
          <p:nvPr/>
        </p:nvCxnSpPr>
        <p:spPr>
          <a:xfrm>
            <a:off x="4648200" y="2743200"/>
            <a:ext cx="2362200" cy="3810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7278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BD40DDE-FCCA-B14B-A5D9-DD4ACBA3071E}"/>
              </a:ext>
            </a:extLst>
          </p:cNvPr>
          <p:cNvSpPr>
            <a:spLocks noGrp="1" noChangeArrowheads="1"/>
          </p:cNvSpPr>
          <p:nvPr>
            <p:ph type="title"/>
          </p:nvPr>
        </p:nvSpPr>
        <p:spPr>
          <a:xfrm>
            <a:off x="1700213" y="457200"/>
            <a:ext cx="3352800" cy="3733800"/>
          </a:xfrm>
        </p:spPr>
        <p:txBody>
          <a:bodyPr/>
          <a:lstStyle/>
          <a:p>
            <a:pPr algn="l" eaLnBrk="1" hangingPunct="1"/>
            <a:r>
              <a:rPr lang="en-US" altLang="en-US" sz="2800" b="1">
                <a:solidFill>
                  <a:srgbClr val="66FF33"/>
                </a:solidFill>
              </a:rPr>
              <a:t>FOR STUDENTS-</a:t>
            </a:r>
            <a:br>
              <a:rPr lang="en-US" altLang="en-US" sz="2800">
                <a:solidFill>
                  <a:srgbClr val="66FF33"/>
                </a:solidFill>
              </a:rPr>
            </a:br>
            <a:br>
              <a:rPr lang="en-US" altLang="en-US" sz="2800">
                <a:solidFill>
                  <a:srgbClr val="66FF33"/>
                </a:solidFill>
              </a:rPr>
            </a:br>
            <a:r>
              <a:rPr lang="en-US" altLang="en-US" sz="2800">
                <a:solidFill>
                  <a:srgbClr val="66FF33"/>
                </a:solidFill>
              </a:rPr>
              <a:t>1. Success Plans </a:t>
            </a:r>
            <a:br>
              <a:rPr lang="en-US" altLang="en-US" sz="2800">
                <a:solidFill>
                  <a:srgbClr val="66FF33"/>
                </a:solidFill>
              </a:rPr>
            </a:br>
            <a:br>
              <a:rPr lang="en-US" altLang="en-US" sz="2800">
                <a:solidFill>
                  <a:srgbClr val="66FF33"/>
                </a:solidFill>
              </a:rPr>
            </a:br>
            <a:r>
              <a:rPr lang="en-US" altLang="en-US" sz="2800">
                <a:solidFill>
                  <a:srgbClr val="66FF33"/>
                </a:solidFill>
              </a:rPr>
              <a:t>2. Online screeners to identify needs</a:t>
            </a:r>
            <a:br>
              <a:rPr lang="en-US" altLang="en-US" sz="2800">
                <a:solidFill>
                  <a:srgbClr val="66FF33"/>
                </a:solidFill>
              </a:rPr>
            </a:br>
            <a:br>
              <a:rPr lang="en-US" altLang="en-US" sz="2800">
                <a:solidFill>
                  <a:srgbClr val="66FF33"/>
                </a:solidFill>
              </a:rPr>
            </a:br>
            <a:r>
              <a:rPr lang="en-US" altLang="en-US" sz="2800">
                <a:solidFill>
                  <a:srgbClr val="66FF33"/>
                </a:solidFill>
              </a:rPr>
              <a:t>3. Online tutorials to meet needs</a:t>
            </a:r>
          </a:p>
        </p:txBody>
      </p:sp>
      <p:pic>
        <p:nvPicPr>
          <p:cNvPr id="34819" name="Picture 1">
            <a:extLst>
              <a:ext uri="{FF2B5EF4-FFF2-40B4-BE49-F238E27FC236}">
                <a16:creationId xmlns:a16="http://schemas.microsoft.com/office/drawing/2014/main" id="{6D0E2DED-8CEF-9C44-8227-2048B1FB8C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6200"/>
            <a:ext cx="5486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72E5AC1A-62C1-484B-81F3-6F9554130BA2}"/>
              </a:ext>
            </a:extLst>
          </p:cNvPr>
          <p:cNvCxnSpPr/>
          <p:nvPr/>
        </p:nvCxnSpPr>
        <p:spPr>
          <a:xfrm>
            <a:off x="3733800" y="4114800"/>
            <a:ext cx="2743200" cy="7620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90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6CEE712-78FA-7848-8EB3-323D0240557E}"/>
              </a:ext>
            </a:extLst>
          </p:cNvPr>
          <p:cNvSpPr>
            <a:spLocks noGrp="1" noChangeArrowheads="1"/>
          </p:cNvSpPr>
          <p:nvPr>
            <p:ph type="title"/>
          </p:nvPr>
        </p:nvSpPr>
        <p:spPr>
          <a:xfrm>
            <a:off x="1676400" y="152400"/>
            <a:ext cx="8763000" cy="1143000"/>
          </a:xfrm>
        </p:spPr>
        <p:txBody>
          <a:bodyPr/>
          <a:lstStyle/>
          <a:p>
            <a:pPr algn="l" eaLnBrk="1" hangingPunct="1"/>
            <a:r>
              <a:rPr lang="en-US" altLang="en-US" sz="2800" b="1" u="sng">
                <a:solidFill>
                  <a:srgbClr val="FFC000"/>
                </a:solidFill>
              </a:rPr>
              <a:t>Screeners</a:t>
            </a:r>
            <a:r>
              <a:rPr lang="en-US" altLang="en-US" sz="2800">
                <a:solidFill>
                  <a:srgbClr val="FFC000"/>
                </a:solidFill>
              </a:rPr>
              <a:t> identify student reading needs and automatically assign </a:t>
            </a:r>
            <a:r>
              <a:rPr lang="en-US" altLang="en-US" sz="2800" b="1" u="sng">
                <a:solidFill>
                  <a:srgbClr val="FFC000"/>
                </a:solidFill>
              </a:rPr>
              <a:t>online tutorials</a:t>
            </a:r>
            <a:r>
              <a:rPr lang="en-US" altLang="en-US" sz="2800" b="1">
                <a:solidFill>
                  <a:srgbClr val="FFC000"/>
                </a:solidFill>
              </a:rPr>
              <a:t> </a:t>
            </a:r>
            <a:r>
              <a:rPr lang="en-US" altLang="en-US" sz="2800">
                <a:solidFill>
                  <a:srgbClr val="FFC000"/>
                </a:solidFill>
              </a:rPr>
              <a:t>to meet those needs to each student.  </a:t>
            </a:r>
          </a:p>
        </p:txBody>
      </p:sp>
      <p:pic>
        <p:nvPicPr>
          <p:cNvPr id="36867" name="Picture 1">
            <a:extLst>
              <a:ext uri="{FF2B5EF4-FFF2-40B4-BE49-F238E27FC236}">
                <a16:creationId xmlns:a16="http://schemas.microsoft.com/office/drawing/2014/main" id="{8BBEFE19-A340-6E40-92C2-E30A896C25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371600"/>
            <a:ext cx="75358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552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ACB5C3F-0CBB-3B48-B71D-86CA1DBE9D17}"/>
              </a:ext>
            </a:extLst>
          </p:cNvPr>
          <p:cNvSpPr>
            <a:spLocks noGrp="1" noChangeArrowheads="1"/>
          </p:cNvSpPr>
          <p:nvPr>
            <p:ph type="title"/>
          </p:nvPr>
        </p:nvSpPr>
        <p:spPr>
          <a:xfrm>
            <a:off x="1676400" y="228600"/>
            <a:ext cx="8991600" cy="1695450"/>
          </a:xfrm>
        </p:spPr>
        <p:txBody>
          <a:bodyPr/>
          <a:lstStyle/>
          <a:p>
            <a:pPr algn="l" eaLnBrk="1" hangingPunct="1"/>
            <a:r>
              <a:rPr lang="en-US" altLang="en-US" sz="2800">
                <a:solidFill>
                  <a:srgbClr val="FFC000"/>
                </a:solidFill>
              </a:rPr>
              <a:t>Teachers can </a:t>
            </a:r>
            <a:r>
              <a:rPr lang="en-US" altLang="en-US" sz="2800" b="1" u="sng">
                <a:solidFill>
                  <a:srgbClr val="FFC000"/>
                </a:solidFill>
              </a:rPr>
              <a:t>also</a:t>
            </a:r>
            <a:r>
              <a:rPr lang="en-US" altLang="en-US" sz="2800" b="1">
                <a:solidFill>
                  <a:srgbClr val="FFC000"/>
                </a:solidFill>
              </a:rPr>
              <a:t> </a:t>
            </a:r>
            <a:r>
              <a:rPr lang="en-US" altLang="en-US" sz="2800" b="1" u="sng">
                <a:solidFill>
                  <a:srgbClr val="FFC000"/>
                </a:solidFill>
              </a:rPr>
              <a:t>assign</a:t>
            </a:r>
            <a:r>
              <a:rPr lang="en-US" altLang="en-US" sz="2800" b="1">
                <a:solidFill>
                  <a:srgbClr val="FFC000"/>
                </a:solidFill>
              </a:rPr>
              <a:t> </a:t>
            </a:r>
            <a:r>
              <a:rPr lang="en-US" altLang="en-US" sz="2800">
                <a:solidFill>
                  <a:srgbClr val="FFC000"/>
                </a:solidFill>
              </a:rPr>
              <a:t>online reading tutorials to students at the bottom of  the success plans.  Tutorial pre and post test results are recorded on each students success plan</a:t>
            </a:r>
          </a:p>
        </p:txBody>
      </p:sp>
      <p:pic>
        <p:nvPicPr>
          <p:cNvPr id="37891" name="Picture 1">
            <a:extLst>
              <a:ext uri="{FF2B5EF4-FFF2-40B4-BE49-F238E27FC236}">
                <a16:creationId xmlns:a16="http://schemas.microsoft.com/office/drawing/2014/main" id="{CED1A0DF-472D-D642-BCA4-5EEB04310E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33600"/>
            <a:ext cx="40274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
            <a:extLst>
              <a:ext uri="{FF2B5EF4-FFF2-40B4-BE49-F238E27FC236}">
                <a16:creationId xmlns:a16="http://schemas.microsoft.com/office/drawing/2014/main" id="{DFA2DD3A-1AC2-DC44-A8D2-17D5F3DC24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2638" y="2016126"/>
            <a:ext cx="4729162"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a:extLst>
              <a:ext uri="{FF2B5EF4-FFF2-40B4-BE49-F238E27FC236}">
                <a16:creationId xmlns:a16="http://schemas.microsoft.com/office/drawing/2014/main" id="{804E5978-4D05-7E4D-8492-7419BF638503}"/>
              </a:ext>
            </a:extLst>
          </p:cNvPr>
          <p:cNvSpPr/>
          <p:nvPr/>
        </p:nvSpPr>
        <p:spPr>
          <a:xfrm rot="16200000">
            <a:off x="5269707" y="3364707"/>
            <a:ext cx="914400" cy="890587"/>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22013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6CA8AB1-7D86-684F-B93A-BCC7EFF11E4E}"/>
              </a:ext>
            </a:extLst>
          </p:cNvPr>
          <p:cNvSpPr>
            <a:spLocks noGrp="1" noChangeArrowheads="1"/>
          </p:cNvSpPr>
          <p:nvPr>
            <p:ph type="title"/>
          </p:nvPr>
        </p:nvSpPr>
        <p:spPr>
          <a:xfrm>
            <a:off x="1708150" y="152400"/>
            <a:ext cx="8991600" cy="1143000"/>
          </a:xfrm>
        </p:spPr>
        <p:txBody>
          <a:bodyPr>
            <a:normAutofit fontScale="90000"/>
          </a:bodyPr>
          <a:lstStyle/>
          <a:p>
            <a:pPr algn="l" eaLnBrk="1" hangingPunct="1"/>
            <a:r>
              <a:rPr lang="en-US" altLang="en-US" sz="2800">
                <a:solidFill>
                  <a:srgbClr val="FFC000"/>
                </a:solidFill>
              </a:rPr>
              <a:t>Students go online to complete screeners which identify needs and to complete tutorials which facilitates reading proficiency</a:t>
            </a:r>
          </a:p>
        </p:txBody>
      </p:sp>
      <p:pic>
        <p:nvPicPr>
          <p:cNvPr id="38915" name="Picture 3">
            <a:extLst>
              <a:ext uri="{FF2B5EF4-FFF2-40B4-BE49-F238E27FC236}">
                <a16:creationId xmlns:a16="http://schemas.microsoft.com/office/drawing/2014/main" id="{7FE7E5A3-E88C-C842-B90D-CB38C18BA6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4133850"/>
            <a:ext cx="4138612"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12">
            <a:extLst>
              <a:ext uri="{FF2B5EF4-FFF2-40B4-BE49-F238E27FC236}">
                <a16:creationId xmlns:a16="http://schemas.microsoft.com/office/drawing/2014/main" id="{DE2D01EF-8B0C-5C4D-BABA-11B3E4FC2391}"/>
              </a:ext>
            </a:extLst>
          </p:cNvPr>
          <p:cNvSpPr txBox="1">
            <a:spLocks noChangeArrowheads="1"/>
          </p:cNvSpPr>
          <p:nvPr/>
        </p:nvSpPr>
        <p:spPr bwMode="auto">
          <a:xfrm>
            <a:off x="6019801" y="4691064"/>
            <a:ext cx="39655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66FF33"/>
                </a:solidFill>
              </a:rPr>
              <a:t>Student user names and passwords are automatically generated once a teacher has assigned a student a screener or a tutorial.  These are recorded on each teachers login  </a:t>
            </a:r>
          </a:p>
        </p:txBody>
      </p:sp>
      <p:pic>
        <p:nvPicPr>
          <p:cNvPr id="38917" name="Picture 14">
            <a:extLst>
              <a:ext uri="{FF2B5EF4-FFF2-40B4-BE49-F238E27FC236}">
                <a16:creationId xmlns:a16="http://schemas.microsoft.com/office/drawing/2014/main" id="{78058883-6E34-7249-8168-7E0266B4D7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4238" y="1306514"/>
            <a:ext cx="4627562"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wn Arrow 18">
            <a:extLst>
              <a:ext uri="{FF2B5EF4-FFF2-40B4-BE49-F238E27FC236}">
                <a16:creationId xmlns:a16="http://schemas.microsoft.com/office/drawing/2014/main" id="{334CF8E8-EDD1-A744-877B-0B94C1386391}"/>
              </a:ext>
            </a:extLst>
          </p:cNvPr>
          <p:cNvSpPr/>
          <p:nvPr/>
        </p:nvSpPr>
        <p:spPr>
          <a:xfrm rot="16200000">
            <a:off x="6245225" y="2301875"/>
            <a:ext cx="914400" cy="1612900"/>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Arrow Connector 19">
            <a:extLst>
              <a:ext uri="{FF2B5EF4-FFF2-40B4-BE49-F238E27FC236}">
                <a16:creationId xmlns:a16="http://schemas.microsoft.com/office/drawing/2014/main" id="{00002509-D5B1-5949-98F4-644DB095EF43}"/>
              </a:ext>
            </a:extLst>
          </p:cNvPr>
          <p:cNvCxnSpPr/>
          <p:nvPr/>
        </p:nvCxnSpPr>
        <p:spPr>
          <a:xfrm flipV="1">
            <a:off x="3916364" y="3409950"/>
            <a:ext cx="3779837" cy="1695450"/>
          </a:xfrm>
          <a:prstGeom prst="straightConnector1">
            <a:avLst/>
          </a:prstGeom>
          <a:ln w="76200">
            <a:solidFill>
              <a:srgbClr val="66FF33"/>
            </a:solidFill>
            <a:tailEnd type="triangle"/>
          </a:ln>
        </p:spPr>
        <p:style>
          <a:lnRef idx="1">
            <a:schemeClr val="accent1"/>
          </a:lnRef>
          <a:fillRef idx="0">
            <a:schemeClr val="accent1"/>
          </a:fillRef>
          <a:effectRef idx="0">
            <a:schemeClr val="accent1"/>
          </a:effectRef>
          <a:fontRef idx="minor">
            <a:schemeClr val="tx1"/>
          </a:fontRef>
        </p:style>
      </p:cxnSp>
      <p:pic>
        <p:nvPicPr>
          <p:cNvPr id="38920" name="Picture 1">
            <a:extLst>
              <a:ext uri="{FF2B5EF4-FFF2-40B4-BE49-F238E27FC236}">
                <a16:creationId xmlns:a16="http://schemas.microsoft.com/office/drawing/2014/main" id="{BC19E1EE-D25B-3046-91DF-54B5DDBD53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4339" y="1543051"/>
            <a:ext cx="4230687"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wn Arrow 10">
            <a:extLst>
              <a:ext uri="{FF2B5EF4-FFF2-40B4-BE49-F238E27FC236}">
                <a16:creationId xmlns:a16="http://schemas.microsoft.com/office/drawing/2014/main" id="{7A105CB5-B2CE-2849-8D4C-A2FDA37B5FC8}"/>
              </a:ext>
            </a:extLst>
          </p:cNvPr>
          <p:cNvSpPr/>
          <p:nvPr/>
        </p:nvSpPr>
        <p:spPr>
          <a:xfrm rot="10800000">
            <a:off x="3200400" y="1960564"/>
            <a:ext cx="914400" cy="890587"/>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28878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4E71ED1-600F-FB41-81F9-4A6C21F7CD6F}"/>
              </a:ext>
            </a:extLst>
          </p:cNvPr>
          <p:cNvSpPr>
            <a:spLocks noGrp="1" noChangeArrowheads="1"/>
          </p:cNvSpPr>
          <p:nvPr>
            <p:ph type="title"/>
          </p:nvPr>
        </p:nvSpPr>
        <p:spPr>
          <a:xfrm>
            <a:off x="1708150" y="152400"/>
            <a:ext cx="8991600" cy="1143000"/>
          </a:xfrm>
        </p:spPr>
        <p:txBody>
          <a:bodyPr/>
          <a:lstStyle/>
          <a:p>
            <a:pPr algn="l" eaLnBrk="1" hangingPunct="1"/>
            <a:r>
              <a:rPr lang="en-US" altLang="en-US" sz="2800">
                <a:solidFill>
                  <a:srgbClr val="FFC000"/>
                </a:solidFill>
              </a:rPr>
              <a:t>Students go online to complete screeners to identify needs and tutorials to facilitate reading proficiency</a:t>
            </a:r>
          </a:p>
        </p:txBody>
      </p:sp>
      <p:pic>
        <p:nvPicPr>
          <p:cNvPr id="39939" name="Picture 4">
            <a:extLst>
              <a:ext uri="{FF2B5EF4-FFF2-40B4-BE49-F238E27FC236}">
                <a16:creationId xmlns:a16="http://schemas.microsoft.com/office/drawing/2014/main" id="{44901C7F-B994-A349-9696-F666318F0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79248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7448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8D02022-1236-E746-8E32-DDA65A2BD61C}"/>
              </a:ext>
            </a:extLst>
          </p:cNvPr>
          <p:cNvSpPr>
            <a:spLocks noGrp="1" noChangeArrowheads="1"/>
          </p:cNvSpPr>
          <p:nvPr>
            <p:ph type="title"/>
          </p:nvPr>
        </p:nvSpPr>
        <p:spPr>
          <a:xfrm>
            <a:off x="1905000" y="381000"/>
            <a:ext cx="8682038" cy="1524000"/>
          </a:xfrm>
        </p:spPr>
        <p:txBody>
          <a:bodyPr/>
          <a:lstStyle/>
          <a:p>
            <a:pPr algn="l" eaLnBrk="1" hangingPunct="1"/>
            <a:r>
              <a:rPr lang="en-US" altLang="en-US" sz="2800">
                <a:solidFill>
                  <a:srgbClr val="FFC000"/>
                </a:solidFill>
              </a:rPr>
              <a:t>Students complete online reading screeners across the 5 reading dimensions which identify their specific reading needs in English or……………Spanish</a:t>
            </a:r>
          </a:p>
        </p:txBody>
      </p:sp>
      <p:pic>
        <p:nvPicPr>
          <p:cNvPr id="40963" name="Picture 1">
            <a:extLst>
              <a:ext uri="{FF2B5EF4-FFF2-40B4-BE49-F238E27FC236}">
                <a16:creationId xmlns:a16="http://schemas.microsoft.com/office/drawing/2014/main" id="{4E24C499-98C1-1845-9A69-7EC7B57DD2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2590801"/>
            <a:ext cx="4110038"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a:extLst>
              <a:ext uri="{FF2B5EF4-FFF2-40B4-BE49-F238E27FC236}">
                <a16:creationId xmlns:a16="http://schemas.microsoft.com/office/drawing/2014/main" id="{85F940F0-EDBB-524B-AD45-6AA02267BC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2590800"/>
            <a:ext cx="4414837"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80C73F02-B0C7-D04D-AAFC-68A53B01493E}"/>
              </a:ext>
            </a:extLst>
          </p:cNvPr>
          <p:cNvSpPr/>
          <p:nvPr/>
        </p:nvSpPr>
        <p:spPr>
          <a:xfrm>
            <a:off x="5289551" y="1841500"/>
            <a:ext cx="485775" cy="609600"/>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a:extLst>
              <a:ext uri="{FF2B5EF4-FFF2-40B4-BE49-F238E27FC236}">
                <a16:creationId xmlns:a16="http://schemas.microsoft.com/office/drawing/2014/main" id="{67563748-5591-EC41-8AE6-FA988CA26CFB}"/>
              </a:ext>
            </a:extLst>
          </p:cNvPr>
          <p:cNvSpPr/>
          <p:nvPr/>
        </p:nvSpPr>
        <p:spPr>
          <a:xfrm>
            <a:off x="8675689" y="1841500"/>
            <a:ext cx="484187" cy="609600"/>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61796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8CBA5F3-67B2-134F-91EF-A8B3B1CFCD44}"/>
              </a:ext>
            </a:extLst>
          </p:cNvPr>
          <p:cNvSpPr>
            <a:spLocks noGrp="1" noChangeArrowheads="1"/>
          </p:cNvSpPr>
          <p:nvPr>
            <p:ph type="title"/>
          </p:nvPr>
        </p:nvSpPr>
        <p:spPr>
          <a:xfrm>
            <a:off x="1676400" y="228601"/>
            <a:ext cx="8991600" cy="1457325"/>
          </a:xfrm>
        </p:spPr>
        <p:txBody>
          <a:bodyPr/>
          <a:lstStyle/>
          <a:p>
            <a:pPr algn="l" eaLnBrk="1" hangingPunct="1"/>
            <a:r>
              <a:rPr lang="en-US" altLang="en-US" sz="2400">
                <a:solidFill>
                  <a:srgbClr val="FFC000"/>
                </a:solidFill>
              </a:rPr>
              <a:t>Students complete assigned online reading tutorials for students in </a:t>
            </a:r>
            <a:r>
              <a:rPr lang="en-US" altLang="en-US" sz="2400" u="sng">
                <a:solidFill>
                  <a:srgbClr val="FFC000"/>
                </a:solidFill>
              </a:rPr>
              <a:t>English</a:t>
            </a:r>
            <a:r>
              <a:rPr lang="en-US" altLang="en-US" sz="2400">
                <a:solidFill>
                  <a:srgbClr val="FFC000"/>
                </a:solidFill>
              </a:rPr>
              <a:t> (all with pre and posttest scores to record progress)  								         …or</a:t>
            </a:r>
          </a:p>
        </p:txBody>
      </p:sp>
      <p:pic>
        <p:nvPicPr>
          <p:cNvPr id="41987" name="Picture 3">
            <a:extLst>
              <a:ext uri="{FF2B5EF4-FFF2-40B4-BE49-F238E27FC236}">
                <a16:creationId xmlns:a16="http://schemas.microsoft.com/office/drawing/2014/main" id="{6F4BD049-C1F9-4E4E-A97E-9F52D8631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514600"/>
            <a:ext cx="26622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a:extLst>
              <a:ext uri="{FF2B5EF4-FFF2-40B4-BE49-F238E27FC236}">
                <a16:creationId xmlns:a16="http://schemas.microsoft.com/office/drawing/2014/main" id="{75C2A176-1C0D-A745-8DE8-DC91C26483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2971801"/>
            <a:ext cx="32321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68378200-746B-2240-A016-58476BB310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2514600"/>
            <a:ext cx="25812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a:extLst>
              <a:ext uri="{FF2B5EF4-FFF2-40B4-BE49-F238E27FC236}">
                <a16:creationId xmlns:a16="http://schemas.microsoft.com/office/drawing/2014/main" id="{ECA4BE79-8C3B-E840-BF35-254F26B8C8D7}"/>
              </a:ext>
            </a:extLst>
          </p:cNvPr>
          <p:cNvSpPr/>
          <p:nvPr/>
        </p:nvSpPr>
        <p:spPr>
          <a:xfrm rot="16200000">
            <a:off x="4029076" y="4805363"/>
            <a:ext cx="914400" cy="1038225"/>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a:extLst>
              <a:ext uri="{FF2B5EF4-FFF2-40B4-BE49-F238E27FC236}">
                <a16:creationId xmlns:a16="http://schemas.microsoft.com/office/drawing/2014/main" id="{E3882F53-9300-4F44-A6B1-EF8B9342DFB1}"/>
              </a:ext>
            </a:extLst>
          </p:cNvPr>
          <p:cNvSpPr/>
          <p:nvPr/>
        </p:nvSpPr>
        <p:spPr>
          <a:xfrm rot="16200000">
            <a:off x="6995319" y="4834731"/>
            <a:ext cx="914400" cy="1036638"/>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92" name="TextBox 6">
            <a:extLst>
              <a:ext uri="{FF2B5EF4-FFF2-40B4-BE49-F238E27FC236}">
                <a16:creationId xmlns:a16="http://schemas.microsoft.com/office/drawing/2014/main" id="{8874D080-D4A2-AD47-8B1E-10DCE0F0D3D1}"/>
              </a:ext>
            </a:extLst>
          </p:cNvPr>
          <p:cNvSpPr txBox="1">
            <a:spLocks noChangeArrowheads="1"/>
          </p:cNvSpPr>
          <p:nvPr/>
        </p:nvSpPr>
        <p:spPr bwMode="auto">
          <a:xfrm>
            <a:off x="1752600" y="1924050"/>
            <a:ext cx="8758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66FF33"/>
                </a:solidFill>
              </a:rPr>
              <a:t>Pre-test                                    Tutorial Instruction                    Post-test</a:t>
            </a:r>
          </a:p>
        </p:txBody>
      </p:sp>
    </p:spTree>
    <p:extLst>
      <p:ext uri="{BB962C8B-B14F-4D97-AF65-F5344CB8AC3E}">
        <p14:creationId xmlns:p14="http://schemas.microsoft.com/office/powerpoint/2010/main" val="31397084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5FA126D-8BAF-7749-A46D-507AFF678154}"/>
              </a:ext>
            </a:extLst>
          </p:cNvPr>
          <p:cNvSpPr>
            <a:spLocks noGrp="1" noChangeArrowheads="1"/>
          </p:cNvSpPr>
          <p:nvPr>
            <p:ph type="title"/>
          </p:nvPr>
        </p:nvSpPr>
        <p:spPr>
          <a:xfrm>
            <a:off x="1676400" y="228600"/>
            <a:ext cx="8915400" cy="1219200"/>
          </a:xfrm>
        </p:spPr>
        <p:txBody>
          <a:bodyPr/>
          <a:lstStyle/>
          <a:p>
            <a:pPr algn="l" eaLnBrk="1" hangingPunct="1"/>
            <a:r>
              <a:rPr lang="en-US" altLang="en-US" sz="2400">
                <a:solidFill>
                  <a:srgbClr val="FFC000"/>
                </a:solidFill>
              </a:rPr>
              <a:t>Students complete assigned online reading tutorials for students in </a:t>
            </a:r>
            <a:r>
              <a:rPr lang="en-US" altLang="en-US" sz="2400" u="sng">
                <a:solidFill>
                  <a:srgbClr val="FFC000"/>
                </a:solidFill>
              </a:rPr>
              <a:t>Spanish</a:t>
            </a:r>
            <a:r>
              <a:rPr lang="en-US" altLang="en-US" sz="2400">
                <a:solidFill>
                  <a:srgbClr val="FFC000"/>
                </a:solidFill>
              </a:rPr>
              <a:t> (all with pre and posttest scores to record progress)</a:t>
            </a:r>
          </a:p>
        </p:txBody>
      </p:sp>
      <p:sp>
        <p:nvSpPr>
          <p:cNvPr id="43011" name="TextBox 6">
            <a:extLst>
              <a:ext uri="{FF2B5EF4-FFF2-40B4-BE49-F238E27FC236}">
                <a16:creationId xmlns:a16="http://schemas.microsoft.com/office/drawing/2014/main" id="{9E607AE0-F72F-3440-837F-82761600CE43}"/>
              </a:ext>
            </a:extLst>
          </p:cNvPr>
          <p:cNvSpPr txBox="1">
            <a:spLocks noChangeArrowheads="1"/>
          </p:cNvSpPr>
          <p:nvPr/>
        </p:nvSpPr>
        <p:spPr bwMode="auto">
          <a:xfrm>
            <a:off x="1657350" y="1922464"/>
            <a:ext cx="8758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66FF33"/>
                </a:solidFill>
              </a:rPr>
              <a:t>Pre-test                                    Tutorial Instruction                    Post-test</a:t>
            </a:r>
          </a:p>
        </p:txBody>
      </p:sp>
      <p:pic>
        <p:nvPicPr>
          <p:cNvPr id="43012" name="Picture 2">
            <a:extLst>
              <a:ext uri="{FF2B5EF4-FFF2-40B4-BE49-F238E27FC236}">
                <a16:creationId xmlns:a16="http://schemas.microsoft.com/office/drawing/2014/main" id="{131EA184-5003-EA40-AE01-C640F4889F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2600325"/>
            <a:ext cx="25860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a:extLst>
              <a:ext uri="{FF2B5EF4-FFF2-40B4-BE49-F238E27FC236}">
                <a16:creationId xmlns:a16="http://schemas.microsoft.com/office/drawing/2014/main" id="{7C2FE400-DFF2-B544-86B2-599409BEA4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3589" y="2387600"/>
            <a:ext cx="285432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0">
            <a:extLst>
              <a:ext uri="{FF2B5EF4-FFF2-40B4-BE49-F238E27FC236}">
                <a16:creationId xmlns:a16="http://schemas.microsoft.com/office/drawing/2014/main" id="{A5CE725C-AFF8-AC4C-A5DC-B4E6A0DEAC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2500313"/>
            <a:ext cx="24336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a:extLst>
              <a:ext uri="{FF2B5EF4-FFF2-40B4-BE49-F238E27FC236}">
                <a16:creationId xmlns:a16="http://schemas.microsoft.com/office/drawing/2014/main" id="{50ED9C44-97FA-294B-938F-2F7A9D286B63}"/>
              </a:ext>
            </a:extLst>
          </p:cNvPr>
          <p:cNvSpPr/>
          <p:nvPr/>
        </p:nvSpPr>
        <p:spPr>
          <a:xfrm rot="16200000">
            <a:off x="4137819" y="4042569"/>
            <a:ext cx="914400" cy="1036638"/>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a:extLst>
              <a:ext uri="{FF2B5EF4-FFF2-40B4-BE49-F238E27FC236}">
                <a16:creationId xmlns:a16="http://schemas.microsoft.com/office/drawing/2014/main" id="{0792EF02-008A-E446-B914-3F579B62720F}"/>
              </a:ext>
            </a:extLst>
          </p:cNvPr>
          <p:cNvSpPr/>
          <p:nvPr/>
        </p:nvSpPr>
        <p:spPr>
          <a:xfrm rot="16200000">
            <a:off x="7219157" y="4007645"/>
            <a:ext cx="914400" cy="1036637"/>
          </a:xfrm>
          <a:prstGeom prst="down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3877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GOSOSY Year 4 Successes</a:t>
            </a:r>
          </a:p>
        </p:txBody>
      </p:sp>
      <p:sp>
        <p:nvSpPr>
          <p:cNvPr id="8" name="Rectangle 7">
            <a:extLst>
              <a:ext uri="{FF2B5EF4-FFF2-40B4-BE49-F238E27FC236}">
                <a16:creationId xmlns:a16="http://schemas.microsoft.com/office/drawing/2014/main" id="{DF1E54D8-9DCD-FB44-BD06-58C01992B604}"/>
              </a:ext>
            </a:extLst>
          </p:cNvPr>
          <p:cNvSpPr/>
          <p:nvPr/>
        </p:nvSpPr>
        <p:spPr>
          <a:xfrm>
            <a:off x="381000" y="1597123"/>
            <a:ext cx="11357112" cy="4985980"/>
          </a:xfrm>
          <a:prstGeom prst="rect">
            <a:avLst/>
          </a:prstGeom>
        </p:spPr>
        <p:txBody>
          <a:bodyPr wrap="square">
            <a:spAutoFit/>
          </a:bodyPr>
          <a:lstStyle/>
          <a:p>
            <a:pPr marL="228600">
              <a:spcAft>
                <a:spcPts val="0"/>
              </a:spcAft>
            </a:pPr>
            <a:r>
              <a:rPr lang="en-US" sz="800" dirty="0">
                <a:solidFill>
                  <a:srgbClr val="000000"/>
                </a:solidFill>
                <a:latin typeface="Times New Roman" panose="02020603050405020304" pitchFamily="18" charset="0"/>
              </a:rPr>
              <a:t> </a:t>
            </a:r>
            <a:r>
              <a:rPr lang="en-US" sz="2500" dirty="0">
                <a:solidFill>
                  <a:srgbClr val="000000"/>
                </a:solidFill>
              </a:rPr>
              <a:t>GOSOSY materials and strategies were implemented in all 18 consortium states with over 2,400 out-of-school youth (OSY).</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88% of OSY scored 80% or higher on curriculum-based assessments.</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86% of OSY with a learning plan met target goals on their plans.</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276 OSY participated successfully in goal-setting workshops.</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Over 200 staff received intensive training in materials.</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81% of staff surveyed reported using materials and strategies from trainings.</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All states collaborated with other agencies and organizations to provide services.</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States adopted an average of over 15 products and materials from GOSOSY.</a:t>
            </a:r>
            <a:endParaRPr lang="en-US" sz="2500" dirty="0">
              <a:solidFill>
                <a:srgbClr val="222222"/>
              </a:solidFill>
              <a:latin typeface="Calibri" panose="020F0502020204030204" pitchFamily="34" charset="0"/>
            </a:endParaRPr>
          </a:p>
          <a:p>
            <a:pPr marL="228600">
              <a:spcAft>
                <a:spcPts val="0"/>
              </a:spcAft>
            </a:pPr>
            <a:r>
              <a:rPr lang="en-US" sz="2500" dirty="0">
                <a:solidFill>
                  <a:srgbClr val="000000"/>
                </a:solidFill>
                <a:latin typeface="Symbol" pitchFamily="2" charset="2"/>
              </a:rPr>
              <a:t>·</a:t>
            </a:r>
            <a:r>
              <a:rPr lang="en-US" sz="2500" dirty="0">
                <a:solidFill>
                  <a:srgbClr val="000000"/>
                </a:solidFill>
                <a:latin typeface="Times New Roman" panose="02020603050405020304" pitchFamily="18" charset="0"/>
              </a:rPr>
              <a:t>         </a:t>
            </a:r>
            <a:r>
              <a:rPr lang="en-US" sz="2500" dirty="0">
                <a:solidFill>
                  <a:srgbClr val="000000"/>
                </a:solidFill>
              </a:rPr>
              <a:t>MEP staff in all 18 States used Dissemination Event training materials and products.</a:t>
            </a:r>
            <a:endParaRPr lang="en-US" sz="2500" dirty="0">
              <a:solidFill>
                <a:srgbClr val="222222"/>
              </a:solidFill>
              <a:latin typeface="Calibri" panose="020F0502020204030204" pitchFamily="34" charset="0"/>
            </a:endParaRPr>
          </a:p>
          <a:p>
            <a:pPr marL="228600">
              <a:spcAft>
                <a:spcPts val="0"/>
              </a:spcAft>
            </a:pPr>
            <a:endParaRPr lang="en-US" sz="1800" b="0" i="0" u="none" strike="noStrike" dirty="0">
              <a:solidFill>
                <a:srgbClr val="222222"/>
              </a:solidFill>
              <a:effectLst/>
              <a:latin typeface="Calibri" panose="020F0502020204030204" pitchFamily="34" charset="0"/>
            </a:endParaRPr>
          </a:p>
        </p:txBody>
      </p:sp>
    </p:spTree>
    <p:extLst>
      <p:ext uri="{BB962C8B-B14F-4D97-AF65-F5344CB8AC3E}">
        <p14:creationId xmlns:p14="http://schemas.microsoft.com/office/powerpoint/2010/main" val="5245904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1FE8F2F4-CE1D-3B4D-8BB2-9369B08075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9200"/>
            <a:ext cx="8034338"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BD007B13-0312-964F-87E4-17E77B945CF0}"/>
              </a:ext>
            </a:extLst>
          </p:cNvPr>
          <p:cNvSpPr>
            <a:spLocks noGrp="1" noChangeArrowheads="1"/>
          </p:cNvSpPr>
          <p:nvPr>
            <p:ph type="title"/>
          </p:nvPr>
        </p:nvSpPr>
        <p:spPr>
          <a:xfrm>
            <a:off x="1676400" y="228600"/>
            <a:ext cx="8915400" cy="838200"/>
          </a:xfrm>
        </p:spPr>
        <p:txBody>
          <a:bodyPr/>
          <a:lstStyle/>
          <a:p>
            <a:pPr algn="l" eaLnBrk="1" hangingPunct="1"/>
            <a:r>
              <a:rPr lang="en-US" altLang="en-US" sz="2400">
                <a:solidFill>
                  <a:srgbClr val="FFC000"/>
                </a:solidFill>
              </a:rPr>
              <a:t>Students pre and posttest scores on tutorials are recorded on their Success Plan…. </a:t>
            </a:r>
          </a:p>
        </p:txBody>
      </p:sp>
    </p:spTree>
    <p:extLst>
      <p:ext uri="{BB962C8B-B14F-4D97-AF65-F5344CB8AC3E}">
        <p14:creationId xmlns:p14="http://schemas.microsoft.com/office/powerpoint/2010/main" val="9985366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a:extLst>
              <a:ext uri="{FF2B5EF4-FFF2-40B4-BE49-F238E27FC236}">
                <a16:creationId xmlns:a16="http://schemas.microsoft.com/office/drawing/2014/main" id="{75413CA5-129A-3845-9E20-1F98DE6FAC8D}"/>
              </a:ext>
            </a:extLst>
          </p:cNvPr>
          <p:cNvSpPr txBox="1">
            <a:spLocks noChangeArrowheads="1"/>
          </p:cNvSpPr>
          <p:nvPr/>
        </p:nvSpPr>
        <p:spPr bwMode="auto">
          <a:xfrm>
            <a:off x="2133600" y="228601"/>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C000"/>
                </a:solidFill>
              </a:rPr>
              <a:t>Redesigning the MLN to work effectively on smaller devices</a:t>
            </a:r>
          </a:p>
        </p:txBody>
      </p:sp>
      <p:sp>
        <p:nvSpPr>
          <p:cNvPr id="4" name="TextBox 3">
            <a:extLst>
              <a:ext uri="{FF2B5EF4-FFF2-40B4-BE49-F238E27FC236}">
                <a16:creationId xmlns:a16="http://schemas.microsoft.com/office/drawing/2014/main" id="{AB3F76EA-EE68-5840-9AC7-E0DBE4488357}"/>
              </a:ext>
            </a:extLst>
          </p:cNvPr>
          <p:cNvSpPr txBox="1"/>
          <p:nvPr/>
        </p:nvSpPr>
        <p:spPr>
          <a:xfrm>
            <a:off x="1600200" y="1008063"/>
            <a:ext cx="3429000" cy="5846762"/>
          </a:xfrm>
          <a:prstGeom prst="rect">
            <a:avLst/>
          </a:prstGeom>
          <a:noFill/>
        </p:spPr>
        <p:txBody>
          <a:bodyPr>
            <a:spAutoFit/>
          </a:bodyPr>
          <a:lstStyle/>
          <a:p>
            <a:pPr marL="285750" indent="-285750">
              <a:buFont typeface="Wingdings" panose="05000000000000000000" pitchFamily="2" charset="2"/>
              <a:buChar char="ü"/>
              <a:defRPr/>
            </a:pPr>
            <a:r>
              <a:rPr lang="en-US" sz="2000" dirty="0">
                <a:solidFill>
                  <a:srgbClr val="66FF33"/>
                </a:solidFill>
              </a:rPr>
              <a:t>Students can now take screeners and tutorials using tablets and smart phones</a:t>
            </a:r>
          </a:p>
          <a:p>
            <a:pPr marL="285750" indent="-285750">
              <a:buFont typeface="Wingdings" panose="05000000000000000000" pitchFamily="2" charset="2"/>
              <a:buChar char="ü"/>
              <a:defRPr/>
            </a:pPr>
            <a:endParaRPr lang="en-US" sz="2000" dirty="0">
              <a:solidFill>
                <a:srgbClr val="66FF33"/>
              </a:solidFill>
            </a:endParaRPr>
          </a:p>
          <a:p>
            <a:pPr marL="285750" indent="-285750">
              <a:buFont typeface="Wingdings" panose="05000000000000000000" pitchFamily="2" charset="2"/>
              <a:buChar char="ü"/>
              <a:defRPr/>
            </a:pPr>
            <a:r>
              <a:rPr lang="en-US" sz="2000" dirty="0">
                <a:solidFill>
                  <a:srgbClr val="66FF33"/>
                </a:solidFill>
              </a:rPr>
              <a:t>Must be accessed in landscape</a:t>
            </a:r>
          </a:p>
          <a:p>
            <a:pPr marL="285750" indent="-285750">
              <a:buFont typeface="Wingdings" panose="05000000000000000000" pitchFamily="2" charset="2"/>
              <a:buChar char="ü"/>
              <a:defRPr/>
            </a:pPr>
            <a:endParaRPr lang="en-US" sz="2000" dirty="0">
              <a:solidFill>
                <a:srgbClr val="66FF33"/>
              </a:solidFill>
            </a:endParaRPr>
          </a:p>
          <a:p>
            <a:pPr marL="285750" indent="-285750">
              <a:buFont typeface="Wingdings" panose="05000000000000000000" pitchFamily="2" charset="2"/>
              <a:buChar char="ü"/>
              <a:defRPr/>
            </a:pPr>
            <a:r>
              <a:rPr lang="en-US" sz="2000" dirty="0">
                <a:solidFill>
                  <a:srgbClr val="66FF33"/>
                </a:solidFill>
              </a:rPr>
              <a:t>Initial Screen redesigned</a:t>
            </a:r>
          </a:p>
          <a:p>
            <a:pPr marL="285750" indent="-285750">
              <a:buFont typeface="Wingdings" panose="05000000000000000000" pitchFamily="2" charset="2"/>
              <a:buChar char="ü"/>
              <a:defRPr/>
            </a:pPr>
            <a:endParaRPr lang="en-US" sz="2000" dirty="0">
              <a:solidFill>
                <a:srgbClr val="66FF33"/>
              </a:solidFill>
            </a:endParaRPr>
          </a:p>
          <a:p>
            <a:pPr marL="285750" indent="-285750">
              <a:buFont typeface="Wingdings" panose="05000000000000000000" pitchFamily="2" charset="2"/>
              <a:buChar char="ü"/>
              <a:defRPr/>
            </a:pPr>
            <a:r>
              <a:rPr lang="en-US" sz="2000" dirty="0">
                <a:solidFill>
                  <a:srgbClr val="66FF33"/>
                </a:solidFill>
              </a:rPr>
              <a:t>Student login and start screen redesigned</a:t>
            </a:r>
          </a:p>
          <a:p>
            <a:pPr marL="285750" indent="-285750">
              <a:buFont typeface="Wingdings" panose="05000000000000000000" pitchFamily="2" charset="2"/>
              <a:buChar char="ü"/>
              <a:defRPr/>
            </a:pPr>
            <a:endParaRPr lang="en-US" sz="2000" dirty="0">
              <a:solidFill>
                <a:srgbClr val="66FF33"/>
              </a:solidFill>
            </a:endParaRPr>
          </a:p>
          <a:p>
            <a:pPr marL="285750" indent="-285750">
              <a:buFont typeface="Wingdings" panose="05000000000000000000" pitchFamily="2" charset="2"/>
              <a:buChar char="ü"/>
              <a:defRPr/>
            </a:pPr>
            <a:r>
              <a:rPr lang="en-US" sz="2000" dirty="0">
                <a:solidFill>
                  <a:srgbClr val="66FF33"/>
                </a:solidFill>
              </a:rPr>
              <a:t>Screeners redesigned</a:t>
            </a:r>
          </a:p>
          <a:p>
            <a:pPr marL="285750" indent="-285750">
              <a:buFont typeface="Wingdings" panose="05000000000000000000" pitchFamily="2" charset="2"/>
              <a:buChar char="ü"/>
              <a:defRPr/>
            </a:pPr>
            <a:endParaRPr lang="en-US" sz="2000" dirty="0">
              <a:solidFill>
                <a:srgbClr val="66FF33"/>
              </a:solidFill>
            </a:endParaRPr>
          </a:p>
          <a:p>
            <a:pPr marL="285750" indent="-285750">
              <a:buFont typeface="Wingdings" panose="05000000000000000000" pitchFamily="2" charset="2"/>
              <a:buChar char="ü"/>
              <a:defRPr/>
            </a:pPr>
            <a:r>
              <a:rPr lang="en-US" sz="2000" dirty="0">
                <a:solidFill>
                  <a:srgbClr val="66FF33"/>
                </a:solidFill>
              </a:rPr>
              <a:t>Tutorials Redesigned</a:t>
            </a:r>
          </a:p>
          <a:p>
            <a:pPr>
              <a:defRPr/>
            </a:pPr>
            <a:r>
              <a:rPr lang="en-US" dirty="0">
                <a:solidFill>
                  <a:srgbClr val="66FF33"/>
                </a:solidFill>
              </a:rPr>
              <a:t> </a:t>
            </a:r>
          </a:p>
          <a:p>
            <a:pPr>
              <a:defRPr/>
            </a:pPr>
            <a:endParaRPr lang="en-US" dirty="0"/>
          </a:p>
          <a:p>
            <a:pPr>
              <a:defRPr/>
            </a:pPr>
            <a:endParaRPr lang="en-US" dirty="0"/>
          </a:p>
        </p:txBody>
      </p:sp>
      <p:pic>
        <p:nvPicPr>
          <p:cNvPr id="45060" name="Picture 4">
            <a:extLst>
              <a:ext uri="{FF2B5EF4-FFF2-40B4-BE49-F238E27FC236}">
                <a16:creationId xmlns:a16="http://schemas.microsoft.com/office/drawing/2014/main" id="{27755ACD-5097-EE4D-B63D-690D639524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00201"/>
            <a:ext cx="53340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212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A471-CC7D-484B-B956-E06B6DA6D39B}"/>
              </a:ext>
            </a:extLst>
          </p:cNvPr>
          <p:cNvSpPr>
            <a:spLocks noGrp="1"/>
          </p:cNvSpPr>
          <p:nvPr>
            <p:ph type="title"/>
          </p:nvPr>
        </p:nvSpPr>
        <p:spPr>
          <a:xfrm>
            <a:off x="1524000" y="527050"/>
            <a:ext cx="9164638" cy="628650"/>
          </a:xfrm>
        </p:spPr>
        <p:txBody>
          <a:bodyPr>
            <a:normAutofit fontScale="90000"/>
          </a:bodyPr>
          <a:lstStyle/>
          <a:p>
            <a:pPr>
              <a:defRPr/>
            </a:pPr>
            <a:r>
              <a:rPr lang="en-US" dirty="0">
                <a:solidFill>
                  <a:srgbClr val="FFC000"/>
                </a:solidFill>
              </a:rPr>
              <a:t>Converting the MLN for smaller devices…. </a:t>
            </a:r>
            <a:r>
              <a:rPr lang="en-US" sz="2326" dirty="0">
                <a:solidFill>
                  <a:srgbClr val="FFC000"/>
                </a:solidFill>
              </a:rPr>
              <a:t>Completing screeners &amp; tutorials</a:t>
            </a:r>
          </a:p>
        </p:txBody>
      </p:sp>
      <p:sp>
        <p:nvSpPr>
          <p:cNvPr id="46083" name="TextBox 4">
            <a:extLst>
              <a:ext uri="{FF2B5EF4-FFF2-40B4-BE49-F238E27FC236}">
                <a16:creationId xmlns:a16="http://schemas.microsoft.com/office/drawing/2014/main" id="{91D00AB6-0BD6-4842-BD73-2AC0806FA711}"/>
              </a:ext>
            </a:extLst>
          </p:cNvPr>
          <p:cNvSpPr txBox="1">
            <a:spLocks noChangeArrowheads="1"/>
          </p:cNvSpPr>
          <p:nvPr/>
        </p:nvSpPr>
        <p:spPr bwMode="auto">
          <a:xfrm>
            <a:off x="1735138" y="1943100"/>
            <a:ext cx="1903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buFontTx/>
              <a:buNone/>
            </a:pPr>
            <a:r>
              <a:rPr lang="en-US" altLang="en-US" sz="1500">
                <a:solidFill>
                  <a:srgbClr val="66FF33"/>
                </a:solidFill>
              </a:rPr>
              <a:t>Click            button</a:t>
            </a:r>
          </a:p>
          <a:p>
            <a:pPr>
              <a:lnSpc>
                <a:spcPct val="90000"/>
              </a:lnSpc>
              <a:spcBef>
                <a:spcPct val="0"/>
              </a:spcBef>
              <a:buFontTx/>
              <a:buNone/>
            </a:pPr>
            <a:endParaRPr lang="en-US" altLang="en-US" sz="1500">
              <a:solidFill>
                <a:srgbClr val="66FF33"/>
              </a:solidFill>
            </a:endParaRPr>
          </a:p>
          <a:p>
            <a:pPr>
              <a:lnSpc>
                <a:spcPct val="90000"/>
              </a:lnSpc>
              <a:spcBef>
                <a:spcPct val="0"/>
              </a:spcBef>
              <a:buFontTx/>
              <a:buNone/>
            </a:pPr>
            <a:r>
              <a:rPr lang="en-US" altLang="en-US" sz="1500">
                <a:solidFill>
                  <a:srgbClr val="66FF33"/>
                </a:solidFill>
              </a:rPr>
              <a:t>to hear audio directions</a:t>
            </a:r>
          </a:p>
        </p:txBody>
      </p:sp>
      <p:pic>
        <p:nvPicPr>
          <p:cNvPr id="46084" name="Picture 5">
            <a:extLst>
              <a:ext uri="{FF2B5EF4-FFF2-40B4-BE49-F238E27FC236}">
                <a16:creationId xmlns:a16="http://schemas.microsoft.com/office/drawing/2014/main" id="{FB9ADC0D-B2F1-464C-BFA1-4729163476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2514" y="1828800"/>
            <a:ext cx="5222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7">
            <a:extLst>
              <a:ext uri="{FF2B5EF4-FFF2-40B4-BE49-F238E27FC236}">
                <a16:creationId xmlns:a16="http://schemas.microsoft.com/office/drawing/2014/main" id="{442724F1-F89A-BA47-9704-87A0057ECC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8063" y="4418014"/>
            <a:ext cx="2730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A092F09A-760D-C042-9A33-6742E406DDDE}"/>
              </a:ext>
            </a:extLst>
          </p:cNvPr>
          <p:cNvSpPr txBox="1"/>
          <p:nvPr/>
        </p:nvSpPr>
        <p:spPr>
          <a:xfrm>
            <a:off x="1657350" y="4343401"/>
            <a:ext cx="2305050" cy="384175"/>
          </a:xfrm>
          <a:prstGeom prst="rect">
            <a:avLst/>
          </a:prstGeom>
          <a:noFill/>
        </p:spPr>
        <p:txBody>
          <a:bodyPr>
            <a:spAutoFit/>
          </a:bodyPr>
          <a:lstStyle/>
          <a:p>
            <a:pPr>
              <a:lnSpc>
                <a:spcPct val="90000"/>
              </a:lnSpc>
              <a:defRPr/>
            </a:pPr>
            <a:r>
              <a:rPr lang="en-US" dirty="0">
                <a:solidFill>
                  <a:srgbClr val="66FF33"/>
                </a:solidFill>
              </a:rPr>
              <a:t>Click      to go back</a:t>
            </a:r>
            <a:r>
              <a:rPr lang="en-US" sz="2101" dirty="0">
                <a:solidFill>
                  <a:srgbClr val="66FF33"/>
                </a:solidFill>
              </a:rPr>
              <a:t> </a:t>
            </a:r>
          </a:p>
        </p:txBody>
      </p:sp>
      <p:sp>
        <p:nvSpPr>
          <p:cNvPr id="21" name="TextBox 20">
            <a:extLst>
              <a:ext uri="{FF2B5EF4-FFF2-40B4-BE49-F238E27FC236}">
                <a16:creationId xmlns:a16="http://schemas.microsoft.com/office/drawing/2014/main" id="{0BF6850C-81F1-6A4D-9775-1C0A2BD6CAD7}"/>
              </a:ext>
            </a:extLst>
          </p:cNvPr>
          <p:cNvSpPr txBox="1"/>
          <p:nvPr/>
        </p:nvSpPr>
        <p:spPr>
          <a:xfrm>
            <a:off x="1808164" y="4703764"/>
            <a:ext cx="2084387" cy="382587"/>
          </a:xfrm>
          <a:prstGeom prst="rect">
            <a:avLst/>
          </a:prstGeom>
          <a:noFill/>
        </p:spPr>
        <p:txBody>
          <a:bodyPr>
            <a:spAutoFit/>
          </a:bodyPr>
          <a:lstStyle/>
          <a:p>
            <a:pPr>
              <a:lnSpc>
                <a:spcPct val="90000"/>
              </a:lnSpc>
              <a:defRPr/>
            </a:pPr>
            <a:r>
              <a:rPr lang="en-US" dirty="0">
                <a:solidFill>
                  <a:srgbClr val="66FF33"/>
                </a:solidFill>
              </a:rPr>
              <a:t>Click      to review</a:t>
            </a:r>
            <a:r>
              <a:rPr lang="en-US" sz="2101" dirty="0">
                <a:solidFill>
                  <a:srgbClr val="66FF33"/>
                </a:solidFill>
              </a:rPr>
              <a:t> </a:t>
            </a:r>
          </a:p>
        </p:txBody>
      </p:sp>
      <p:pic>
        <p:nvPicPr>
          <p:cNvPr id="46088" name="Picture 21">
            <a:extLst>
              <a:ext uri="{FF2B5EF4-FFF2-40B4-BE49-F238E27FC236}">
                <a16:creationId xmlns:a16="http://schemas.microsoft.com/office/drawing/2014/main" id="{00B2819F-11A1-D34B-A635-EBF7F781F3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2050" y="4724401"/>
            <a:ext cx="311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3">
            <a:extLst>
              <a:ext uri="{FF2B5EF4-FFF2-40B4-BE49-F238E27FC236}">
                <a16:creationId xmlns:a16="http://schemas.microsoft.com/office/drawing/2014/main" id="{82B0DDEB-E4B8-E542-A23C-14949CE028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2550" y="2055814"/>
            <a:ext cx="6699250"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2F0402E3-5292-0D4D-A250-CC47804F2362}"/>
              </a:ext>
            </a:extLst>
          </p:cNvPr>
          <p:cNvCxnSpPr/>
          <p:nvPr/>
        </p:nvCxnSpPr>
        <p:spPr>
          <a:xfrm flipV="1">
            <a:off x="2835276" y="2362200"/>
            <a:ext cx="1057275" cy="344488"/>
          </a:xfrm>
          <a:prstGeom prst="straightConnector1">
            <a:avLst/>
          </a:prstGeom>
          <a:ln w="57150">
            <a:solidFill>
              <a:srgbClr val="66FF33"/>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6091" name="TextBox 13">
            <a:extLst>
              <a:ext uri="{FF2B5EF4-FFF2-40B4-BE49-F238E27FC236}">
                <a16:creationId xmlns:a16="http://schemas.microsoft.com/office/drawing/2014/main" id="{1916AC70-5787-6945-AF21-4015C7F506B9}"/>
              </a:ext>
            </a:extLst>
          </p:cNvPr>
          <p:cNvSpPr txBox="1">
            <a:spLocks noChangeArrowheads="1"/>
          </p:cNvSpPr>
          <p:nvPr/>
        </p:nvSpPr>
        <p:spPr bwMode="auto">
          <a:xfrm>
            <a:off x="1849438" y="3257550"/>
            <a:ext cx="1903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buFontTx/>
              <a:buNone/>
            </a:pPr>
            <a:r>
              <a:rPr lang="en-US" altLang="en-US" sz="1500">
                <a:solidFill>
                  <a:srgbClr val="66FF33"/>
                </a:solidFill>
              </a:rPr>
              <a:t>Click on your response </a:t>
            </a:r>
          </a:p>
        </p:txBody>
      </p:sp>
      <p:cxnSp>
        <p:nvCxnSpPr>
          <p:cNvPr id="15" name="Straight Arrow Connector 14">
            <a:extLst>
              <a:ext uri="{FF2B5EF4-FFF2-40B4-BE49-F238E27FC236}">
                <a16:creationId xmlns:a16="http://schemas.microsoft.com/office/drawing/2014/main" id="{3B488B0A-3B0E-3C49-B6AD-5F8F5B07A34A}"/>
              </a:ext>
            </a:extLst>
          </p:cNvPr>
          <p:cNvCxnSpPr/>
          <p:nvPr/>
        </p:nvCxnSpPr>
        <p:spPr>
          <a:xfrm>
            <a:off x="2951163" y="3598863"/>
            <a:ext cx="1636712" cy="887412"/>
          </a:xfrm>
          <a:prstGeom prst="straightConnector1">
            <a:avLst/>
          </a:prstGeom>
          <a:ln w="57150">
            <a:solidFill>
              <a:srgbClr val="66FF33"/>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35767"/>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EC3A7F-7F3D-AB4E-8823-7049E742B094}"/>
              </a:ext>
            </a:extLst>
          </p:cNvPr>
          <p:cNvSpPr>
            <a:spLocks noGrp="1" noRot="1" noChangeAspect="1" noMove="1" noResize="1" noEditPoints="1" noAdjustHandles="1" noChangeArrowheads="1" noChangeShapeType="1" noTextEdit="1"/>
          </p:cNvSpPr>
          <p:nvPr/>
        </p:nvSpPr>
        <p:spPr>
          <a:xfrm>
            <a:off x="1524001" y="857250"/>
            <a:ext cx="1509713" cy="51435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dirty="0">
              <a:solidFill>
                <a:prstClr val="white"/>
              </a:solidFill>
            </a:endParaRPr>
          </a:p>
        </p:txBody>
      </p:sp>
      <p:sp>
        <p:nvSpPr>
          <p:cNvPr id="2" name="Title 1">
            <a:extLst>
              <a:ext uri="{FF2B5EF4-FFF2-40B4-BE49-F238E27FC236}">
                <a16:creationId xmlns:a16="http://schemas.microsoft.com/office/drawing/2014/main" id="{09ABFBFF-9B86-A741-835C-7B00853C942B}"/>
              </a:ext>
            </a:extLst>
          </p:cNvPr>
          <p:cNvSpPr>
            <a:spLocks noGrp="1"/>
          </p:cNvSpPr>
          <p:nvPr>
            <p:ph type="title"/>
          </p:nvPr>
        </p:nvSpPr>
        <p:spPr>
          <a:xfrm>
            <a:off x="2152650" y="2400300"/>
            <a:ext cx="2057400" cy="2057400"/>
          </a:xfrm>
          <a:prstGeom prst="ellipse">
            <a:avLst/>
          </a:prstGeom>
          <a:solidFill>
            <a:srgbClr val="262626"/>
          </a:solidFill>
          <a:ln w="174625" cmpd="thinThick">
            <a:solidFill>
              <a:srgbClr val="262626"/>
            </a:solidFill>
          </a:ln>
        </p:spPr>
        <p:txBody>
          <a:bodyPr rtlCol="0">
            <a:normAutofit/>
          </a:bodyPr>
          <a:lstStyle/>
          <a:p>
            <a:pPr algn="ctr">
              <a:defRPr/>
            </a:pPr>
            <a:r>
              <a:rPr lang="en-US" sz="1950" b="1" dirty="0">
                <a:solidFill>
                  <a:srgbClr val="FFFFFF"/>
                </a:solidFill>
                <a:effectLst>
                  <a:outerShdw blurRad="38100" dist="38100" dir="2700000" algn="tl">
                    <a:srgbClr val="000000">
                      <a:alpha val="43137"/>
                    </a:srgbClr>
                  </a:outerShdw>
                </a:effectLst>
              </a:rPr>
              <a:t>What teachers say about the system…</a:t>
            </a:r>
          </a:p>
        </p:txBody>
      </p:sp>
      <p:graphicFrame>
        <p:nvGraphicFramePr>
          <p:cNvPr id="5" name="Content Placeholder 2">
            <a:extLst>
              <a:ext uri="{FF2B5EF4-FFF2-40B4-BE49-F238E27FC236}">
                <a16:creationId xmlns:a16="http://schemas.microsoft.com/office/drawing/2014/main" id="{6ED59327-4D28-E044-A709-FFC08F37FA7E}"/>
              </a:ext>
            </a:extLst>
          </p:cNvPr>
          <p:cNvGraphicFramePr>
            <a:graphicFrameLocks noGrp="1"/>
          </p:cNvGraphicFramePr>
          <p:nvPr>
            <p:ph idx="1"/>
          </p:nvPr>
        </p:nvGraphicFramePr>
        <p:xfrm>
          <a:off x="4552950" y="1732236"/>
          <a:ext cx="5486400" cy="3393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55661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BB2EA3F9-FFC6-EC4A-9066-7559856D2B89}"/>
              </a:ext>
            </a:extLst>
          </p:cNvPr>
          <p:cNvSpPr>
            <a:spLocks noGrp="1"/>
          </p:cNvSpPr>
          <p:nvPr>
            <p:ph type="title"/>
          </p:nvPr>
        </p:nvSpPr>
        <p:spPr>
          <a:xfrm>
            <a:off x="2376488" y="1327151"/>
            <a:ext cx="5605462" cy="995363"/>
          </a:xfrm>
        </p:spPr>
        <p:txBody>
          <a:bodyPr>
            <a:normAutofit fontScale="90000"/>
          </a:bodyPr>
          <a:lstStyle/>
          <a:p>
            <a:pPr eaLnBrk="1" hangingPunct="1"/>
            <a:r>
              <a:rPr lang="en-US" altLang="en-US" b="1"/>
              <a:t>More teacher comments…</a:t>
            </a:r>
          </a:p>
        </p:txBody>
      </p:sp>
      <p:sp>
        <p:nvSpPr>
          <p:cNvPr id="3" name="Content Placeholder 2">
            <a:extLst>
              <a:ext uri="{FF2B5EF4-FFF2-40B4-BE49-F238E27FC236}">
                <a16:creationId xmlns:a16="http://schemas.microsoft.com/office/drawing/2014/main" id="{DAC0A331-1571-2B41-9736-3D45D9028225}"/>
              </a:ext>
            </a:extLst>
          </p:cNvPr>
          <p:cNvSpPr>
            <a:spLocks noGrp="1"/>
          </p:cNvSpPr>
          <p:nvPr>
            <p:ph idx="1"/>
          </p:nvPr>
        </p:nvSpPr>
        <p:spPr>
          <a:xfrm>
            <a:off x="2376488" y="2208214"/>
            <a:ext cx="5326062" cy="3322637"/>
          </a:xfrm>
        </p:spPr>
        <p:txBody>
          <a:bodyPr rtlCol="0" anchor="ctr">
            <a:normAutofit fontScale="62500" lnSpcReduction="20000"/>
          </a:bodyPr>
          <a:lstStyle/>
          <a:p>
            <a:pPr>
              <a:defRPr/>
            </a:pPr>
            <a:r>
              <a:rPr lang="en-US" i="1" dirty="0"/>
              <a:t>It is a great system where teachers can learn the reading skills of their students and their needs. It definitely gives an overall view so we can help students succeed on their reading skills.</a:t>
            </a:r>
            <a:endParaRPr lang="en-US" dirty="0"/>
          </a:p>
          <a:p>
            <a:pPr>
              <a:defRPr/>
            </a:pPr>
            <a:r>
              <a:rPr lang="en-US" i="1" dirty="0"/>
              <a:t>Thanks for creating this excellent resource! I think it will really benefit students. It will be great in an after school tutoring environment or summer setting.</a:t>
            </a:r>
            <a:endParaRPr lang="en-US" dirty="0"/>
          </a:p>
          <a:p>
            <a:pPr>
              <a:defRPr/>
            </a:pPr>
            <a:r>
              <a:rPr lang="en-US" i="1" dirty="0"/>
              <a:t>The screeners help me identify where my MEP students are struggling with their reading. </a:t>
            </a:r>
          </a:p>
          <a:p>
            <a:pPr>
              <a:defRPr/>
            </a:pPr>
            <a:r>
              <a:rPr lang="en-US" i="1" dirty="0"/>
              <a:t>This is an excellent tool to accurately address migrant student academic needs. It saves valuable time for teachers. </a:t>
            </a:r>
            <a:endParaRPr lang="en-US" sz="1650" dirty="0"/>
          </a:p>
        </p:txBody>
      </p:sp>
      <p:sp>
        <p:nvSpPr>
          <p:cNvPr id="10" name="Rectangle 9">
            <a:extLst>
              <a:ext uri="{FF2B5EF4-FFF2-40B4-BE49-F238E27FC236}">
                <a16:creationId xmlns:a16="http://schemas.microsoft.com/office/drawing/2014/main" id="{8A1D9A9E-0E8C-D246-B9BC-2D2C40E55C8F}"/>
              </a:ext>
            </a:extLst>
          </p:cNvPr>
          <p:cNvSpPr>
            <a:spLocks noGrp="1" noRot="1" noChangeAspect="1" noMove="1" noResize="1" noEditPoints="1" noAdjustHandles="1" noChangeArrowheads="1" noChangeShapeType="1" noTextEdit="1"/>
          </p:cNvSpPr>
          <p:nvPr/>
        </p:nvSpPr>
        <p:spPr>
          <a:xfrm>
            <a:off x="9090026" y="857250"/>
            <a:ext cx="157797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Oval 11">
            <a:extLst>
              <a:ext uri="{FF2B5EF4-FFF2-40B4-BE49-F238E27FC236}">
                <a16:creationId xmlns:a16="http://schemas.microsoft.com/office/drawing/2014/main" id="{7A21873C-B9F3-C34C-A6B8-E412867FCB5A}"/>
              </a:ext>
            </a:extLst>
          </p:cNvPr>
          <p:cNvSpPr>
            <a:spLocks noGrp="1" noRot="1" noChangeAspect="1" noMove="1" noResize="1" noEditPoints="1" noAdjustHandles="1" noChangeArrowheads="1" noChangeShapeType="1" noTextEdit="1"/>
          </p:cNvSpPr>
          <p:nvPr/>
        </p:nvSpPr>
        <p:spPr>
          <a:xfrm>
            <a:off x="8210551" y="2625725"/>
            <a:ext cx="1604963" cy="1606550"/>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48134" name="Graphic 6" descr="Teacher">
            <a:extLst>
              <a:ext uri="{FF2B5EF4-FFF2-40B4-BE49-F238E27FC236}">
                <a16:creationId xmlns:a16="http://schemas.microsoft.com/office/drawing/2014/main" id="{34686FA2-AC9F-A648-80F1-CD45CCAB64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5200" y="3000375"/>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7156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2D5EEE0-C817-494E-9072-DA02D35A9B48}"/>
              </a:ext>
            </a:extLst>
          </p:cNvPr>
          <p:cNvSpPr>
            <a:spLocks noGrp="1" noRot="1" noChangeAspect="1" noMove="1" noResize="1" noEditPoints="1" noAdjustHandles="1" noChangeArrowheads="1" noChangeShapeType="1" noTextEdit="1"/>
          </p:cNvSpPr>
          <p:nvPr/>
        </p:nvSpPr>
        <p:spPr bwMode="ltGray">
          <a:xfrm>
            <a:off x="1776413" y="1098551"/>
            <a:ext cx="3249612" cy="4633913"/>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9155" name="Title 3">
            <a:extLst>
              <a:ext uri="{FF2B5EF4-FFF2-40B4-BE49-F238E27FC236}">
                <a16:creationId xmlns:a16="http://schemas.microsoft.com/office/drawing/2014/main" id="{B09FFE91-BBC0-9C4D-B63D-68B57AF5810B}"/>
              </a:ext>
            </a:extLst>
          </p:cNvPr>
          <p:cNvSpPr>
            <a:spLocks noGrp="1"/>
          </p:cNvSpPr>
          <p:nvPr>
            <p:ph type="title"/>
          </p:nvPr>
        </p:nvSpPr>
        <p:spPr>
          <a:xfrm>
            <a:off x="2030413" y="1543050"/>
            <a:ext cx="2743200" cy="2165350"/>
          </a:xfrm>
        </p:spPr>
        <p:txBody>
          <a:bodyPr vert="horz" lIns="68580" tIns="34290" rIns="68580" bIns="34290" rtlCol="0" anchor="b">
            <a:normAutofit/>
          </a:bodyPr>
          <a:lstStyle/>
          <a:p>
            <a:pPr algn="ctr" eaLnBrk="1" hangingPunct="1"/>
            <a:r>
              <a:rPr lang="en-US" altLang="en-US" sz="7200">
                <a:solidFill>
                  <a:srgbClr val="FFFFFF"/>
                </a:solidFill>
                <a:latin typeface="Arial Black" panose="020B0604020202020204" pitchFamily="34" charset="0"/>
              </a:rPr>
              <a:t>MLN</a:t>
            </a:r>
          </a:p>
        </p:txBody>
      </p:sp>
      <p:cxnSp>
        <p:nvCxnSpPr>
          <p:cNvPr id="14" name="Straight Connector 11">
            <a:extLst>
              <a:ext uri="{FF2B5EF4-FFF2-40B4-BE49-F238E27FC236}">
                <a16:creationId xmlns:a16="http://schemas.microsoft.com/office/drawing/2014/main" id="{F7E1981D-688C-254E-B8C6-34FCA0F244CB}"/>
              </a:ext>
            </a:extLst>
          </p:cNvPr>
          <p:cNvCxnSpPr>
            <a:cxnSpLocks noGrp="1" noRot="1" noChangeAspect="1" noMove="1" noResize="1" noEditPoints="1" noAdjustHandles="1" noChangeArrowheads="1" noChangeShapeType="1"/>
          </p:cNvCxnSpPr>
          <p:nvPr/>
        </p:nvCxnSpPr>
        <p:spPr>
          <a:xfrm>
            <a:off x="2417764" y="3789363"/>
            <a:ext cx="19399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9157" name="Picture 4" descr="A screenshot of a social media post&#10;&#10;Description automatically generated">
            <a:extLst>
              <a:ext uri="{FF2B5EF4-FFF2-40B4-BE49-F238E27FC236}">
                <a16:creationId xmlns:a16="http://schemas.microsoft.com/office/drawing/2014/main" id="{8CE8302F-31DD-AB40-96A3-FB56244C3B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9563" y="1606551"/>
            <a:ext cx="49149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790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73BC8CE-4C01-F946-A120-73004A796869}"/>
              </a:ext>
            </a:extLst>
          </p:cNvPr>
          <p:cNvSpPr>
            <a:spLocks noGrp="1" noChangeArrowheads="1"/>
          </p:cNvSpPr>
          <p:nvPr>
            <p:ph type="title"/>
          </p:nvPr>
        </p:nvSpPr>
        <p:spPr>
          <a:xfrm>
            <a:off x="1981200" y="477838"/>
            <a:ext cx="8229600" cy="660400"/>
          </a:xfrm>
        </p:spPr>
        <p:txBody>
          <a:bodyPr/>
          <a:lstStyle/>
          <a:p>
            <a:pPr eaLnBrk="1" hangingPunct="1"/>
            <a:r>
              <a:rPr lang="en-US" altLang="en-US" sz="4000">
                <a:solidFill>
                  <a:srgbClr val="FFC000"/>
                </a:solidFill>
              </a:rPr>
              <a:t>Contact Information</a:t>
            </a:r>
          </a:p>
        </p:txBody>
      </p:sp>
      <p:sp>
        <p:nvSpPr>
          <p:cNvPr id="19459" name="Rectangle 3">
            <a:extLst>
              <a:ext uri="{FF2B5EF4-FFF2-40B4-BE49-F238E27FC236}">
                <a16:creationId xmlns:a16="http://schemas.microsoft.com/office/drawing/2014/main" id="{DA4EAF82-4AB3-5F45-9D80-6EE169B430A2}"/>
              </a:ext>
            </a:extLst>
          </p:cNvPr>
          <p:cNvSpPr>
            <a:spLocks noGrp="1" noChangeArrowheads="1"/>
          </p:cNvSpPr>
          <p:nvPr>
            <p:ph idx="1"/>
          </p:nvPr>
        </p:nvSpPr>
        <p:spPr>
          <a:xfrm>
            <a:off x="1714500" y="1676400"/>
            <a:ext cx="8763000" cy="4495800"/>
          </a:xfrm>
        </p:spPr>
        <p:txBody>
          <a:bodyPr/>
          <a:lstStyle/>
          <a:p>
            <a:pPr eaLnBrk="1" hangingPunct="1">
              <a:buFontTx/>
              <a:buNone/>
              <a:defRPr/>
            </a:pPr>
            <a:r>
              <a:rPr lang="en-US" altLang="en-US" dirty="0">
                <a:solidFill>
                  <a:srgbClr val="66FF33"/>
                </a:solidFill>
              </a:rPr>
              <a:t>For additional information</a:t>
            </a:r>
          </a:p>
          <a:p>
            <a:pPr eaLnBrk="1" hangingPunct="1">
              <a:buFontTx/>
              <a:buNone/>
              <a:defRPr/>
            </a:pPr>
            <a:r>
              <a:rPr lang="en-US" altLang="en-US" dirty="0">
                <a:solidFill>
                  <a:srgbClr val="66FF33"/>
                </a:solidFill>
              </a:rPr>
              <a:t>contact your state director of migrant education</a:t>
            </a:r>
          </a:p>
          <a:p>
            <a:pPr eaLnBrk="1" hangingPunct="1">
              <a:buFontTx/>
              <a:buNone/>
              <a:defRPr/>
            </a:pPr>
            <a:endParaRPr lang="en-US" altLang="en-US" dirty="0">
              <a:solidFill>
                <a:srgbClr val="66FF33"/>
              </a:solidFill>
            </a:endParaRPr>
          </a:p>
          <a:p>
            <a:pPr eaLnBrk="1" hangingPunct="1">
              <a:buFontTx/>
              <a:buNone/>
              <a:defRPr/>
            </a:pPr>
            <a:r>
              <a:rPr lang="en-US" altLang="en-US" sz="1800" dirty="0">
                <a:solidFill>
                  <a:srgbClr val="66FF33"/>
                </a:solidFill>
              </a:rPr>
              <a:t>Or  - </a:t>
            </a:r>
            <a:r>
              <a:rPr lang="en-US" altLang="en-US" sz="1800" u="sng" dirty="0">
                <a:solidFill>
                  <a:srgbClr val="FFC000"/>
                </a:solidFill>
              </a:rPr>
              <a:t>billbansberg@alta-ed.org</a:t>
            </a:r>
            <a:r>
              <a:rPr lang="en-US" altLang="en-US" sz="1800" dirty="0">
                <a:solidFill>
                  <a:srgbClr val="66FF33"/>
                </a:solidFill>
              </a:rPr>
              <a:t>      	        </a:t>
            </a:r>
            <a:r>
              <a:rPr lang="en-US" altLang="en-US" sz="1600" dirty="0">
                <a:solidFill>
                  <a:srgbClr val="66FF33"/>
                </a:solidFill>
              </a:rPr>
              <a:t>Bill Bansberg </a:t>
            </a:r>
            <a:r>
              <a:rPr lang="en-US" altLang="en-US" sz="1600" dirty="0" err="1">
                <a:solidFill>
                  <a:srgbClr val="66FF33"/>
                </a:solidFill>
              </a:rPr>
              <a:t>Ed.D</a:t>
            </a:r>
            <a:r>
              <a:rPr lang="en-US" altLang="en-US" sz="1600" dirty="0">
                <a:solidFill>
                  <a:srgbClr val="66FF33"/>
                </a:solidFill>
              </a:rPr>
              <a:t>.</a:t>
            </a:r>
          </a:p>
          <a:p>
            <a:pPr eaLnBrk="1" hangingPunct="1">
              <a:buFontTx/>
              <a:buNone/>
              <a:defRPr/>
            </a:pPr>
            <a:r>
              <a:rPr lang="en-US" altLang="en-US" sz="1600" dirty="0">
                <a:solidFill>
                  <a:srgbClr val="66FF33"/>
                </a:solidFill>
              </a:rPr>
              <a:t>					         Applied Learning Technology Associates (ALTA)</a:t>
            </a:r>
          </a:p>
          <a:p>
            <a:pPr eaLnBrk="1" hangingPunct="1">
              <a:buFontTx/>
              <a:buNone/>
              <a:defRPr/>
            </a:pPr>
            <a:r>
              <a:rPr lang="en-US" altLang="en-US" sz="1600" dirty="0">
                <a:solidFill>
                  <a:srgbClr val="66FF33"/>
                </a:solidFill>
              </a:rPr>
              <a:t>					         (970) 302-4944</a:t>
            </a:r>
          </a:p>
          <a:p>
            <a:pPr eaLnBrk="1" hangingPunct="1">
              <a:buFontTx/>
              <a:buNone/>
              <a:defRPr/>
            </a:pPr>
            <a:endParaRPr lang="en-US" altLang="en-US" sz="1600" dirty="0">
              <a:solidFill>
                <a:srgbClr val="66FF33"/>
              </a:solidFill>
            </a:endParaRPr>
          </a:p>
          <a:p>
            <a:pPr eaLnBrk="1" hangingPunct="1">
              <a:buFontTx/>
              <a:buNone/>
              <a:defRPr/>
            </a:pPr>
            <a:r>
              <a:rPr lang="en-US" altLang="en-US" sz="1600" dirty="0">
                <a:solidFill>
                  <a:srgbClr val="66FF33"/>
                </a:solidFill>
              </a:rPr>
              <a:t>         </a:t>
            </a:r>
            <a:r>
              <a:rPr lang="en-US" altLang="en-US" sz="1800" dirty="0">
                <a:solidFill>
                  <a:srgbClr val="FFC000"/>
                </a:solidFill>
              </a:rPr>
              <a:t>alicebansberg#@alta-ed.org             </a:t>
            </a:r>
            <a:r>
              <a:rPr lang="en-US" altLang="en-US" sz="1800" dirty="0">
                <a:solidFill>
                  <a:srgbClr val="66FF33"/>
                </a:solidFill>
              </a:rPr>
              <a:t>Alice Martinez-Bansberg M.A.</a:t>
            </a:r>
          </a:p>
          <a:p>
            <a:pPr eaLnBrk="1" hangingPunct="1">
              <a:buFontTx/>
              <a:buNone/>
              <a:defRPr/>
            </a:pPr>
            <a:r>
              <a:rPr lang="en-US" altLang="en-US" sz="1800" dirty="0">
                <a:solidFill>
                  <a:srgbClr val="66FF33"/>
                </a:solidFill>
              </a:rPr>
              <a:t>                                                                  Applied Learning Technology Associates</a:t>
            </a:r>
          </a:p>
          <a:p>
            <a:pPr eaLnBrk="1" hangingPunct="1">
              <a:buFontTx/>
              <a:buNone/>
              <a:defRPr/>
            </a:pPr>
            <a:r>
              <a:rPr lang="en-US" altLang="en-US" sz="1800" dirty="0">
                <a:solidFill>
                  <a:srgbClr val="66FF33"/>
                </a:solidFill>
              </a:rPr>
              <a:t>                                                                  (303) 915-2632</a:t>
            </a:r>
          </a:p>
          <a:p>
            <a:pPr eaLnBrk="1" hangingPunct="1">
              <a:buFontTx/>
              <a:buNone/>
              <a:defRPr/>
            </a:pPr>
            <a:endParaRPr lang="en-US" altLang="en-US" dirty="0">
              <a:solidFill>
                <a:schemeClr val="bg2">
                  <a:lumMod val="40000"/>
                  <a:lumOff val="60000"/>
                </a:schemeClr>
              </a:solidFill>
            </a:endParaRPr>
          </a:p>
        </p:txBody>
      </p:sp>
    </p:spTree>
    <p:extLst>
      <p:ext uri="{BB962C8B-B14F-4D97-AF65-F5344CB8AC3E}">
        <p14:creationId xmlns:p14="http://schemas.microsoft.com/office/powerpoint/2010/main" val="1670630412"/>
      </p:ext>
    </p:extLst>
  </p:cSld>
  <p:clrMapOvr>
    <a:masterClrMapping/>
  </p:clrMapOvr>
  <p:transition spd="slow">
    <p:newsflash/>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Data Collection</a:t>
            </a:r>
          </a:p>
        </p:txBody>
      </p:sp>
      <p:sp>
        <p:nvSpPr>
          <p:cNvPr id="15" name="Content Placeholder 2">
            <a:extLst>
              <a:ext uri="{FF2B5EF4-FFF2-40B4-BE49-F238E27FC236}">
                <a16:creationId xmlns:a16="http://schemas.microsoft.com/office/drawing/2014/main" id="{FE430DF7-5798-0B4E-9D91-538074E0B033}"/>
              </a:ext>
            </a:extLst>
          </p:cNvPr>
          <p:cNvSpPr txBox="1">
            <a:spLocks/>
          </p:cNvSpPr>
          <p:nvPr/>
        </p:nvSpPr>
        <p:spPr>
          <a:xfrm>
            <a:off x="457200" y="1795033"/>
            <a:ext cx="11280912"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u="sng" dirty="0"/>
              <a:t>Checklist</a:t>
            </a:r>
            <a:r>
              <a:rPr lang="en-US" sz="4000" dirty="0"/>
              <a:t> includes state responsibilities </a:t>
            </a:r>
          </a:p>
          <a:p>
            <a:r>
              <a:rPr lang="en-US" sz="4000" dirty="0"/>
              <a:t>and a list of forms</a:t>
            </a:r>
          </a:p>
          <a:p>
            <a:endParaRPr lang="en-US" sz="4000" dirty="0"/>
          </a:p>
          <a:p>
            <a:pPr marL="457200" indent="-457200" algn="l">
              <a:buFont typeface="Arial" panose="020B0604020202020204" pitchFamily="34" charset="0"/>
              <a:buChar char="•"/>
            </a:pPr>
            <a:r>
              <a:rPr lang="en-US" sz="4000" dirty="0"/>
              <a:t>Form 1: Director/coordinator report (required)</a:t>
            </a:r>
          </a:p>
          <a:p>
            <a:pPr marL="457200" indent="-457200" algn="l">
              <a:buFont typeface="Arial" panose="020B0604020202020204" pitchFamily="34" charset="0"/>
              <a:buChar char="•"/>
            </a:pPr>
            <a:r>
              <a:rPr lang="en-US" sz="4000" dirty="0"/>
              <a:t>Form 2: Post-training survey (required)</a:t>
            </a:r>
          </a:p>
          <a:p>
            <a:pPr marL="457200" indent="-457200" algn="l">
              <a:buFont typeface="Arial" panose="020B0604020202020204" pitchFamily="34" charset="0"/>
              <a:buChar char="•"/>
            </a:pPr>
            <a:r>
              <a:rPr lang="en-US" sz="4000" dirty="0"/>
              <a:t>Form 3: Product adoption report (required)</a:t>
            </a:r>
          </a:p>
          <a:p>
            <a:endParaRPr lang="en-US" dirty="0"/>
          </a:p>
        </p:txBody>
      </p:sp>
    </p:spTree>
    <p:extLst>
      <p:ext uri="{BB962C8B-B14F-4D97-AF65-F5344CB8AC3E}">
        <p14:creationId xmlns:p14="http://schemas.microsoft.com/office/powerpoint/2010/main" val="2758629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Performance Measure Change</a:t>
            </a:r>
          </a:p>
        </p:txBody>
      </p:sp>
      <p:sp>
        <p:nvSpPr>
          <p:cNvPr id="8" name="Content Placeholder 2">
            <a:extLst>
              <a:ext uri="{FF2B5EF4-FFF2-40B4-BE49-F238E27FC236}">
                <a16:creationId xmlns:a16="http://schemas.microsoft.com/office/drawing/2014/main" id="{8E66B388-A634-A14D-9E20-25A260D382BD}"/>
              </a:ext>
            </a:extLst>
          </p:cNvPr>
          <p:cNvSpPr txBox="1">
            <a:spLocks/>
          </p:cNvSpPr>
          <p:nvPr/>
        </p:nvSpPr>
        <p:spPr>
          <a:xfrm>
            <a:off x="457199" y="1600200"/>
            <a:ext cx="11244469"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u="sng" dirty="0"/>
              <a:t>Performance Measure 3b</a:t>
            </a:r>
            <a:r>
              <a:rPr lang="en-US" sz="3600" dirty="0"/>
              <a:t>: By 5/29/20, 75% of staff participating in GOSOSY training of trainers will rate the training as useful for instructing local staff in the implementation of GOSOSY activities with a 4 or above on the 5-point GOSOSY Training of Trainers Rubric.</a:t>
            </a:r>
          </a:p>
          <a:p>
            <a:pPr algn="l"/>
            <a:r>
              <a:rPr lang="en-US" sz="3600" i="1" dirty="0"/>
              <a:t>Change rationale: This new performance measure replaces the performance measure regarding the impact of the Dissemination Event which was completed in Year 4.</a:t>
            </a:r>
            <a:endParaRPr lang="en-US" sz="3600" dirty="0"/>
          </a:p>
          <a:p>
            <a:endParaRPr lang="en-US" dirty="0"/>
          </a:p>
        </p:txBody>
      </p:sp>
    </p:spTree>
    <p:extLst>
      <p:ext uri="{BB962C8B-B14F-4D97-AF65-F5344CB8AC3E}">
        <p14:creationId xmlns:p14="http://schemas.microsoft.com/office/powerpoint/2010/main" val="21805176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dirty="0">
                <a:latin typeface="+mn-lt"/>
              </a:rPr>
              <a:t>State Responsibilities </a:t>
            </a:r>
          </a:p>
          <a:p>
            <a:pPr algn="r"/>
            <a:r>
              <a:rPr lang="en-US" altLang="en-US" dirty="0">
                <a:latin typeface="+mn-lt"/>
              </a:rPr>
              <a:t>for Meetings and Trainings</a:t>
            </a:r>
            <a:endParaRPr lang="en-US" dirty="0">
              <a:latin typeface="+mn-lt"/>
            </a:endParaRPr>
          </a:p>
        </p:txBody>
      </p:sp>
      <p:sp>
        <p:nvSpPr>
          <p:cNvPr id="11" name="Content Placeholder 2">
            <a:extLst>
              <a:ext uri="{FF2B5EF4-FFF2-40B4-BE49-F238E27FC236}">
                <a16:creationId xmlns:a16="http://schemas.microsoft.com/office/drawing/2014/main" id="{1B293E39-0D3A-D143-8911-3E7DC38EE69E}"/>
              </a:ext>
            </a:extLst>
          </p:cNvPr>
          <p:cNvSpPr txBox="1">
            <a:spLocks/>
          </p:cNvSpPr>
          <p:nvPr/>
        </p:nvSpPr>
        <p:spPr>
          <a:xfrm>
            <a:off x="457200" y="1600200"/>
            <a:ext cx="11280912" cy="47413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000" dirty="0"/>
              <a:t>TST participation</a:t>
            </a:r>
          </a:p>
          <a:p>
            <a:pPr marL="571500" indent="-571500" algn="l">
              <a:buFont typeface="Arial" panose="020B0604020202020204" pitchFamily="34" charset="0"/>
              <a:buChar char="•"/>
            </a:pPr>
            <a:r>
              <a:rPr lang="en-US" sz="3000" dirty="0"/>
              <a:t>Training of Trainers participations (this meeting and NASDME training)</a:t>
            </a:r>
          </a:p>
          <a:p>
            <a:pPr marL="571500" indent="-571500" algn="l">
              <a:buFont typeface="Arial" panose="020B0604020202020204" pitchFamily="34" charset="0"/>
              <a:buChar char="•"/>
            </a:pPr>
            <a:r>
              <a:rPr lang="en-US" sz="3000" dirty="0"/>
              <a:t>Attend  one or more GOSOSY sessions at the NASDME conference</a:t>
            </a:r>
          </a:p>
          <a:p>
            <a:pPr marL="571500" indent="-571500" algn="l">
              <a:buFont typeface="Arial" panose="020B0604020202020204" pitchFamily="34" charset="0"/>
              <a:buChar char="•"/>
            </a:pPr>
            <a:r>
              <a:rPr lang="en-US" sz="3000" dirty="0"/>
              <a:t>Conduct training regarding use of GOSOSY products</a:t>
            </a:r>
          </a:p>
          <a:p>
            <a:pPr marL="571500" indent="-571500" algn="l">
              <a:buFont typeface="Arial" panose="020B0604020202020204" pitchFamily="34" charset="0"/>
              <a:buChar char="•"/>
            </a:pPr>
            <a:r>
              <a:rPr lang="en-US" sz="3000" dirty="0"/>
              <a:t>Report training provided on </a:t>
            </a:r>
            <a:r>
              <a:rPr lang="en-US" sz="3000" u="sng" dirty="0"/>
              <a:t>Form 1: Director/Coordinator Report</a:t>
            </a:r>
            <a:endParaRPr lang="en-US" sz="3000" dirty="0"/>
          </a:p>
          <a:p>
            <a:pPr marL="571500" indent="-571500" algn="l">
              <a:buFont typeface="Arial" panose="020B0604020202020204" pitchFamily="34" charset="0"/>
              <a:buChar char="•"/>
            </a:pPr>
            <a:r>
              <a:rPr lang="en-US" sz="3000" dirty="0"/>
              <a:t>Use the </a:t>
            </a:r>
            <a:r>
              <a:rPr lang="en-US" sz="3000" u="sng" dirty="0"/>
              <a:t>Form 2: Post-Training Survey</a:t>
            </a:r>
            <a:r>
              <a:rPr lang="en-US" sz="3000" dirty="0"/>
              <a:t> after each training</a:t>
            </a:r>
          </a:p>
          <a:p>
            <a:pPr marL="571500" indent="-571500" algn="l">
              <a:buFont typeface="Arial" panose="020B0604020202020204" pitchFamily="34" charset="0"/>
              <a:buChar char="•"/>
            </a:pPr>
            <a:r>
              <a:rPr lang="en-US" sz="3000" dirty="0"/>
              <a:t>Report at least 5 collaborations on </a:t>
            </a:r>
            <a:r>
              <a:rPr lang="en-US" sz="3000" u="sng" dirty="0"/>
              <a:t>Form 1: Director/Coordinator Report.</a:t>
            </a:r>
            <a:r>
              <a:rPr lang="en-US" sz="3000" dirty="0"/>
              <a:t> These may be the same as in previous years.</a:t>
            </a:r>
          </a:p>
          <a:p>
            <a:pPr marL="342900" indent="-342900">
              <a:buFont typeface="Arial" panose="020B0604020202020204" pitchFamily="34" charset="0"/>
              <a:buChar char="•"/>
            </a:pPr>
            <a:endParaRPr lang="en-US" sz="3000" dirty="0"/>
          </a:p>
        </p:txBody>
      </p:sp>
    </p:spTree>
    <p:extLst>
      <p:ext uri="{BB962C8B-B14F-4D97-AF65-F5344CB8AC3E}">
        <p14:creationId xmlns:p14="http://schemas.microsoft.com/office/powerpoint/2010/main" val="2779004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latin typeface="+mn-lt"/>
              </a:rPr>
              <a:t>State Steering Team Meeting</a:t>
            </a:r>
          </a:p>
        </p:txBody>
      </p:sp>
      <p:sp>
        <p:nvSpPr>
          <p:cNvPr id="11" name="Content Placeholder 2">
            <a:extLst>
              <a:ext uri="{FF2B5EF4-FFF2-40B4-BE49-F238E27FC236}">
                <a16:creationId xmlns:a16="http://schemas.microsoft.com/office/drawing/2014/main" id="{E040629D-A374-744E-852B-C2C16DD9BE2F}"/>
              </a:ext>
            </a:extLst>
          </p:cNvPr>
          <p:cNvSpPr txBox="1">
            <a:spLocks/>
          </p:cNvSpPr>
          <p:nvPr/>
        </p:nvSpPr>
        <p:spPr>
          <a:xfrm>
            <a:off x="1527089" y="1648146"/>
            <a:ext cx="4038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March 2 6:00- 9:00 pm</a:t>
            </a:r>
          </a:p>
          <a:p>
            <a:r>
              <a:rPr lang="en-US" sz="2000" dirty="0"/>
              <a:t>Agenda</a:t>
            </a:r>
          </a:p>
          <a:p>
            <a:pPr marL="342900" indent="-342900" algn="l">
              <a:buFont typeface="Arial" panose="020B0604020202020204" pitchFamily="34" charset="0"/>
              <a:buChar char="•"/>
            </a:pPr>
            <a:r>
              <a:rPr lang="en-US" sz="2000" dirty="0"/>
              <a:t>Welcome and Introductions (Doug Boline)</a:t>
            </a:r>
          </a:p>
          <a:p>
            <a:pPr marL="342900" indent="-342900" algn="l">
              <a:buFont typeface="Arial" panose="020B0604020202020204" pitchFamily="34" charset="0"/>
              <a:buChar char="•"/>
            </a:pPr>
            <a:r>
              <a:rPr lang="en-US" sz="2000" dirty="0"/>
              <a:t>Overview of agenda and expectations for meeting</a:t>
            </a:r>
          </a:p>
          <a:p>
            <a:pPr marL="342900" indent="-342900" algn="l">
              <a:buFont typeface="Arial" panose="020B0604020202020204" pitchFamily="34" charset="0"/>
              <a:buChar char="•"/>
            </a:pPr>
            <a:r>
              <a:rPr lang="en-US" sz="2000" dirty="0"/>
              <a:t>Discussion of TST Work Groups tasks, processes, and outcomes</a:t>
            </a:r>
          </a:p>
          <a:p>
            <a:pPr marL="800100" lvl="1" indent="-342900" algn="l">
              <a:buFont typeface="Arial" panose="020B0604020202020204" pitchFamily="34" charset="0"/>
              <a:buChar char="•"/>
            </a:pPr>
            <a:r>
              <a:rPr lang="en-US" sz="1600" dirty="0"/>
              <a:t>OSY Engagement and Relationship Building</a:t>
            </a:r>
          </a:p>
          <a:p>
            <a:pPr marL="800100" lvl="1" indent="-342900" algn="l">
              <a:buFont typeface="Arial" panose="020B0604020202020204" pitchFamily="34" charset="0"/>
              <a:buChar char="•"/>
            </a:pPr>
            <a:r>
              <a:rPr lang="en-US" sz="1600" dirty="0"/>
              <a:t>Curriculum and Material Development</a:t>
            </a:r>
          </a:p>
          <a:p>
            <a:endParaRPr lang="en-US" dirty="0"/>
          </a:p>
        </p:txBody>
      </p:sp>
      <p:sp>
        <p:nvSpPr>
          <p:cNvPr id="13" name="Content Placeholder 3">
            <a:extLst>
              <a:ext uri="{FF2B5EF4-FFF2-40B4-BE49-F238E27FC236}">
                <a16:creationId xmlns:a16="http://schemas.microsoft.com/office/drawing/2014/main" id="{04153052-6FFE-204C-BCF5-2D184238A37E}"/>
              </a:ext>
            </a:extLst>
          </p:cNvPr>
          <p:cNvSpPr txBox="1">
            <a:spLocks/>
          </p:cNvSpPr>
          <p:nvPr/>
        </p:nvSpPr>
        <p:spPr>
          <a:xfrm>
            <a:off x="7082481" y="1493108"/>
            <a:ext cx="4038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dirty="0"/>
              <a:t>Goal Setting and OSY Learning Plans</a:t>
            </a:r>
          </a:p>
          <a:p>
            <a:pPr lvl="1"/>
            <a:r>
              <a:rPr lang="en-US" sz="1600" dirty="0"/>
              <a:t>Professional Development</a:t>
            </a:r>
          </a:p>
          <a:p>
            <a:pPr lvl="1"/>
            <a:r>
              <a:rPr lang="en-US" sz="1600" dirty="0"/>
              <a:t>Personal Wellness</a:t>
            </a:r>
          </a:p>
          <a:p>
            <a:pPr lvl="1"/>
            <a:r>
              <a:rPr lang="en-US" sz="1600" dirty="0"/>
              <a:t>Interstate Collaboration</a:t>
            </a:r>
          </a:p>
          <a:p>
            <a:r>
              <a:rPr lang="en-US" sz="2000" dirty="0"/>
              <a:t>State responsibilities for Year 5</a:t>
            </a:r>
          </a:p>
          <a:p>
            <a:r>
              <a:rPr lang="en-US" sz="2000" dirty="0"/>
              <a:t>Evaluation data collection</a:t>
            </a:r>
          </a:p>
          <a:p>
            <a:r>
              <a:rPr lang="en-US" sz="2000" dirty="0"/>
              <a:t>New CIG direction planning and discussion </a:t>
            </a:r>
          </a:p>
          <a:p>
            <a:r>
              <a:rPr lang="en-US" sz="2000" dirty="0"/>
              <a:t>Discussion of SST and TST protocols </a:t>
            </a:r>
          </a:p>
          <a:p>
            <a:r>
              <a:rPr lang="en-US" sz="2000" dirty="0"/>
              <a:t>Future meeting dates</a:t>
            </a:r>
          </a:p>
          <a:p>
            <a:endParaRPr lang="en-US" dirty="0"/>
          </a:p>
        </p:txBody>
      </p:sp>
    </p:spTree>
    <p:extLst>
      <p:ext uri="{BB962C8B-B14F-4D97-AF65-F5344CB8AC3E}">
        <p14:creationId xmlns:p14="http://schemas.microsoft.com/office/powerpoint/2010/main" val="1481126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dirty="0">
                <a:latin typeface="+mn-lt"/>
              </a:rPr>
              <a:t>State Responsibilities </a:t>
            </a:r>
          </a:p>
          <a:p>
            <a:pPr algn="r"/>
            <a:r>
              <a:rPr lang="en-US" altLang="en-US" dirty="0">
                <a:latin typeface="+mn-lt"/>
              </a:rPr>
              <a:t>for Use of GOSOSY Products</a:t>
            </a:r>
            <a:endParaRPr lang="en-US" dirty="0">
              <a:latin typeface="+mn-lt"/>
            </a:endParaRPr>
          </a:p>
        </p:txBody>
      </p:sp>
      <p:sp>
        <p:nvSpPr>
          <p:cNvPr id="11" name="Content Placeholder 2">
            <a:extLst>
              <a:ext uri="{FF2B5EF4-FFF2-40B4-BE49-F238E27FC236}">
                <a16:creationId xmlns:a16="http://schemas.microsoft.com/office/drawing/2014/main" id="{1B293E39-0D3A-D143-8911-3E7DC38EE69E}"/>
              </a:ext>
            </a:extLst>
          </p:cNvPr>
          <p:cNvSpPr txBox="1">
            <a:spLocks/>
          </p:cNvSpPr>
          <p:nvPr/>
        </p:nvSpPr>
        <p:spPr>
          <a:xfrm>
            <a:off x="457200" y="1600200"/>
            <a:ext cx="11280912" cy="47413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lvl="0" indent="-457200" algn="l">
              <a:buFont typeface="Arial" panose="020B0604020202020204" pitchFamily="34" charset="0"/>
              <a:buChar char="•"/>
            </a:pPr>
            <a:r>
              <a:rPr lang="en-US" dirty="0"/>
              <a:t>Adopt at least 2 new GOSOSY products</a:t>
            </a:r>
          </a:p>
          <a:p>
            <a:pPr marL="457200" lvl="0" indent="-457200" algn="l">
              <a:buFont typeface="Arial" panose="020B0604020202020204" pitchFamily="34" charset="0"/>
              <a:buChar char="•"/>
            </a:pPr>
            <a:r>
              <a:rPr lang="en-US" dirty="0"/>
              <a:t>Assist migratory youth in completing the OSY Personal Learning Plan. (No minimum number is set, but all states must use the product and report results.) </a:t>
            </a:r>
          </a:p>
          <a:p>
            <a:pPr marL="457200" lvl="0" indent="-457200" algn="l">
              <a:buFont typeface="Arial" panose="020B0604020202020204" pitchFamily="34" charset="0"/>
              <a:buChar char="•"/>
            </a:pPr>
            <a:r>
              <a:rPr lang="en-US" dirty="0"/>
              <a:t>Conduct Goal Setting Workshops with at least 3 students. Results are summarized on </a:t>
            </a:r>
            <a:r>
              <a:rPr lang="en-US" u="sng" dirty="0"/>
              <a:t>Form 1: Director/Coordinator Report</a:t>
            </a:r>
            <a:r>
              <a:rPr lang="en-US" dirty="0"/>
              <a:t>. (Note that goal setting may be conducted at the same time as the completion of the personal learning plan.)</a:t>
            </a:r>
          </a:p>
          <a:p>
            <a:pPr marL="457200" lvl="0" indent="-457200" algn="l">
              <a:buFont typeface="Arial" panose="020B0604020202020204" pitchFamily="34" charset="0"/>
              <a:buChar char="•"/>
            </a:pPr>
            <a:r>
              <a:rPr lang="en-US" dirty="0"/>
              <a:t>Use GOSOSY lessons and conduct post assessments. Report number of students assessed and number earning 80% or more on </a:t>
            </a:r>
            <a:r>
              <a:rPr lang="en-US" u="sng" dirty="0"/>
              <a:t>Form 1: Director/Coordinator Report</a:t>
            </a:r>
            <a:r>
              <a:rPr lang="en-US" dirty="0"/>
              <a:t>. (No minimum number is set, but all states must report results.)</a:t>
            </a:r>
          </a:p>
          <a:p>
            <a:pPr marL="457200" indent="-457200" algn="l">
              <a:buFont typeface="Arial" panose="020B0604020202020204" pitchFamily="34" charset="0"/>
              <a:buChar char="•"/>
            </a:pPr>
            <a:r>
              <a:rPr lang="en-US" dirty="0"/>
              <a:t>Report other activities provided to OSY including post-secondary or career awareness activities and mentoring on </a:t>
            </a:r>
            <a:r>
              <a:rPr lang="en-US" u="sng" dirty="0"/>
              <a:t>Form 1: Director/Coordinator Report</a:t>
            </a:r>
            <a:r>
              <a:rPr lang="en-US" dirty="0"/>
              <a:t>. This is not a required activity</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513176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dirty="0">
                <a:latin typeface="+mn-lt"/>
              </a:rPr>
              <a:t>Review Data Checklist</a:t>
            </a:r>
          </a:p>
        </p:txBody>
      </p:sp>
      <p:pic>
        <p:nvPicPr>
          <p:cNvPr id="8" name="Picture 7">
            <a:extLst>
              <a:ext uri="{FF2B5EF4-FFF2-40B4-BE49-F238E27FC236}">
                <a16:creationId xmlns:a16="http://schemas.microsoft.com/office/drawing/2014/main" id="{F229E5D1-122B-1646-B5B4-893245B07280}"/>
              </a:ext>
            </a:extLst>
          </p:cNvPr>
          <p:cNvPicPr>
            <a:picLocks noChangeAspect="1"/>
          </p:cNvPicPr>
          <p:nvPr/>
        </p:nvPicPr>
        <p:blipFill rotWithShape="1">
          <a:blip r:embed="rId3"/>
          <a:srcRect l="30000" t="17805" r="29166" b="5541"/>
          <a:stretch/>
        </p:blipFill>
        <p:spPr>
          <a:xfrm>
            <a:off x="3534227" y="1447006"/>
            <a:ext cx="5123546" cy="5228108"/>
          </a:xfrm>
          <a:prstGeom prst="rect">
            <a:avLst/>
          </a:prstGeom>
        </p:spPr>
      </p:pic>
    </p:spTree>
    <p:extLst>
      <p:ext uri="{BB962C8B-B14F-4D97-AF65-F5344CB8AC3E}">
        <p14:creationId xmlns:p14="http://schemas.microsoft.com/office/powerpoint/2010/main" val="33329141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dirty="0">
                <a:latin typeface="+mn-lt"/>
              </a:rPr>
              <a:t>Review Form 1</a:t>
            </a:r>
          </a:p>
        </p:txBody>
      </p:sp>
      <p:pic>
        <p:nvPicPr>
          <p:cNvPr id="6" name="Picture 5">
            <a:extLst>
              <a:ext uri="{FF2B5EF4-FFF2-40B4-BE49-F238E27FC236}">
                <a16:creationId xmlns:a16="http://schemas.microsoft.com/office/drawing/2014/main" id="{E2022AA7-0B0B-834C-9E72-A99D5824F3C1}"/>
              </a:ext>
            </a:extLst>
          </p:cNvPr>
          <p:cNvPicPr>
            <a:picLocks noChangeAspect="1"/>
          </p:cNvPicPr>
          <p:nvPr/>
        </p:nvPicPr>
        <p:blipFill rotWithShape="1">
          <a:blip r:embed="rId3"/>
          <a:srcRect l="22916" t="17806" r="22916" b="4599"/>
          <a:stretch/>
        </p:blipFill>
        <p:spPr>
          <a:xfrm>
            <a:off x="2715219" y="1471474"/>
            <a:ext cx="6761561" cy="5265083"/>
          </a:xfrm>
          <a:prstGeom prst="rect">
            <a:avLst/>
          </a:prstGeom>
        </p:spPr>
      </p:pic>
    </p:spTree>
    <p:extLst>
      <p:ext uri="{BB962C8B-B14F-4D97-AF65-F5344CB8AC3E}">
        <p14:creationId xmlns:p14="http://schemas.microsoft.com/office/powerpoint/2010/main" val="41975079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dirty="0">
                <a:latin typeface="+mn-lt"/>
              </a:rPr>
              <a:t>Review Form 2</a:t>
            </a:r>
          </a:p>
        </p:txBody>
      </p:sp>
      <p:pic>
        <p:nvPicPr>
          <p:cNvPr id="7" name="Picture 6">
            <a:extLst>
              <a:ext uri="{FF2B5EF4-FFF2-40B4-BE49-F238E27FC236}">
                <a16:creationId xmlns:a16="http://schemas.microsoft.com/office/drawing/2014/main" id="{07940EBA-A65D-DF49-A2E8-B85182461FE9}"/>
              </a:ext>
            </a:extLst>
          </p:cNvPr>
          <p:cNvPicPr>
            <a:picLocks noChangeAspect="1"/>
          </p:cNvPicPr>
          <p:nvPr/>
        </p:nvPicPr>
        <p:blipFill rotWithShape="1">
          <a:blip r:embed="rId3"/>
          <a:srcRect l="24167" t="20871" r="23333" b="2474"/>
          <a:stretch/>
        </p:blipFill>
        <p:spPr>
          <a:xfrm>
            <a:off x="2882130" y="1573298"/>
            <a:ext cx="6607859" cy="5244332"/>
          </a:xfrm>
          <a:prstGeom prst="rect">
            <a:avLst/>
          </a:prstGeom>
        </p:spPr>
      </p:pic>
    </p:spTree>
    <p:extLst>
      <p:ext uri="{BB962C8B-B14F-4D97-AF65-F5344CB8AC3E}">
        <p14:creationId xmlns:p14="http://schemas.microsoft.com/office/powerpoint/2010/main" val="29598836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dirty="0">
                <a:latin typeface="+mn-lt"/>
              </a:rPr>
              <a:t>Review Form 3</a:t>
            </a:r>
          </a:p>
        </p:txBody>
      </p:sp>
      <p:pic>
        <p:nvPicPr>
          <p:cNvPr id="6" name="Picture 5">
            <a:extLst>
              <a:ext uri="{FF2B5EF4-FFF2-40B4-BE49-F238E27FC236}">
                <a16:creationId xmlns:a16="http://schemas.microsoft.com/office/drawing/2014/main" id="{8B80D21B-2345-EC46-AC68-2676D7A48163}"/>
              </a:ext>
            </a:extLst>
          </p:cNvPr>
          <p:cNvPicPr>
            <a:picLocks noChangeAspect="1"/>
          </p:cNvPicPr>
          <p:nvPr/>
        </p:nvPicPr>
        <p:blipFill rotWithShape="1">
          <a:blip r:embed="rId3"/>
          <a:srcRect l="24167" t="17806" r="24167" b="2474"/>
          <a:stretch/>
        </p:blipFill>
        <p:spPr>
          <a:xfrm>
            <a:off x="2892198" y="1447006"/>
            <a:ext cx="6407604" cy="5374119"/>
          </a:xfrm>
          <a:prstGeom prst="rect">
            <a:avLst/>
          </a:prstGeom>
        </p:spPr>
      </p:pic>
    </p:spTree>
    <p:extLst>
      <p:ext uri="{BB962C8B-B14F-4D97-AF65-F5344CB8AC3E}">
        <p14:creationId xmlns:p14="http://schemas.microsoft.com/office/powerpoint/2010/main" val="18425075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A1583D-ED1B-144A-9F5D-488E30387BB3}"/>
              </a:ext>
            </a:extLst>
          </p:cNvPr>
          <p:cNvSpPr>
            <a:spLocks noGrp="1"/>
          </p:cNvSpPr>
          <p:nvPr>
            <p:ph type="title"/>
          </p:nvPr>
        </p:nvSpPr>
        <p:spPr>
          <a:xfrm>
            <a:off x="1981200" y="274638"/>
            <a:ext cx="8305800" cy="1020762"/>
          </a:xfrm>
        </p:spPr>
        <p:txBody>
          <a:bodyPr rtlCol="0">
            <a:normAutofit/>
          </a:bodyPr>
          <a:lstStyle/>
          <a:p>
            <a:pPr algn="r">
              <a:defRPr/>
            </a:pPr>
            <a:r>
              <a:rPr lang="en-US" sz="4200" dirty="0">
                <a:latin typeface="+mn-lt"/>
              </a:rPr>
              <a:t>English for Daily Life</a:t>
            </a:r>
          </a:p>
        </p:txBody>
      </p:sp>
      <p:pic>
        <p:nvPicPr>
          <p:cNvPr id="48130" name="Picture 9">
            <a:extLst>
              <a:ext uri="{FF2B5EF4-FFF2-40B4-BE49-F238E27FC236}">
                <a16:creationId xmlns:a16="http://schemas.microsoft.com/office/drawing/2014/main" id="{4D089378-3C0C-C246-923F-9F1D0EAF6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186DBDC-202F-7C4D-9047-0F838636B954}"/>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10" name="Straight Connector 9">
            <a:extLst>
              <a:ext uri="{FF2B5EF4-FFF2-40B4-BE49-F238E27FC236}">
                <a16:creationId xmlns:a16="http://schemas.microsoft.com/office/drawing/2014/main" id="{C35FDABC-0784-484B-8759-717A004E99D2}"/>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9F72A637-56AB-824C-91CB-CECB06382E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49689" y="1614488"/>
            <a:ext cx="4492625" cy="4329112"/>
          </a:xfrm>
          <a:prstGeom prst="rect">
            <a:avLst/>
          </a:prstGeom>
          <a:ln>
            <a:solidFill>
              <a:schemeClr val="accent3">
                <a:lumMod val="50000"/>
              </a:schemeClr>
            </a:solidFill>
          </a:ln>
        </p:spPr>
      </p:pic>
    </p:spTree>
    <p:extLst>
      <p:ext uri="{BB962C8B-B14F-4D97-AF65-F5344CB8AC3E}">
        <p14:creationId xmlns:p14="http://schemas.microsoft.com/office/powerpoint/2010/main" val="26951795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15" name="Title 1">
            <a:extLst>
              <a:ext uri="{FF2B5EF4-FFF2-40B4-BE49-F238E27FC236}">
                <a16:creationId xmlns:a16="http://schemas.microsoft.com/office/drawing/2014/main" id="{BA41EC60-ED76-E244-9992-D3900E940712}"/>
              </a:ext>
            </a:extLst>
          </p:cNvPr>
          <p:cNvSpPr txBox="1">
            <a:spLocks/>
          </p:cNvSpPr>
          <p:nvPr/>
        </p:nvSpPr>
        <p:spPr>
          <a:xfrm>
            <a:off x="646043" y="2746554"/>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2" name="Title 1">
            <a:extLst>
              <a:ext uri="{FF2B5EF4-FFF2-40B4-BE49-F238E27FC236}">
                <a16:creationId xmlns:a16="http://schemas.microsoft.com/office/drawing/2014/main" id="{0A34E5E4-5023-7E4C-B377-9AE1D376083C}"/>
              </a:ext>
            </a:extLst>
          </p:cNvPr>
          <p:cNvSpPr>
            <a:spLocks noGrp="1"/>
          </p:cNvSpPr>
          <p:nvPr>
            <p:ph type="title"/>
          </p:nvPr>
        </p:nvSpPr>
        <p:spPr/>
        <p:txBody>
          <a:bodyPr/>
          <a:lstStyle/>
          <a:p>
            <a:pPr algn="ctr"/>
            <a:r>
              <a:rPr lang="en-US" dirty="0"/>
              <a:t>Personal Wellness</a:t>
            </a:r>
          </a:p>
        </p:txBody>
      </p:sp>
      <p:sp>
        <p:nvSpPr>
          <p:cNvPr id="3" name="Content Placeholder 2">
            <a:extLst>
              <a:ext uri="{FF2B5EF4-FFF2-40B4-BE49-F238E27FC236}">
                <a16:creationId xmlns:a16="http://schemas.microsoft.com/office/drawing/2014/main" id="{54FFE496-A2F0-EC47-AA94-C7AD8ECD7E2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02631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5D29C8-8428-4461-B41E-F3996D7FCDFF}"/>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rPr>
              <a:t>www.osymigrant.org</a:t>
            </a:r>
          </a:p>
        </p:txBody>
      </p:sp>
      <p:sp>
        <p:nvSpPr>
          <p:cNvPr id="3" name="Slide Number Placeholder 2">
            <a:extLst>
              <a:ext uri="{FF2B5EF4-FFF2-40B4-BE49-F238E27FC236}">
                <a16:creationId xmlns:a16="http://schemas.microsoft.com/office/drawing/2014/main" id="{E4A6FB5A-C838-4166-8533-BFD6FAF6100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6036A3-2CA7-4221-AB41-9C77A8621E8A}"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49E8EBE-39EE-45B9-A300-BE0C59F49FC8}"/>
              </a:ext>
            </a:extLst>
          </p:cNvPr>
          <p:cNvSpPr txBox="1"/>
          <p:nvPr/>
        </p:nvSpPr>
        <p:spPr>
          <a:xfrm>
            <a:off x="972665" y="2300900"/>
            <a:ext cx="10246669" cy="212365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The Brain Architecture Game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Effects of Stress on a Developing Brain</a:t>
            </a:r>
            <a:endParaRPr kumimoji="0" lang="en-US" sz="60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13" name="TextBox 12">
            <a:extLst>
              <a:ext uri="{FF2B5EF4-FFF2-40B4-BE49-F238E27FC236}">
                <a16:creationId xmlns:a16="http://schemas.microsoft.com/office/drawing/2014/main" id="{31C513DA-6CB1-493E-84FD-C227E19ABB35}"/>
              </a:ext>
            </a:extLst>
          </p:cNvPr>
          <p:cNvSpPr txBox="1"/>
          <p:nvPr/>
        </p:nvSpPr>
        <p:spPr>
          <a:xfrm>
            <a:off x="2277208" y="5515922"/>
            <a:ext cx="718430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Lysandra Alexander, Pennsylvania Department on Education</a:t>
            </a:r>
          </a:p>
        </p:txBody>
      </p:sp>
      <p:sp>
        <p:nvSpPr>
          <p:cNvPr id="4" name="TextBox 3">
            <a:extLst>
              <a:ext uri="{FF2B5EF4-FFF2-40B4-BE49-F238E27FC236}">
                <a16:creationId xmlns:a16="http://schemas.microsoft.com/office/drawing/2014/main" id="{9C0137B2-FAEC-4D4D-82F4-9A7AD8FD104F}"/>
              </a:ext>
            </a:extLst>
          </p:cNvPr>
          <p:cNvSpPr txBox="1"/>
          <p:nvPr/>
        </p:nvSpPr>
        <p:spPr>
          <a:xfrm>
            <a:off x="2277207" y="501650"/>
            <a:ext cx="90700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GOSOSY TST Mtg – San Diego 2020</a:t>
            </a:r>
          </a:p>
        </p:txBody>
      </p:sp>
    </p:spTree>
    <p:extLst>
      <p:ext uri="{BB962C8B-B14F-4D97-AF65-F5344CB8AC3E}">
        <p14:creationId xmlns:p14="http://schemas.microsoft.com/office/powerpoint/2010/main" val="3648079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9114"/>
            <a:ext cx="7620000" cy="715962"/>
          </a:xfrm>
        </p:spPr>
        <p:txBody>
          <a:bodyPr>
            <a:normAutofit fontScale="90000"/>
          </a:bodyPr>
          <a:lstStyle/>
          <a:p>
            <a:br>
              <a:rPr lang="en-US" sz="4000" dirty="0"/>
            </a:br>
            <a:r>
              <a:rPr lang="en-US" sz="4000" dirty="0">
                <a:latin typeface="+mn-lt"/>
              </a:rPr>
              <a:t>Three Categories of Stress</a:t>
            </a:r>
            <a:br>
              <a:rPr lang="en-US" sz="4000" dirty="0"/>
            </a:br>
            <a:endParaRPr lang="en-US" sz="4000" dirty="0"/>
          </a:p>
        </p:txBody>
      </p:sp>
      <p:graphicFrame>
        <p:nvGraphicFramePr>
          <p:cNvPr id="5" name="Content Placeholder 4"/>
          <p:cNvGraphicFramePr>
            <a:graphicFrameLocks noGrp="1"/>
          </p:cNvGraphicFramePr>
          <p:nvPr>
            <p:ph idx="1"/>
          </p:nvPr>
        </p:nvGraphicFramePr>
        <p:xfrm>
          <a:off x="2133600" y="1438382"/>
          <a:ext cx="7315200" cy="4200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1981200" y="5334001"/>
            <a:ext cx="762000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https://developingchild.harvard.edu/science/key-concepts/toxic-stress/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3">
            <a:extLst>
              <a:ext uri="{FF2B5EF4-FFF2-40B4-BE49-F238E27FC236}">
                <a16:creationId xmlns:a16="http://schemas.microsoft.com/office/drawing/2014/main" id="{9B0DDAB6-0A10-4B8F-9663-E7A4E5125E84}"/>
              </a:ext>
            </a:extLst>
          </p:cNvPr>
          <p:cNvSpPr>
            <a:spLocks noGrp="1"/>
          </p:cNvSpPr>
          <p:nvPr>
            <p:ph type="ftr" sz="quarter" idx="11"/>
          </p:nvPr>
        </p:nvSpPr>
        <p:spPr>
          <a:xfrm>
            <a:off x="609600" y="6356350"/>
            <a:ext cx="109728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rPr>
              <a:t>www.osymigrant.org</a:t>
            </a:r>
          </a:p>
        </p:txBody>
      </p:sp>
    </p:spTree>
    <p:extLst>
      <p:ext uri="{BB962C8B-B14F-4D97-AF65-F5344CB8AC3E}">
        <p14:creationId xmlns:p14="http://schemas.microsoft.com/office/powerpoint/2010/main" val="39705236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408" y="479906"/>
            <a:ext cx="8332572" cy="868362"/>
          </a:xfrm>
        </p:spPr>
        <p:txBody>
          <a:bodyPr/>
          <a:lstStyle/>
          <a:p>
            <a:r>
              <a:rPr lang="en-US" sz="4000" dirty="0">
                <a:latin typeface="+mn-lt"/>
              </a:rPr>
              <a:t>Effects of Toxic Stress on the Brain </a:t>
            </a:r>
          </a:p>
        </p:txBody>
      </p:sp>
      <p:sp>
        <p:nvSpPr>
          <p:cNvPr id="3" name="Content Placeholder 2"/>
          <p:cNvSpPr>
            <a:spLocks noGrp="1"/>
          </p:cNvSpPr>
          <p:nvPr>
            <p:ph idx="1"/>
          </p:nvPr>
        </p:nvSpPr>
        <p:spPr>
          <a:xfrm>
            <a:off x="668215" y="1707491"/>
            <a:ext cx="10366131" cy="4236422"/>
          </a:xfrm>
        </p:spPr>
        <p:txBody>
          <a:bodyPr>
            <a:noAutofit/>
          </a:bodyPr>
          <a:lstStyle/>
          <a:p>
            <a:r>
              <a:rPr lang="en-US" sz="2800" dirty="0"/>
              <a:t>Impedes the brain’s ability to build circuits &amp; develop properly.</a:t>
            </a:r>
          </a:p>
          <a:p>
            <a:r>
              <a:rPr lang="en-US" sz="2800" dirty="0"/>
              <a:t>Inhibits the brain’s ability to process information.</a:t>
            </a:r>
          </a:p>
          <a:p>
            <a:r>
              <a:rPr lang="en-US" sz="2800" dirty="0"/>
              <a:t>Can affect the development of socio-emotional skills; language development &amp; executive function skills (behavior control, impulse control, self-regulation).</a:t>
            </a:r>
          </a:p>
        </p:txBody>
      </p:sp>
      <p:sp>
        <p:nvSpPr>
          <p:cNvPr id="4" name="TextBox 3"/>
          <p:cNvSpPr txBox="1"/>
          <p:nvPr/>
        </p:nvSpPr>
        <p:spPr>
          <a:xfrm>
            <a:off x="1157654" y="5150509"/>
            <a:ext cx="8610600" cy="276999"/>
          </a:xfrm>
          <a:prstGeom prst="rect">
            <a:avLst/>
          </a:prstGeom>
          <a:noFill/>
        </p:spPr>
        <p:txBody>
          <a:bodyPr wrap="square" rtlCol="0">
            <a:sp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https://hechingerreport.org/how-trauma-and-stress-affect-a-childs-brain-development/</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ooter Placeholder 3">
            <a:extLst>
              <a:ext uri="{FF2B5EF4-FFF2-40B4-BE49-F238E27FC236}">
                <a16:creationId xmlns:a16="http://schemas.microsoft.com/office/drawing/2014/main" id="{3DBC4247-AA79-4861-A081-DE6D87E463F8}"/>
              </a:ext>
            </a:extLst>
          </p:cNvPr>
          <p:cNvSpPr>
            <a:spLocks noGrp="1"/>
          </p:cNvSpPr>
          <p:nvPr>
            <p:ph type="ftr" sz="quarter" idx="11"/>
          </p:nvPr>
        </p:nvSpPr>
        <p:spPr>
          <a:xfrm>
            <a:off x="609600" y="6356350"/>
            <a:ext cx="109728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a:ea typeface="+mn-ea"/>
                <a:cs typeface="+mn-cs"/>
              </a:rPr>
              <a:t>www.osymigrant.org</a:t>
            </a:r>
          </a:p>
        </p:txBody>
      </p:sp>
    </p:spTree>
    <p:extLst>
      <p:ext uri="{BB962C8B-B14F-4D97-AF65-F5344CB8AC3E}">
        <p14:creationId xmlns:p14="http://schemas.microsoft.com/office/powerpoint/2010/main" val="4007334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4916</Words>
  <Application>Microsoft Macintosh PowerPoint</Application>
  <PresentationFormat>Widescreen</PresentationFormat>
  <Paragraphs>560</Paragraphs>
  <Slides>110</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110</vt:i4>
      </vt:variant>
    </vt:vector>
  </HeadingPairs>
  <TitlesOfParts>
    <vt:vector size="124" baseType="lpstr">
      <vt:lpstr>돋움</vt:lpstr>
      <vt:lpstr>ＭＳ Ｐゴシック</vt:lpstr>
      <vt:lpstr>Arial</vt:lpstr>
      <vt:lpstr>Arial Black</vt:lpstr>
      <vt:lpstr>Calibri</vt:lpstr>
      <vt:lpstr>Calibri Light</vt:lpstr>
      <vt:lpstr>Century Gothic</vt:lpstr>
      <vt:lpstr>Freestyle Script</vt:lpstr>
      <vt:lpstr>Impact</vt:lpstr>
      <vt:lpstr>Symbol</vt:lpstr>
      <vt:lpstr>Times New Roman</vt:lpstr>
      <vt:lpstr>Verdana</vt:lpstr>
      <vt:lpstr>Wingdings</vt:lpstr>
      <vt:lpstr>Office Theme</vt:lpstr>
      <vt:lpstr>Technical Support Team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GOSOSY Email Blasts</vt:lpstr>
      <vt:lpstr>Google Analytics – GOSOSY Year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NASDME Proposals</vt:lpstr>
      <vt:lpstr>Goal Setting and Learning Plans</vt:lpstr>
      <vt:lpstr>PowerPoint Presentation</vt:lpstr>
      <vt:lpstr>PowerPoint Presentation</vt:lpstr>
      <vt:lpstr>Preparing for College</vt:lpstr>
      <vt:lpstr>PowerPoint Presentation</vt:lpstr>
      <vt:lpstr>PowerPoint Presentation</vt:lpstr>
      <vt:lpstr>TST Work Groups</vt:lpstr>
      <vt:lpstr>OSY Engagement and Relationship Building</vt:lpstr>
      <vt:lpstr>Curriculum and Material Development</vt:lpstr>
      <vt:lpstr>Professional Development</vt:lpstr>
      <vt:lpstr>Interstate Collaboration</vt:lpstr>
      <vt:lpstr>Goal Setting and Student Learning Plans</vt:lpstr>
      <vt:lpstr>Personal Wellness</vt:lpstr>
      <vt:lpstr>2020 www.osymigrant.org UPDATES</vt:lpstr>
      <vt:lpstr>2020 www.osymigrant.org UPDATES</vt:lpstr>
      <vt:lpstr>2020 www.osymigrant.org UPDATES</vt:lpstr>
      <vt:lpstr>2020 www.osymigrant.org UPDATES</vt:lpstr>
      <vt:lpstr>Student Page</vt:lpstr>
      <vt:lpstr>IRRC: What’s New</vt:lpstr>
      <vt:lpstr>PowerPoint Presentation</vt:lpstr>
      <vt:lpstr>Resources for Out of School Youth  Using the Migrant Literacy NET with OSY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Migrant Literacy NET (MLN)       Teachers Guide: February 2020 Supplemental Instructional Tools</vt:lpstr>
      <vt:lpstr>MiraCORE: Purpose</vt:lpstr>
      <vt:lpstr>Available Resources on the MLN</vt:lpstr>
      <vt:lpstr>www.migrantliteracynet.com</vt:lpstr>
      <vt:lpstr>PowerPoint Presentation</vt:lpstr>
      <vt:lpstr>PowerPoint Presentation</vt:lpstr>
      <vt:lpstr>Web-based  system with  a wide variety of resources for teachers ...  and assistance for parents and students</vt:lpstr>
      <vt:lpstr>Teachers can search for lessons to meet student needs</vt:lpstr>
      <vt:lpstr>Teachers can select lessons from a list</vt:lpstr>
      <vt:lpstr>MLN Lessons  (Reading, Writing, Math &amp; Study Skills)</vt:lpstr>
      <vt:lpstr>All lessons and online tutorials are mapped to Common Core &amp; WIDA standards</vt:lpstr>
      <vt:lpstr>Teacher resources in mathematics are also available on the Migrant Literacy NET in both English &amp; Spanish</vt:lpstr>
      <vt:lpstr>FOR PARENTS - Activities are available in English/Spanish to assist them in helping their children to learn to read.</vt:lpstr>
      <vt:lpstr>FOR STUDENTS-  1. Success Plans   2. Online screeners to identify needs  3. Online tutorials to meet needs</vt:lpstr>
      <vt:lpstr>FOR STUDENTS-  1. Success Plans   2. Online screeners to identify needs  3. Online tutorials to meet needs</vt:lpstr>
      <vt:lpstr>FOR STUDENTS-  1. Success Plans   2. Online screeners to identify needs  3. Online tutorials to meet needs</vt:lpstr>
      <vt:lpstr>Screeners identify student reading needs and automatically assign online tutorials to meet those needs to each student.  </vt:lpstr>
      <vt:lpstr>Teachers can also assign online reading tutorials to students at the bottom of  the success plans.  Tutorial pre and post test results are recorded on each students success plan</vt:lpstr>
      <vt:lpstr>Students go online to complete screeners which identify needs and to complete tutorials which facilitates reading proficiency</vt:lpstr>
      <vt:lpstr>Students go online to complete screeners to identify needs and tutorials to facilitate reading proficiency</vt:lpstr>
      <vt:lpstr>Students complete online reading screeners across the 5 reading dimensions which identify their specific reading needs in English or……………Spanish</vt:lpstr>
      <vt:lpstr>Students complete assigned online reading tutorials for students in English (all with pre and posttest scores to record progress)                   …or</vt:lpstr>
      <vt:lpstr>Students complete assigned online reading tutorials for students in Spanish (all with pre and posttest scores to record progress)</vt:lpstr>
      <vt:lpstr>Students pre and posttest scores on tutorials are recorded on their Success Plan…. </vt:lpstr>
      <vt:lpstr>PowerPoint Presentation</vt:lpstr>
      <vt:lpstr>Converting the MLN for smaller devices…. Completing screeners &amp; tutorials</vt:lpstr>
      <vt:lpstr>What teachers say about the system…</vt:lpstr>
      <vt:lpstr>More teacher comments…</vt:lpstr>
      <vt:lpstr>MLN</vt:lpstr>
      <vt:lpstr>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for Daily Life</vt:lpstr>
      <vt:lpstr>Personal Wellness</vt:lpstr>
      <vt:lpstr>PowerPoint Presentation</vt:lpstr>
      <vt:lpstr> Three Categories of Stress </vt:lpstr>
      <vt:lpstr>Effects of Toxic Stress on the Brain </vt:lpstr>
      <vt:lpstr>         The Role of Life Experiences on Brain Development</vt:lpstr>
      <vt:lpstr>The Brain Architecture Game Video</vt:lpstr>
      <vt:lpstr>How to Play the Game </vt:lpstr>
      <vt:lpstr>Activity Wrap-Up </vt:lpstr>
      <vt:lpstr>       Interstate Collaboration and Coordination</vt:lpstr>
      <vt:lpstr>PowerPoint Presentation</vt:lpstr>
      <vt:lpstr>PowerPoint Presentation</vt:lpstr>
      <vt:lpstr>PowerPoint Presentation</vt:lpstr>
      <vt:lpstr>PowerPoint Presentation</vt:lpstr>
      <vt:lpstr>NEW PROPOSAL – TST Structure</vt:lpstr>
      <vt:lpstr>Future Meetings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Tracie Kalic</dc:creator>
  <cp:lastModifiedBy>Tracie Kalic</cp:lastModifiedBy>
  <cp:revision>36</cp:revision>
  <dcterms:created xsi:type="dcterms:W3CDTF">2020-02-12T18:48:26Z</dcterms:created>
  <dcterms:modified xsi:type="dcterms:W3CDTF">2020-02-20T22:02:53Z</dcterms:modified>
</cp:coreProperties>
</file>